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0" r:id="rId7"/>
    <p:sldId id="261" r:id="rId8"/>
    <p:sldId id="262" r:id="rId9"/>
    <p:sldId id="263" r:id="rId10"/>
    <p:sldId id="289" r:id="rId11"/>
    <p:sldId id="304" r:id="rId12"/>
    <p:sldId id="267" r:id="rId13"/>
    <p:sldId id="265" r:id="rId14"/>
    <p:sldId id="272" r:id="rId15"/>
    <p:sldId id="290" r:id="rId16"/>
    <p:sldId id="328" r:id="rId17"/>
    <p:sldId id="329" r:id="rId18"/>
    <p:sldId id="330" r:id="rId19"/>
    <p:sldId id="331" r:id="rId20"/>
    <p:sldId id="305" r:id="rId21"/>
    <p:sldId id="333" r:id="rId22"/>
    <p:sldId id="298" r:id="rId23"/>
    <p:sldId id="258" r:id="rId24"/>
    <p:sldId id="259" r:id="rId25"/>
  </p:sldIdLst>
  <p:sldSz cx="12192000" cy="6858000"/>
  <p:notesSz cx="6797675" cy="9928225"/>
  <p:embeddedFontLs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gC92g77XnhbYVowaun82ilZj2u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727"/>
    <a:srgbClr val="FFA200"/>
    <a:srgbClr val="28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6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6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Montserrat" panose="00000500000000000000" pitchFamily="50" charset="0"/>
        <a:ea typeface="Montserrat" panose="00000500000000000000" pitchFamily="50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677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799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02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318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623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206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112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4778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692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E7D8E97-B4DC-BA6E-C02E-70C45B02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>
            <a:extLst>
              <a:ext uri="{FF2B5EF4-FFF2-40B4-BE49-F238E27FC236}">
                <a16:creationId xmlns:a16="http://schemas.microsoft.com/office/drawing/2014/main" id="{2725D265-E33E-2914-35C1-463976C15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2" name="Google Shape;82;p4:notes">
            <a:extLst>
              <a:ext uri="{FF2B5EF4-FFF2-40B4-BE49-F238E27FC236}">
                <a16:creationId xmlns:a16="http://schemas.microsoft.com/office/drawing/2014/main" id="{53B19C76-85CC-6AD2-A420-BCA72087AE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138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351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20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406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900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568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452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>
              <a:latin typeface="Montserrat" panose="00000500000000000000" pitchFamily="50" charset="0"/>
            </a:endParaRPr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0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ontserrat" panose="00000500000000000000" pitchFamily="50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ontserrat" panose="00000500000000000000" pitchFamily="50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ontserrat" panose="00000500000000000000" pitchFamily="50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" panose="00000500000000000000" pitchFamily="50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" panose="00000500000000000000" pitchFamily="50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" panose="00000500000000000000" pitchFamily="50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 panose="00000500000000000000" pitchFamily="50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BR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0000500000000000000" pitchFamily="50" charset="0"/>
          <a:ea typeface="Montserrat" panose="000005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0000500000000000000" pitchFamily="50" charset="0"/>
          <a:ea typeface="Montserrat" panose="00000500000000000000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svg"/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7.sv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24.png"/><Relationship Id="rId10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7" y="68701"/>
            <a:ext cx="2919045" cy="1487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8C7AA30-7B92-7F23-A869-E007E16FC4D9}"/>
              </a:ext>
            </a:extLst>
          </p:cNvPr>
          <p:cNvSpPr txBox="1"/>
          <p:nvPr/>
        </p:nvSpPr>
        <p:spPr>
          <a:xfrm>
            <a:off x="502964" y="1539849"/>
            <a:ext cx="4055271" cy="307777"/>
          </a:xfrm>
          <a:prstGeom prst="rect">
            <a:avLst/>
          </a:prstGeom>
          <a:solidFill>
            <a:srgbClr val="285B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INDICADORES DE CHIKUNGUNYA (2024)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81A2E3-78F5-FC01-9AD8-BBF21F60C409}"/>
              </a:ext>
            </a:extLst>
          </p:cNvPr>
          <p:cNvSpPr txBox="1"/>
          <p:nvPr/>
        </p:nvSpPr>
        <p:spPr>
          <a:xfrm>
            <a:off x="502964" y="5525647"/>
            <a:ext cx="25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69" y="2293237"/>
            <a:ext cx="4345595" cy="29625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502" y="2104461"/>
            <a:ext cx="6704538" cy="314058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1215E10-D455-F76D-B109-0A5DAFE0833A}"/>
              </a:ext>
            </a:extLst>
          </p:cNvPr>
          <p:cNvSpPr/>
          <p:nvPr/>
        </p:nvSpPr>
        <p:spPr>
          <a:xfrm>
            <a:off x="4879395" y="1459835"/>
            <a:ext cx="5395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Nº DE CASOS PROVÁVEIS DE CHIKUNGUNYA POR SEMANA EPIDEMIOLÓGICA, BRASIL, 2023 E 2024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BC7546E-4CCB-4D62-853E-BAC1B6FCD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6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F924C3-0541-1FA2-755B-21C26935C1B4}"/>
              </a:ext>
            </a:extLst>
          </p:cNvPr>
          <p:cNvSpPr txBox="1"/>
          <p:nvPr/>
        </p:nvSpPr>
        <p:spPr>
          <a:xfrm>
            <a:off x="846512" y="5367310"/>
            <a:ext cx="251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*Local provável de infecção</a:t>
            </a:r>
          </a:p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6FA1A7-1765-68D9-5083-151C6F0D20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2774" y="1940382"/>
            <a:ext cx="3833644" cy="396412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A159273-833B-97BC-5A9D-D18BAEC32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97577"/>
              </p:ext>
            </p:extLst>
          </p:nvPr>
        </p:nvGraphicFramePr>
        <p:xfrm>
          <a:off x="734341" y="2354893"/>
          <a:ext cx="2630928" cy="207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732">
                  <a:extLst>
                    <a:ext uri="{9D8B030D-6E8A-4147-A177-3AD203B41FA5}">
                      <a16:colId xmlns:a16="http://schemas.microsoft.com/office/drawing/2014/main" val="1181679015"/>
                    </a:ext>
                  </a:extLst>
                </a:gridCol>
                <a:gridCol w="657732">
                  <a:extLst>
                    <a:ext uri="{9D8B030D-6E8A-4147-A177-3AD203B41FA5}">
                      <a16:colId xmlns:a16="http://schemas.microsoft.com/office/drawing/2014/main" val="2728914408"/>
                    </a:ext>
                  </a:extLst>
                </a:gridCol>
                <a:gridCol w="657732">
                  <a:extLst>
                    <a:ext uri="{9D8B030D-6E8A-4147-A177-3AD203B41FA5}">
                      <a16:colId xmlns:a16="http://schemas.microsoft.com/office/drawing/2014/main" val="462394865"/>
                    </a:ext>
                  </a:extLst>
                </a:gridCol>
                <a:gridCol w="657732">
                  <a:extLst>
                    <a:ext uri="{9D8B030D-6E8A-4147-A177-3AD203B41FA5}">
                      <a16:colId xmlns:a16="http://schemas.microsoft.com/office/drawing/2014/main" val="1766233272"/>
                    </a:ext>
                  </a:extLst>
                </a:gridCol>
              </a:tblGrid>
              <a:tr h="248523">
                <a:tc gridSpan="4"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NÚMERO DE CASOS</a:t>
                      </a:r>
                    </a:p>
                  </a:txBody>
                  <a:tcPr marL="46800" marR="4680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46800" marR="468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1907703404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UF*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2023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2024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TOTAL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788929329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AC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174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68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242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179205527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AM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452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2.462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2.914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021577827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PA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2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23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25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87952212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RO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39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590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629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774907062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RR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165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18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183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630205116"/>
                  </a:ext>
                </a:extLst>
              </a:tr>
              <a:tr h="313340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TOTAL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832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3.161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3.993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1273680672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EDD4635-256A-6494-1A5F-4A0D5D887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208" y="2599987"/>
            <a:ext cx="4499265" cy="28734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6465B34-B774-41D0-8CF7-8734F127E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8C7AA30-7B92-7F23-A869-E007E16FC4D9}"/>
              </a:ext>
            </a:extLst>
          </p:cNvPr>
          <p:cNvSpPr txBox="1"/>
          <p:nvPr/>
        </p:nvSpPr>
        <p:spPr>
          <a:xfrm>
            <a:off x="502964" y="1539849"/>
            <a:ext cx="5060709" cy="307777"/>
          </a:xfrm>
          <a:prstGeom prst="rect">
            <a:avLst/>
          </a:prstGeom>
          <a:solidFill>
            <a:srgbClr val="285B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INDICADORES DE </a:t>
            </a:r>
            <a:r>
              <a:rPr lang="pt-BR" sz="1400" b="1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FEBRE DO OROPOUCHE (2024</a:t>
            </a:r>
            <a:r>
              <a:rPr lang="pt-BR" sz="1400" b="1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1215E10-D455-F76D-B109-0A5DAFE0833A}"/>
              </a:ext>
            </a:extLst>
          </p:cNvPr>
          <p:cNvSpPr/>
          <p:nvPr/>
        </p:nvSpPr>
        <p:spPr>
          <a:xfrm>
            <a:off x="6466977" y="2065942"/>
            <a:ext cx="5395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INCIDÊNCIA POR IDADE E SEXO (2024)</a:t>
            </a:r>
            <a:endParaRPr lang="pt-BR" sz="1400" b="1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1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B0C9D7-30C8-28EA-BBB7-909CC0284A96}"/>
              </a:ext>
            </a:extLst>
          </p:cNvPr>
          <p:cNvSpPr txBox="1"/>
          <p:nvPr/>
        </p:nvSpPr>
        <p:spPr>
          <a:xfrm>
            <a:off x="2766957" y="2459504"/>
            <a:ext cx="665808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ATUALIZAÇÃO 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DAS AÇÕES </a:t>
            </a:r>
            <a:r>
              <a:rPr lang="en-US" sz="4000" b="1" dirty="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DE VACINAÇÃO CONTRA A DENGUE</a:t>
            </a:r>
            <a:endParaRPr lang="pt-BR" sz="4000" b="1" dirty="0">
              <a:solidFill>
                <a:schemeClr val="bg1"/>
              </a:solidFill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E14ED9-C917-4588-9B01-3B19DD74C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5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0;p5">
            <a:extLst>
              <a:ext uri="{FF2B5EF4-FFF2-40B4-BE49-F238E27FC236}">
                <a16:creationId xmlns:a16="http://schemas.microsoft.com/office/drawing/2014/main" id="{6ABFAACF-EA86-266A-9C79-6D1F11CD0F33}"/>
              </a:ext>
            </a:extLst>
          </p:cNvPr>
          <p:cNvSpPr txBox="1"/>
          <p:nvPr/>
        </p:nvSpPr>
        <p:spPr>
          <a:xfrm>
            <a:off x="466708" y="5776593"/>
            <a:ext cx="146691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anose="00000500000000000000" pitchFamily="50" charset="0"/>
                <a:ea typeface="Century Gothic"/>
                <a:cs typeface="Century Gothic"/>
                <a:sym typeface="Century Gothic"/>
              </a:rPr>
              <a:t>Fonte: RNDS 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CC6B13-394C-46AE-BCAF-78C604295355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DADOS DA VACINAÇÃO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D3C9D31-9A9E-43BF-8F9B-378A3FF978C5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1094943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03A7F2-BE6B-400B-A103-BCE76AE5DDD6}"/>
              </a:ext>
            </a:extLst>
          </p:cNvPr>
          <p:cNvSpPr txBox="1"/>
          <p:nvPr/>
        </p:nvSpPr>
        <p:spPr>
          <a:xfrm>
            <a:off x="1468192" y="2751892"/>
            <a:ext cx="195517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EF2727"/>
              </a:buClr>
            </a:pPr>
            <a:r>
              <a:rPr lang="pt-BR" b="1" dirty="0">
                <a:latin typeface="Montserrat" panose="00000500000000000000" pitchFamily="50" charset="0"/>
              </a:rPr>
              <a:t>Doses </a:t>
            </a:r>
            <a:r>
              <a:rPr lang="pt-BR" b="1" dirty="0" smtClean="0">
                <a:latin typeface="Montserrat" panose="00000500000000000000" pitchFamily="50" charset="0"/>
              </a:rPr>
              <a:t>enviadas aos estados e DF: </a:t>
            </a:r>
            <a:r>
              <a:rPr lang="pt-BR" sz="2400" b="1" dirty="0">
                <a:solidFill>
                  <a:srgbClr val="285BAA"/>
                </a:solidFill>
                <a:latin typeface="Montserrat" panose="00000500000000000000" pitchFamily="50" charset="0"/>
              </a:rPr>
              <a:t>1.235.119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3677D4-5B40-4A52-A164-85455561E15F}"/>
              </a:ext>
            </a:extLst>
          </p:cNvPr>
          <p:cNvSpPr txBox="1"/>
          <p:nvPr/>
        </p:nvSpPr>
        <p:spPr>
          <a:xfrm>
            <a:off x="3552159" y="2751892"/>
            <a:ext cx="23463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EF2727"/>
              </a:buClr>
            </a:pPr>
            <a:r>
              <a:rPr lang="pt-BR" b="1" dirty="0">
                <a:latin typeface="Montserrat" panose="00000500000000000000" pitchFamily="50" charset="0"/>
              </a:rPr>
              <a:t>Número de doses registradas </a:t>
            </a:r>
            <a:r>
              <a:rPr lang="pt-BR" sz="1100" b="1" dirty="0" smtClean="0">
                <a:latin typeface="Montserrat" panose="00000500000000000000" pitchFamily="50" charset="0"/>
              </a:rPr>
              <a:t>(</a:t>
            </a:r>
            <a:r>
              <a:rPr lang="pt-BR" sz="1100" b="1" dirty="0">
                <a:latin typeface="Montserrat" panose="00000500000000000000" pitchFamily="50" charset="0"/>
              </a:rPr>
              <a:t>até 25/03)</a:t>
            </a:r>
            <a:r>
              <a:rPr lang="pt-BR" b="1" dirty="0">
                <a:latin typeface="Montserrat" panose="00000500000000000000" pitchFamily="50" charset="0"/>
              </a:rPr>
              <a:t>:  </a:t>
            </a:r>
            <a:r>
              <a:rPr lang="pt-BR" sz="2400" b="1" dirty="0">
                <a:solidFill>
                  <a:srgbClr val="285BAA"/>
                </a:solidFill>
                <a:latin typeface="Montserrat" panose="00000500000000000000" pitchFamily="50" charset="0"/>
              </a:rPr>
              <a:t>534.631 </a:t>
            </a:r>
            <a:r>
              <a:rPr lang="pt-BR" sz="1600" b="1" dirty="0">
                <a:solidFill>
                  <a:srgbClr val="285BAA"/>
                </a:solidFill>
                <a:latin typeface="Montserrat" panose="00000500000000000000" pitchFamily="50" charset="0"/>
              </a:rPr>
              <a:t>(43,29%)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376151-DA16-458A-AA03-A640703AD38F}"/>
              </a:ext>
            </a:extLst>
          </p:cNvPr>
          <p:cNvSpPr txBox="1"/>
          <p:nvPr/>
        </p:nvSpPr>
        <p:spPr>
          <a:xfrm>
            <a:off x="6060649" y="2751892"/>
            <a:ext cx="18350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EF2727"/>
              </a:buClr>
            </a:pPr>
            <a:r>
              <a:rPr lang="pt-BR" b="1" dirty="0">
                <a:latin typeface="Montserrat" panose="00000500000000000000" pitchFamily="50" charset="0"/>
              </a:rPr>
              <a:t>Doses não registradas:  </a:t>
            </a:r>
            <a:r>
              <a:rPr lang="pt-BR" sz="2400" b="1" dirty="0">
                <a:solidFill>
                  <a:srgbClr val="285BAA"/>
                </a:solidFill>
                <a:latin typeface="Montserrat" panose="00000500000000000000" pitchFamily="50" charset="0"/>
              </a:rPr>
              <a:t>700.488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7F51AC-7E5C-4455-8D22-C6F112CEB4C1}"/>
              </a:ext>
            </a:extLst>
          </p:cNvPr>
          <p:cNvSpPr txBox="1"/>
          <p:nvPr/>
        </p:nvSpPr>
        <p:spPr>
          <a:xfrm>
            <a:off x="7883384" y="2730995"/>
            <a:ext cx="21235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EF2727"/>
              </a:buClr>
            </a:pPr>
            <a:r>
              <a:rPr lang="pt-BR" b="1" dirty="0">
                <a:latin typeface="Montserrat" panose="00000500000000000000" pitchFamily="50" charset="0"/>
              </a:rPr>
              <a:t>Municípios que </a:t>
            </a:r>
            <a:r>
              <a:rPr lang="pt-BR" b="1" dirty="0" smtClean="0">
                <a:latin typeface="Montserrat" panose="00000500000000000000" pitchFamily="50" charset="0"/>
              </a:rPr>
              <a:t>ainda não </a:t>
            </a:r>
            <a:r>
              <a:rPr lang="pt-BR" b="1" dirty="0">
                <a:latin typeface="Montserrat" panose="00000500000000000000" pitchFamily="50" charset="0"/>
              </a:rPr>
              <a:t>fizeram registro na RNDS:  </a:t>
            </a:r>
            <a:r>
              <a:rPr lang="pt-BR" sz="2400" b="1" dirty="0">
                <a:solidFill>
                  <a:srgbClr val="285BAA"/>
                </a:solidFill>
                <a:latin typeface="Montserrat" panose="00000500000000000000" pitchFamily="50" charset="0"/>
              </a:rPr>
              <a:t>13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261E37F1-73EC-43E2-800E-26191A9B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34443" y="2142836"/>
            <a:ext cx="698926" cy="588159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4B000A26-4856-431D-BD43-9210E56550FE}"/>
              </a:ext>
            </a:extLst>
          </p:cNvPr>
          <p:cNvGrpSpPr/>
          <p:nvPr/>
        </p:nvGrpSpPr>
        <p:grpSpPr>
          <a:xfrm>
            <a:off x="3020291" y="4410728"/>
            <a:ext cx="5430982" cy="985043"/>
            <a:chOff x="1459345" y="4410380"/>
            <a:chExt cx="5430982" cy="985043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34B0BE9-059D-46D2-B745-E014E80D65E0}"/>
                </a:ext>
              </a:extLst>
            </p:cNvPr>
            <p:cNvSpPr txBox="1"/>
            <p:nvPr/>
          </p:nvSpPr>
          <p:spPr>
            <a:xfrm>
              <a:off x="2665757" y="4493963"/>
              <a:ext cx="172822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rgbClr val="EF2727"/>
                </a:buClr>
              </a:pPr>
              <a:r>
                <a:rPr lang="pt-BR" b="1" dirty="0">
                  <a:latin typeface="Montserrat" panose="00000500000000000000" pitchFamily="50" charset="0"/>
                </a:rPr>
                <a:t>Doses aplicadas em Fevereiro: </a:t>
              </a:r>
              <a:r>
                <a:rPr lang="pt-BR" sz="2400" b="1" dirty="0">
                  <a:solidFill>
                    <a:srgbClr val="285BAA"/>
                  </a:solidFill>
                  <a:latin typeface="Montserrat" panose="00000500000000000000" pitchFamily="50" charset="0"/>
                </a:rPr>
                <a:t>210.562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4B86CA41-F234-4A12-BA62-3036BC5B1D88}"/>
                </a:ext>
              </a:extLst>
            </p:cNvPr>
            <p:cNvSpPr txBox="1"/>
            <p:nvPr/>
          </p:nvSpPr>
          <p:spPr>
            <a:xfrm>
              <a:off x="4843735" y="4502871"/>
              <a:ext cx="172822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rgbClr val="EF2727"/>
                </a:buClr>
              </a:pPr>
              <a:r>
                <a:rPr lang="pt-BR" b="1" dirty="0">
                  <a:latin typeface="Montserrat" panose="00000500000000000000" pitchFamily="50" charset="0"/>
                </a:rPr>
                <a:t>Doses aplicadas as em Março: </a:t>
              </a:r>
              <a:r>
                <a:rPr lang="pt-BR" sz="2400" b="1" dirty="0">
                  <a:solidFill>
                    <a:srgbClr val="285BAA"/>
                  </a:solidFill>
                  <a:latin typeface="Montserrat" panose="00000500000000000000" pitchFamily="50" charset="0"/>
                </a:rPr>
                <a:t>324.069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0E9DDC87-32EC-406A-AB28-2496BFEC2BDA}"/>
                </a:ext>
              </a:extLst>
            </p:cNvPr>
            <p:cNvSpPr/>
            <p:nvPr/>
          </p:nvSpPr>
          <p:spPr>
            <a:xfrm>
              <a:off x="1913467" y="4410380"/>
              <a:ext cx="4976860" cy="985043"/>
            </a:xfrm>
            <a:prstGeom prst="roundRect">
              <a:avLst/>
            </a:prstGeom>
            <a:noFill/>
            <a:ln>
              <a:solidFill>
                <a:srgbClr val="EF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anose="00000500000000000000" pitchFamily="50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8DDA9C7-6039-4B6F-821D-09D841FD9993}"/>
                </a:ext>
              </a:extLst>
            </p:cNvPr>
            <p:cNvSpPr/>
            <p:nvPr/>
          </p:nvSpPr>
          <p:spPr>
            <a:xfrm>
              <a:off x="1459345" y="4581236"/>
              <a:ext cx="1089891" cy="67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anose="00000500000000000000" pitchFamily="50" charset="0"/>
              </a:endParaRPr>
            </a:p>
          </p:txBody>
        </p:sp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7F8A47E2-8BE1-490A-8A9A-AAEACA6C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611777" y="4549051"/>
              <a:ext cx="708090" cy="708090"/>
            </a:xfrm>
            <a:prstGeom prst="rect">
              <a:avLst/>
            </a:prstGeom>
          </p:spPr>
        </p:pic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835CF65-54BD-43E3-B330-728F2AFE46D1}"/>
                </a:ext>
              </a:extLst>
            </p:cNvPr>
            <p:cNvCxnSpPr/>
            <p:nvPr/>
          </p:nvCxnSpPr>
          <p:spPr>
            <a:xfrm>
              <a:off x="4553527" y="4521343"/>
              <a:ext cx="0" cy="7542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áfico 25">
            <a:extLst>
              <a:ext uri="{FF2B5EF4-FFF2-40B4-BE49-F238E27FC236}">
                <a16:creationId xmlns:a16="http://schemas.microsoft.com/office/drawing/2014/main" id="{7C1EE40C-B6A4-42F9-973F-D669A61786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2821" y="2109849"/>
            <a:ext cx="605921" cy="605921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AEE766C-291B-435D-B25C-C1517F1CE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53808" y="2055200"/>
            <a:ext cx="605921" cy="621707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FA84B182-1C53-4DE2-BB8A-0D085DB015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75197" y="2055200"/>
            <a:ext cx="605922" cy="62170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0B7F6AB-C145-4698-91B6-B9DF7D9AC1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C442A51-CABA-3261-3959-D5649FDBCAAB}"/>
              </a:ext>
            </a:extLst>
          </p:cNvPr>
          <p:cNvSpPr txBox="1"/>
          <p:nvPr/>
        </p:nvSpPr>
        <p:spPr>
          <a:xfrm>
            <a:off x="6883262" y="2535290"/>
            <a:ext cx="3116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" panose="00000500000000000000" pitchFamily="50" charset="0"/>
              </a:rPr>
              <a:t>Doses próximas ao vencimento</a:t>
            </a:r>
          </a:p>
          <a:p>
            <a:endParaRPr lang="pt-BR" sz="1600" dirty="0">
              <a:latin typeface="Montserrat" panose="00000500000000000000" pitchFamily="50" charset="0"/>
            </a:endParaRPr>
          </a:p>
          <a:p>
            <a:r>
              <a:rPr lang="pt-BR" sz="1600" dirty="0">
                <a:latin typeface="Montserrat" panose="00000500000000000000" pitchFamily="50" charset="0"/>
              </a:rPr>
              <a:t>NOTA TÉCNICA Redistribuição dentro dos estados, para </a:t>
            </a:r>
            <a:r>
              <a:rPr lang="pt-BR" sz="1600" b="1" dirty="0">
                <a:latin typeface="Montserrat" panose="00000500000000000000" pitchFamily="50" charset="0"/>
              </a:rPr>
              <a:t>municípios não contemplados</a:t>
            </a:r>
            <a:r>
              <a:rPr lang="pt-BR" sz="1600" dirty="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6BD0FA-FFE9-4A19-AA1D-C1C51F29792D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DOSES DISTRIBUÍDAS DE VACINA DENGUE (ATENUADA) E DATA DE VENCIMENTO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285BAA"/>
              </a:solidFill>
              <a:effectLst/>
              <a:uLnTx/>
              <a:uFillTx/>
              <a:latin typeface="Montserrat" panose="02000505000000020004" pitchFamily="2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E4ED0F8-B86B-41D9-A5C1-1381DCDE6DB2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110233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4D161EF-A07D-4487-BB85-8DAB7225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53644"/>
              </p:ext>
            </p:extLst>
          </p:nvPr>
        </p:nvGraphicFramePr>
        <p:xfrm>
          <a:off x="1333754" y="2772671"/>
          <a:ext cx="492732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664">
                  <a:extLst>
                    <a:ext uri="{9D8B030D-6E8A-4147-A177-3AD203B41FA5}">
                      <a16:colId xmlns:a16="http://schemas.microsoft.com/office/drawing/2014/main" val="1181679015"/>
                    </a:ext>
                  </a:extLst>
                </a:gridCol>
                <a:gridCol w="2463664">
                  <a:extLst>
                    <a:ext uri="{9D8B030D-6E8A-4147-A177-3AD203B41FA5}">
                      <a16:colId xmlns:a16="http://schemas.microsoft.com/office/drawing/2014/main" val="2728914408"/>
                    </a:ext>
                  </a:extLst>
                </a:gridCol>
              </a:tblGrid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NÚMERO DE DOSES</a:t>
                      </a:r>
                    </a:p>
                  </a:txBody>
                  <a:tcPr marL="46800" marR="46800" anchor="ctr">
                    <a:solidFill>
                      <a:srgbClr val="285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VENCIMENTO</a:t>
                      </a:r>
                    </a:p>
                  </a:txBody>
                  <a:tcPr marL="46800" marR="46800" anchor="ctr">
                    <a:solidFill>
                      <a:srgbClr val="28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1207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Montserrat" panose="02000505000000020004" pitchFamily="2" charset="0"/>
                        </a:rPr>
                        <a:t>668.000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latin typeface="Montserrat" panose="02000505000000020004" pitchFamily="2" charset="0"/>
                        </a:rPr>
                        <a:t>30/04/2024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788929329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Montserrat" panose="02000505000000020004" pitchFamily="2" charset="0"/>
                        </a:rPr>
                        <a:t>523.000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2000505000000020004" pitchFamily="2" charset="0"/>
                        </a:rPr>
                        <a:t>30/06/2024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179205527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Montserrat" panose="02000505000000020004" pitchFamily="2" charset="0"/>
                        </a:rPr>
                        <a:t>84.000</a:t>
                      </a:r>
                    </a:p>
                  </a:txBody>
                  <a:tcPr marL="46800" marR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2000505000000020004" pitchFamily="2" charset="0"/>
                        </a:rPr>
                        <a:t>31/07/2024</a:t>
                      </a:r>
                    </a:p>
                  </a:txBody>
                  <a:tcPr marL="46800" marR="46800" anchor="ctr"/>
                </a:tc>
                <a:extLst>
                  <a:ext uri="{0D108BD9-81ED-4DB2-BD59-A6C34878D82A}">
                    <a16:rowId xmlns:a16="http://schemas.microsoft.com/office/drawing/2014/main" val="2021577827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F134550-FA11-4156-BBB4-6CF46CB08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96ABE73-3606-40BD-BF46-BCAD40DDE460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3</a:t>
            </a:r>
            <a:r>
              <a:rPr kumimoji="0" lang="pt-BR" sz="1600" b="1" i="0" u="none" strike="noStrike" kern="0" cap="none" spc="0" normalizeH="0" baseline="3000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 DISTRIBUIÇÃO DE VACINAS DENGUE (ATENUADA)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27F5317-C1D2-4ACB-81E1-703CA9339B48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10967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DE7D9DC0-18B8-46B6-BD31-A39EFFA659E8}"/>
              </a:ext>
            </a:extLst>
          </p:cNvPr>
          <p:cNvSpPr/>
          <p:nvPr/>
        </p:nvSpPr>
        <p:spPr>
          <a:xfrm>
            <a:off x="4037565" y="2109020"/>
            <a:ext cx="288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930.000</a:t>
            </a:r>
            <a:endParaRPr lang="pt-BR" sz="4400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0F5F6F-036A-4F93-95EB-6C3FA1413564}"/>
              </a:ext>
            </a:extLst>
          </p:cNvPr>
          <p:cNvSpPr txBox="1"/>
          <p:nvPr/>
        </p:nvSpPr>
        <p:spPr>
          <a:xfrm>
            <a:off x="6818211" y="2370629"/>
            <a:ext cx="306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DOSES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77CE1E-7EB2-4AAB-B075-C0D9EA24FFF4}"/>
              </a:ext>
            </a:extLst>
          </p:cNvPr>
          <p:cNvSpPr txBox="1"/>
          <p:nvPr/>
        </p:nvSpPr>
        <p:spPr>
          <a:xfrm>
            <a:off x="2895872" y="3887620"/>
            <a:ext cx="173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Reposição das doses que serão remanejadas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DA24A5-D63D-4C98-B95A-2E1AD8F746CA}"/>
              </a:ext>
            </a:extLst>
          </p:cNvPr>
          <p:cNvSpPr txBox="1"/>
          <p:nvPr/>
        </p:nvSpPr>
        <p:spPr>
          <a:xfrm>
            <a:off x="4955581" y="3887620"/>
            <a:ext cx="173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Garantia da continuidade da vacinação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3E20D5-F34E-434A-B2FD-9DDE01452B99}"/>
              </a:ext>
            </a:extLst>
          </p:cNvPr>
          <p:cNvSpPr txBox="1"/>
          <p:nvPr/>
        </p:nvSpPr>
        <p:spPr>
          <a:xfrm>
            <a:off x="7015289" y="3887620"/>
            <a:ext cx="173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Ampliação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C287D26-9C64-4F1B-9D64-CBCCB2B863F3}"/>
              </a:ext>
            </a:extLst>
          </p:cNvPr>
          <p:cNvCxnSpPr>
            <a:cxnSpLocks/>
          </p:cNvCxnSpPr>
          <p:nvPr/>
        </p:nvCxnSpPr>
        <p:spPr>
          <a:xfrm>
            <a:off x="4830618" y="3359723"/>
            <a:ext cx="0" cy="1825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3A8C424-3682-47B2-B220-749232725FF5}"/>
              </a:ext>
            </a:extLst>
          </p:cNvPr>
          <p:cNvCxnSpPr>
            <a:cxnSpLocks/>
          </p:cNvCxnSpPr>
          <p:nvPr/>
        </p:nvCxnSpPr>
        <p:spPr>
          <a:xfrm>
            <a:off x="6927273" y="3343875"/>
            <a:ext cx="0" cy="1841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74EE36AF-1645-4007-9D46-9105F80DE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72E752E9-20A5-44ED-81CE-FF0BFAF0D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41185" y="3359723"/>
            <a:ext cx="496380" cy="439866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E29A99C3-4FEB-4E09-82E7-63A7CEAED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99617" y="3343875"/>
            <a:ext cx="496383" cy="579872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30EC22EB-D553-471B-BD95-AE824D042F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658052" y="3359723"/>
            <a:ext cx="496383" cy="4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6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DE68F2D-29E8-4767-8201-B1547F48E285}"/>
              </a:ext>
            </a:extLst>
          </p:cNvPr>
          <p:cNvSpPr/>
          <p:nvPr/>
        </p:nvSpPr>
        <p:spPr>
          <a:xfrm>
            <a:off x="614490" y="2277342"/>
            <a:ext cx="7434806" cy="353700"/>
          </a:xfrm>
          <a:prstGeom prst="rect">
            <a:avLst/>
          </a:prstGeom>
          <a:solidFill>
            <a:srgbClr val="28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37289" y="2277342"/>
            <a:ext cx="627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Regiões de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Saúde contempladas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pela ampliação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D8A370-6B4C-4F9B-A70E-704F54ACCE56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AMPLIAÇÃO DA VACINAÇÃO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FCECE00-F3A7-45EC-8F2A-C047537D24BA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1098638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D27203-205E-4052-8836-72F9DA7D2711}"/>
              </a:ext>
            </a:extLst>
          </p:cNvPr>
          <p:cNvSpPr txBox="1"/>
          <p:nvPr/>
        </p:nvSpPr>
        <p:spPr>
          <a:xfrm>
            <a:off x="4259599" y="2841741"/>
            <a:ext cx="375106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Grande Florianópolis – SC</a:t>
            </a:r>
          </a:p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Aquífero Guarani – SP </a:t>
            </a:r>
            <a:endParaRPr lang="pt-BR" sz="1800" kern="1200" dirty="0" smtClean="0">
              <a:solidFill>
                <a:prstClr val="black"/>
              </a:solidFill>
              <a:latin typeface="Montserrat" panose="00000500000000000000" pitchFamily="50" charset="0"/>
            </a:endParaRPr>
          </a:p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 smtClean="0">
                <a:solidFill>
                  <a:prstClr val="black"/>
                </a:solidFill>
                <a:latin typeface="Montserrat" panose="00000500000000000000" pitchFamily="50" charset="0"/>
              </a:rPr>
              <a:t>Região Metropolitana de Campinas </a:t>
            </a: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– SP</a:t>
            </a:r>
          </a:p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 smtClean="0">
                <a:solidFill>
                  <a:prstClr val="black"/>
                </a:solidFill>
                <a:latin typeface="Montserrat" panose="00000500000000000000" pitchFamily="50" charset="0"/>
              </a:rPr>
              <a:t>São </a:t>
            </a: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José do Rio Preto – SP</a:t>
            </a:r>
          </a:p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 smtClean="0">
                <a:solidFill>
                  <a:prstClr val="black"/>
                </a:solidFill>
                <a:latin typeface="Montserrat" panose="00000500000000000000" pitchFamily="50" charset="0"/>
              </a:rPr>
              <a:t>São </a:t>
            </a: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Paulo – </a:t>
            </a:r>
            <a:r>
              <a:rPr lang="pt-BR" sz="1800" kern="1200" dirty="0" smtClean="0">
                <a:solidFill>
                  <a:prstClr val="black"/>
                </a:solidFill>
                <a:latin typeface="Montserrat" panose="00000500000000000000" pitchFamily="50" charset="0"/>
              </a:rPr>
              <a:t>SP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272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2727"/>
              </a:buClr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272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12D40F-7577-482F-907E-59B1FBCE0729}"/>
              </a:ext>
            </a:extLst>
          </p:cNvPr>
          <p:cNvSpPr txBox="1"/>
          <p:nvPr/>
        </p:nvSpPr>
        <p:spPr>
          <a:xfrm>
            <a:off x="614490" y="2841741"/>
            <a:ext cx="350344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272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Central – ES</a:t>
            </a:r>
          </a:p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Betim – MG</a:t>
            </a:r>
          </a:p>
          <a:p>
            <a:pPr marL="28575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Uberaba – MG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272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Uberlândia/Araguari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–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MG</a:t>
            </a:r>
          </a:p>
          <a:p>
            <a:pPr marL="285750" lvl="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Recife – </a:t>
            </a:r>
            <a:r>
              <a:rPr lang="pt-BR" sz="1800" kern="1200" dirty="0" smtClean="0">
                <a:solidFill>
                  <a:prstClr val="black"/>
                </a:solidFill>
                <a:latin typeface="Montserrat" panose="00000500000000000000" pitchFamily="50" charset="0"/>
              </a:rPr>
              <a:t>PE</a:t>
            </a:r>
          </a:p>
          <a:p>
            <a:pPr marL="285750" lvl="0" indent="-285750">
              <a:spcAft>
                <a:spcPts val="600"/>
              </a:spcAft>
              <a:buClr>
                <a:srgbClr val="EF2727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dirty="0" smtClean="0">
                <a:solidFill>
                  <a:prstClr val="black"/>
                </a:solidFill>
                <a:latin typeface="Montserrat" panose="00000500000000000000" pitchFamily="50" charset="0"/>
              </a:rPr>
              <a:t>Apucarana </a:t>
            </a:r>
            <a:r>
              <a:rPr lang="pt-BR" sz="1800" kern="1200" dirty="0">
                <a:solidFill>
                  <a:prstClr val="black"/>
                </a:solidFill>
                <a:latin typeface="Montserrat" panose="00000500000000000000" pitchFamily="50" charset="0"/>
              </a:rPr>
              <a:t>– PR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A34FE22-02B2-4830-A894-9235B135B1FF}"/>
              </a:ext>
            </a:extLst>
          </p:cNvPr>
          <p:cNvSpPr/>
          <p:nvPr/>
        </p:nvSpPr>
        <p:spPr>
          <a:xfrm>
            <a:off x="9057540" y="3181532"/>
            <a:ext cx="1344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154</a:t>
            </a:r>
            <a:endParaRPr lang="pt-BR" sz="4400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CDF99B-49E5-4DA0-AE22-7D0FBBAC788F}"/>
              </a:ext>
            </a:extLst>
          </p:cNvPr>
          <p:cNvSpPr txBox="1"/>
          <p:nvPr/>
        </p:nvSpPr>
        <p:spPr>
          <a:xfrm>
            <a:off x="9057540" y="3865576"/>
            <a:ext cx="1344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MUNICÍPIOS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917EE8A-BC5C-4954-95E6-0B029F2D4C55}"/>
              </a:ext>
            </a:extLst>
          </p:cNvPr>
          <p:cNvSpPr/>
          <p:nvPr/>
        </p:nvSpPr>
        <p:spPr>
          <a:xfrm>
            <a:off x="8811975" y="2851839"/>
            <a:ext cx="1746756" cy="1746756"/>
          </a:xfrm>
          <a:prstGeom prst="ellipse">
            <a:avLst/>
          </a:prstGeom>
          <a:noFill/>
          <a:ln>
            <a:solidFill>
              <a:srgbClr val="EF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50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CCCF02F-7B45-4CC1-A695-EBF5845CD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B0C9D7-30C8-28EA-BBB7-909CC0284A96}"/>
              </a:ext>
            </a:extLst>
          </p:cNvPr>
          <p:cNvSpPr txBox="1"/>
          <p:nvPr/>
        </p:nvSpPr>
        <p:spPr>
          <a:xfrm>
            <a:off x="3096346" y="2459504"/>
            <a:ext cx="599930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2000505000000020004" pitchFamily="2" charset="0"/>
                <a:ea typeface="Roboto"/>
                <a:cs typeface="Roboto"/>
              </a:rPr>
              <a:t>CENÁRIO EPIDEMIOLÓGICO SÍNDROMES GRIPAIS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6C8CF2-3280-40B2-93F1-17D52AF6D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b03a0078-326f-45e8-b2f0-25c0d1712472">
            <a:extLst>
              <a:ext uri="{FF2B5EF4-FFF2-40B4-BE49-F238E27FC236}">
                <a16:creationId xmlns:a16="http://schemas.microsoft.com/office/drawing/2014/main" id="{0E516A5D-50DF-81F7-4B84-1DAE9A2E8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AutoShape 4" descr="blob:https://web.whatsapp.com/b03a0078-326f-45e8-b2f0-25c0d1712472">
            <a:extLst>
              <a:ext uri="{FF2B5EF4-FFF2-40B4-BE49-F238E27FC236}">
                <a16:creationId xmlns:a16="http://schemas.microsoft.com/office/drawing/2014/main" id="{BE0C4BF4-C6C2-544B-D83E-4875E48877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21" name="Google Shape;197;g1decb84dab3_0_1">
            <a:extLst>
              <a:ext uri="{FF2B5EF4-FFF2-40B4-BE49-F238E27FC236}">
                <a16:creationId xmlns:a16="http://schemas.microsoft.com/office/drawing/2014/main" id="{6C573DA7-E8E6-FC12-1EA1-CEF27EA95332}"/>
              </a:ext>
            </a:extLst>
          </p:cNvPr>
          <p:cNvSpPr txBox="1"/>
          <p:nvPr/>
        </p:nvSpPr>
        <p:spPr>
          <a:xfrm>
            <a:off x="525470" y="5702203"/>
            <a:ext cx="53959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Fonte: SIVEP-Gripe, atualizado em 18/03/2024, dados sujeitos a alteração.​</a:t>
            </a:r>
            <a:endParaRPr kumimoji="0" lang="pt-BR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1" y="2441011"/>
            <a:ext cx="5950449" cy="292939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618" y="1392609"/>
            <a:ext cx="4017335" cy="4641696"/>
          </a:xfrm>
          <a:prstGeom prst="rect">
            <a:avLst/>
          </a:prstGeom>
        </p:spPr>
      </p:pic>
      <p:cxnSp>
        <p:nvCxnSpPr>
          <p:cNvPr id="19" name="Conector reto 18"/>
          <p:cNvCxnSpPr>
            <a:cxnSpLocks/>
          </p:cNvCxnSpPr>
          <p:nvPr/>
        </p:nvCxnSpPr>
        <p:spPr>
          <a:xfrm>
            <a:off x="6165559" y="1127026"/>
            <a:ext cx="0" cy="4907279"/>
          </a:xfrm>
          <a:prstGeom prst="line">
            <a:avLst/>
          </a:prstGeom>
          <a:ln w="19050">
            <a:solidFill>
              <a:srgbClr val="285B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Google Shape;197;g1decb84dab3_0_1">
            <a:extLst>
              <a:ext uri="{FF2B5EF4-FFF2-40B4-BE49-F238E27FC236}">
                <a16:creationId xmlns:a16="http://schemas.microsoft.com/office/drawing/2014/main" id="{6C573DA7-E8E6-FC12-1EA1-CEF27EA95332}"/>
              </a:ext>
            </a:extLst>
          </p:cNvPr>
          <p:cNvSpPr txBox="1"/>
          <p:nvPr/>
        </p:nvSpPr>
        <p:spPr>
          <a:xfrm>
            <a:off x="525470" y="5513409"/>
            <a:ext cx="302129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* dados preliminares</a:t>
            </a:r>
            <a:endParaRPr kumimoji="0" lang="pt-BR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C9476DD-350A-4791-A2B1-2FDD4A0B0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834F32-77A2-4435-8D69-C4FF2A4E5AFC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PANORAMA DA SRAG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3BBA111-681B-4238-9899-67B0301E59E5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242427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B96C1ED-00EA-4333-8B32-64A21560B3DA}"/>
              </a:ext>
            </a:extLst>
          </p:cNvPr>
          <p:cNvSpPr txBox="1"/>
          <p:nvPr/>
        </p:nvSpPr>
        <p:spPr>
          <a:xfrm>
            <a:off x="550920" y="1819832"/>
            <a:ext cx="52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85BAA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PROPORÇÃO DE SRAG SEGUNDO AGENTE ETIOLÓGICO DENTRE AS HOSPITALIZAÇÕES. BRASIL, 2024 ATÉ SE 11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FDED1B4-1178-4A47-8F3C-912F76682E18}"/>
              </a:ext>
            </a:extLst>
          </p:cNvPr>
          <p:cNvSpPr txBox="1"/>
          <p:nvPr/>
        </p:nvSpPr>
        <p:spPr>
          <a:xfrm>
            <a:off x="6409698" y="1127026"/>
            <a:ext cx="573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85BAA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SRAG SEGUNDO AGENTE ETIOLÓGICO. </a:t>
            </a:r>
            <a:r>
              <a:rPr lang="pt-BR" sz="1200" b="1" dirty="0" smtClean="0">
                <a:solidFill>
                  <a:srgbClr val="285BAA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REGIÕES, </a:t>
            </a:r>
            <a:r>
              <a:rPr lang="pt-BR" sz="1200" b="1" dirty="0">
                <a:solidFill>
                  <a:srgbClr val="285BAA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2024 ATÉ SE 11</a:t>
            </a:r>
          </a:p>
        </p:txBody>
      </p:sp>
    </p:spTree>
    <p:extLst>
      <p:ext uri="{BB962C8B-B14F-4D97-AF65-F5344CB8AC3E}">
        <p14:creationId xmlns:p14="http://schemas.microsoft.com/office/powerpoint/2010/main" val="25756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7;g1decb84dab3_0_1">
            <a:extLst>
              <a:ext uri="{FF2B5EF4-FFF2-40B4-BE49-F238E27FC236}">
                <a16:creationId xmlns:a16="http://schemas.microsoft.com/office/drawing/2014/main" id="{6C573DA7-E8E6-FC12-1EA1-CEF27EA95332}"/>
              </a:ext>
            </a:extLst>
          </p:cNvPr>
          <p:cNvSpPr txBox="1"/>
          <p:nvPr/>
        </p:nvSpPr>
        <p:spPr>
          <a:xfrm>
            <a:off x="6466246" y="5546148"/>
            <a:ext cx="5395951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Fonte: SIVEP-Gripe, atualizado em 18/03/2024, dados sujeitos a alteração.​</a:t>
            </a:r>
            <a:endParaRPr lang="pt-BR" sz="1067" kern="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14489" y="1830222"/>
            <a:ext cx="10100733" cy="382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Os dados da Vigilância Sentinela de Síndrome Gripal (SG) demonstram que o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vírus Influenza tem predominado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 desde a SE 09.​</a:t>
            </a:r>
          </a:p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Regiões em destaque para a circulação de Influenza: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Nordeste e Norte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.</a:t>
            </a:r>
          </a:p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Em relação aos casos de SRAG, foram notificados 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6.976 casos de SRAG </a:t>
            </a:r>
            <a:r>
              <a:rPr lang="pt-BR" sz="1600" b="1" dirty="0" smtClean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hospitalizados</a:t>
            </a:r>
            <a:r>
              <a:rPr lang="pt-BR" sz="1600" dirty="0" smtClean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em 2024, até o período analisado, sendo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56% em decorrência da covid-19 e 17% por VSR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. </a:t>
            </a:r>
          </a:p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Nas últimas SE (9 a 11) houve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predomínio de covid-19 (35%), VSR (28%) e Influenza (20%)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 </a:t>
            </a:r>
          </a:p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Em relação ao óbitos de SRAG, foram notificados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903 óbitos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, </a:t>
            </a:r>
            <a:r>
              <a:rPr lang="pt-BR" sz="1600" dirty="0" smtClean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sendo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 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90%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 destes </a:t>
            </a:r>
            <a:r>
              <a:rPr lang="pt-BR" sz="1600" dirty="0" smtClean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em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 decorrência da 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covid-19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 e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7% por Influenza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. </a:t>
            </a:r>
            <a:r>
              <a:rPr lang="pt-BR" sz="1600" dirty="0" smtClean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​</a:t>
            </a:r>
            <a:endParaRPr lang="pt-BR" sz="1600" dirty="0">
              <a:solidFill>
                <a:schemeClr val="tx1"/>
              </a:solidFill>
              <a:latin typeface="Montserrat" panose="00000500000000000000" pitchFamily="50" charset="0"/>
              <a:ea typeface="Arial"/>
              <a:cs typeface="Arial"/>
              <a:sym typeface="Arial"/>
            </a:endParaRPr>
          </a:p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Observa-se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aumento na proporção de SRAG por VSR e Influenza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, dentre o total de hospitalizações por SRAG, a partir da SE 08.</a:t>
            </a:r>
          </a:p>
          <a:p>
            <a:pPr marL="285750" indent="-285750" fontAlgn="base">
              <a:lnSpc>
                <a:spcPct val="100000"/>
              </a:lnSpc>
              <a:buClr>
                <a:srgbClr val="EF2727"/>
              </a:buClr>
            </a:pP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“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Positividade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” de VSR e Influenza </a:t>
            </a:r>
            <a:r>
              <a:rPr lang="pt-BR" sz="1600" b="1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superou a de SARS-CoV-2</a:t>
            </a:r>
            <a:r>
              <a:rPr lang="pt-BR" sz="1600" dirty="0">
                <a:solidFill>
                  <a:schemeClr val="tx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 a partir da SE 10.</a:t>
            </a:r>
            <a:endParaRPr lang="pt-BR" sz="1600" dirty="0">
              <a:latin typeface="Montserrat" panose="000005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BA8D127-3719-417F-9146-EE4FCB42F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36E42E-A871-4C40-B57A-3C0A4A926111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CENÁRIO DA SRAG NO BRASIL 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BB77EC8-F3FC-4F60-AD71-56B65FE85B99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1094943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0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045F276-C261-EA78-B9BF-E90D9614F22F}"/>
              </a:ext>
            </a:extLst>
          </p:cNvPr>
          <p:cNvSpPr txBox="1"/>
          <p:nvPr/>
        </p:nvSpPr>
        <p:spPr>
          <a:xfrm>
            <a:off x="2304074" y="1996902"/>
            <a:ext cx="734555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rgbClr val="285BAA"/>
                </a:solidFill>
                <a:latin typeface="Montserrat" panose="02000505000000020004" pitchFamily="2" charset="0"/>
                <a:ea typeface="Roboto"/>
                <a:cs typeface="Roboto"/>
              </a:rPr>
              <a:t>SITUAÇÃO EPIDEMIOLÓGICA DENGUE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158992C-69AB-5D97-6BB8-708A3475DA14}"/>
              </a:ext>
            </a:extLst>
          </p:cNvPr>
          <p:cNvSpPr/>
          <p:nvPr/>
        </p:nvSpPr>
        <p:spPr>
          <a:xfrm>
            <a:off x="3909950" y="4084982"/>
            <a:ext cx="4133800" cy="566057"/>
          </a:xfrm>
          <a:prstGeom prst="roundRect">
            <a:avLst/>
          </a:prstGeom>
          <a:solidFill>
            <a:srgbClr val="285BA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Montserrat" panose="02000505000000020004" pitchFamily="2" charset="0"/>
                <a:ea typeface="Roboto"/>
                <a:cs typeface="Roboto"/>
              </a:rPr>
              <a:t>ATÉ A SE 12/2024</a:t>
            </a:r>
            <a:endParaRPr lang="pt-BR" sz="2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148211"/>
            <a:ext cx="1561236" cy="7957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4C62904-18E8-85E1-E410-75D9541E257E}"/>
              </a:ext>
            </a:extLst>
          </p:cNvPr>
          <p:cNvCxnSpPr>
            <a:cxnSpLocks/>
          </p:cNvCxnSpPr>
          <p:nvPr/>
        </p:nvCxnSpPr>
        <p:spPr>
          <a:xfrm>
            <a:off x="1749185" y="1797557"/>
            <a:ext cx="879450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1377C0-4C0D-FF92-9405-9D423165A7E7}"/>
              </a:ext>
            </a:extLst>
          </p:cNvPr>
          <p:cNvCxnSpPr>
            <a:cxnSpLocks/>
          </p:cNvCxnSpPr>
          <p:nvPr/>
        </p:nvCxnSpPr>
        <p:spPr>
          <a:xfrm>
            <a:off x="1758832" y="4909036"/>
            <a:ext cx="88277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5C2D25-B11D-0BFD-54B6-1B56644689C0}"/>
              </a:ext>
            </a:extLst>
          </p:cNvPr>
          <p:cNvSpPr txBox="1"/>
          <p:nvPr/>
        </p:nvSpPr>
        <p:spPr>
          <a:xfrm>
            <a:off x="1615063" y="1887344"/>
            <a:ext cx="89618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O Ministério da Saúde já liberou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R$ 93,5 milhões</a:t>
            </a:r>
            <a:r>
              <a:rPr lang="pt-BR" sz="2800" b="1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, por meio de portarias, para os </a:t>
            </a:r>
            <a:r>
              <a:rPr lang="pt-BR" sz="4000" b="1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estados de AC, DF, GO, MG, SC, SP e RS; </a:t>
            </a:r>
            <a:r>
              <a:rPr lang="pt-BR" sz="2800" b="1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 ainda para mais </a:t>
            </a:r>
            <a:r>
              <a:rPr lang="pt-BR" sz="4000" b="1" dirty="0">
                <a:solidFill>
                  <a:schemeClr val="bg1"/>
                </a:solidFill>
                <a:latin typeface="Montserrat" panose="02000505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312 municípios.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CBC03A-C279-8286-7321-1F424E6B9F40}"/>
              </a:ext>
            </a:extLst>
          </p:cNvPr>
          <p:cNvSpPr txBox="1"/>
          <p:nvPr/>
        </p:nvSpPr>
        <p:spPr>
          <a:xfrm>
            <a:off x="1682123" y="4909036"/>
            <a:ext cx="8827753" cy="649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rPr>
              <a:t>$ 1,5 </a:t>
            </a:r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rPr>
              <a:t>BILHÃO</a:t>
            </a:r>
            <a:r>
              <a:rPr lang="en-US" sz="1600" b="1" dirty="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rPr>
              <a:t>DE RECURSOS FEDERAIS PARA APOIAR ESTADOS E MUNICÍPIOS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8A8EF9-BB74-40C0-B6FC-DAF1493F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E998512E-DC37-62E7-7315-C92DCF10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74" y="142592"/>
            <a:ext cx="2063971" cy="10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5C40F9-8341-7AE9-F4AA-E80689548E93}"/>
              </a:ext>
            </a:extLst>
          </p:cNvPr>
          <p:cNvSpPr txBox="1"/>
          <p:nvPr/>
        </p:nvSpPr>
        <p:spPr>
          <a:xfrm>
            <a:off x="5055230" y="1309879"/>
            <a:ext cx="532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285BAA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Nº DE CASOS PROVÁVEIS DE DENGUE POR SEMANA EPIDEMIOLÓGICA, BRASIL, 2023 E 2024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657B9C-199E-E375-2A9A-57439BEF7D27}"/>
              </a:ext>
            </a:extLst>
          </p:cNvPr>
          <p:cNvSpPr txBox="1"/>
          <p:nvPr/>
        </p:nvSpPr>
        <p:spPr>
          <a:xfrm>
            <a:off x="672285" y="1378736"/>
            <a:ext cx="3807352" cy="307777"/>
          </a:xfrm>
          <a:prstGeom prst="rect">
            <a:avLst/>
          </a:prstGeom>
          <a:solidFill>
            <a:srgbClr val="285B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INDICADORES DE DENGUE (2024)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4DD271-4128-07AB-5894-CDA444EB6702}"/>
              </a:ext>
            </a:extLst>
          </p:cNvPr>
          <p:cNvSpPr txBox="1"/>
          <p:nvPr/>
        </p:nvSpPr>
        <p:spPr>
          <a:xfrm>
            <a:off x="525522" y="5634803"/>
            <a:ext cx="25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FA7DE9-57DC-A58B-FB8E-30A6B90E7CA5}"/>
              </a:ext>
            </a:extLst>
          </p:cNvPr>
          <p:cNvSpPr txBox="1"/>
          <p:nvPr/>
        </p:nvSpPr>
        <p:spPr>
          <a:xfrm>
            <a:off x="5119882" y="5174845"/>
            <a:ext cx="25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20" y="1686513"/>
            <a:ext cx="3895725" cy="2476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3" y="4398719"/>
            <a:ext cx="4150890" cy="4739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53" y="4872696"/>
            <a:ext cx="4150890" cy="5035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440" y="2136753"/>
            <a:ext cx="6233249" cy="288814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CC914D5-B85A-41A3-BEC9-E3C180C3E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1215E10-D455-F76D-B109-0A5DAFE0833A}"/>
              </a:ext>
            </a:extLst>
          </p:cNvPr>
          <p:cNvSpPr/>
          <p:nvPr/>
        </p:nvSpPr>
        <p:spPr>
          <a:xfrm>
            <a:off x="637158" y="1309967"/>
            <a:ext cx="8451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Nº DE CASOS GRAVES E ÓBITOS DE DENGUE DAS SEMANAS EPIDEMIOLÓGICAS 01 A 12, POR FAIXA ETÁRIA, BRASIL, 2023 E 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80C234-A72B-4E18-C89D-C1D60AB6EC59}"/>
              </a:ext>
            </a:extLst>
          </p:cNvPr>
          <p:cNvSpPr txBox="1"/>
          <p:nvPr/>
        </p:nvSpPr>
        <p:spPr>
          <a:xfrm>
            <a:off x="655630" y="5820084"/>
            <a:ext cx="4366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71" y="1984930"/>
            <a:ext cx="8647811" cy="37471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E6D4554-0361-4CAF-92A9-BC050BBB7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FF7401F-7718-7066-ECF0-6547D2DEC380}"/>
              </a:ext>
            </a:extLst>
          </p:cNvPr>
          <p:cNvSpPr/>
          <p:nvPr/>
        </p:nvSpPr>
        <p:spPr>
          <a:xfrm>
            <a:off x="646519" y="1263121"/>
            <a:ext cx="10926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COEFICIENTE DE INCIDÊNCIA DE DENGUE DAS SEMANAS EPIDEMIOLÓGICAS 01 A 12, POR UF, BRASIL, 2023 E 2024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6196863-7FA7-DC85-0D42-4DD48881D37A}"/>
              </a:ext>
            </a:extLst>
          </p:cNvPr>
          <p:cNvCxnSpPr>
            <a:cxnSpLocks/>
          </p:cNvCxnSpPr>
          <p:nvPr/>
        </p:nvCxnSpPr>
        <p:spPr>
          <a:xfrm>
            <a:off x="646520" y="1641032"/>
            <a:ext cx="109266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68B1C0-60B1-5FFC-E79F-4EEDA36CB880}"/>
              </a:ext>
            </a:extLst>
          </p:cNvPr>
          <p:cNvSpPr txBox="1"/>
          <p:nvPr/>
        </p:nvSpPr>
        <p:spPr>
          <a:xfrm>
            <a:off x="572632" y="5662490"/>
            <a:ext cx="2904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65CFBAA-C431-B93A-D28C-EE1358AF8ABA}"/>
              </a:ext>
            </a:extLst>
          </p:cNvPr>
          <p:cNvSpPr/>
          <p:nvPr/>
        </p:nvSpPr>
        <p:spPr>
          <a:xfrm>
            <a:off x="2714512" y="2105028"/>
            <a:ext cx="478477" cy="21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6A03DC-838F-A392-29A6-98B35BC5E97C}"/>
              </a:ext>
            </a:extLst>
          </p:cNvPr>
          <p:cNvSpPr txBox="1"/>
          <p:nvPr/>
        </p:nvSpPr>
        <p:spPr>
          <a:xfrm>
            <a:off x="3879274" y="2033035"/>
            <a:ext cx="62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0049A5-2AE1-C970-557E-9B08CFD9FB30}"/>
              </a:ext>
            </a:extLst>
          </p:cNvPr>
          <p:cNvSpPr txBox="1"/>
          <p:nvPr/>
        </p:nvSpPr>
        <p:spPr>
          <a:xfrm>
            <a:off x="7125965" y="2033035"/>
            <a:ext cx="77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512" y="2505088"/>
            <a:ext cx="5990831" cy="28642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79" y="1868409"/>
            <a:ext cx="2144748" cy="34349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272" y="1864070"/>
            <a:ext cx="2213609" cy="349546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7F5ACA0-EC4B-4A8E-9B1C-3E98E28A0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0D39D80-4E6D-C38C-EC41-FB21B45CA723}"/>
              </a:ext>
            </a:extLst>
          </p:cNvPr>
          <p:cNvSpPr/>
          <p:nvPr/>
        </p:nvSpPr>
        <p:spPr>
          <a:xfrm>
            <a:off x="646520" y="1234993"/>
            <a:ext cx="4681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DECRETOS DE EMERGÊNCIA PUBLICADOS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483E903-384A-774D-6E8E-9532AB3DAD91}"/>
              </a:ext>
            </a:extLst>
          </p:cNvPr>
          <p:cNvSpPr/>
          <p:nvPr/>
        </p:nvSpPr>
        <p:spPr>
          <a:xfrm>
            <a:off x="2744474" y="2683435"/>
            <a:ext cx="1650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11</a:t>
            </a:r>
            <a:r>
              <a:rPr lang="pt-BR" sz="44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B0CBFFE-2515-70C9-CB65-6E052EF5855C}"/>
              </a:ext>
            </a:extLst>
          </p:cNvPr>
          <p:cNvSpPr/>
          <p:nvPr/>
        </p:nvSpPr>
        <p:spPr>
          <a:xfrm>
            <a:off x="2800622" y="3791432"/>
            <a:ext cx="1409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407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BB7FA8-F5B1-7118-BC67-51DA62628EE7}"/>
              </a:ext>
            </a:extLst>
          </p:cNvPr>
          <p:cNvSpPr txBox="1"/>
          <p:nvPr/>
        </p:nvSpPr>
        <p:spPr>
          <a:xfrm>
            <a:off x="3569869" y="2782668"/>
            <a:ext cx="3067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DECRETOS ESTADUAIS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AC, AP, DF, GO, ES, MG, PR, RJ, RS, SC E SP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7E2DF9E-7287-579B-93CE-BA9DD41E7584}"/>
              </a:ext>
            </a:extLst>
          </p:cNvPr>
          <p:cNvSpPr/>
          <p:nvPr/>
        </p:nvSpPr>
        <p:spPr>
          <a:xfrm>
            <a:off x="4043566" y="4097693"/>
            <a:ext cx="306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DECRETOS MUNICIPAIS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F924C3-0541-1FA2-755B-21C26935C1B4}"/>
              </a:ext>
            </a:extLst>
          </p:cNvPr>
          <p:cNvSpPr txBox="1"/>
          <p:nvPr/>
        </p:nvSpPr>
        <p:spPr>
          <a:xfrm>
            <a:off x="2685969" y="5681958"/>
            <a:ext cx="25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Dados atualizados até 26/03/2024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91F725B-5ADC-C8C7-1C47-FF472534B125}"/>
              </a:ext>
            </a:extLst>
          </p:cNvPr>
          <p:cNvCxnSpPr>
            <a:cxnSpLocks/>
          </p:cNvCxnSpPr>
          <p:nvPr/>
        </p:nvCxnSpPr>
        <p:spPr>
          <a:xfrm>
            <a:off x="2800622" y="3641047"/>
            <a:ext cx="4154360" cy="0"/>
          </a:xfrm>
          <a:prstGeom prst="line">
            <a:avLst/>
          </a:prstGeom>
          <a:ln w="28575">
            <a:solidFill>
              <a:srgbClr val="28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415BF7E4-ACE0-77A5-D017-C1E9FE68B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72741"/>
              </p:ext>
            </p:extLst>
          </p:nvPr>
        </p:nvGraphicFramePr>
        <p:xfrm>
          <a:off x="833475" y="1739295"/>
          <a:ext cx="1629568" cy="34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858">
                  <a:extLst>
                    <a:ext uri="{9D8B030D-6E8A-4147-A177-3AD203B41FA5}">
                      <a16:colId xmlns:a16="http://schemas.microsoft.com/office/drawing/2014/main" val="1181679015"/>
                    </a:ext>
                  </a:extLst>
                </a:gridCol>
                <a:gridCol w="994710">
                  <a:extLst>
                    <a:ext uri="{9D8B030D-6E8A-4147-A177-3AD203B41FA5}">
                      <a16:colId xmlns:a16="http://schemas.microsoft.com/office/drawing/2014/main" val="2728914408"/>
                    </a:ext>
                  </a:extLst>
                </a:gridCol>
              </a:tblGrid>
              <a:tr h="22895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DECRETOS POR</a:t>
                      </a:r>
                      <a:r>
                        <a:rPr lang="pt-BR" sz="1050" baseline="0" dirty="0" smtClean="0">
                          <a:latin typeface="Montserrat" panose="02000505000000020004" pitchFamily="2" charset="0"/>
                        </a:rPr>
                        <a:t> UF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03404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UF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b="1" dirty="0">
                          <a:latin typeface="Montserrat" panose="02000505000000020004" pitchFamily="2" charset="0"/>
                        </a:rPr>
                        <a:t>DECRETOS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8929329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2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9205527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1577827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18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952212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MG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199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4907062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MT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0205116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6695159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28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3391547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RJ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14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2491058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850006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18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7343465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SC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41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518030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atin typeface="Montserrat" panose="02000505000000020004" pitchFamily="2" charset="0"/>
                        </a:rPr>
                        <a:t>SP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>
                          <a:latin typeface="Montserrat" panose="02000505000000020004" pitchFamily="2" charset="0"/>
                        </a:rPr>
                        <a:t>66</a:t>
                      </a:r>
                      <a:endParaRPr lang="pt-BR" sz="1050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5914335"/>
                  </a:ext>
                </a:extLst>
              </a:tr>
              <a:tr h="228954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Montserrat" panose="02000505000000020004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Montserrat" panose="02000505000000020004" pitchFamily="2" charset="0"/>
                        </a:rPr>
                        <a:t>407</a:t>
                      </a:r>
                      <a:endParaRPr lang="pt-BR" sz="1200" b="1" dirty="0">
                        <a:latin typeface="Montserrat" panose="02000505000000020004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80672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D244C566-CC95-4534-85E1-600344986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075F091-D869-4014-B693-9011B684B6D7}"/>
              </a:ext>
            </a:extLst>
          </p:cNvPr>
          <p:cNvCxnSpPr>
            <a:cxnSpLocks/>
          </p:cNvCxnSpPr>
          <p:nvPr/>
        </p:nvCxnSpPr>
        <p:spPr>
          <a:xfrm>
            <a:off x="729647" y="1542770"/>
            <a:ext cx="399013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45AA54B0-F808-3DDB-00CA-90249E7C3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54337" y="1256388"/>
            <a:ext cx="4491143" cy="4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443775-3918-E95E-AB68-2DEE7635FD1A}"/>
              </a:ext>
            </a:extLst>
          </p:cNvPr>
          <p:cNvSpPr txBox="1"/>
          <p:nvPr/>
        </p:nvSpPr>
        <p:spPr>
          <a:xfrm>
            <a:off x="708889" y="5663523"/>
            <a:ext cx="25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sym typeface="Arial"/>
              </a:rPr>
              <a:t>Dados atualizados até </a:t>
            </a:r>
            <a:r>
              <a:rPr lang="pt-BR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Montserrat" panose="02000505000000020004" pitchFamily="2" charset="0"/>
              </a:rPr>
              <a:t>26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sym typeface="Arial"/>
              </a:rPr>
              <a:t>/03/2024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59385" r="77035" b="9943"/>
          <a:stretch/>
        </p:blipFill>
        <p:spPr>
          <a:xfrm>
            <a:off x="479358" y="4110642"/>
            <a:ext cx="2048720" cy="10744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385CFE8-8C83-487B-8804-4DF85E509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6DF86B5-721F-46D9-B47A-74D44D846219}"/>
              </a:ext>
            </a:extLst>
          </p:cNvPr>
          <p:cNvCxnSpPr>
            <a:cxnSpLocks/>
          </p:cNvCxnSpPr>
          <p:nvPr/>
        </p:nvCxnSpPr>
        <p:spPr>
          <a:xfrm>
            <a:off x="729647" y="1542770"/>
            <a:ext cx="1084646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C9A4A9E8-7898-41BE-AF23-51F2CE72C2AA}"/>
              </a:ext>
            </a:extLst>
          </p:cNvPr>
          <p:cNvSpPr/>
          <p:nvPr/>
        </p:nvSpPr>
        <p:spPr>
          <a:xfrm>
            <a:off x="646520" y="1234993"/>
            <a:ext cx="4681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INSUMOS DISPONIBILIZADOS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4CF92A-00C6-4947-B6CB-025B8A28F48D}"/>
              </a:ext>
            </a:extLst>
          </p:cNvPr>
          <p:cNvSpPr/>
          <p:nvPr/>
        </p:nvSpPr>
        <p:spPr>
          <a:xfrm>
            <a:off x="646520" y="1852768"/>
            <a:ext cx="1773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A2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LABORATORIAIS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7E0FD8E-93B8-4D62-8BB1-FCCB5ED83302}"/>
              </a:ext>
            </a:extLst>
          </p:cNvPr>
          <p:cNvSpPr/>
          <p:nvPr/>
        </p:nvSpPr>
        <p:spPr>
          <a:xfrm>
            <a:off x="646520" y="3715069"/>
            <a:ext cx="2272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A2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CONTROLE VETORIAL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CBA48FB-EBD6-4EAE-B2FE-E41BF1BC04CF}"/>
              </a:ext>
            </a:extLst>
          </p:cNvPr>
          <p:cNvSpPr/>
          <p:nvPr/>
        </p:nvSpPr>
        <p:spPr>
          <a:xfrm>
            <a:off x="3578240" y="2247663"/>
            <a:ext cx="278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388.320</a:t>
            </a:r>
            <a:endParaRPr lang="pt-BR" sz="2800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97F6DEB-02C0-41D0-BDBD-CBAC3F5C255A}"/>
              </a:ext>
            </a:extLst>
          </p:cNvPr>
          <p:cNvSpPr txBox="1"/>
          <p:nvPr/>
        </p:nvSpPr>
        <p:spPr>
          <a:xfrm>
            <a:off x="3689915" y="2721293"/>
            <a:ext cx="2564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TESTES DE SOROLOGIA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C420F6B-8B54-499B-956A-54101E03EF37}"/>
              </a:ext>
            </a:extLst>
          </p:cNvPr>
          <p:cNvSpPr/>
          <p:nvPr/>
        </p:nvSpPr>
        <p:spPr>
          <a:xfrm>
            <a:off x="6875622" y="2247663"/>
            <a:ext cx="278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360.837</a:t>
            </a:r>
            <a:endParaRPr lang="pt-BR" sz="2800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526BE4-C6D9-4C7B-BBA1-2EAF99358524}"/>
              </a:ext>
            </a:extLst>
          </p:cNvPr>
          <p:cNvSpPr txBox="1"/>
          <p:nvPr/>
        </p:nvSpPr>
        <p:spPr>
          <a:xfrm>
            <a:off x="6987297" y="2721293"/>
            <a:ext cx="2564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TESTES DE BIOLOGIA MOLECULAR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DF7F734-20B2-4159-B4A9-EDD5D266BD74}"/>
              </a:ext>
            </a:extLst>
          </p:cNvPr>
          <p:cNvSpPr/>
          <p:nvPr/>
        </p:nvSpPr>
        <p:spPr>
          <a:xfrm>
            <a:off x="2951404" y="4162468"/>
            <a:ext cx="278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50.560 </a:t>
            </a:r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KG</a:t>
            </a:r>
            <a:endParaRPr lang="pt-BR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9E1325-EE1D-4E92-9E69-01716635AD4E}"/>
              </a:ext>
            </a:extLst>
          </p:cNvPr>
          <p:cNvSpPr txBox="1"/>
          <p:nvPr/>
        </p:nvSpPr>
        <p:spPr>
          <a:xfrm>
            <a:off x="3063079" y="4636098"/>
            <a:ext cx="2564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LARVICIDA DA BTI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5B19D2B-4D52-4CEE-831E-9DECE87D7C6A}"/>
              </a:ext>
            </a:extLst>
          </p:cNvPr>
          <p:cNvSpPr/>
          <p:nvPr/>
        </p:nvSpPr>
        <p:spPr>
          <a:xfrm>
            <a:off x="5627836" y="4162468"/>
            <a:ext cx="278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7.689 </a:t>
            </a:r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KG</a:t>
            </a:r>
            <a:endParaRPr lang="pt-BR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D6B8857-926C-4FE9-B962-A9C0BF1285CA}"/>
              </a:ext>
            </a:extLst>
          </p:cNvPr>
          <p:cNvSpPr txBox="1"/>
          <p:nvPr/>
        </p:nvSpPr>
        <p:spPr>
          <a:xfrm>
            <a:off x="5739511" y="4636098"/>
            <a:ext cx="2564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ADULTICIDA RESIDUAL PARA PE*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69C2DBD-30CA-4F15-8150-8C779D371AB9}"/>
              </a:ext>
            </a:extLst>
          </p:cNvPr>
          <p:cNvSpPr/>
          <p:nvPr/>
        </p:nvSpPr>
        <p:spPr>
          <a:xfrm>
            <a:off x="8637101" y="4162468"/>
            <a:ext cx="278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183.920 </a:t>
            </a:r>
            <a:r>
              <a:rPr lang="pt-BR" b="1" dirty="0">
                <a:solidFill>
                  <a:srgbClr val="285BAA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L</a:t>
            </a:r>
            <a:endParaRPr lang="pt-BR" dirty="0">
              <a:solidFill>
                <a:srgbClr val="285BAA"/>
              </a:solidFill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B704C1C-97EC-44F8-B6EC-2A6B616CE3F6}"/>
              </a:ext>
            </a:extLst>
          </p:cNvPr>
          <p:cNvSpPr txBox="1"/>
          <p:nvPr/>
        </p:nvSpPr>
        <p:spPr>
          <a:xfrm>
            <a:off x="8748776" y="4636098"/>
            <a:ext cx="2564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ADULTICIDA PARA UBV*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5764133-84F2-428A-823D-C8B8CA0D807B}"/>
              </a:ext>
            </a:extLst>
          </p:cNvPr>
          <p:cNvSpPr txBox="1"/>
          <p:nvPr/>
        </p:nvSpPr>
        <p:spPr>
          <a:xfrm>
            <a:off x="708889" y="5439569"/>
            <a:ext cx="25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ontserrat" panose="02000505000000020004" pitchFamily="2" charset="0"/>
                <a:sym typeface="Arial"/>
              </a:rPr>
              <a:t>* PE: Ponto estratégico | ** UBV: Fumacê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3989B7D-F1E0-451E-9640-F72E2F665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47" r="77035" b="53541"/>
          <a:stretch/>
        </p:blipFill>
        <p:spPr>
          <a:xfrm>
            <a:off x="371207" y="2216905"/>
            <a:ext cx="2048720" cy="8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FF1235-40FE-0482-04E1-D92EC0A5E6B3}"/>
              </a:ext>
            </a:extLst>
          </p:cNvPr>
          <p:cNvSpPr txBox="1"/>
          <p:nvPr/>
        </p:nvSpPr>
        <p:spPr>
          <a:xfrm>
            <a:off x="550920" y="1378991"/>
            <a:ext cx="11229278" cy="271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85BAA"/>
                </a:solidFill>
                <a:effectLst/>
                <a:uLnTx/>
                <a:uFillTx/>
                <a:latin typeface="Montserrat" panose="02000505000000020004" pitchFamily="2" charset="0"/>
                <a:cs typeface="Arial" panose="020B0604020202020204" pitchFamily="34" charset="0"/>
                <a:sym typeface="Arial"/>
              </a:rPr>
              <a:t>PRINCIPAIS AÇÕES DA SEMANA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FA44F8B-FA33-DAE5-3991-974F811C7264}"/>
              </a:ext>
            </a:extLst>
          </p:cNvPr>
          <p:cNvCxnSpPr>
            <a:cxnSpLocks/>
          </p:cNvCxnSpPr>
          <p:nvPr/>
        </p:nvCxnSpPr>
        <p:spPr>
          <a:xfrm>
            <a:off x="614490" y="1738712"/>
            <a:ext cx="109710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680FFC-8E15-509B-FD35-E71863BEA809}"/>
              </a:ext>
            </a:extLst>
          </p:cNvPr>
          <p:cNvSpPr txBox="1"/>
          <p:nvPr/>
        </p:nvSpPr>
        <p:spPr>
          <a:xfrm>
            <a:off x="550920" y="1826743"/>
            <a:ext cx="10971052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EF2727"/>
              </a:buClr>
              <a:buFont typeface="Wingdings" panose="05000000000000000000" pitchFamily="2" charset="2"/>
              <a:buChar char="§"/>
            </a:pPr>
            <a:r>
              <a:rPr lang="pt-BR" b="1" dirty="0">
                <a:latin typeface="Montserrat" panose="00000500000000000000" pitchFamily="50" charset="0"/>
              </a:rPr>
              <a:t>VISITAS TÉCNICAS </a:t>
            </a:r>
          </a:p>
          <a:p>
            <a:pPr marL="268288" lvl="0">
              <a:buClr>
                <a:srgbClr val="EF2727"/>
              </a:buClr>
            </a:pPr>
            <a:r>
              <a:rPr lang="pt-BR" dirty="0">
                <a:latin typeface="Montserrat" panose="00000500000000000000" pitchFamily="50" charset="0"/>
              </a:rPr>
              <a:t>Nesta semana, o COE realizou </a:t>
            </a:r>
            <a:r>
              <a:rPr lang="pt-BR" b="1" dirty="0">
                <a:latin typeface="Montserrat" panose="00000500000000000000" pitchFamily="50" charset="0"/>
              </a:rPr>
              <a:t>seis visitas técnicas para dar apoio às ações de assistência e vigilância a estados e municípios</a:t>
            </a:r>
            <a:r>
              <a:rPr lang="pt-BR" dirty="0">
                <a:latin typeface="Montserrat" panose="00000500000000000000" pitchFamily="50" charset="0"/>
              </a:rPr>
              <a:t>. Os locais foram: </a:t>
            </a:r>
            <a:r>
              <a:rPr lang="pt-BR" b="1" dirty="0">
                <a:latin typeface="Montserrat" panose="00000500000000000000" pitchFamily="50" charset="0"/>
              </a:rPr>
              <a:t>Goiás, São Paulo (capital), São José dos Campos, Ribeirão Preto e Campinas; e  Rio Grande do Sul. </a:t>
            </a:r>
          </a:p>
          <a:p>
            <a:pPr marL="285750" lvl="0" indent="-285750">
              <a:buClr>
                <a:srgbClr val="EF2727"/>
              </a:buClr>
              <a:buFont typeface="Wingdings" panose="05000000000000000000" pitchFamily="2" charset="2"/>
              <a:buChar char="§"/>
            </a:pPr>
            <a:endParaRPr lang="pt-BR" sz="1100" b="1" dirty="0">
              <a:latin typeface="Montserrat" panose="00000500000000000000" pitchFamily="50" charset="0"/>
            </a:endParaRPr>
          </a:p>
          <a:p>
            <a:pPr marL="285750" lvl="0" indent="-285750" algn="just">
              <a:buClr>
                <a:srgbClr val="EF2727"/>
              </a:buClr>
              <a:buFont typeface="Wingdings" panose="05000000000000000000" pitchFamily="2" charset="2"/>
              <a:buChar char="§"/>
            </a:pPr>
            <a:r>
              <a:rPr lang="pt-BR" b="1" dirty="0">
                <a:latin typeface="Montserrat" panose="00000500000000000000" pitchFamily="50" charset="0"/>
              </a:rPr>
              <a:t>MISSÃO INDÍGENA GUARITA - RIO GRANDE DO SUL </a:t>
            </a:r>
          </a:p>
          <a:p>
            <a:pPr marL="268288" algn="just">
              <a:buClr>
                <a:srgbClr val="EF2727"/>
              </a:buClr>
            </a:pPr>
            <a:r>
              <a:rPr lang="pt-BR" dirty="0">
                <a:latin typeface="Montserrat" panose="00000500000000000000" pitchFamily="50" charset="0"/>
              </a:rPr>
              <a:t>O COE envia nesta quarta-feira (27) </a:t>
            </a:r>
            <a:r>
              <a:rPr lang="pt-BR" b="1" dirty="0">
                <a:latin typeface="Montserrat" panose="00000500000000000000" pitchFamily="50" charset="0"/>
              </a:rPr>
              <a:t>12 profissionais para atuarem na Unidade Básica de Saúde Indígena - 24 horas</a:t>
            </a:r>
            <a:r>
              <a:rPr lang="pt-BR" dirty="0">
                <a:latin typeface="Montserrat" panose="00000500000000000000" pitchFamily="50" charset="0"/>
              </a:rPr>
              <a:t>. São técnicos da Gestão, médicos, enfermeiros e equipes assistenciais, que atuarão </a:t>
            </a:r>
            <a:r>
              <a:rPr lang="pt-BR" b="1" dirty="0">
                <a:latin typeface="Montserrat" panose="00000500000000000000" pitchFamily="50" charset="0"/>
              </a:rPr>
              <a:t>até o dia </a:t>
            </a:r>
            <a:r>
              <a:rPr lang="pt-BR" b="1" dirty="0" smtClean="0">
                <a:latin typeface="Montserrat" panose="00000500000000000000" pitchFamily="50" charset="0"/>
              </a:rPr>
              <a:t>4 </a:t>
            </a:r>
            <a:r>
              <a:rPr lang="pt-BR" b="1" dirty="0">
                <a:latin typeface="Montserrat" panose="00000500000000000000" pitchFamily="50" charset="0"/>
              </a:rPr>
              <a:t>de abril no território indígena Guarita (municípios de Tenente Portela e Redentora)</a:t>
            </a:r>
            <a:r>
              <a:rPr lang="pt-BR" dirty="0">
                <a:latin typeface="Montserrat" panose="00000500000000000000" pitchFamily="50" charset="0"/>
              </a:rPr>
              <a:t>. A decisão do envio de reforço técnico veio após a realização de uma Missão Exploratória no dia 18 de março na </a:t>
            </a:r>
            <a:r>
              <a:rPr lang="pt-BR" dirty="0" smtClean="0">
                <a:latin typeface="Montserrat" panose="00000500000000000000" pitchFamily="50" charset="0"/>
              </a:rPr>
              <a:t>região.</a:t>
            </a:r>
          </a:p>
          <a:p>
            <a:pPr marL="285750" indent="-285750" algn="just">
              <a:buClr>
                <a:srgbClr val="EF2727"/>
              </a:buClr>
              <a:buFont typeface="Wingdings" panose="05000000000000000000" pitchFamily="2" charset="2"/>
              <a:buChar char="§"/>
            </a:pPr>
            <a:endParaRPr lang="pt-BR" sz="1050" dirty="0">
              <a:latin typeface="Montserrat" panose="00000500000000000000" pitchFamily="50" charset="0"/>
            </a:endParaRPr>
          </a:p>
          <a:p>
            <a:pPr marL="285750" indent="-285750" algn="just">
              <a:buClr>
                <a:srgbClr val="EF2727"/>
              </a:buClr>
              <a:buFont typeface="Wingdings" panose="05000000000000000000" pitchFamily="2" charset="2"/>
              <a:buChar char="§"/>
            </a:pPr>
            <a:r>
              <a:rPr lang="pt-BR" b="1" dirty="0">
                <a:latin typeface="Montserrat" panose="00000500000000000000" pitchFamily="50" charset="0"/>
              </a:rPr>
              <a:t>WEBINÁRIO </a:t>
            </a:r>
            <a:r>
              <a:rPr lang="pt-BR" b="1" dirty="0" smtClean="0">
                <a:latin typeface="Montserrat" panose="00000500000000000000" pitchFamily="50" charset="0"/>
              </a:rPr>
              <a:t>“SENSIBILIZAÇÃO </a:t>
            </a:r>
            <a:r>
              <a:rPr lang="pt-BR" b="1" dirty="0">
                <a:latin typeface="Montserrat" panose="00000500000000000000" pitchFamily="50" charset="0"/>
              </a:rPr>
              <a:t>PARA A VIGILÂNCIA DE CASOS GRAVES E ÓBITOS DE </a:t>
            </a:r>
            <a:r>
              <a:rPr lang="pt-BR" b="1" dirty="0" smtClean="0">
                <a:latin typeface="Montserrat" panose="00000500000000000000" pitchFamily="50" charset="0"/>
              </a:rPr>
              <a:t>CHIKUNGUNYA”</a:t>
            </a:r>
            <a:endParaRPr lang="pt-BR" b="1" dirty="0">
              <a:latin typeface="Montserrat" panose="00000500000000000000" pitchFamily="50" charset="0"/>
            </a:endParaRPr>
          </a:p>
          <a:p>
            <a:pPr marL="268288" algn="just">
              <a:buClr>
                <a:srgbClr val="EF2727"/>
              </a:buClr>
            </a:pPr>
            <a:r>
              <a:rPr lang="pt-BR" dirty="0" smtClean="0">
                <a:latin typeface="Montserrat" panose="00000500000000000000" pitchFamily="50" charset="0"/>
              </a:rPr>
              <a:t>O </a:t>
            </a:r>
            <a:r>
              <a:rPr lang="pt-BR" dirty="0">
                <a:latin typeface="Montserrat" panose="00000500000000000000" pitchFamily="50" charset="0"/>
              </a:rPr>
              <a:t>webinar ocorreu nesta terça-feira (26) e teve como objetivo qualificar os profissionais que fazem parte da </a:t>
            </a:r>
            <a:r>
              <a:rPr lang="pt-BR" dirty="0" err="1">
                <a:latin typeface="Montserrat" panose="00000500000000000000" pitchFamily="50" charset="0"/>
              </a:rPr>
              <a:t>Renaveh</a:t>
            </a:r>
            <a:r>
              <a:rPr lang="pt-BR" dirty="0">
                <a:latin typeface="Montserrat" panose="00000500000000000000" pitchFamily="50" charset="0"/>
              </a:rPr>
              <a:t> e outros interessados sobre a investigação de arboviroses, com ênfase na </a:t>
            </a:r>
            <a:r>
              <a:rPr lang="pt-BR" dirty="0" err="1">
                <a:latin typeface="Montserrat" panose="00000500000000000000" pitchFamily="50" charset="0"/>
              </a:rPr>
              <a:t>chikungunya</a:t>
            </a:r>
            <a:r>
              <a:rPr lang="pt-BR" dirty="0">
                <a:latin typeface="Montserrat" panose="00000500000000000000" pitchFamily="50" charset="0"/>
              </a:rPr>
              <a:t>, além de apresentar o atual cenário epidemiológico da doença no país. </a:t>
            </a:r>
            <a:r>
              <a:rPr lang="pt-BR" b="1" dirty="0">
                <a:latin typeface="Montserrat" panose="00000500000000000000" pitchFamily="50" charset="0"/>
              </a:rPr>
              <a:t>A ação contou com a participação de cerca de 500 </a:t>
            </a:r>
            <a:r>
              <a:rPr lang="pt-BR" b="1" dirty="0" smtClean="0">
                <a:latin typeface="Montserrat" panose="00000500000000000000" pitchFamily="50" charset="0"/>
              </a:rPr>
              <a:t>profissionais.</a:t>
            </a:r>
          </a:p>
          <a:p>
            <a:pPr marL="268288" algn="just">
              <a:buClr>
                <a:srgbClr val="EF2727"/>
              </a:buClr>
            </a:pPr>
            <a:endParaRPr lang="pt-BR" sz="1200" b="1" dirty="0" smtClean="0">
              <a:latin typeface="Montserrat" panose="00000500000000000000" pitchFamily="50" charset="0"/>
            </a:endParaRPr>
          </a:p>
          <a:p>
            <a:pPr indent="-285750">
              <a:buClr>
                <a:srgbClr val="EF2727"/>
              </a:buClr>
              <a:buFont typeface="Wingdings" panose="05000000000000000000" pitchFamily="2" charset="2"/>
              <a:buChar char="§"/>
            </a:pPr>
            <a:r>
              <a:rPr lang="pt-BR" b="1" dirty="0" smtClean="0">
                <a:latin typeface="Montserrat" panose="00000500000000000000" pitchFamily="50" charset="0"/>
              </a:rPr>
              <a:t>‘SEMINÁRIO DE BARREIRAS DE ACESSO PARA DENGUE’ </a:t>
            </a:r>
            <a:r>
              <a:rPr lang="pt-BR" dirty="0" smtClean="0">
                <a:latin typeface="Montserrat" panose="00000500000000000000" pitchFamily="50" charset="0"/>
              </a:rPr>
              <a:t>em parceria com a </a:t>
            </a:r>
            <a:r>
              <a:rPr lang="pt-BR" i="1" dirty="0" err="1" smtClean="0">
                <a:latin typeface="Montserrat" panose="00000500000000000000" pitchFamily="50" charset="0"/>
              </a:rPr>
              <a:t>Drugs</a:t>
            </a:r>
            <a:r>
              <a:rPr lang="pt-BR" i="1" dirty="0" smtClean="0">
                <a:latin typeface="Montserrat" panose="00000500000000000000" pitchFamily="50" charset="0"/>
              </a:rPr>
              <a:t> for </a:t>
            </a:r>
            <a:r>
              <a:rPr lang="pt-BR" i="1" dirty="0" err="1" smtClean="0">
                <a:latin typeface="Montserrat" panose="00000500000000000000" pitchFamily="50" charset="0"/>
              </a:rPr>
              <a:t>Neglected</a:t>
            </a:r>
            <a:r>
              <a:rPr lang="pt-BR" i="1" dirty="0" smtClean="0">
                <a:latin typeface="Montserrat" panose="00000500000000000000" pitchFamily="50" charset="0"/>
              </a:rPr>
              <a:t> </a:t>
            </a:r>
            <a:r>
              <a:rPr lang="pt-BR" i="1" dirty="0" err="1" smtClean="0">
                <a:latin typeface="Montserrat" panose="00000500000000000000" pitchFamily="50" charset="0"/>
              </a:rPr>
              <a:t>Diseases</a:t>
            </a:r>
            <a:r>
              <a:rPr lang="pt-BR" i="1" dirty="0" smtClean="0">
                <a:latin typeface="Montserrat" panose="00000500000000000000" pitchFamily="50" charset="0"/>
              </a:rPr>
              <a:t> </a:t>
            </a:r>
            <a:r>
              <a:rPr lang="pt-BR" i="1" dirty="0" err="1">
                <a:latin typeface="Montserrat" panose="00000500000000000000" pitchFamily="50" charset="0"/>
              </a:rPr>
              <a:t>I</a:t>
            </a:r>
            <a:r>
              <a:rPr lang="pt-BR" i="1" dirty="0" err="1" smtClean="0">
                <a:latin typeface="Montserrat" panose="00000500000000000000" pitchFamily="50" charset="0"/>
              </a:rPr>
              <a:t>nitiative</a:t>
            </a:r>
            <a:endParaRPr lang="pt-BR" i="1" dirty="0">
              <a:latin typeface="Montserrat" panose="00000500000000000000" pitchFamily="50" charset="0"/>
            </a:endParaRPr>
          </a:p>
          <a:p>
            <a:pPr marL="270000" lvl="1">
              <a:buClr>
                <a:srgbClr val="EF2727"/>
              </a:buClr>
            </a:pPr>
            <a:r>
              <a:rPr lang="pt-BR" dirty="0" smtClean="0">
                <a:latin typeface="Montserrat" panose="00000500000000000000" pitchFamily="50" charset="0"/>
              </a:rPr>
              <a:t>(</a:t>
            </a:r>
            <a:r>
              <a:rPr lang="pt-BR" dirty="0" err="1" smtClean="0">
                <a:latin typeface="Montserrat" panose="00000500000000000000" pitchFamily="50" charset="0"/>
              </a:rPr>
              <a:t>DNDi</a:t>
            </a:r>
            <a:r>
              <a:rPr lang="pt-BR" dirty="0" smtClean="0">
                <a:latin typeface="Montserrat" panose="00000500000000000000" pitchFamily="50" charset="0"/>
              </a:rPr>
              <a:t>), organização de pesquisa sem fins lucrativos que busca o desenvolvimento de medicamentos para doenças negligenciadas. O evento foi voltado para representantes das Secretarias Estaduais e Municipais de Saúde de Minas Gerais e Distrito Federal e para especialistas em manejo clínico.</a:t>
            </a:r>
            <a:endParaRPr lang="pt-BR" b="1" dirty="0" smtClean="0">
              <a:latin typeface="Montserrat" panose="00000500000000000000" pitchFamily="50" charset="0"/>
            </a:endParaRPr>
          </a:p>
          <a:p>
            <a:pPr marL="270000" lvl="1" algn="just">
              <a:buClr>
                <a:srgbClr val="EF2727"/>
              </a:buClr>
            </a:pPr>
            <a:endParaRPr lang="pt-BR" b="1" dirty="0" smtClean="0">
              <a:latin typeface="Montserrat" panose="00000500000000000000" pitchFamily="50" charset="0"/>
            </a:endParaRPr>
          </a:p>
          <a:p>
            <a:pPr marL="268288" algn="just">
              <a:buClr>
                <a:srgbClr val="EF2727"/>
              </a:buClr>
            </a:pPr>
            <a:endParaRPr lang="pt-BR" b="1" dirty="0">
              <a:latin typeface="Montserrat" panose="00000500000000000000" pitchFamily="50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B79089-4EE6-488E-95D4-7E5A6AA63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7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B0C9D7-30C8-28EA-BBB7-909CC0284A96}"/>
              </a:ext>
            </a:extLst>
          </p:cNvPr>
          <p:cNvSpPr txBox="1"/>
          <p:nvPr/>
        </p:nvSpPr>
        <p:spPr>
          <a:xfrm>
            <a:off x="3823388" y="2582492"/>
            <a:ext cx="42496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2000505000000020004" pitchFamily="2" charset="0"/>
                <a:ea typeface="Roboto"/>
                <a:cs typeface="Roboto"/>
              </a:rPr>
              <a:t>OUTRAS ARBOVIROSES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1BC26E-E2F4-4CC9-AFD9-229655D50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61" y="128467"/>
            <a:ext cx="1561236" cy="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229CF39CA937439745AA840C086559" ma:contentTypeVersion="15" ma:contentTypeDescription="Crie um novo documento." ma:contentTypeScope="" ma:versionID="f3f8bf044fb71adaf0628dd8021d51e1">
  <xsd:schema xmlns:xsd="http://www.w3.org/2001/XMLSchema" xmlns:xs="http://www.w3.org/2001/XMLSchema" xmlns:p="http://schemas.microsoft.com/office/2006/metadata/properties" xmlns:ns2="798dbf3a-12c2-4246-84a1-3730266efe6b" xmlns:ns3="75bacda2-fbd6-4573-9a1f-2db762a9cd5b" targetNamespace="http://schemas.microsoft.com/office/2006/metadata/properties" ma:root="true" ma:fieldsID="bc46941ff5009fbf2d8cbbef21261338" ns2:_="" ns3:_="">
    <xsd:import namespace="798dbf3a-12c2-4246-84a1-3730266efe6b"/>
    <xsd:import namespace="75bacda2-fbd6-4573-9a1f-2db762a9c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dbf3a-12c2-4246-84a1-3730266efe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ecb25e2-e1a6-49c2-9a7b-93526dc22832}" ma:internalName="TaxCatchAll" ma:showField="CatchAllData" ma:web="798dbf3a-12c2-4246-84a1-3730266ef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acda2-fbd6-4573-9a1f-2db762a9c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a74684cb-0130-4a03-a921-c1e1ec4a08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bacda2-fbd6-4573-9a1f-2db762a9cd5b">
      <Terms xmlns="http://schemas.microsoft.com/office/infopath/2007/PartnerControls"/>
    </lcf76f155ced4ddcb4097134ff3c332f>
    <TaxCatchAll xmlns="798dbf3a-12c2-4246-84a1-3730266efe6b" xsi:nil="true"/>
  </documentManagement>
</p:properties>
</file>

<file path=customXml/itemProps1.xml><?xml version="1.0" encoding="utf-8"?>
<ds:datastoreItem xmlns:ds="http://schemas.openxmlformats.org/officeDocument/2006/customXml" ds:itemID="{97F7BC01-466C-4845-9244-888DF250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F6D20-D7C5-40D0-ACF6-872B30000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dbf3a-12c2-4246-84a1-3730266efe6b"/>
    <ds:schemaRef ds:uri="75bacda2-fbd6-4573-9a1f-2db762a9c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B977EB-1213-4752-9C65-533544CAC7F2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75bacda2-fbd6-4573-9a1f-2db762a9cd5b"/>
    <ds:schemaRef ds:uri="http://schemas.microsoft.com/office/2006/documentManagement/types"/>
    <ds:schemaRef ds:uri="http://schemas.openxmlformats.org/package/2006/metadata/core-properties"/>
    <ds:schemaRef ds:uri="798dbf3a-12c2-4246-84a1-3730266efe6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6441</TotalTime>
  <Words>1043</Words>
  <Application>Microsoft Office PowerPoint</Application>
  <PresentationFormat>Widescreen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Montserrat</vt:lpstr>
      <vt:lpstr>Century Gothic</vt:lpstr>
      <vt:lpstr>Calibri</vt:lpstr>
      <vt:lpstr>Roboto</vt:lpstr>
      <vt:lpstr>Arial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Cabral</dc:creator>
  <cp:lastModifiedBy>Elton Silva Pacheco</cp:lastModifiedBy>
  <cp:revision>160</cp:revision>
  <cp:lastPrinted>2024-03-26T20:50:11Z</cp:lastPrinted>
  <dcterms:created xsi:type="dcterms:W3CDTF">2024-02-27T15:07:56Z</dcterms:created>
  <dcterms:modified xsi:type="dcterms:W3CDTF">2024-03-27T16:39:05Z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0x01010005229CF39CA937439745AA840C086559</vt:lpwstr>
  </property>
</Properties>
</file>