
<file path=[Content_Types].xml><?xml version="1.0" encoding="utf-8"?>
<Types xmlns="http://schemas.openxmlformats.org/package/2006/content-types"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6" Type="http://schemas.openxmlformats.org/officeDocument/2006/relationships/customXml" Target="../customXml/item2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1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ec53edae4e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ec53edae4e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c1e35a10b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c1e35a10b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f53e37c4b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f53e37c4b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ec2dbe1009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ec2dbe1009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ec53edae4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ec53edae4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ec53edae4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ec53edae4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ec53edae4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ec53edae4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ec53edae4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ec53edae4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f53e37c4b8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f53e37c4b8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ec53edae4e_1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ec53edae4e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c1e35a10b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c1e35a10b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ec2dbe100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ec2dbe100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1e2ccb56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d1e2ccb56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c1e35a10b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c1e35a10b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c53edae4e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ec53edae4e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ec53edae4e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ec53edae4e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ec2dbe100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ec2dbe100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ec53edae4e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ec53edae4e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21.png"/><Relationship Id="rId6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29.png"/><Relationship Id="rId6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/>
              <a:t>INDICADORES DE PERIGO DE FOGO PARA 2026</a:t>
            </a:r>
            <a:endParaRPr sz="42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0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16 de julho de 2026</a:t>
            </a:r>
            <a:endParaRPr sz="16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"/>
            <a:ext cx="163575" cy="15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3850" y="4975550"/>
            <a:ext cx="830150" cy="1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3575" y="0"/>
            <a:ext cx="8980500" cy="2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"/>
              <a:buNone/>
            </a:pPr>
            <a:r>
              <a:rPr b="1" lang="pt-BR" sz="877">
                <a:solidFill>
                  <a:schemeClr val="dk1"/>
                </a:solidFill>
              </a:rPr>
              <a:t>Reunião técnica sobre perspectivas climáticas para 2026 e o risco de incêndios florestais | MMA</a:t>
            </a:r>
            <a:endParaRPr b="1" sz="470">
              <a:solidFill>
                <a:schemeClr val="dk1"/>
              </a:solidFill>
            </a:endParaRPr>
          </a:p>
        </p:txBody>
      </p:sp>
      <p:pic>
        <p:nvPicPr>
          <p:cNvPr id="59" name="Google Shape;59;p13" title="LASA COMPLETA COLORIDA COM FUNDO TRANSPARENT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2163" y="4449226"/>
            <a:ext cx="1581476" cy="4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title="logoAlarme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2286" y="4393050"/>
            <a:ext cx="590300" cy="51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title="UFRJ_HorizontalCompleta_Tela_Positiv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25075" y="4325776"/>
            <a:ext cx="1404100" cy="7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0" y="167950"/>
            <a:ext cx="85206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420"/>
              <a:t>DIFICULDADE DE CONTROLE DE INCÊNDIO ACUMULADA – 01/01 a 10/07</a:t>
            </a:r>
            <a:endParaRPr b="1" sz="1420"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850" y="4873675"/>
            <a:ext cx="4651142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30150" cy="1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>
            <p:ph idx="4294967295" type="subTitle"/>
          </p:nvPr>
        </p:nvSpPr>
        <p:spPr>
          <a:xfrm>
            <a:off x="0" y="4868199"/>
            <a:ext cx="5286300" cy="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560"/>
              <a:buNone/>
            </a:pPr>
            <a:r>
              <a:rPr b="1" lang="pt-BR" sz="777">
                <a:solidFill>
                  <a:schemeClr val="dk1"/>
                </a:solidFill>
              </a:rPr>
              <a:t>Reunião técnica sobre perspectivas climáticas para 2026 e o risco de incêndios florestais | MMA</a:t>
            </a:r>
            <a:endParaRPr b="1" sz="370">
              <a:solidFill>
                <a:schemeClr val="dk1"/>
              </a:solidFill>
            </a:endParaRPr>
          </a:p>
        </p:txBody>
      </p:sp>
      <p:pic>
        <p:nvPicPr>
          <p:cNvPr id="156" name="Google Shape;156;p22" title="ALARMES-LASA-DIFF-IDX-ACCUM-PAMPA-2026071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350" y="751150"/>
            <a:ext cx="8493302" cy="396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30150" cy="1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>
            <p:ph idx="4294967295" type="subTitle"/>
          </p:nvPr>
        </p:nvSpPr>
        <p:spPr>
          <a:xfrm>
            <a:off x="0" y="4868199"/>
            <a:ext cx="5286300" cy="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560"/>
              <a:buNone/>
            </a:pPr>
            <a:r>
              <a:rPr b="1" lang="pt-BR" sz="777">
                <a:solidFill>
                  <a:schemeClr val="dk1"/>
                </a:solidFill>
              </a:rPr>
              <a:t>Reunião técnica sobre perspectivas climáticas para 2026 e o risco de incêndios florestais | MMA</a:t>
            </a:r>
            <a:endParaRPr b="1" sz="370">
              <a:solidFill>
                <a:schemeClr val="dk1"/>
              </a:solidFill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850" y="4873675"/>
            <a:ext cx="4651142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 title="ALARMES-LASA-DNG-SEASONAL-BRASIL-2026071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3188" y="0"/>
            <a:ext cx="5357635" cy="487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30150" cy="1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>
            <p:ph idx="4294967295" type="subTitle"/>
          </p:nvPr>
        </p:nvSpPr>
        <p:spPr>
          <a:xfrm>
            <a:off x="0" y="4868199"/>
            <a:ext cx="5286300" cy="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560"/>
              <a:buNone/>
            </a:pPr>
            <a:r>
              <a:rPr b="1" lang="pt-BR" sz="777">
                <a:solidFill>
                  <a:schemeClr val="dk1"/>
                </a:solidFill>
              </a:rPr>
              <a:t>Reunião técnica sobre perspectivas climáticas para 2026 e o risco de incêndios florestais | MMA</a:t>
            </a:r>
            <a:endParaRPr b="1" sz="370">
              <a:solidFill>
                <a:schemeClr val="dk1"/>
              </a:solidFill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850" y="4873675"/>
            <a:ext cx="4651142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2550" y="152400"/>
            <a:ext cx="4782073" cy="4563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5" title="OUTLOOK_P50_BI_AM_fig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00" y="1101699"/>
            <a:ext cx="4426348" cy="27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>
            <p:ph type="title"/>
          </p:nvPr>
        </p:nvSpPr>
        <p:spPr>
          <a:xfrm>
            <a:off x="0" y="167950"/>
            <a:ext cx="8568300" cy="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420"/>
              <a:t>PROBABILIDADE DE EXCEDÊNCIA </a:t>
            </a:r>
            <a:r>
              <a:rPr b="1" lang="pt-BR" sz="1420"/>
              <a:t>DA ÁREA QUEIMADA EM 2026 - AMAZÔNIA</a:t>
            </a:r>
            <a:endParaRPr b="1" sz="1420"/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30150" cy="1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2850" y="4873675"/>
            <a:ext cx="4651142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 txBox="1"/>
          <p:nvPr>
            <p:ph idx="4294967295" type="subTitle"/>
          </p:nvPr>
        </p:nvSpPr>
        <p:spPr>
          <a:xfrm>
            <a:off x="0" y="4868199"/>
            <a:ext cx="5286300" cy="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560"/>
              <a:buNone/>
            </a:pPr>
            <a:r>
              <a:rPr b="1" lang="pt-BR" sz="777">
                <a:solidFill>
                  <a:schemeClr val="dk1"/>
                </a:solidFill>
              </a:rPr>
              <a:t>Reunião técnica sobre perspectivas climáticas para 2026 e o risco de incêndios florestais | MMA</a:t>
            </a:r>
            <a:endParaRPr b="1" sz="370">
              <a:solidFill>
                <a:schemeClr val="dk1"/>
              </a:solidFill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711900" y="3958475"/>
            <a:ext cx="3508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Prob. exced. Aqm Média = 52%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83" name="Google Shape;183;p25" title="OUTLOOK_P90_BI_AM_fig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8375" y="1101700"/>
            <a:ext cx="4426348" cy="276215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/>
        </p:nvSpPr>
        <p:spPr>
          <a:xfrm>
            <a:off x="5107150" y="4000025"/>
            <a:ext cx="3731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Prob. exced. Aqm Extrema = 9%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5" name="Google Shape;185;p25"/>
          <p:cNvSpPr txBox="1"/>
          <p:nvPr>
            <p:ph type="title"/>
          </p:nvPr>
        </p:nvSpPr>
        <p:spPr>
          <a:xfrm>
            <a:off x="139825" y="657700"/>
            <a:ext cx="3586800" cy="3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69718"/>
              <a:buNone/>
            </a:pPr>
            <a:r>
              <a:rPr b="1" lang="pt-BR" sz="1420"/>
              <a:t>SUPERIOR A </a:t>
            </a:r>
            <a:r>
              <a:rPr b="1" lang="pt-BR" sz="1420"/>
              <a:t>MÉDIA </a:t>
            </a:r>
            <a:endParaRPr b="1" sz="1420"/>
          </a:p>
        </p:txBody>
      </p:sp>
      <p:sp>
        <p:nvSpPr>
          <p:cNvPr id="186" name="Google Shape;186;p25"/>
          <p:cNvSpPr txBox="1"/>
          <p:nvPr>
            <p:ph type="title"/>
          </p:nvPr>
        </p:nvSpPr>
        <p:spPr>
          <a:xfrm>
            <a:off x="4869800" y="668125"/>
            <a:ext cx="3586800" cy="3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69718"/>
              <a:buNone/>
            </a:pPr>
            <a:r>
              <a:rPr b="1" lang="pt-BR" sz="1420"/>
              <a:t>SUPERIOR AOS 10% MAIS CRÍTICOS</a:t>
            </a:r>
            <a:endParaRPr b="1" sz="142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0" y="167950"/>
            <a:ext cx="85206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420"/>
              <a:t>PROBABILIDADE DE EXCEDÊNCIA </a:t>
            </a:r>
            <a:r>
              <a:rPr b="1" lang="pt-BR" sz="1420"/>
              <a:t>DA ÁREA QUEIMADA EM 2026</a:t>
            </a:r>
            <a:r>
              <a:rPr b="1" lang="pt-BR" sz="1420"/>
              <a:t> - CERRADO</a:t>
            </a:r>
            <a:endParaRPr b="1" sz="1420"/>
          </a:p>
        </p:txBody>
      </p:sp>
      <p:pic>
        <p:nvPicPr>
          <p:cNvPr id="192" name="Google Shape;1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30150" cy="1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850" y="4873675"/>
            <a:ext cx="4651142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>
            <p:ph idx="4294967295" type="subTitle"/>
          </p:nvPr>
        </p:nvSpPr>
        <p:spPr>
          <a:xfrm>
            <a:off x="0" y="4868199"/>
            <a:ext cx="5286300" cy="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560"/>
              <a:buNone/>
            </a:pPr>
            <a:r>
              <a:rPr b="1" lang="pt-BR" sz="777">
                <a:solidFill>
                  <a:schemeClr val="dk1"/>
                </a:solidFill>
              </a:rPr>
              <a:t>Reunião técnica sobre perspectivas climáticas para 2026 e o risco de incêndios florestais | MMA</a:t>
            </a:r>
            <a:endParaRPr b="1" sz="370">
              <a:solidFill>
                <a:schemeClr val="dk1"/>
              </a:solidFill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555000" y="4079888"/>
            <a:ext cx="3508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Prob. exced. Aqm Média = 52%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6" name="Google Shape;196;p26" title="OUTLOOK_P90_BI_CE_fig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3250" y="1106975"/>
            <a:ext cx="4426337" cy="276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 title="OUTLOOK_P50_BI_CE_fig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00" y="1106975"/>
            <a:ext cx="4426342" cy="276215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/>
          <p:nvPr/>
        </p:nvSpPr>
        <p:spPr>
          <a:xfrm>
            <a:off x="5107150" y="4000025"/>
            <a:ext cx="3731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Prob. exced. Aqm Extrema = 17%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9" name="Google Shape;199;p26"/>
          <p:cNvSpPr txBox="1"/>
          <p:nvPr>
            <p:ph type="title"/>
          </p:nvPr>
        </p:nvSpPr>
        <p:spPr>
          <a:xfrm>
            <a:off x="139825" y="657700"/>
            <a:ext cx="3586800" cy="3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69718"/>
              <a:buNone/>
            </a:pPr>
            <a:r>
              <a:rPr b="1" lang="pt-BR" sz="1420"/>
              <a:t>SUPERIOR A MÉDIA </a:t>
            </a:r>
            <a:endParaRPr b="1" sz="1420"/>
          </a:p>
        </p:txBody>
      </p:sp>
      <p:sp>
        <p:nvSpPr>
          <p:cNvPr id="200" name="Google Shape;200;p26"/>
          <p:cNvSpPr txBox="1"/>
          <p:nvPr>
            <p:ph type="title"/>
          </p:nvPr>
        </p:nvSpPr>
        <p:spPr>
          <a:xfrm>
            <a:off x="4869800" y="668125"/>
            <a:ext cx="3586800" cy="3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69718"/>
              <a:buNone/>
            </a:pPr>
            <a:r>
              <a:rPr b="1" lang="pt-BR" sz="1420"/>
              <a:t>SUPERIOR AOS 10% MAIS CRÍTICOS</a:t>
            </a:r>
            <a:endParaRPr b="1" sz="142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0" y="167950"/>
            <a:ext cx="85206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420"/>
              <a:t>PROBABILIDADE DE EXCEDÊNCIA </a:t>
            </a:r>
            <a:r>
              <a:rPr b="1" lang="pt-BR" sz="1420"/>
              <a:t>DA ÁREA QUEIMADA EM 2026</a:t>
            </a:r>
            <a:r>
              <a:rPr b="1" lang="pt-BR" sz="1420"/>
              <a:t> - PANTANAL</a:t>
            </a:r>
            <a:endParaRPr b="1" sz="1420"/>
          </a:p>
        </p:txBody>
      </p:sp>
      <p:pic>
        <p:nvPicPr>
          <p:cNvPr id="206" name="Google Shape;2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30150" cy="1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850" y="4873675"/>
            <a:ext cx="4651142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>
            <p:ph idx="4294967295" type="subTitle"/>
          </p:nvPr>
        </p:nvSpPr>
        <p:spPr>
          <a:xfrm>
            <a:off x="0" y="4868199"/>
            <a:ext cx="5286300" cy="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560"/>
              <a:buNone/>
            </a:pPr>
            <a:r>
              <a:rPr b="1" lang="pt-BR" sz="777">
                <a:solidFill>
                  <a:schemeClr val="dk1"/>
                </a:solidFill>
              </a:rPr>
              <a:t>Reunião técnica sobre perspectivas climáticas para 2026 e o risco de incêndios florestais | MMA</a:t>
            </a:r>
            <a:endParaRPr b="1" sz="370">
              <a:solidFill>
                <a:schemeClr val="dk1"/>
              </a:solidFill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945925" y="3973250"/>
            <a:ext cx="3508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Prob. exced. Aqm Média = 52%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10" name="Google Shape;210;p27" title="OUTLOOK_P50_BI_PN_fig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00" y="1106975"/>
            <a:ext cx="4426378" cy="276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 title="OUTLOOK_P90_BI_PN_fig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7885" y="1106975"/>
            <a:ext cx="4426373" cy="276215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/>
        </p:nvSpPr>
        <p:spPr>
          <a:xfrm>
            <a:off x="5107150" y="4000025"/>
            <a:ext cx="3731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Prob. exced. Aqm Extrema = 2%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3" name="Google Shape;213;p27"/>
          <p:cNvSpPr txBox="1"/>
          <p:nvPr>
            <p:ph type="title"/>
          </p:nvPr>
        </p:nvSpPr>
        <p:spPr>
          <a:xfrm>
            <a:off x="139825" y="682852"/>
            <a:ext cx="3586800" cy="3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69718"/>
              <a:buNone/>
            </a:pPr>
            <a:r>
              <a:rPr b="1" lang="pt-BR" sz="1420"/>
              <a:t>SUPERIOR A MÉDIA </a:t>
            </a:r>
            <a:endParaRPr b="1" sz="1420"/>
          </a:p>
        </p:txBody>
      </p:sp>
      <p:sp>
        <p:nvSpPr>
          <p:cNvPr id="214" name="Google Shape;214;p27"/>
          <p:cNvSpPr txBox="1"/>
          <p:nvPr>
            <p:ph type="title"/>
          </p:nvPr>
        </p:nvSpPr>
        <p:spPr>
          <a:xfrm>
            <a:off x="4869800" y="668125"/>
            <a:ext cx="3586800" cy="3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69718"/>
              <a:buNone/>
            </a:pPr>
            <a:r>
              <a:rPr b="1" lang="pt-BR" sz="1420"/>
              <a:t>SUPERIOR AOS 10% MAIS CRÍTICOS</a:t>
            </a:r>
            <a:endParaRPr b="1" sz="142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>
            <p:ph type="title"/>
          </p:nvPr>
        </p:nvSpPr>
        <p:spPr>
          <a:xfrm>
            <a:off x="0" y="167950"/>
            <a:ext cx="85206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420"/>
              <a:t>PROBABILIDADE DE EXCEDÊNCIA DA ÁREA QUEIMADA EM 2026  - PAMPA</a:t>
            </a:r>
            <a:endParaRPr b="1" sz="1420"/>
          </a:p>
        </p:txBody>
      </p:sp>
      <p:pic>
        <p:nvPicPr>
          <p:cNvPr id="220" name="Google Shape;2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30150" cy="1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850" y="4873675"/>
            <a:ext cx="4651142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 txBox="1"/>
          <p:nvPr>
            <p:ph idx="4294967295" type="subTitle"/>
          </p:nvPr>
        </p:nvSpPr>
        <p:spPr>
          <a:xfrm>
            <a:off x="0" y="4868199"/>
            <a:ext cx="5286300" cy="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560"/>
              <a:buNone/>
            </a:pPr>
            <a:r>
              <a:rPr b="1" lang="pt-BR" sz="777">
                <a:solidFill>
                  <a:schemeClr val="dk1"/>
                </a:solidFill>
              </a:rPr>
              <a:t>Reunião técnica sobre perspectivas climáticas para 2026 e o risco de incêndios florestais | MMA</a:t>
            </a:r>
            <a:endParaRPr b="1" sz="370">
              <a:solidFill>
                <a:schemeClr val="dk1"/>
              </a:solidFill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657700" y="4000025"/>
            <a:ext cx="3508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Prob. exced. Aqm Média = 42%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24" name="Google Shape;224;p28" title="OUTLOOK_P50_BI_PM_fig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00" y="1106975"/>
            <a:ext cx="4426373" cy="276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 title="OUTLOOK_P90_BI_PM_fig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5250" y="1106975"/>
            <a:ext cx="4426373" cy="27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 txBox="1"/>
          <p:nvPr/>
        </p:nvSpPr>
        <p:spPr>
          <a:xfrm>
            <a:off x="5107150" y="4000025"/>
            <a:ext cx="3731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Prob. exced. Aqm Extrema = 6%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7" name="Google Shape;227;p28"/>
          <p:cNvSpPr txBox="1"/>
          <p:nvPr>
            <p:ph type="title"/>
          </p:nvPr>
        </p:nvSpPr>
        <p:spPr>
          <a:xfrm>
            <a:off x="4869800" y="668125"/>
            <a:ext cx="3586800" cy="3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69718"/>
              <a:buNone/>
            </a:pPr>
            <a:r>
              <a:rPr b="1" lang="pt-BR" sz="1420"/>
              <a:t>SUPERIOR AOS 10% MAIS CRÍTICOS</a:t>
            </a:r>
            <a:endParaRPr b="1" sz="1420"/>
          </a:p>
        </p:txBody>
      </p:sp>
      <p:sp>
        <p:nvSpPr>
          <p:cNvPr id="228" name="Google Shape;228;p28"/>
          <p:cNvSpPr txBox="1"/>
          <p:nvPr>
            <p:ph type="title"/>
          </p:nvPr>
        </p:nvSpPr>
        <p:spPr>
          <a:xfrm>
            <a:off x="139825" y="657700"/>
            <a:ext cx="3586800" cy="3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69718"/>
              <a:buNone/>
            </a:pPr>
            <a:r>
              <a:rPr b="1" lang="pt-BR" sz="1420"/>
              <a:t>SUPERIOR A MÉDIA </a:t>
            </a:r>
            <a:endParaRPr b="1" sz="142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>
            <p:ph type="title"/>
          </p:nvPr>
        </p:nvSpPr>
        <p:spPr>
          <a:xfrm>
            <a:off x="0" y="167950"/>
            <a:ext cx="85206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420"/>
              <a:t>PROBABILIDADE DE EXCEDÊNCIA </a:t>
            </a:r>
            <a:r>
              <a:rPr b="1" lang="pt-BR" sz="1420"/>
              <a:t>DA ÁREA QUEIMADA MÉDIA EM 2026</a:t>
            </a:r>
            <a:r>
              <a:rPr b="1" lang="pt-BR" sz="1420"/>
              <a:t> - BRASIL</a:t>
            </a:r>
            <a:endParaRPr b="1" sz="1420"/>
          </a:p>
        </p:txBody>
      </p:sp>
      <p:pic>
        <p:nvPicPr>
          <p:cNvPr id="234" name="Google Shape;2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30150" cy="16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850" y="4873675"/>
            <a:ext cx="4651142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idx="4294967295" type="subTitle"/>
          </p:nvPr>
        </p:nvSpPr>
        <p:spPr>
          <a:xfrm>
            <a:off x="0" y="4868199"/>
            <a:ext cx="5286300" cy="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560"/>
              <a:buNone/>
            </a:pPr>
            <a:r>
              <a:rPr b="1" lang="pt-BR" sz="777">
                <a:solidFill>
                  <a:schemeClr val="dk1"/>
                </a:solidFill>
              </a:rPr>
              <a:t>Reunião técnica sobre perspectivas climáticas para 2026 e o risco de incêndios florestais | MMA</a:t>
            </a:r>
            <a:endParaRPr b="1" sz="370">
              <a:solidFill>
                <a:schemeClr val="dk1"/>
              </a:solidFill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620750" y="4000025"/>
            <a:ext cx="3508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Prob. exced. Aqm Média = 53%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5107150" y="4000025"/>
            <a:ext cx="3731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Prob. exced. Aqm Extrema = 21%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39" name="Google Shape;239;p29" title="OUTLOOK_P50_PA_BR_fig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00" y="1106975"/>
            <a:ext cx="4426373" cy="276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 title="OUTLOOK_P90_PA_BR_fig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0915" y="1106975"/>
            <a:ext cx="4426373" cy="276214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 txBox="1"/>
          <p:nvPr>
            <p:ph type="title"/>
          </p:nvPr>
        </p:nvSpPr>
        <p:spPr>
          <a:xfrm>
            <a:off x="139825" y="657700"/>
            <a:ext cx="3586800" cy="3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69718"/>
              <a:buNone/>
            </a:pPr>
            <a:r>
              <a:rPr b="1" lang="pt-BR" sz="1420"/>
              <a:t>SUPERIOR A MÉDIA </a:t>
            </a:r>
            <a:endParaRPr b="1" sz="1420"/>
          </a:p>
        </p:txBody>
      </p:sp>
      <p:sp>
        <p:nvSpPr>
          <p:cNvPr id="242" name="Google Shape;242;p29"/>
          <p:cNvSpPr txBox="1"/>
          <p:nvPr>
            <p:ph type="title"/>
          </p:nvPr>
        </p:nvSpPr>
        <p:spPr>
          <a:xfrm>
            <a:off x="4869800" y="668125"/>
            <a:ext cx="3586800" cy="3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69718"/>
              <a:buNone/>
            </a:pPr>
            <a:r>
              <a:rPr b="1" lang="pt-BR" sz="1420"/>
              <a:t>SUPERIOR AOS 10% MAIS CRÍTICOS</a:t>
            </a:r>
            <a:endParaRPr b="1" sz="142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7521"/>
            <a:ext cx="9144001" cy="4528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31" title="Beautiful.ai - jardimbotanicojunho2026 - Slide 74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 title="ALARMES-LASA-AQM-COMPARATIVO-ANUAL-PANTANAL-20260715.png"/>
          <p:cNvPicPr preferRelativeResize="0"/>
          <p:nvPr/>
        </p:nvPicPr>
        <p:blipFill rotWithShape="1">
          <a:blip r:embed="rId3">
            <a:alphaModFix/>
          </a:blip>
          <a:srcRect b="11119" l="0" r="0" t="0"/>
          <a:stretch/>
        </p:blipFill>
        <p:spPr>
          <a:xfrm>
            <a:off x="4874329" y="2781175"/>
            <a:ext cx="3206676" cy="190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title="ALARMES-LASA-AQM-COMPARATIVO-ANUAL-CERRADO-20260715.png"/>
          <p:cNvPicPr preferRelativeResize="0"/>
          <p:nvPr/>
        </p:nvPicPr>
        <p:blipFill rotWithShape="1">
          <a:blip r:embed="rId4">
            <a:alphaModFix/>
          </a:blip>
          <a:srcRect b="11379" l="0" r="0" t="0"/>
          <a:stretch/>
        </p:blipFill>
        <p:spPr>
          <a:xfrm>
            <a:off x="725486" y="2752575"/>
            <a:ext cx="3312867" cy="195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title="ALARMES-LASA-AQM-COMPARATIVO-ANUAL-AMAZONIA-20260715.png"/>
          <p:cNvPicPr preferRelativeResize="0"/>
          <p:nvPr/>
        </p:nvPicPr>
        <p:blipFill rotWithShape="1">
          <a:blip r:embed="rId5">
            <a:alphaModFix/>
          </a:blip>
          <a:srcRect b="11379" l="0" r="0" t="0"/>
          <a:stretch/>
        </p:blipFill>
        <p:spPr>
          <a:xfrm>
            <a:off x="4773549" y="621900"/>
            <a:ext cx="3408249" cy="201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 title="ALARMES-LASA-AQM-COMPARATIVO-ANUAL-BRASIL-20260715.png"/>
          <p:cNvPicPr preferRelativeResize="0"/>
          <p:nvPr/>
        </p:nvPicPr>
        <p:blipFill rotWithShape="1">
          <a:blip r:embed="rId6">
            <a:alphaModFix/>
          </a:blip>
          <a:srcRect b="11379" l="0" r="0" t="0"/>
          <a:stretch/>
        </p:blipFill>
        <p:spPr>
          <a:xfrm>
            <a:off x="729849" y="621900"/>
            <a:ext cx="3294801" cy="194656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>
            <p:ph type="title"/>
          </p:nvPr>
        </p:nvSpPr>
        <p:spPr>
          <a:xfrm>
            <a:off x="0" y="167950"/>
            <a:ext cx="85206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420"/>
              <a:t>ÁREA QUEIMADA ACUMULADA –  01/01 a 14/07</a:t>
            </a:r>
            <a:endParaRPr b="1" sz="142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2850" y="4873675"/>
            <a:ext cx="4651142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830150" cy="1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idx="4294967295" type="subTitle"/>
          </p:nvPr>
        </p:nvSpPr>
        <p:spPr>
          <a:xfrm>
            <a:off x="0" y="4868199"/>
            <a:ext cx="5286300" cy="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560"/>
              <a:buNone/>
            </a:pPr>
            <a:r>
              <a:rPr b="1" lang="pt-BR" sz="777">
                <a:solidFill>
                  <a:schemeClr val="dk1"/>
                </a:solidFill>
              </a:rPr>
              <a:t>Reunião técnica sobre perspectivas climáticas para 2026 e o risco de incêndios florestais | MMA</a:t>
            </a:r>
            <a:endParaRPr b="1" sz="370">
              <a:solidFill>
                <a:schemeClr val="dk1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7586047" y="2743404"/>
            <a:ext cx="7857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chemeClr val="dk1"/>
                </a:solidFill>
              </a:rPr>
              <a:t>63.686 ha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EB5805"/>
                </a:solidFill>
              </a:rPr>
              <a:t>337%</a:t>
            </a:r>
            <a:endParaRPr b="1" sz="900">
              <a:solidFill>
                <a:srgbClr val="EB5805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3463227" y="2713910"/>
            <a:ext cx="7857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chemeClr val="dk1"/>
                </a:solidFill>
              </a:rPr>
              <a:t>946.960</a:t>
            </a:r>
            <a:r>
              <a:rPr b="1" lang="pt-BR" sz="900">
                <a:solidFill>
                  <a:schemeClr val="dk1"/>
                </a:solidFill>
              </a:rPr>
              <a:t> ha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0000FF"/>
                </a:solidFill>
              </a:rPr>
              <a:t>-8%</a:t>
            </a:r>
            <a:endParaRPr b="1" sz="900">
              <a:solidFill>
                <a:srgbClr val="0000FF"/>
              </a:solidFill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7586300" y="595822"/>
            <a:ext cx="7857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chemeClr val="dk1"/>
                </a:solidFill>
              </a:rPr>
              <a:t>328.776</a:t>
            </a:r>
            <a:r>
              <a:rPr b="1" lang="pt-BR" sz="900">
                <a:solidFill>
                  <a:schemeClr val="dk1"/>
                </a:solidFill>
              </a:rPr>
              <a:t> ha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EB5805"/>
                </a:solidFill>
              </a:rPr>
              <a:t>13%</a:t>
            </a:r>
            <a:endParaRPr b="1" sz="900">
              <a:solidFill>
                <a:srgbClr val="EB5805"/>
              </a:solidFill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3349261" y="590004"/>
            <a:ext cx="883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chemeClr val="dk1"/>
                </a:solidFill>
              </a:rPr>
              <a:t>1.409.688</a:t>
            </a:r>
            <a:r>
              <a:rPr b="1" lang="pt-BR" sz="900">
                <a:solidFill>
                  <a:schemeClr val="dk1"/>
                </a:solidFill>
              </a:rPr>
              <a:t> ha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0000FF"/>
                </a:solidFill>
              </a:rPr>
              <a:t>-3</a:t>
            </a:r>
            <a:r>
              <a:rPr b="1" lang="pt-BR" sz="900">
                <a:solidFill>
                  <a:srgbClr val="0000FF"/>
                </a:solidFill>
              </a:rPr>
              <a:t>%</a:t>
            </a:r>
            <a:endParaRPr b="1" sz="900">
              <a:solidFill>
                <a:srgbClr val="0000FF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8289754" y="2820421"/>
            <a:ext cx="91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2"/>
                </a:solidFill>
              </a:rPr>
              <a:t>Queimas prescritas no primeiro trimestre</a:t>
            </a:r>
            <a:endParaRPr sz="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 title="ALARMES-LASA-AQM-COMPARATIVO-ANUAL-PAMPA-20260715.png"/>
          <p:cNvPicPr preferRelativeResize="0"/>
          <p:nvPr/>
        </p:nvPicPr>
        <p:blipFill rotWithShape="1">
          <a:blip r:embed="rId3">
            <a:alphaModFix/>
          </a:blip>
          <a:srcRect b="11024" l="0" r="0" t="0"/>
          <a:stretch/>
        </p:blipFill>
        <p:spPr>
          <a:xfrm>
            <a:off x="2740019" y="2706434"/>
            <a:ext cx="3322176" cy="197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 title="ALARMES-LASA-AQM-COMPARATIVO-ANUAL-MATA-ATLANTICA-20260715.png"/>
          <p:cNvPicPr preferRelativeResize="0"/>
          <p:nvPr/>
        </p:nvPicPr>
        <p:blipFill rotWithShape="1">
          <a:blip r:embed="rId4">
            <a:alphaModFix/>
          </a:blip>
          <a:srcRect b="11348" l="0" r="0" t="0"/>
          <a:stretch/>
        </p:blipFill>
        <p:spPr>
          <a:xfrm>
            <a:off x="4830275" y="621568"/>
            <a:ext cx="3294801" cy="194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 title="ALARMES-LASA-AQM-COMPARATIVO-ANUAL-CAATINGA-20260715.png"/>
          <p:cNvPicPr preferRelativeResize="0"/>
          <p:nvPr/>
        </p:nvPicPr>
        <p:blipFill rotWithShape="1">
          <a:blip r:embed="rId5">
            <a:alphaModFix/>
          </a:blip>
          <a:srcRect b="11630" l="0" r="0" t="0"/>
          <a:stretch/>
        </p:blipFill>
        <p:spPr>
          <a:xfrm>
            <a:off x="720825" y="616550"/>
            <a:ext cx="3322176" cy="19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>
            <p:ph type="title"/>
          </p:nvPr>
        </p:nvSpPr>
        <p:spPr>
          <a:xfrm>
            <a:off x="0" y="167950"/>
            <a:ext cx="85206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420"/>
              <a:t>ÁREA QUEIMADA ACUMULADA –  01/01 a 14/07</a:t>
            </a:r>
            <a:endParaRPr b="1" sz="1420"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2850" y="4873675"/>
            <a:ext cx="4651142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830150" cy="1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>
            <p:ph idx="4294967295" type="subTitle"/>
          </p:nvPr>
        </p:nvSpPr>
        <p:spPr>
          <a:xfrm>
            <a:off x="0" y="4868199"/>
            <a:ext cx="5286300" cy="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560"/>
              <a:buNone/>
            </a:pPr>
            <a:r>
              <a:rPr b="1" lang="pt-BR" sz="777">
                <a:solidFill>
                  <a:schemeClr val="dk1"/>
                </a:solidFill>
              </a:rPr>
              <a:t>Reunião técnica sobre perspectivas climáticas para 2026 e o risco de incêndios florestais | MMA</a:t>
            </a:r>
            <a:endParaRPr b="1" sz="370">
              <a:solidFill>
                <a:schemeClr val="dk1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 rot="2626">
            <a:off x="5618584" y="2696908"/>
            <a:ext cx="7854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chemeClr val="dk1"/>
                </a:solidFill>
              </a:rPr>
              <a:t>3.080</a:t>
            </a:r>
            <a:r>
              <a:rPr b="1" lang="pt-BR" sz="900">
                <a:solidFill>
                  <a:schemeClr val="dk1"/>
                </a:solidFill>
              </a:rPr>
              <a:t> ha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0000FF"/>
                </a:solidFill>
              </a:rPr>
              <a:t>-76%</a:t>
            </a:r>
            <a:endParaRPr b="1" sz="9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</p:txBody>
      </p:sp>
      <p:sp>
        <p:nvSpPr>
          <p:cNvPr id="91" name="Google Shape;91;p15"/>
          <p:cNvSpPr txBox="1"/>
          <p:nvPr/>
        </p:nvSpPr>
        <p:spPr>
          <a:xfrm rot="-4139">
            <a:off x="3540160" y="581965"/>
            <a:ext cx="747601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chemeClr val="dk1"/>
                </a:solidFill>
              </a:rPr>
              <a:t>33.208</a:t>
            </a:r>
            <a:r>
              <a:rPr b="1" lang="pt-BR" sz="900">
                <a:solidFill>
                  <a:schemeClr val="dk1"/>
                </a:solidFill>
              </a:rPr>
              <a:t> ha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0000FF"/>
                </a:solidFill>
              </a:rPr>
              <a:t>-41%</a:t>
            </a:r>
            <a:endParaRPr b="1" sz="900">
              <a:solidFill>
                <a:srgbClr val="0000FF"/>
              </a:solidFill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7609939" y="588948"/>
            <a:ext cx="785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chemeClr val="dk1"/>
                </a:solidFill>
              </a:rPr>
              <a:t>33.978</a:t>
            </a:r>
            <a:r>
              <a:rPr b="1" lang="pt-BR" sz="900">
                <a:solidFill>
                  <a:schemeClr val="dk1"/>
                </a:solidFill>
              </a:rPr>
              <a:t> ha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0000FF"/>
                </a:solidFill>
              </a:rPr>
              <a:t>-11%</a:t>
            </a:r>
            <a:endParaRPr b="1" sz="9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0" y="167950"/>
            <a:ext cx="90165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63871"/>
              <a:buNone/>
            </a:pPr>
            <a:r>
              <a:rPr b="1" lang="pt-BR" sz="1550"/>
              <a:t>PERIGO DE FOGO</a:t>
            </a:r>
            <a:r>
              <a:rPr b="1" lang="pt-BR" sz="1550"/>
              <a:t> ACUMULAD0 EM 2026 (01/01 a 10/07) COMPARADO COM AS ÚLTIMAS 2 DÉCADAS </a:t>
            </a:r>
            <a:endParaRPr b="1" sz="1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718"/>
              <a:buFont typeface="Arial"/>
              <a:buNone/>
            </a:pPr>
            <a:r>
              <a:t/>
            </a:r>
            <a:endParaRPr b="1" sz="1420"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850" y="4873675"/>
            <a:ext cx="4651142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30150" cy="1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>
            <p:ph idx="4294967295" type="subTitle"/>
          </p:nvPr>
        </p:nvSpPr>
        <p:spPr>
          <a:xfrm>
            <a:off x="0" y="4868199"/>
            <a:ext cx="5286300" cy="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560"/>
              <a:buNone/>
            </a:pPr>
            <a:r>
              <a:rPr b="1" lang="pt-BR" sz="777">
                <a:solidFill>
                  <a:schemeClr val="dk1"/>
                </a:solidFill>
              </a:rPr>
              <a:t>Reunião técnica sobre perspectivas climáticas para 2026 e o risco de incêndios florestais | MMA</a:t>
            </a:r>
            <a:endParaRPr b="1" sz="370">
              <a:solidFill>
                <a:schemeClr val="dk1"/>
              </a:solidFill>
            </a:endParaRPr>
          </a:p>
        </p:txBody>
      </p:sp>
      <p:pic>
        <p:nvPicPr>
          <p:cNvPr id="101" name="Google Shape;101;p16" title="ALARMES-LASA-SSR-ANO-BRASIL-2026071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56" y="832626"/>
            <a:ext cx="4407751" cy="359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 title="ALARMES-LASA-SSR-DNG-BRASIL-20260715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0083" y="832625"/>
            <a:ext cx="4407751" cy="3587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0" y="167950"/>
            <a:ext cx="85206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pt-BR" sz="1420"/>
              <a:t>DIFICULDADE DE CONTROLE DE INCÊNDIO ACUMULADA – 01/01 a 10/07</a:t>
            </a:r>
            <a:endParaRPr b="1" sz="1420"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850" y="4873675"/>
            <a:ext cx="4651142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30150" cy="1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>
            <p:ph idx="4294967295" type="subTitle"/>
          </p:nvPr>
        </p:nvSpPr>
        <p:spPr>
          <a:xfrm>
            <a:off x="0" y="4868199"/>
            <a:ext cx="5286300" cy="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560"/>
              <a:buNone/>
            </a:pPr>
            <a:r>
              <a:rPr b="1" lang="pt-BR" sz="777">
                <a:solidFill>
                  <a:schemeClr val="dk1"/>
                </a:solidFill>
              </a:rPr>
              <a:t>Reunião técnica sobre perspectivas climáticas para 2026 e o risco de incêndios florestais | MMA</a:t>
            </a:r>
            <a:endParaRPr b="1" sz="370">
              <a:solidFill>
                <a:schemeClr val="dk1"/>
              </a:solidFill>
            </a:endParaRPr>
          </a:p>
        </p:txBody>
      </p:sp>
      <p:pic>
        <p:nvPicPr>
          <p:cNvPr id="111" name="Google Shape;111;p17" title="ALARMES-LASA-DIFF-IDX-ACCUM-AMAZÔNIA-2026071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350" y="751150"/>
            <a:ext cx="8493312" cy="3964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0" y="167950"/>
            <a:ext cx="85206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pt-BR" sz="1420"/>
              <a:t>DIFICULDADE DE CONTROLE DE INCÊNDIO ACUMULADA – 01/01 a 10/07</a:t>
            </a:r>
            <a:endParaRPr b="1" sz="1420"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850" y="4873675"/>
            <a:ext cx="4651142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30150" cy="1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>
            <p:ph idx="4294967295" type="subTitle"/>
          </p:nvPr>
        </p:nvSpPr>
        <p:spPr>
          <a:xfrm>
            <a:off x="0" y="4868199"/>
            <a:ext cx="5286300" cy="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560"/>
              <a:buNone/>
            </a:pPr>
            <a:r>
              <a:rPr b="1" lang="pt-BR" sz="777">
                <a:solidFill>
                  <a:schemeClr val="dk1"/>
                </a:solidFill>
              </a:rPr>
              <a:t>Reunião técnica sobre perspectivas climáticas para 2026 e o risco de incêndios florestais | MMA</a:t>
            </a:r>
            <a:endParaRPr b="1" sz="370">
              <a:solidFill>
                <a:schemeClr val="dk1"/>
              </a:solidFill>
            </a:endParaRPr>
          </a:p>
        </p:txBody>
      </p:sp>
      <p:pic>
        <p:nvPicPr>
          <p:cNvPr id="120" name="Google Shape;120;p18" title="ALARMES-LASA-DIFF-IDX-ACCUM-CERRADO-2026071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350" y="751150"/>
            <a:ext cx="8493297" cy="396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0" y="167950"/>
            <a:ext cx="85206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pt-BR" sz="1420"/>
              <a:t>DIFICULDADE DE CONTROLE DE INCÊNDIO ACUMULADA – 01/01 a 10/07</a:t>
            </a:r>
            <a:endParaRPr b="1" sz="1420"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850" y="4873675"/>
            <a:ext cx="4651142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30150" cy="1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>
            <p:ph idx="4294967295" type="subTitle"/>
          </p:nvPr>
        </p:nvSpPr>
        <p:spPr>
          <a:xfrm>
            <a:off x="0" y="4868199"/>
            <a:ext cx="5286300" cy="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560"/>
              <a:buNone/>
            </a:pPr>
            <a:r>
              <a:rPr b="1" lang="pt-BR" sz="777">
                <a:solidFill>
                  <a:schemeClr val="dk1"/>
                </a:solidFill>
              </a:rPr>
              <a:t>Reunião técnica sobre perspectivas climáticas para 2026 e o risco de incêndios florestais | MMA</a:t>
            </a:r>
            <a:endParaRPr b="1" sz="370">
              <a:solidFill>
                <a:schemeClr val="dk1"/>
              </a:solidFill>
            </a:endParaRPr>
          </a:p>
        </p:txBody>
      </p:sp>
      <p:pic>
        <p:nvPicPr>
          <p:cNvPr id="129" name="Google Shape;129;p19" title="ALARMES-LASA-DIFF-IDX-ACCUM-PANTANAL-2026071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350" y="751154"/>
            <a:ext cx="8493302" cy="396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0" y="167950"/>
            <a:ext cx="85206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420"/>
              <a:t>DIFICULDADE DE CONTROLE DE INCÊNDIO ACUMULADA – 01/01 a 10/07</a:t>
            </a:r>
            <a:endParaRPr b="1" sz="1420"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850" y="4873675"/>
            <a:ext cx="4651142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30150" cy="1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>
            <p:ph idx="4294967295" type="subTitle"/>
          </p:nvPr>
        </p:nvSpPr>
        <p:spPr>
          <a:xfrm>
            <a:off x="0" y="4868199"/>
            <a:ext cx="5286300" cy="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560"/>
              <a:buNone/>
            </a:pPr>
            <a:r>
              <a:rPr b="1" lang="pt-BR" sz="777">
                <a:solidFill>
                  <a:schemeClr val="dk1"/>
                </a:solidFill>
              </a:rPr>
              <a:t>Reunião técnica sobre perspectivas climáticas para 2026 e o risco de incêndios florestais | MMA</a:t>
            </a:r>
            <a:endParaRPr b="1" sz="370">
              <a:solidFill>
                <a:schemeClr val="dk1"/>
              </a:solidFill>
            </a:endParaRPr>
          </a:p>
        </p:txBody>
      </p:sp>
      <p:pic>
        <p:nvPicPr>
          <p:cNvPr id="138" name="Google Shape;138;p20" title="ALARMES-LASA-DIFF-IDX-ACCUM-CAATINGA-2026071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350" y="751150"/>
            <a:ext cx="8493302" cy="3964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0" y="167950"/>
            <a:ext cx="85206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420"/>
              <a:t>DIFICULDADE DE CONTROLE DE INCÊNDIO ACUMULADA – 01/01 a 10/07</a:t>
            </a:r>
            <a:endParaRPr b="1" sz="1420"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850" y="4873675"/>
            <a:ext cx="4651142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30150" cy="1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>
            <p:ph idx="4294967295" type="subTitle"/>
          </p:nvPr>
        </p:nvSpPr>
        <p:spPr>
          <a:xfrm>
            <a:off x="0" y="4868199"/>
            <a:ext cx="5286300" cy="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560"/>
              <a:buNone/>
            </a:pPr>
            <a:r>
              <a:rPr b="1" lang="pt-BR" sz="777">
                <a:solidFill>
                  <a:schemeClr val="dk1"/>
                </a:solidFill>
              </a:rPr>
              <a:t>Reunião técnica sobre perspectivas climáticas para 2026 e o risco de incêndios florestais | MMA</a:t>
            </a:r>
            <a:endParaRPr b="1" sz="370">
              <a:solidFill>
                <a:schemeClr val="dk1"/>
              </a:solidFill>
            </a:endParaRPr>
          </a:p>
        </p:txBody>
      </p:sp>
      <p:pic>
        <p:nvPicPr>
          <p:cNvPr id="147" name="Google Shape;147;p21" title="ALARMES-LASA-DIFF-IDX-ACCUM-MATA-ATLÂNTICA-2026071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350" y="751150"/>
            <a:ext cx="8493302" cy="3964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DDD06C6F509B544A98314AAD4BFF098" ma:contentTypeVersion="14" ma:contentTypeDescription="Crie um novo documento." ma:contentTypeScope="" ma:versionID="43545aad7d643ea061319a273b198787">
  <xsd:schema xmlns:xsd="http://www.w3.org/2001/XMLSchema" xmlns:xs="http://www.w3.org/2001/XMLSchema" xmlns:p="http://schemas.microsoft.com/office/2006/metadata/properties" xmlns:ns2="986fb165-cfdd-48e4-988c-fca971169269" xmlns:ns3="a966335e-f9ee-4a47-ab35-09e276ec5ef8" targetNamespace="http://schemas.microsoft.com/office/2006/metadata/properties" ma:root="true" ma:fieldsID="4cf29342fcb5666bede866daef095fa6" ns2:_="" ns3:_="">
    <xsd:import namespace="986fb165-cfdd-48e4-988c-fca971169269"/>
    <xsd:import namespace="a966335e-f9ee-4a47-ab35-09e276ec5e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hjuh" minOccurs="0"/>
                <xsd:element ref="ns2:o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fb165-cfdd-48e4-988c-fca9711692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e20e9e44-ce6c-4e35-b88c-959516175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hjuh" ma:index="20" nillable="true" ma:displayName="hjuh" ma:internalName="hjuh">
      <xsd:simpleType>
        <xsd:restriction base="dms:Text">
          <xsd:maxLength value="255"/>
        </xsd:restriction>
      </xsd:simpleType>
    </xsd:element>
    <xsd:element name="oi" ma:index="21" nillable="true" ma:displayName="oi" ma:internalName="oi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6335e-f9ee-4a47-ab35-09e276ec5ef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2974f31-c4fb-4874-ac80-69422e2ff18a}" ma:internalName="TaxCatchAll" ma:showField="CatchAllData" ma:web="a966335e-f9ee-4a47-ab35-09e276ec5e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juh xmlns="986fb165-cfdd-48e4-988c-fca971169269" xsi:nil="true"/>
    <lcf76f155ced4ddcb4097134ff3c332f xmlns="986fb165-cfdd-48e4-988c-fca971169269">
      <Terms xmlns="http://schemas.microsoft.com/office/infopath/2007/PartnerControls"/>
    </lcf76f155ced4ddcb4097134ff3c332f>
    <TaxCatchAll xmlns="a966335e-f9ee-4a47-ab35-09e276ec5ef8" xsi:nil="true"/>
    <oi xmlns="986fb165-cfdd-48e4-988c-fca971169269" xsi:nil="true"/>
  </documentManagement>
</p:properties>
</file>

<file path=customXml/itemProps1.xml><?xml version="1.0" encoding="utf-8"?>
<ds:datastoreItem xmlns:ds="http://schemas.openxmlformats.org/officeDocument/2006/customXml" ds:itemID="{05843E73-35AD-4032-ADA3-872CDA391AE7}"/>
</file>

<file path=customXml/itemProps2.xml><?xml version="1.0" encoding="utf-8"?>
<ds:datastoreItem xmlns:ds="http://schemas.openxmlformats.org/officeDocument/2006/customXml" ds:itemID="{D0A30E05-CBAC-4461-BC5A-2CC35CCA6CE1}"/>
</file>

<file path=customXml/itemProps3.xml><?xml version="1.0" encoding="utf-8"?>
<ds:datastoreItem xmlns:ds="http://schemas.openxmlformats.org/officeDocument/2006/customXml" ds:itemID="{974E100B-2519-4058-9230-570C9BC369F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0x0101004DDD06C6F509B544A98314AAD4BFF098</vt:lpwstr>
  </property>
</Properties>
</file>