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charts/style1.xml" ContentType="application/vnd.ms-office.chartstyle+xml"/>
  <Override PartName="/ppt/theme/theme1.xml" ContentType="application/vnd.openxmlformats-officedocument.theme+xml"/>
  <Override PartName="/ppt/charts/colors1.xml" ContentType="application/vnd.ms-office.chartcolorstyle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  <p:sldMasterId id="2147483648" r:id="rId3"/>
  </p:sldMasterIdLst>
  <p:notesMasterIdLst>
    <p:notesMasterId r:id="rId28"/>
  </p:notesMasterIdLst>
  <p:handoutMasterIdLst>
    <p:handoutMasterId r:id="rId29"/>
  </p:handoutMasterIdLst>
  <p:sldIdLst>
    <p:sldId id="256" r:id="rId4"/>
    <p:sldId id="319" r:id="rId5"/>
    <p:sldId id="267" r:id="rId6"/>
    <p:sldId id="265" r:id="rId7"/>
    <p:sldId id="268" r:id="rId8"/>
    <p:sldId id="279" r:id="rId9"/>
    <p:sldId id="307" r:id="rId10"/>
    <p:sldId id="309" r:id="rId11"/>
    <p:sldId id="310" r:id="rId12"/>
    <p:sldId id="311" r:id="rId13"/>
    <p:sldId id="318" r:id="rId14"/>
    <p:sldId id="322" r:id="rId15"/>
    <p:sldId id="285" r:id="rId16"/>
    <p:sldId id="290" r:id="rId17"/>
    <p:sldId id="292" r:id="rId18"/>
    <p:sldId id="296" r:id="rId19"/>
    <p:sldId id="297" r:id="rId20"/>
    <p:sldId id="298" r:id="rId21"/>
    <p:sldId id="315" r:id="rId22"/>
    <p:sldId id="304" r:id="rId23"/>
    <p:sldId id="305" r:id="rId24"/>
    <p:sldId id="306" r:id="rId25"/>
    <p:sldId id="317" r:id="rId26"/>
    <p:sldId id="325" r:id="rId27"/>
  </p:sldIdLst>
  <p:sldSz cx="9144000" cy="5143500" type="screen16x9"/>
  <p:notesSz cx="9872663" cy="6797675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Page" id="{457F67CC-5DAA-3D4A-AF45-6849D976B5F1}">
          <p14:sldIdLst>
            <p14:sldId id="256"/>
          </p14:sldIdLst>
        </p14:section>
        <p14:section name="Content section" id="{26B9929F-81F5-2B4F-9F01-8F6A3D00EB08}">
          <p14:sldIdLst>
            <p14:sldId id="319"/>
            <p14:sldId id="267"/>
            <p14:sldId id="265"/>
            <p14:sldId id="268"/>
            <p14:sldId id="279"/>
            <p14:sldId id="307"/>
            <p14:sldId id="309"/>
            <p14:sldId id="310"/>
            <p14:sldId id="311"/>
            <p14:sldId id="318"/>
            <p14:sldId id="322"/>
            <p14:sldId id="285"/>
            <p14:sldId id="290"/>
            <p14:sldId id="292"/>
            <p14:sldId id="296"/>
            <p14:sldId id="297"/>
            <p14:sldId id="298"/>
            <p14:sldId id="315"/>
            <p14:sldId id="304"/>
            <p14:sldId id="305"/>
            <p14:sldId id="306"/>
            <p14:sldId id="317"/>
          </p14:sldIdLst>
        </p14:section>
        <p14:section name="End slide" id="{7E8BBEC1-40C8-224B-BF19-95B570C5C64D}">
          <p14:sldIdLst>
            <p14:sldId id="3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OESSING, Claudia" initials="G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ABF7"/>
    <a:srgbClr val="F47A42"/>
    <a:srgbClr val="009CDC"/>
    <a:srgbClr val="019CDC"/>
    <a:srgbClr val="0091C7"/>
    <a:srgbClr val="FA9C12"/>
    <a:srgbClr val="E3652C"/>
    <a:srgbClr val="0AB4DC"/>
    <a:srgbClr val="76B531"/>
    <a:srgbClr val="EE0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16" autoAdjust="0"/>
    <p:restoredTop sz="73576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2286" y="90"/>
      </p:cViewPr>
      <p:guideLst>
        <p:guide orient="horz" pos="2160"/>
        <p:guide pos="384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3" d="100"/>
          <a:sy n="133" d="100"/>
        </p:scale>
        <p:origin x="228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35" Type="http://schemas.openxmlformats.org/officeDocument/2006/relationships/customXml" Target="../customXml/item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20560185185185184"/>
          <c:w val="1"/>
          <c:h val="0.5183526538349373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92-404A-83A1-64493D2A42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92-404A-83A1-64493D2A42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992-404A-83A1-64493D2A420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992-404A-83A1-64493D2A420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992-404A-83A1-64493D2A420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992-404A-83A1-64493D2A420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992-404A-83A1-64493D2A420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992-404A-83A1-64493D2A420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992-404A-83A1-64493D2A420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992-404A-83A1-64493D2A420E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992-404A-83A1-64493D2A420E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992-404A-83A1-64493D2A420E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0992-404A-83A1-64493D2A420E}"/>
              </c:ext>
            </c:extLst>
          </c:dPt>
          <c:dLbls>
            <c:dLbl>
              <c:idx val="0"/>
              <c:layout>
                <c:manualLayout>
                  <c:x val="2.1589255456991835E-2"/>
                  <c:y val="-3.18829901586702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147333798465064"/>
                      <c:h val="0.104415990594266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992-404A-83A1-64493D2A420E}"/>
                </c:ext>
              </c:extLst>
            </c:dLbl>
            <c:dLbl>
              <c:idx val="1"/>
              <c:layout>
                <c:manualLayout>
                  <c:x val="4.479517591946576E-2"/>
                  <c:y val="5.766066891739925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92-404A-83A1-64493D2A420E}"/>
                </c:ext>
              </c:extLst>
            </c:dLbl>
            <c:dLbl>
              <c:idx val="2"/>
              <c:layout>
                <c:manualLayout>
                  <c:x val="-1.2574365704286964E-2"/>
                  <c:y val="-2.106846019247594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92-404A-83A1-64493D2A420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92-404A-83A1-64493D2A420E}"/>
                </c:ext>
              </c:extLst>
            </c:dLbl>
            <c:dLbl>
              <c:idx val="4"/>
              <c:layout>
                <c:manualLayout>
                  <c:x val="-3.299978127734033E-2"/>
                  <c:y val="-8.215587634878973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92-404A-83A1-64493D2A420E}"/>
                </c:ext>
              </c:extLst>
            </c:dLbl>
            <c:dLbl>
              <c:idx val="5"/>
              <c:layout>
                <c:manualLayout>
                  <c:x val="8.4080271216097988E-3"/>
                  <c:y val="5.388159813356659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92-404A-83A1-64493D2A420E}"/>
                </c:ext>
              </c:extLst>
            </c:dLbl>
            <c:dLbl>
              <c:idx val="6"/>
              <c:layout>
                <c:manualLayout>
                  <c:x val="-3.7047543107744441E-2"/>
                  <c:y val="1.357129386650649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92-404A-83A1-64493D2A420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92-404A-83A1-64493D2A420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992-404A-83A1-64493D2A420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992-404A-83A1-64493D2A420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992-404A-83A1-64493D2A420E}"/>
                </c:ext>
              </c:extLst>
            </c:dLbl>
            <c:dLbl>
              <c:idx val="11"/>
              <c:layout>
                <c:manualLayout>
                  <c:x val="4.2981162164855972E-2"/>
                  <c:y val="-6.270559527921303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992-404A-83A1-64493D2A420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992-404A-83A1-64493D2A42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Sheet1!$A$1:$A$13</c:f>
              <c:strCache>
                <c:ptCount val="13"/>
                <c:pt idx="0">
                  <c:v> Additive</c:v>
                </c:pt>
                <c:pt idx="1">
                  <c:v> Adulteration / missing document</c:v>
                </c:pt>
                <c:pt idx="2">
                  <c:v>Bacterial contamination</c:v>
                </c:pt>
                <c:pt idx="3">
                  <c:v>Heavy metal</c:v>
                </c:pt>
                <c:pt idx="4">
                  <c:v>Hygienic condition / controls</c:v>
                </c:pt>
                <c:pt idx="5">
                  <c:v>Labeling</c:v>
                </c:pt>
                <c:pt idx="6">
                  <c:v>Mycotoxin</c:v>
                </c:pt>
                <c:pt idx="7">
                  <c:v>Other contaminants</c:v>
                </c:pt>
                <c:pt idx="8">
                  <c:v>Other microbiological contaminants</c:v>
                </c:pt>
                <c:pt idx="9">
                  <c:v>Others  </c:v>
                </c:pt>
                <c:pt idx="10">
                  <c:v>Packaging</c:v>
                </c:pt>
                <c:pt idx="11">
                  <c:v>Pesticide residues</c:v>
                </c:pt>
                <c:pt idx="12">
                  <c:v>Veterinary drugs residues</c:v>
                </c:pt>
              </c:strCache>
            </c:strRef>
          </c:cat>
          <c:val>
            <c:numRef>
              <c:f>Sheet1!$B$1:$B$13</c:f>
              <c:numCache>
                <c:formatCode>General</c:formatCode>
                <c:ptCount val="13"/>
                <c:pt idx="0">
                  <c:v>5.3606027987082888E-2</c:v>
                </c:pt>
                <c:pt idx="1">
                  <c:v>7.36275565123789E-2</c:v>
                </c:pt>
                <c:pt idx="2">
                  <c:v>0.22152852529601721</c:v>
                </c:pt>
                <c:pt idx="3">
                  <c:v>0</c:v>
                </c:pt>
                <c:pt idx="4">
                  <c:v>0.27965554359526373</c:v>
                </c:pt>
                <c:pt idx="5">
                  <c:v>0.26393972012917116</c:v>
                </c:pt>
                <c:pt idx="6">
                  <c:v>3.1216361679224973E-2</c:v>
                </c:pt>
                <c:pt idx="7">
                  <c:v>0.01</c:v>
                </c:pt>
                <c:pt idx="8">
                  <c:v>0</c:v>
                </c:pt>
                <c:pt idx="9">
                  <c:v>0.01</c:v>
                </c:pt>
                <c:pt idx="10">
                  <c:v>3.0139935414424113E-3</c:v>
                </c:pt>
                <c:pt idx="11">
                  <c:v>3.1431646932185142E-2</c:v>
                </c:pt>
                <c:pt idx="12">
                  <c:v>1.9806243272335846E-2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Sheet1!$B$1:$B$0</c15:sqref>
                        </c15:formulaRef>
                      </c:ext>
                    </c:extLst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1A-0992-404A-83A1-64493D2A42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892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1435" y="0"/>
            <a:ext cx="427892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B7A85-53F1-45B3-883C-3A600C316931}" type="datetimeFigureOut">
              <a:rPr lang="en-US" smtClean="0"/>
              <a:pPr/>
              <a:t>8/9/2023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702"/>
            <a:ext cx="427892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1435" y="6456702"/>
            <a:ext cx="427892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44077-9E13-4A05-8F04-E5E29D3DC8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726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2226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9D945-044D-43F8-84B0-31B612E6C589}" type="datetimeFigureOut">
              <a:rPr lang="en-US" smtClean="0"/>
              <a:pPr/>
              <a:t>8/9/2023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70175" y="509588"/>
            <a:ext cx="4532313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267" y="3228897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2226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22786-73A0-4E5A-B890-AD510AD88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552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22786-73A0-4E5A-B890-AD510AD8848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10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900" b="0" i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22786-73A0-4E5A-B890-AD510AD8848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30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="0" i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22786-73A0-4E5A-B890-AD510AD8848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792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22786-73A0-4E5A-B890-AD510AD8848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7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22786-73A0-4E5A-B890-AD510AD8848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223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22786-73A0-4E5A-B890-AD510AD8848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965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22786-73A0-4E5A-B890-AD510AD8848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709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22786-73A0-4E5A-B890-AD510AD8848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492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22786-73A0-4E5A-B890-AD510AD8848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381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22786-73A0-4E5A-B890-AD510AD8848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247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22786-73A0-4E5A-B890-AD510AD8848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536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F6FC6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78AC5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22786-73A0-4E5A-B890-AD510AD8848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718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4140" marR="575945" algn="just">
              <a:lnSpc>
                <a:spcPct val="120000"/>
              </a:lnSpc>
              <a:spcBef>
                <a:spcPts val="785"/>
              </a:spcBef>
              <a:spcAft>
                <a:spcPts val="0"/>
              </a:spcAft>
            </a:pPr>
            <a:endParaRPr lang="en-GB" sz="9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22786-73A0-4E5A-B890-AD510AD8848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911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="0" i="0" u="none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22786-73A0-4E5A-B890-AD510AD8848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484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0" dirty="0">
              <a:solidFill>
                <a:srgbClr val="078AC5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22786-73A0-4E5A-B890-AD510AD8848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934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22786-73A0-4E5A-B890-AD510AD8848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14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900" b="0" i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22786-73A0-4E5A-B890-AD510AD8848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954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 i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22786-73A0-4E5A-B890-AD510AD8848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758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22786-73A0-4E5A-B890-AD510AD8848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344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487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D3AD9-243F-AB46-A654-FA0512148F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5098" y="915736"/>
            <a:ext cx="8255155" cy="3767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9CDC"/>
                </a:solidFill>
              </a:defRPr>
            </a:lvl1pPr>
            <a:lvl2pPr marL="342900" indent="0">
              <a:buNone/>
              <a:defRPr b="1">
                <a:solidFill>
                  <a:srgbClr val="F47A42"/>
                </a:solidFill>
              </a:defRPr>
            </a:lvl2pPr>
            <a:lvl3pPr marL="685800" indent="0">
              <a:buNone/>
              <a:defRPr sz="1400">
                <a:solidFill>
                  <a:srgbClr val="009CDC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6045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pexels.com/photos/2280571/pexels-photo-2280571.jpe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8"/>
          <a:stretch/>
        </p:blipFill>
        <p:spPr bwMode="auto">
          <a:xfrm>
            <a:off x="-2670" y="894945"/>
            <a:ext cx="9146670" cy="425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ue - background">
            <a:extLst>
              <a:ext uri="{FF2B5EF4-FFF2-40B4-BE49-F238E27FC236}">
                <a16:creationId xmlns:a16="http://schemas.microsoft.com/office/drawing/2014/main" id="{DBEFD088-06B5-174C-A72E-585B45F2BE82}"/>
              </a:ext>
            </a:extLst>
          </p:cNvPr>
          <p:cNvSpPr/>
          <p:nvPr userDrawn="1"/>
        </p:nvSpPr>
        <p:spPr>
          <a:xfrm>
            <a:off x="0" y="3422441"/>
            <a:ext cx="9144000" cy="1216858"/>
          </a:xfrm>
          <a:prstGeom prst="rect">
            <a:avLst/>
          </a:prstGeom>
          <a:solidFill>
            <a:srgbClr val="0091C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ectangle 15"/>
          <p:cNvSpPr/>
          <p:nvPr userDrawn="1"/>
        </p:nvSpPr>
        <p:spPr>
          <a:xfrm>
            <a:off x="0" y="4920483"/>
            <a:ext cx="9144000" cy="45719"/>
          </a:xfrm>
          <a:prstGeom prst="rect">
            <a:avLst/>
          </a:prstGeom>
          <a:solidFill>
            <a:srgbClr val="F47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5"/>
            <a:ext cx="9144000" cy="90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2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ages.pexels.com/photos/2280571/pexels-photo-2280571.jpe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8"/>
          <a:stretch/>
        </p:blipFill>
        <p:spPr bwMode="auto">
          <a:xfrm>
            <a:off x="-2670" y="894945"/>
            <a:ext cx="9146670" cy="425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ue - background">
            <a:extLst>
              <a:ext uri="{FF2B5EF4-FFF2-40B4-BE49-F238E27FC236}">
                <a16:creationId xmlns:a16="http://schemas.microsoft.com/office/drawing/2014/main" id="{DBEFD088-06B5-174C-A72E-585B45F2BE82}"/>
              </a:ext>
            </a:extLst>
          </p:cNvPr>
          <p:cNvSpPr/>
          <p:nvPr userDrawn="1"/>
        </p:nvSpPr>
        <p:spPr>
          <a:xfrm>
            <a:off x="0" y="3422441"/>
            <a:ext cx="9144000" cy="1216858"/>
          </a:xfrm>
          <a:prstGeom prst="rect">
            <a:avLst/>
          </a:prstGeom>
          <a:solidFill>
            <a:srgbClr val="0091C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ectangle 15"/>
          <p:cNvSpPr/>
          <p:nvPr userDrawn="1"/>
        </p:nvSpPr>
        <p:spPr>
          <a:xfrm>
            <a:off x="0" y="4920483"/>
            <a:ext cx="9144000" cy="45719"/>
          </a:xfrm>
          <a:prstGeom prst="rect">
            <a:avLst/>
          </a:prstGeom>
          <a:solidFill>
            <a:srgbClr val="F47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5"/>
            <a:ext cx="9144000" cy="90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9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920483"/>
            <a:ext cx="9144000" cy="45719"/>
          </a:xfrm>
          <a:prstGeom prst="rect">
            <a:avLst/>
          </a:prstGeom>
          <a:solidFill>
            <a:srgbClr val="E36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5"/>
            <a:ext cx="9144000" cy="90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1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ub.unido.org/rejection-data/trade-rejection-analysis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fWCwvFA-VyA&amp;t=1s" TargetMode="External"/><Relationship Id="rId5" Type="http://schemas.openxmlformats.org/officeDocument/2006/relationships/hyperlink" Target="https://hub.unido.org/sites/default/files/publications/V2_Portuguese_SMART_QI_borchure.pdf" TargetMode="External"/><Relationship Id="rId4" Type="http://schemas.openxmlformats.org/officeDocument/2006/relationships/hyperlink" Target="https://hub.unido.org/sites/default/files/publications/ONLINE_EN_SMART_QI_PUBLICATION_0.pdf" TargetMode="External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A.Rivera-Rojas@unido.or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hyperlink" Target="https://hub.unido.org/qi4sd/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- title / subtitle">
            <a:extLst>
              <a:ext uri="{FF2B5EF4-FFF2-40B4-BE49-F238E27FC236}">
                <a16:creationId xmlns:a16="http://schemas.microsoft.com/office/drawing/2014/main" id="{DCF43E7B-3A8D-6B42-AB0A-C6B2C08FD018}"/>
              </a:ext>
            </a:extLst>
          </p:cNvPr>
          <p:cNvSpPr txBox="1">
            <a:spLocks/>
          </p:cNvSpPr>
          <p:nvPr/>
        </p:nvSpPr>
        <p:spPr>
          <a:xfrm>
            <a:off x="0" y="3481808"/>
            <a:ext cx="9144000" cy="1154220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altLang="en-US" sz="4900" b="1" dirty="0">
                <a:solidFill>
                  <a:schemeClr val="bg1"/>
                </a:solidFill>
              </a:rPr>
              <a:t>QUALITY INFRASTRUCTURE &amp; QUALITY POLICY DEVELOPMENT</a:t>
            </a:r>
            <a:br>
              <a:rPr lang="en-US" sz="2900" b="1" dirty="0">
                <a:solidFill>
                  <a:schemeClr val="bg1"/>
                </a:solidFill>
                <a:ea typeface="+mj-ea"/>
                <a:cs typeface="Aharoni" panose="02010803020104030203" pitchFamily="2" charset="-79"/>
              </a:rPr>
            </a:br>
            <a:br>
              <a:rPr lang="en-US" sz="2000" b="1" dirty="0"/>
            </a:br>
            <a:r>
              <a:rPr lang="en-US" b="1" i="1" dirty="0">
                <a:solidFill>
                  <a:schemeClr val="bg1"/>
                </a:solidFill>
              </a:rPr>
              <a:t>EVENT: BRAZIL'S STRATEGY FOR QUALITY INFRASTRUCTURE:A POLICY UNDER DEVELOPMENT</a:t>
            </a:r>
            <a:br>
              <a:rPr lang="en-US" b="1" i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Mr. Alejandro Rivera Rojas, Industrial Development Officer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10 August 2023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b="1" dirty="0">
              <a:solidFill>
                <a:schemeClr val="bg1"/>
              </a:solidFill>
              <a:ea typeface="+mj-ea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920483"/>
            <a:ext cx="9144000" cy="45719"/>
          </a:xfrm>
          <a:prstGeom prst="rect">
            <a:avLst/>
          </a:prstGeom>
          <a:solidFill>
            <a:srgbClr val="E36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8724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280" y="179960"/>
            <a:ext cx="1203195" cy="483858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09D4DC3-5853-0FF4-142A-B4C778797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098" y="915736"/>
            <a:ext cx="8255155" cy="3767775"/>
          </a:xfrm>
        </p:spPr>
        <p:txBody>
          <a:bodyPr/>
          <a:lstStyle/>
          <a:p>
            <a:r>
              <a:rPr lang="en-US" sz="2000" dirty="0">
                <a:solidFill>
                  <a:srgbClr val="03ABF7"/>
                </a:solidFill>
              </a:rPr>
              <a:t>QI for Sustainable Development Index (QI4SD)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2A11FE-0F8E-C9C3-DCD7-4C879FE754A3}"/>
              </a:ext>
            </a:extLst>
          </p:cNvPr>
          <p:cNvGrpSpPr/>
          <p:nvPr/>
        </p:nvGrpSpPr>
        <p:grpSpPr>
          <a:xfrm>
            <a:off x="385647" y="1406249"/>
            <a:ext cx="8429095" cy="3461028"/>
            <a:chOff x="385647" y="1406249"/>
            <a:chExt cx="8429095" cy="34610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2167" t="29914" r="70250" b="1897"/>
            <a:stretch/>
          </p:blipFill>
          <p:spPr>
            <a:xfrm>
              <a:off x="1108974" y="1406249"/>
              <a:ext cx="2423199" cy="346102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09A6A46-D0F6-4E00-6FD7-E86D75141E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0609" b="89936"/>
            <a:stretch/>
          </p:blipFill>
          <p:spPr>
            <a:xfrm>
              <a:off x="423747" y="1406249"/>
              <a:ext cx="817664" cy="23437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C421AF-9055-107B-2683-4BF6081DF2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280" r="90556" b="80905"/>
            <a:stretch/>
          </p:blipFill>
          <p:spPr>
            <a:xfrm>
              <a:off x="385647" y="1640622"/>
              <a:ext cx="685227" cy="3276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EEDE8D-1510-0A67-7D8A-279AF2495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757" t="29913" r="36161" b="1897"/>
            <a:stretch/>
          </p:blipFill>
          <p:spPr>
            <a:xfrm>
              <a:off x="3664610" y="1406249"/>
              <a:ext cx="2466975" cy="346102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58592C-7BD4-C1F1-EE6B-C467801F4D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307" t="29914" r="2658" b="1897"/>
            <a:stretch/>
          </p:blipFill>
          <p:spPr>
            <a:xfrm>
              <a:off x="6264022" y="1406250"/>
              <a:ext cx="2550720" cy="34610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8434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3575" y="959577"/>
            <a:ext cx="8255155" cy="376777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73159" y="904981"/>
            <a:ext cx="5927843" cy="823862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750"/>
              </a:spcBef>
            </a:pPr>
            <a:r>
              <a:rPr lang="en-US" sz="2000" b="1" dirty="0">
                <a:solidFill>
                  <a:srgbClr val="03ABF7"/>
                </a:solidFill>
                <a:latin typeface="+mn-lt"/>
                <a:ea typeface="+mn-ea"/>
                <a:cs typeface="+mn-cs"/>
              </a:rPr>
              <a:t>Standards Compliance Analytics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61714" y="1514475"/>
            <a:ext cx="3542667" cy="3029338"/>
          </a:xfrm>
          <a:prstGeom prst="roundRect">
            <a:avLst/>
          </a:prstGeom>
          <a:solidFill>
            <a:schemeClr val="bg1"/>
          </a:solidFill>
          <a:ln>
            <a:solidFill>
              <a:srgbClr val="F47A42"/>
            </a:solidFill>
          </a:ln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009CDC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b="1" kern="1200">
                <a:solidFill>
                  <a:srgbClr val="F47A4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rgbClr val="009CDC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171450">
              <a:buClr>
                <a:srgbClr val="F47A4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3ABF7"/>
                </a:solidFill>
                <a:cs typeface="Arial" panose="020B0604020202020204" pitchFamily="34" charset="0"/>
              </a:rPr>
              <a:t>EXPLORE</a:t>
            </a:r>
            <a:r>
              <a:rPr lang="en-GB" sz="1200" b="0" dirty="0">
                <a:solidFill>
                  <a:srgbClr val="03ABF7"/>
                </a:solidFill>
                <a:cs typeface="Arial" panose="020B0604020202020204" pitchFamily="34" charset="0"/>
              </a:rPr>
              <a:t> global trends in standards compliance, challenges and exporting countries’ global performance​</a:t>
            </a:r>
          </a:p>
          <a:p>
            <a:pPr marL="536575" indent="-171450">
              <a:buClr>
                <a:srgbClr val="F47A4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3ABF7"/>
                </a:solidFill>
                <a:cs typeface="Arial" panose="020B0604020202020204" pitchFamily="34" charset="0"/>
              </a:rPr>
              <a:t>COMPARE</a:t>
            </a:r>
            <a:r>
              <a:rPr lang="en-GB" sz="1200" b="0" dirty="0">
                <a:solidFill>
                  <a:srgbClr val="03ABF7"/>
                </a:solidFill>
                <a:cs typeface="Arial" panose="020B0604020202020204" pitchFamily="34" charset="0"/>
              </a:rPr>
              <a:t> neighbours, rivals or partners’ performance in different markets, products, specific compliance challenges</a:t>
            </a:r>
          </a:p>
          <a:p>
            <a:pPr marL="536575" indent="-171450">
              <a:spcAft>
                <a:spcPts val="1200"/>
              </a:spcAft>
              <a:buClr>
                <a:srgbClr val="F47A4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3ABF7"/>
                </a:solidFill>
                <a:cs typeface="Arial" panose="020B0604020202020204" pitchFamily="34" charset="0"/>
              </a:rPr>
              <a:t>ASSESS</a:t>
            </a:r>
            <a:r>
              <a:rPr lang="en-GB" sz="1200" b="0" dirty="0">
                <a:solidFill>
                  <a:srgbClr val="03ABF7"/>
                </a:solidFill>
                <a:cs typeface="Arial" panose="020B0604020202020204" pitchFamily="34" charset="0"/>
              </a:rPr>
              <a:t> exporting countries performance in specific markets, their compliance challenges in specific products </a:t>
            </a:r>
          </a:p>
          <a:p>
            <a:pPr marL="452438">
              <a:spcBef>
                <a:spcPts val="0"/>
              </a:spcBef>
              <a:buClr>
                <a:srgbClr val="70AD47"/>
              </a:buClr>
            </a:pPr>
            <a:r>
              <a:rPr lang="en-US" sz="1400" b="0" dirty="0">
                <a:solidFill>
                  <a:schemeClr val="accent2"/>
                </a:solidFill>
              </a:rPr>
              <a:t>Informs policy development and technical assistance to navigate and focus efforts in addressing compliance issues.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59725D-E6A1-7D34-1016-C2A359911851}"/>
              </a:ext>
            </a:extLst>
          </p:cNvPr>
          <p:cNvSpPr txBox="1"/>
          <p:nvPr/>
        </p:nvSpPr>
        <p:spPr>
          <a:xfrm>
            <a:off x="1949793" y="4573463"/>
            <a:ext cx="20037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70AD47"/>
              </a:buClr>
            </a:pPr>
            <a:r>
              <a:rPr lang="en-US" dirty="0">
                <a:solidFill>
                  <a:srgbClr val="079BE0"/>
                </a:solidFill>
                <a:hlinkClick r:id="rId3"/>
              </a:rPr>
              <a:t>Website a</a:t>
            </a:r>
            <a:r>
              <a:rPr lang="en-US" sz="1400" b="0" dirty="0">
                <a:solidFill>
                  <a:srgbClr val="079BE0"/>
                </a:solidFill>
                <a:hlinkClick r:id="rId3"/>
              </a:rPr>
              <a:t>vailable here</a:t>
            </a:r>
            <a:endParaRPr lang="en-US" sz="1400" b="0" dirty="0">
              <a:solidFill>
                <a:srgbClr val="079BE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95F21D-BFB1-96C8-8366-51AD02083C59}"/>
              </a:ext>
            </a:extLst>
          </p:cNvPr>
          <p:cNvSpPr txBox="1"/>
          <p:nvPr/>
        </p:nvSpPr>
        <p:spPr>
          <a:xfrm>
            <a:off x="6146499" y="1055082"/>
            <a:ext cx="18984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Country profile: Brazil</a:t>
            </a:r>
            <a:endParaRPr lang="en-GB" b="1" dirty="0"/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DBEF5861-171E-D622-7DE6-52AB907C503F}"/>
              </a:ext>
            </a:extLst>
          </p:cNvPr>
          <p:cNvSpPr txBox="1"/>
          <p:nvPr/>
        </p:nvSpPr>
        <p:spPr>
          <a:xfrm>
            <a:off x="5309396" y="1288507"/>
            <a:ext cx="35726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03ABF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Frequency of Reasons for Rejections (%) for Food &amp; Feed HS1-23 </a:t>
            </a:r>
            <a:r>
              <a:rPr lang="en-US" sz="1200" b="1" dirty="0">
                <a:solidFill>
                  <a:srgbClr val="03ABF7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Brazilian</a:t>
            </a:r>
            <a:r>
              <a:rPr lang="en-US" sz="1200" b="1" dirty="0">
                <a:solidFill>
                  <a:srgbClr val="03ABF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exports by market in 2020 </a:t>
            </a:r>
            <a:endParaRPr lang="en-GB" sz="1200" dirty="0">
              <a:solidFill>
                <a:srgbClr val="03ABF7"/>
              </a:solidFill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4D272B2-E9A7-5DB2-3BCA-EEC73D3B4B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2379808"/>
              </p:ext>
            </p:extLst>
          </p:nvPr>
        </p:nvGraphicFramePr>
        <p:xfrm>
          <a:off x="4572000" y="1750172"/>
          <a:ext cx="5016500" cy="3303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2205968F-CACF-2485-F2BB-6170BD5C34DD}"/>
              </a:ext>
            </a:extLst>
          </p:cNvPr>
          <p:cNvGrpSpPr/>
          <p:nvPr/>
        </p:nvGrpSpPr>
        <p:grpSpPr>
          <a:xfrm rot="21163534">
            <a:off x="443368" y="1693713"/>
            <a:ext cx="1652196" cy="2450064"/>
            <a:chOff x="-2687004" y="1193001"/>
            <a:chExt cx="1716782" cy="254584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7CF3E8D-709D-6512-FC61-505127D8A0F5}"/>
                </a:ext>
              </a:extLst>
            </p:cNvPr>
            <p:cNvSpPr/>
            <p:nvPr/>
          </p:nvSpPr>
          <p:spPr>
            <a:xfrm>
              <a:off x="-2687004" y="1193001"/>
              <a:ext cx="1716782" cy="2545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4FBCC36-1331-A761-9801-3A5FBA258C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15" r="27588"/>
            <a:stretch/>
          </p:blipFill>
          <p:spPr bwMode="auto">
            <a:xfrm>
              <a:off x="-2687004" y="1556014"/>
              <a:ext cx="1588995" cy="2075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6918B71-5046-8C7D-5986-5C59759F46C8}"/>
                </a:ext>
              </a:extLst>
            </p:cNvPr>
            <p:cNvSpPr/>
            <p:nvPr/>
          </p:nvSpPr>
          <p:spPr>
            <a:xfrm>
              <a:off x="-2579093" y="1193001"/>
              <a:ext cx="888875" cy="2545840"/>
            </a:xfrm>
            <a:prstGeom prst="rect">
              <a:avLst/>
            </a:prstGeom>
            <a:solidFill>
              <a:srgbClr val="0899DA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B005953-C4D3-5EDE-939C-E526A552663B}"/>
                </a:ext>
              </a:extLst>
            </p:cNvPr>
            <p:cNvSpPr txBox="1"/>
            <p:nvPr/>
          </p:nvSpPr>
          <p:spPr>
            <a:xfrm>
              <a:off x="-2595660" y="2708014"/>
              <a:ext cx="14124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 dirty="0">
                  <a:solidFill>
                    <a:schemeClr val="bg1"/>
                  </a:solidFill>
                  <a:latin typeface="72 Light" panose="020B0303030000000003" pitchFamily="34" charset="0"/>
                  <a:cs typeface="72 Light" panose="020B0303030000000003" pitchFamily="34" charset="0"/>
                </a:rPr>
                <a:t>STANDARDS COMPLIANCE ANALYTICS</a:t>
              </a:r>
            </a:p>
            <a:p>
              <a:pPr algn="l"/>
              <a:endParaRPr lang="en-US" sz="1000" dirty="0">
                <a:solidFill>
                  <a:schemeClr val="bg1"/>
                </a:solidFill>
                <a:latin typeface="72 Light" panose="020B0303030000000003" pitchFamily="34" charset="0"/>
                <a:cs typeface="72 Light" panose="020B0303030000000003" pitchFamily="34" charset="0"/>
              </a:endParaRPr>
            </a:p>
            <a:p>
              <a:pPr algn="l"/>
              <a:r>
                <a:rPr lang="en-US" sz="800" b="1" dirty="0">
                  <a:solidFill>
                    <a:schemeClr val="bg1"/>
                  </a:solidFill>
                  <a:latin typeface="72 Black" panose="020B0A04030603020204" pitchFamily="34" charset="0"/>
                  <a:cs typeface="72 Black" panose="020B0A04030603020204" pitchFamily="34" charset="0"/>
                </a:rPr>
                <a:t>BRAZIL</a:t>
              </a:r>
            </a:p>
          </p:txBody>
        </p:sp>
        <p:pic>
          <p:nvPicPr>
            <p:cNvPr id="28" name="Picture 4" descr="UNIDO | United Nations Industrial Development Organization">
              <a:extLst>
                <a:ext uri="{FF2B5EF4-FFF2-40B4-BE49-F238E27FC236}">
                  <a16:creationId xmlns:a16="http://schemas.microsoft.com/office/drawing/2014/main" id="{E7B09D73-3510-5CF3-75B5-1A69B9978A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28833" y="1331039"/>
              <a:ext cx="804359" cy="12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E712C31-5C33-A4BF-6220-FC1B7C5D4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651347" y="1312299"/>
              <a:ext cx="578771" cy="18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0044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SMART QI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697E5-2399-8924-E078-126F84E4A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5221">
            <a:off x="4210714" y="581889"/>
            <a:ext cx="2985195" cy="422776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F89CED-E154-A5E1-3375-A75159668784}"/>
              </a:ext>
            </a:extLst>
          </p:cNvPr>
          <p:cNvSpPr txBox="1">
            <a:spLocks/>
          </p:cNvSpPr>
          <p:nvPr/>
        </p:nvSpPr>
        <p:spPr>
          <a:xfrm>
            <a:off x="411128" y="1391385"/>
            <a:ext cx="3539289" cy="2641802"/>
          </a:xfrm>
          <a:prstGeom prst="round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8288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8288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8288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3ABF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What is Smart QI and how will it affect the future of industrialization? A collaborative effort is required to ensure that the digital transformation of QI serves a bigger cause, thereby contributing to the sustainability paradigm.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3ABF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47A4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Available online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47A42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srgbClr val="F47A42"/>
                </a:solidFill>
                <a:latin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 available in Portuguese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47A42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1B4EA464-9ED2-4068-E40F-B46D7B2EA285}"/>
              </a:ext>
            </a:extLst>
          </p:cNvPr>
          <p:cNvSpPr/>
          <p:nvPr/>
        </p:nvSpPr>
        <p:spPr>
          <a:xfrm rot="16200000">
            <a:off x="7233962" y="3870019"/>
            <a:ext cx="319455" cy="715490"/>
          </a:xfrm>
          <a:prstGeom prst="roundRect">
            <a:avLst>
              <a:gd name="adj" fmla="val 10000"/>
            </a:avLst>
          </a:prstGeom>
          <a:solidFill>
            <a:srgbClr val="F47A42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vert="vert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B560F5-F32D-6772-3E34-C24999BD53A2}"/>
              </a:ext>
            </a:extLst>
          </p:cNvPr>
          <p:cNvSpPr txBox="1"/>
          <p:nvPr/>
        </p:nvSpPr>
        <p:spPr>
          <a:xfrm>
            <a:off x="1449553" y="3748393"/>
            <a:ext cx="2198027" cy="1025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3ABF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Global discussion on Smart QI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3ABF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UNIDO, ISO, IAF, and TIC Council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47A4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recording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47A42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C2C15BFA-051A-A2C2-C819-6E992BB120C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2337" y="3486964"/>
            <a:ext cx="1059266" cy="1059266"/>
          </a:xfrm>
          <a:prstGeom prst="rect">
            <a:avLst/>
          </a:prstGeom>
        </p:spPr>
      </p:pic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879AFFF7-5736-066C-5627-0022C4FA6D99}"/>
              </a:ext>
            </a:extLst>
          </p:cNvPr>
          <p:cNvSpPr/>
          <p:nvPr/>
        </p:nvSpPr>
        <p:spPr>
          <a:xfrm rot="16200000">
            <a:off x="6956653" y="3890132"/>
            <a:ext cx="319455" cy="1390649"/>
          </a:xfrm>
          <a:prstGeom prst="roundRect">
            <a:avLst>
              <a:gd name="adj" fmla="val 10000"/>
            </a:avLst>
          </a:prstGeom>
          <a:solidFill>
            <a:srgbClr val="03ABF7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vert="vert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 (coming up)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6168A8-6C74-4E64-6EF2-A801389ED210}"/>
              </a:ext>
            </a:extLst>
          </p:cNvPr>
          <p:cNvGrpSpPr/>
          <p:nvPr/>
        </p:nvGrpSpPr>
        <p:grpSpPr>
          <a:xfrm>
            <a:off x="6494713" y="635607"/>
            <a:ext cx="2360684" cy="2796578"/>
            <a:chOff x="6494713" y="635607"/>
            <a:chExt cx="2360684" cy="279657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D3DEC0D-4498-70D9-D740-09E8D8834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09"/>
            <a:stretch/>
          </p:blipFill>
          <p:spPr>
            <a:xfrm rot="482159">
              <a:off x="6608688" y="635607"/>
              <a:ext cx="2246709" cy="279657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AD5CA76-CA28-B659-51E8-A40B8D0C07A7}"/>
                </a:ext>
              </a:extLst>
            </p:cNvPr>
            <p:cNvSpPr/>
            <p:nvPr/>
          </p:nvSpPr>
          <p:spPr>
            <a:xfrm rot="396568">
              <a:off x="7818611" y="2924612"/>
              <a:ext cx="545183" cy="4660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51748D-8DCE-FAC1-C331-6B6A3D986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89" r="32770" b="87182"/>
            <a:stretch/>
          </p:blipFill>
          <p:spPr>
            <a:xfrm rot="475221">
              <a:off x="6494713" y="2813077"/>
              <a:ext cx="1487251" cy="3517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6" name="Picture 2" descr="ABNT - Impakter Index">
              <a:extLst>
                <a:ext uri="{FF2B5EF4-FFF2-40B4-BE49-F238E27FC236}">
                  <a16:creationId xmlns:a16="http://schemas.microsoft.com/office/drawing/2014/main" id="{CB76D122-31AC-66DF-60C2-3AD83D3CA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5630">
              <a:off x="7981864" y="3040488"/>
              <a:ext cx="549069" cy="234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7136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ue - background">
            <a:extLst>
              <a:ext uri="{FF2B5EF4-FFF2-40B4-BE49-F238E27FC236}">
                <a16:creationId xmlns:a16="http://schemas.microsoft.com/office/drawing/2014/main" id="{C07D1E70-30B0-26C8-8FFE-8AEF5D0C6E77}"/>
              </a:ext>
            </a:extLst>
          </p:cNvPr>
          <p:cNvSpPr/>
          <p:nvPr/>
        </p:nvSpPr>
        <p:spPr>
          <a:xfrm>
            <a:off x="0" y="1963321"/>
            <a:ext cx="9144000" cy="1216858"/>
          </a:xfrm>
          <a:prstGeom prst="rect">
            <a:avLst/>
          </a:prstGeom>
          <a:solidFill>
            <a:srgbClr val="0091C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3C4D3DC-BF04-1B6E-32B1-3FC74644C887}"/>
              </a:ext>
            </a:extLst>
          </p:cNvPr>
          <p:cNvSpPr txBox="1">
            <a:spLocks/>
          </p:cNvSpPr>
          <p:nvPr/>
        </p:nvSpPr>
        <p:spPr>
          <a:xfrm>
            <a:off x="1" y="1963321"/>
            <a:ext cx="9144000" cy="1216858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009CDC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b="1" kern="1200">
                <a:solidFill>
                  <a:srgbClr val="F47A4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rgbClr val="009CDC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 </a:t>
            </a:r>
            <a:r>
              <a:rPr lang="en-US" sz="2400" dirty="0">
                <a:solidFill>
                  <a:schemeClr val="bg1"/>
                </a:solidFill>
              </a:rPr>
              <a:t>2. UNIDO’S  APPROACH TO QUALITY POLICY DEVELOPMENT </a:t>
            </a:r>
          </a:p>
        </p:txBody>
      </p:sp>
    </p:spTree>
    <p:extLst>
      <p:ext uri="{BB962C8B-B14F-4D97-AF65-F5344CB8AC3E}">
        <p14:creationId xmlns:p14="http://schemas.microsoft.com/office/powerpoint/2010/main" val="3466609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Quality Policy Trilogy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4E4F44-ED9D-B327-9636-E9DB0AA59A4A}"/>
              </a:ext>
            </a:extLst>
          </p:cNvPr>
          <p:cNvSpPr/>
          <p:nvPr/>
        </p:nvSpPr>
        <p:spPr>
          <a:xfrm>
            <a:off x="406848" y="1877723"/>
            <a:ext cx="189841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b="1" dirty="0">
                <a:solidFill>
                  <a:srgbClr val="F47A42"/>
                </a:solidFill>
                <a:latin typeface="+mn-lt"/>
              </a:rPr>
              <a:t>OBJECTIVE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1CADE4"/>
                </a:solidFill>
                <a:latin typeface="+mn-lt"/>
              </a:rPr>
              <a:t>To help stakeholders to develop a quality policy and a robust quality infrastructure to </a:t>
            </a:r>
            <a:r>
              <a:rPr lang="en-US" b="1" dirty="0">
                <a:solidFill>
                  <a:srgbClr val="1CADE4"/>
                </a:solidFill>
                <a:latin typeface="+mn-lt"/>
              </a:rPr>
              <a:t>promote national,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b="1" dirty="0">
                <a:solidFill>
                  <a:srgbClr val="1CADE4"/>
                </a:solidFill>
                <a:latin typeface="+mn-lt"/>
              </a:rPr>
              <a:t>regional and international trade,  environmental sustainability and societal wellbeing</a:t>
            </a:r>
            <a:r>
              <a:rPr lang="en-US" dirty="0">
                <a:solidFill>
                  <a:srgbClr val="1CADE4"/>
                </a:solidFill>
                <a:latin typeface="+mn-lt"/>
              </a:rPr>
              <a:t>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4AD0123-A950-AB4B-1881-3FCF6C0091D7}"/>
              </a:ext>
            </a:extLst>
          </p:cNvPr>
          <p:cNvGrpSpPr/>
          <p:nvPr/>
        </p:nvGrpSpPr>
        <p:grpSpPr>
          <a:xfrm>
            <a:off x="2406665" y="1545381"/>
            <a:ext cx="6593785" cy="3248472"/>
            <a:chOff x="264138" y="2204864"/>
            <a:chExt cx="8875997" cy="43728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2FC966E-809E-8CD0-BE76-F2ECA998291B}"/>
                </a:ext>
              </a:extLst>
            </p:cNvPr>
            <p:cNvGrpSpPr/>
            <p:nvPr/>
          </p:nvGrpSpPr>
          <p:grpSpPr>
            <a:xfrm>
              <a:off x="439559" y="2204864"/>
              <a:ext cx="8264883" cy="3741886"/>
              <a:chOff x="228600" y="2208135"/>
              <a:chExt cx="8610600" cy="3898407"/>
            </a:xfrm>
          </p:grpSpPr>
          <p:pic>
            <p:nvPicPr>
              <p:cNvPr id="29" name="Picture 2">
                <a:extLst>
                  <a:ext uri="{FF2B5EF4-FFF2-40B4-BE49-F238E27FC236}">
                    <a16:creationId xmlns:a16="http://schemas.microsoft.com/office/drawing/2014/main" id="{AF27FB4E-F84E-5014-9F54-924E71F3F0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2224761"/>
                <a:ext cx="2743200" cy="3881781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2">
                <a:extLst>
                  <a:ext uri="{FF2B5EF4-FFF2-40B4-BE49-F238E27FC236}">
                    <a16:creationId xmlns:a16="http://schemas.microsoft.com/office/drawing/2014/main" id="{EAC0E295-DA3B-0707-68DD-0472221D5A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8135"/>
                <a:ext cx="2743200" cy="3891258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>
                <a:extLst>
                  <a:ext uri="{FF2B5EF4-FFF2-40B4-BE49-F238E27FC236}">
                    <a16:creationId xmlns:a16="http://schemas.microsoft.com/office/drawing/2014/main" id="{E916399E-A4DB-A9BD-FBA1-8BD78FE4D9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2300" y="2215284"/>
                <a:ext cx="2743200" cy="387696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4EF1A79-DAAE-F625-A109-600D78E04FE5}"/>
                </a:ext>
              </a:extLst>
            </p:cNvPr>
            <p:cNvGrpSpPr/>
            <p:nvPr/>
          </p:nvGrpSpPr>
          <p:grpSpPr>
            <a:xfrm>
              <a:off x="754859" y="6021292"/>
              <a:ext cx="7634281" cy="556392"/>
              <a:chOff x="754859" y="5382581"/>
              <a:chExt cx="10671308" cy="77773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A8A2034-D6F1-9246-40C2-A185309CEC4F}"/>
                  </a:ext>
                </a:extLst>
              </p:cNvPr>
              <p:cNvGrpSpPr/>
              <p:nvPr/>
            </p:nvGrpSpPr>
            <p:grpSpPr>
              <a:xfrm>
                <a:off x="754859" y="5382581"/>
                <a:ext cx="10671308" cy="777732"/>
                <a:chOff x="1626470" y="5580618"/>
                <a:chExt cx="9419704" cy="686514"/>
              </a:xfrm>
            </p:grpSpPr>
            <p:pic>
              <p:nvPicPr>
                <p:cNvPr id="27" name="Picture 2">
                  <a:extLst>
                    <a:ext uri="{FF2B5EF4-FFF2-40B4-BE49-F238E27FC236}">
                      <a16:creationId xmlns:a16="http://schemas.microsoft.com/office/drawing/2014/main" id="{034E5D90-7DC3-6F79-A8D8-832AA2E1FC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489" r="60867" b="12091"/>
                <a:stretch/>
              </p:blipFill>
              <p:spPr bwMode="auto">
                <a:xfrm>
                  <a:off x="1626470" y="5635911"/>
                  <a:ext cx="3809785" cy="6312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</p:pic>
            <p:pic>
              <p:nvPicPr>
                <p:cNvPr id="28" name="Picture 2">
                  <a:extLst>
                    <a:ext uri="{FF2B5EF4-FFF2-40B4-BE49-F238E27FC236}">
                      <a16:creationId xmlns:a16="http://schemas.microsoft.com/office/drawing/2014/main" id="{A03982E7-64E7-8E54-2B9A-EB0C59560A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15" t="14489" r="1293" b="12091"/>
                <a:stretch/>
              </p:blipFill>
              <p:spPr bwMode="auto">
                <a:xfrm>
                  <a:off x="6296019" y="5580618"/>
                  <a:ext cx="4750155" cy="6312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</p:pic>
          </p:grpSp>
          <p:pic>
            <p:nvPicPr>
              <p:cNvPr id="26" name="Picture 3">
                <a:extLst>
                  <a:ext uri="{FF2B5EF4-FFF2-40B4-BE49-F238E27FC236}">
                    <a16:creationId xmlns:a16="http://schemas.microsoft.com/office/drawing/2014/main" id="{A62738F7-C204-A899-93B0-04307F172A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1482" y="5537594"/>
                <a:ext cx="576595" cy="530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2ADE1EB-1682-9B24-2780-78D9427A012F}"/>
                </a:ext>
              </a:extLst>
            </p:cNvPr>
            <p:cNvSpPr/>
            <p:nvPr/>
          </p:nvSpPr>
          <p:spPr>
            <a:xfrm>
              <a:off x="264138" y="3671931"/>
              <a:ext cx="1188720" cy="1188720"/>
            </a:xfrm>
            <a:prstGeom prst="ellipse">
              <a:avLst/>
            </a:prstGeom>
            <a:solidFill>
              <a:srgbClr val="F47A42">
                <a:alpha val="7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 b="1" dirty="0"/>
                <a:t>Based on</a:t>
              </a:r>
            </a:p>
            <a:p>
              <a:pPr algn="ctr"/>
              <a:r>
                <a:rPr lang="en-US" sz="1200" b="1" dirty="0"/>
                <a:t>Research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CB9CBC8-CCE3-3050-86AC-EB4291B73DF3}"/>
                </a:ext>
              </a:extLst>
            </p:cNvPr>
            <p:cNvSpPr/>
            <p:nvPr/>
          </p:nvSpPr>
          <p:spPr>
            <a:xfrm>
              <a:off x="7768535" y="3399585"/>
              <a:ext cx="1371600" cy="1371600"/>
            </a:xfrm>
            <a:prstGeom prst="ellipse">
              <a:avLst/>
            </a:prstGeom>
            <a:solidFill>
              <a:srgbClr val="F47A42">
                <a:alpha val="7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 b="1" dirty="0"/>
                <a:t>Guide to</a:t>
              </a:r>
            </a:p>
            <a:p>
              <a:pPr algn="ctr"/>
              <a:r>
                <a:rPr lang="en-US" sz="1200" b="1" dirty="0"/>
                <a:t>TC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97005D9-B21C-FAC2-CC54-41E0A8767EE0}"/>
                </a:ext>
              </a:extLst>
            </p:cNvPr>
            <p:cNvSpPr/>
            <p:nvPr/>
          </p:nvSpPr>
          <p:spPr>
            <a:xfrm>
              <a:off x="2478259" y="3170797"/>
              <a:ext cx="1188720" cy="1188720"/>
            </a:xfrm>
            <a:prstGeom prst="ellipse">
              <a:avLst/>
            </a:prstGeom>
            <a:solidFill>
              <a:srgbClr val="F47A42">
                <a:alpha val="7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 b="1" dirty="0"/>
                <a:t>Normative</a:t>
              </a:r>
            </a:p>
            <a:p>
              <a:pPr algn="ctr"/>
              <a:r>
                <a:rPr lang="en-US" sz="1200" b="1" dirty="0"/>
                <a:t>Principles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36C85C8-1785-096B-339D-CFC7F62F2DF4}"/>
                </a:ext>
              </a:extLst>
            </p:cNvPr>
            <p:cNvSpPr/>
            <p:nvPr/>
          </p:nvSpPr>
          <p:spPr>
            <a:xfrm>
              <a:off x="4963671" y="4771185"/>
              <a:ext cx="1188720" cy="1188720"/>
            </a:xfrm>
            <a:prstGeom prst="ellipse">
              <a:avLst/>
            </a:prstGeom>
            <a:solidFill>
              <a:srgbClr val="F47A42">
                <a:alpha val="7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 b="1" dirty="0"/>
                <a:t>Convening</a:t>
              </a:r>
            </a:p>
            <a:p>
              <a:pPr algn="ctr"/>
              <a:r>
                <a:rPr lang="en-US" sz="1200" b="1" dirty="0"/>
                <a:t>Partners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C632E2D-9BC3-0781-1A91-CC9ECCBAAA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5205" y="3773242"/>
            <a:ext cx="680654" cy="68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15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 r="587"/>
          <a:stretch/>
        </p:blipFill>
        <p:spPr bwMode="auto">
          <a:xfrm>
            <a:off x="3890772" y="697024"/>
            <a:ext cx="4198620" cy="420519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184BC1-3DF8-5B3F-EF28-452475602296}"/>
              </a:ext>
            </a:extLst>
          </p:cNvPr>
          <p:cNvSpPr/>
          <p:nvPr/>
        </p:nvSpPr>
        <p:spPr>
          <a:xfrm>
            <a:off x="599024" y="925178"/>
            <a:ext cx="63168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009CDC"/>
                </a:solidFill>
              </a:rPr>
              <a:t>Quality Policy: Guiding principles</a:t>
            </a:r>
            <a:br>
              <a:rPr lang="en-US" sz="2100" b="1" dirty="0">
                <a:solidFill>
                  <a:srgbClr val="009CDC"/>
                </a:solidFill>
              </a:rPr>
            </a:br>
            <a:endParaRPr lang="en-US" sz="21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490A537-C411-B3F0-F00C-0E48626FB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432" y="164257"/>
            <a:ext cx="1363598" cy="193427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DF4AD9-F1F3-F37C-EA44-782CE71E78D1}"/>
              </a:ext>
            </a:extLst>
          </p:cNvPr>
          <p:cNvSpPr/>
          <p:nvPr/>
        </p:nvSpPr>
        <p:spPr>
          <a:xfrm>
            <a:off x="1559433" y="1689912"/>
            <a:ext cx="1785060" cy="4086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3ABF7"/>
                </a:solidFill>
                <a:effectLst/>
                <a:uLnTx/>
                <a:uFillTx/>
                <a:cs typeface="Arial" charset="0"/>
              </a:rPr>
              <a:t>Coherence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5A5AA-2E57-735C-C1AA-CA19F8C9DD67}"/>
              </a:ext>
            </a:extLst>
          </p:cNvPr>
          <p:cNvSpPr txBox="1"/>
          <p:nvPr/>
        </p:nvSpPr>
        <p:spPr>
          <a:xfrm>
            <a:off x="682646" y="2335557"/>
            <a:ext cx="1785060" cy="4086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F47A42"/>
                </a:solidFill>
                <a:effectLst/>
                <a:uLnTx/>
                <a:uFillTx/>
                <a:cs typeface="Arial" charset="0"/>
              </a:defRPr>
            </a:lvl1pPr>
          </a:lstStyle>
          <a:p>
            <a:r>
              <a:rPr lang="en-US" sz="1800" b="0" dirty="0">
                <a:solidFill>
                  <a:srgbClr val="03ABF7"/>
                </a:solidFill>
              </a:rPr>
              <a:t>Governance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08C898-E181-1942-0BF0-F6E17862F120}"/>
              </a:ext>
            </a:extLst>
          </p:cNvPr>
          <p:cNvSpPr txBox="1"/>
          <p:nvPr/>
        </p:nvSpPr>
        <p:spPr>
          <a:xfrm>
            <a:off x="1559433" y="2981202"/>
            <a:ext cx="1785059" cy="4086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F47A42"/>
                </a:solidFill>
                <a:effectLst/>
                <a:uLnTx/>
                <a:uFillTx/>
                <a:cs typeface="Arial" charset="0"/>
              </a:defRPr>
            </a:lvl1pPr>
          </a:lstStyle>
          <a:p>
            <a:r>
              <a:rPr lang="en-US" sz="1800" b="0" dirty="0">
                <a:solidFill>
                  <a:srgbClr val="03ABF7"/>
                </a:solidFill>
              </a:rPr>
              <a:t>Inclusiveness</a:t>
            </a:r>
            <a:endParaRPr lang="en-US" b="0" dirty="0">
              <a:solidFill>
                <a:srgbClr val="03ABF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CC2119-4533-C6BC-76CC-E18C671A2537}"/>
              </a:ext>
            </a:extLst>
          </p:cNvPr>
          <p:cNvSpPr txBox="1"/>
          <p:nvPr/>
        </p:nvSpPr>
        <p:spPr>
          <a:xfrm>
            <a:off x="682646" y="3626847"/>
            <a:ext cx="1785060" cy="4086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F47A42"/>
                </a:solidFill>
                <a:effectLst/>
                <a:uLnTx/>
                <a:uFillTx/>
                <a:cs typeface="Arial" charset="0"/>
              </a:defRPr>
            </a:lvl1pPr>
          </a:lstStyle>
          <a:p>
            <a:r>
              <a:rPr lang="en-US" sz="1800" b="0" dirty="0">
                <a:solidFill>
                  <a:srgbClr val="03ABF7"/>
                </a:solidFill>
              </a:rPr>
              <a:t>Sustainability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752F73-2139-8837-0E3D-7BF0E324C45F}"/>
              </a:ext>
            </a:extLst>
          </p:cNvPr>
          <p:cNvSpPr txBox="1"/>
          <p:nvPr/>
        </p:nvSpPr>
        <p:spPr>
          <a:xfrm>
            <a:off x="1559433" y="4272492"/>
            <a:ext cx="1785059" cy="4086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F47A42"/>
                </a:solidFill>
                <a:effectLst/>
                <a:uLnTx/>
                <a:uFillTx/>
                <a:cs typeface="Arial" charset="0"/>
              </a:defRPr>
            </a:lvl1pPr>
          </a:lstStyle>
          <a:p>
            <a:r>
              <a:rPr lang="en-US" sz="1800" b="0" dirty="0">
                <a:solidFill>
                  <a:srgbClr val="03ABF7"/>
                </a:solidFill>
              </a:rPr>
              <a:t>Optimization</a:t>
            </a:r>
            <a:endParaRPr lang="en-US" b="0" dirty="0">
              <a:solidFill>
                <a:srgbClr val="03A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4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28626" y="2246847"/>
            <a:ext cx="8210550" cy="27564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78A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8288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8288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8288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WHAT?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78AC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It lists all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78AC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main elements of a quality policy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78AC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vision, goals, objectives, outcomes and measures; and stresses government’s commitment as a prerequisite for success.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WHERE?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78AC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guide highlights the need for national, regional and international contextualization and can be used for the development 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78AC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national and regional quality policies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78AC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WHO?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78AC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All stakeholders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78AC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 including government, private sector, non-governmental organizations, civil society, international development partners and media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78AC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should participate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78AC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 quality policy development.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HOW?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78AC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By presenting various elements of a quality policy, the Guide offers policymakers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78AC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“building blocks”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78AC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and clarifies the available options for quality policy and quality infrastructure development.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D68C50-8529-CFB3-FBAE-33F664E2FA90}"/>
              </a:ext>
            </a:extLst>
          </p:cNvPr>
          <p:cNvSpPr/>
          <p:nvPr/>
        </p:nvSpPr>
        <p:spPr>
          <a:xfrm>
            <a:off x="599024" y="925178"/>
            <a:ext cx="63168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009CDC"/>
                </a:solidFill>
              </a:rPr>
              <a:t>Quality Policy: Technical Guide</a:t>
            </a:r>
            <a:br>
              <a:rPr lang="en-US" sz="2100" b="1" dirty="0">
                <a:solidFill>
                  <a:srgbClr val="009CDC"/>
                </a:solidFill>
              </a:rPr>
            </a:br>
            <a:endParaRPr lang="en-US" sz="21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32455CA2-E8A1-D095-D99A-CDE2C639F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432" y="164257"/>
            <a:ext cx="1363598" cy="192717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B9F1D-BC56-91CA-EEDC-3ED07E7A246E}"/>
              </a:ext>
            </a:extLst>
          </p:cNvPr>
          <p:cNvSpPr txBox="1"/>
          <p:nvPr/>
        </p:nvSpPr>
        <p:spPr>
          <a:xfrm>
            <a:off x="428626" y="1711316"/>
            <a:ext cx="6906195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WHY?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78AC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guide explains how quality policy and quality infrastructure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78AC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support effective trade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78AC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2903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3178" y="1001080"/>
            <a:ext cx="8255155" cy="3767775"/>
          </a:xfrm>
        </p:spPr>
        <p:txBody>
          <a:bodyPr/>
          <a:lstStyle/>
          <a:p>
            <a:r>
              <a:rPr lang="en-US" dirty="0"/>
              <a:t>Quality Policy: Practical Tool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79154" y="1436349"/>
            <a:ext cx="7600674" cy="3161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78A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8288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8288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8288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CCA6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47A4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Detailed Guidance in every Step</a:t>
            </a:r>
          </a:p>
          <a:p>
            <a:pPr marL="365760" lvl="0" indent="-365760">
              <a:buClr>
                <a:srgbClr val="F47A42"/>
              </a:buClr>
              <a:buFont typeface="Wingdings" pitchFamily="2" charset="2"/>
              <a:buChar char="à"/>
              <a:defRPr/>
            </a:pPr>
            <a:r>
              <a:rPr lang="en-US" dirty="0">
                <a:solidFill>
                  <a:srgbClr val="03ABF7"/>
                </a:solidFill>
              </a:rPr>
              <a:t>Intended Outcome​</a:t>
            </a:r>
          </a:p>
          <a:p>
            <a:pPr marL="365760" lvl="0" indent="-365760">
              <a:buClr>
                <a:srgbClr val="F47A42"/>
              </a:buClr>
              <a:buFont typeface="Wingdings" pitchFamily="2" charset="2"/>
              <a:buChar char="à"/>
              <a:defRPr/>
            </a:pPr>
            <a:r>
              <a:rPr lang="en-US" dirty="0">
                <a:solidFill>
                  <a:srgbClr val="03ABF7"/>
                </a:solidFill>
              </a:rPr>
              <a:t>Why?​</a:t>
            </a:r>
          </a:p>
          <a:p>
            <a:pPr marL="365760" lvl="0" indent="-365760">
              <a:buClr>
                <a:srgbClr val="F47A42"/>
              </a:buClr>
              <a:buFont typeface="Wingdings" pitchFamily="2" charset="2"/>
              <a:buChar char="à"/>
              <a:defRPr/>
            </a:pPr>
            <a:r>
              <a:rPr lang="en-US" dirty="0">
                <a:solidFill>
                  <a:srgbClr val="03ABF7"/>
                </a:solidFill>
              </a:rPr>
              <a:t>Who?​</a:t>
            </a:r>
          </a:p>
          <a:p>
            <a:pPr marL="365760" lvl="0" indent="-365760">
              <a:buClr>
                <a:srgbClr val="F47A42"/>
              </a:buClr>
              <a:buFont typeface="Wingdings" pitchFamily="2" charset="2"/>
              <a:buChar char="à"/>
              <a:defRPr/>
            </a:pPr>
            <a:r>
              <a:rPr lang="en-US" dirty="0">
                <a:solidFill>
                  <a:srgbClr val="03ABF7"/>
                </a:solidFill>
              </a:rPr>
              <a:t>What and How?​</a:t>
            </a:r>
          </a:p>
          <a:p>
            <a:pPr marL="365760" lvl="0" indent="-365760">
              <a:buClr>
                <a:srgbClr val="F47A42"/>
              </a:buClr>
              <a:buFont typeface="Wingdings" pitchFamily="2" charset="2"/>
              <a:buChar char="à"/>
              <a:defRPr/>
            </a:pPr>
            <a:r>
              <a:rPr lang="en-US" dirty="0">
                <a:solidFill>
                  <a:srgbClr val="03ABF7"/>
                </a:solidFill>
              </a:rPr>
              <a:t>Challenges and mitigation measures</a:t>
            </a:r>
          </a:p>
          <a:p>
            <a:pPr marL="0" lvl="0" indent="0">
              <a:buClr>
                <a:srgbClr val="F47A42"/>
              </a:buClr>
              <a:buNone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47A42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lvl="0" indent="0">
              <a:buClr>
                <a:srgbClr val="F47A42"/>
              </a:buClr>
              <a:buNone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47A4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Case Stories</a:t>
            </a:r>
          </a:p>
          <a:p>
            <a:pPr marL="365760" indent="-365760">
              <a:buClr>
                <a:srgbClr val="F47A42"/>
              </a:buClr>
              <a:buFont typeface="Wingdings" pitchFamily="2" charset="2"/>
              <a:buChar char="à"/>
              <a:defRPr/>
            </a:pPr>
            <a:r>
              <a:rPr lang="en-US" dirty="0">
                <a:solidFill>
                  <a:srgbClr val="03ABF7"/>
                </a:solidFill>
                <a:latin typeface="Calibri"/>
                <a:sym typeface="Wingdings" panose="05000000000000000000" pitchFamily="2" charset="2"/>
              </a:rPr>
              <a:t>Best practices from around the world</a:t>
            </a:r>
            <a:endParaRPr lang="en-US" dirty="0">
              <a:solidFill>
                <a:srgbClr val="03ABF7"/>
              </a:solidFill>
              <a:latin typeface="Calibri"/>
            </a:endParaRPr>
          </a:p>
        </p:txBody>
      </p:sp>
      <p:pic>
        <p:nvPicPr>
          <p:cNvPr id="5" name="Picture 4" descr="Image result for world map dot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247" y="3431825"/>
            <a:ext cx="3312368" cy="14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6451398" y="3023202"/>
            <a:ext cx="2038586" cy="4086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3ABF7"/>
                </a:solidFill>
                <a:effectLst/>
                <a:uLnTx/>
                <a:uFillTx/>
                <a:cs typeface="Arial" charset="0"/>
              </a:rPr>
              <a:t>Glossary of Terms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02E4FCF-0B1A-A2B0-5676-54689088A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125" y="162331"/>
            <a:ext cx="1361905" cy="192717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DB02F3-06B4-F004-754B-0D5CAFDBE298}"/>
              </a:ext>
            </a:extLst>
          </p:cNvPr>
          <p:cNvSpPr txBox="1"/>
          <p:nvPr/>
        </p:nvSpPr>
        <p:spPr>
          <a:xfrm>
            <a:off x="6836149" y="3708370"/>
            <a:ext cx="1785060" cy="4086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F47A42"/>
                </a:solidFill>
                <a:effectLst/>
                <a:uLnTx/>
                <a:uFillTx/>
                <a:cs typeface="Arial" charset="0"/>
              </a:defRPr>
            </a:lvl1pPr>
          </a:lstStyle>
          <a:p>
            <a:r>
              <a:rPr lang="en-US" sz="1800" b="0" dirty="0">
                <a:solidFill>
                  <a:srgbClr val="03ABF7"/>
                </a:solidFill>
              </a:rPr>
              <a:t>Examples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B49088-8B3B-808C-2FB6-21088CDAA9ED}"/>
              </a:ext>
            </a:extLst>
          </p:cNvPr>
          <p:cNvSpPr txBox="1"/>
          <p:nvPr/>
        </p:nvSpPr>
        <p:spPr>
          <a:xfrm>
            <a:off x="7176306" y="4393538"/>
            <a:ext cx="1589904" cy="4086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F47A42"/>
                </a:solidFill>
                <a:effectLst/>
                <a:uLnTx/>
                <a:uFillTx/>
                <a:cs typeface="Arial" charset="0"/>
              </a:defRPr>
            </a:lvl1pPr>
          </a:lstStyle>
          <a:p>
            <a:r>
              <a:rPr lang="en-US" sz="1800" b="0" dirty="0">
                <a:solidFill>
                  <a:srgbClr val="03ABF7"/>
                </a:solidFill>
              </a:rPr>
              <a:t>Templates</a:t>
            </a:r>
            <a:endParaRPr lang="en-US" b="0" dirty="0">
              <a:solidFill>
                <a:srgbClr val="03ABF7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D05402-3CCD-4D2C-A2DF-2092CDFDB104}"/>
              </a:ext>
            </a:extLst>
          </p:cNvPr>
          <p:cNvSpPr txBox="1"/>
          <p:nvPr/>
        </p:nvSpPr>
        <p:spPr>
          <a:xfrm>
            <a:off x="6256473" y="2746657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47A42"/>
                </a:solidFill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6D2471-6DC6-DC4A-108D-D8EDC0506CBF}"/>
              </a:ext>
            </a:extLst>
          </p:cNvPr>
          <p:cNvSpPr txBox="1"/>
          <p:nvPr/>
        </p:nvSpPr>
        <p:spPr>
          <a:xfrm>
            <a:off x="6650512" y="3419509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47A42"/>
                </a:solidFill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45CF87-9C37-C4B8-9677-24245442B64A}"/>
              </a:ext>
            </a:extLst>
          </p:cNvPr>
          <p:cNvSpPr txBox="1"/>
          <p:nvPr/>
        </p:nvSpPr>
        <p:spPr>
          <a:xfrm>
            <a:off x="6981380" y="4116993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47A42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566236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Step-by-step Tool for NQP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7446" y="1431855"/>
            <a:ext cx="301909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3200" b="1" dirty="0">
                <a:solidFill>
                  <a:srgbClr val="F47A42"/>
                </a:solidFill>
              </a:rPr>
              <a:t>1</a:t>
            </a:r>
            <a:r>
              <a:rPr lang="en-US" sz="1800" b="1" dirty="0">
                <a:solidFill>
                  <a:srgbClr val="F47A42"/>
                </a:solidFill>
              </a:rPr>
              <a:t> Do the groundwork</a:t>
            </a:r>
          </a:p>
          <a:p>
            <a:pPr algn="just">
              <a:spcAft>
                <a:spcPts val="1200"/>
              </a:spcAft>
            </a:pPr>
            <a:r>
              <a:rPr lang="en-US" sz="3200" b="1" dirty="0">
                <a:solidFill>
                  <a:srgbClr val="F47A42"/>
                </a:solidFill>
              </a:rPr>
              <a:t>2</a:t>
            </a:r>
            <a:r>
              <a:rPr lang="en-US" sz="1800" b="1" dirty="0">
                <a:solidFill>
                  <a:srgbClr val="F47A42"/>
                </a:solidFill>
              </a:rPr>
              <a:t> Conduct Strategic Planning</a:t>
            </a:r>
          </a:p>
          <a:p>
            <a:pPr marL="284163" indent="-284163">
              <a:spcAft>
                <a:spcPts val="1200"/>
              </a:spcAft>
            </a:pPr>
            <a:r>
              <a:rPr lang="en-US" sz="3200" b="1" dirty="0">
                <a:solidFill>
                  <a:srgbClr val="F47A42"/>
                </a:solidFill>
              </a:rPr>
              <a:t>3</a:t>
            </a:r>
            <a:r>
              <a:rPr lang="en-US" sz="1800" b="1" dirty="0">
                <a:solidFill>
                  <a:srgbClr val="F47A42"/>
                </a:solidFill>
              </a:rPr>
              <a:t> Prepare draft NQP and build consensus</a:t>
            </a:r>
          </a:p>
          <a:p>
            <a:pPr algn="just">
              <a:spcAft>
                <a:spcPts val="1200"/>
              </a:spcAft>
            </a:pPr>
            <a:r>
              <a:rPr lang="en-US" sz="3200" b="1" dirty="0">
                <a:solidFill>
                  <a:srgbClr val="F47A42"/>
                </a:solidFill>
              </a:rPr>
              <a:t>4</a:t>
            </a:r>
            <a:r>
              <a:rPr lang="en-US" sz="1800" b="1" dirty="0">
                <a:solidFill>
                  <a:srgbClr val="F47A42"/>
                </a:solidFill>
              </a:rPr>
              <a:t> Obtain approval</a:t>
            </a:r>
          </a:p>
          <a:p>
            <a:pPr algn="just">
              <a:spcAft>
                <a:spcPts val="1200"/>
              </a:spcAft>
            </a:pPr>
            <a:r>
              <a:rPr lang="en-US" sz="3200" b="1" dirty="0">
                <a:solidFill>
                  <a:srgbClr val="F47A42"/>
                </a:solidFill>
              </a:rPr>
              <a:t>5</a:t>
            </a:r>
            <a:r>
              <a:rPr lang="en-US" sz="1800" b="1" dirty="0">
                <a:solidFill>
                  <a:srgbClr val="F47A42"/>
                </a:solidFill>
              </a:rPr>
              <a:t> Deploy the NQP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4620" y="1524188"/>
            <a:ext cx="5147441" cy="32624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>
                <a:solidFill>
                  <a:srgbClr val="03ABF7"/>
                </a:solidFill>
              </a:rPr>
              <a:t>Make sure there is a clear sense of ownership and coordination from top levels of government</a:t>
            </a:r>
          </a:p>
          <a:p>
            <a:pPr>
              <a:spcAft>
                <a:spcPts val="2400"/>
              </a:spcAft>
            </a:pPr>
            <a:r>
              <a:rPr lang="en-US" dirty="0">
                <a:solidFill>
                  <a:srgbClr val="03ABF7"/>
                </a:solidFill>
              </a:rPr>
              <a:t>Define priorities and allocate resources				</a:t>
            </a:r>
          </a:p>
          <a:p>
            <a:pPr>
              <a:spcAft>
                <a:spcPts val="2400"/>
              </a:spcAft>
            </a:pPr>
            <a:r>
              <a:rPr lang="en-US" dirty="0">
                <a:solidFill>
                  <a:srgbClr val="03ABF7"/>
                </a:solidFill>
              </a:rPr>
              <a:t>Provide for transparent consensus building and assure coherence		</a:t>
            </a:r>
          </a:p>
          <a:p>
            <a:pPr>
              <a:spcAft>
                <a:spcPts val="2400"/>
              </a:spcAft>
            </a:pPr>
            <a:r>
              <a:rPr lang="en-US" dirty="0">
                <a:solidFill>
                  <a:srgbClr val="03ABF7"/>
                </a:solidFill>
              </a:rPr>
              <a:t>Incorporate as part of national policy					</a:t>
            </a:r>
          </a:p>
          <a:p>
            <a:pPr>
              <a:spcAft>
                <a:spcPts val="2400"/>
              </a:spcAft>
            </a:pPr>
            <a:r>
              <a:rPr lang="en-US" dirty="0">
                <a:solidFill>
                  <a:srgbClr val="03ABF7"/>
                </a:solidFill>
              </a:rPr>
              <a:t>Ensure effective and sustainable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208902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8" t="13410" r="30901" b="29850"/>
          <a:stretch/>
        </p:blipFill>
        <p:spPr bwMode="auto">
          <a:xfrm>
            <a:off x="7144512" y="1780317"/>
            <a:ext cx="1744776" cy="2783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957600" y="1727460"/>
            <a:ext cx="290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rgbClr val="03ABF7"/>
                </a:solidFill>
              </a:rPr>
              <a:t>Contributions in the construction of Colombia’s Quality Policy through the </a:t>
            </a:r>
            <a:r>
              <a:rPr lang="en-US" sz="1200" b="1" dirty="0">
                <a:solidFill>
                  <a:srgbClr val="F47A42"/>
                </a:solidFill>
              </a:rPr>
              <a:t>Safe+</a:t>
            </a:r>
            <a:r>
              <a:rPr lang="en-US" sz="1200" dirty="0">
                <a:solidFill>
                  <a:srgbClr val="03ABF7"/>
                </a:solidFill>
              </a:rPr>
              <a:t> </a:t>
            </a:r>
            <a:r>
              <a:rPr lang="en-US" sz="1200" dirty="0" err="1">
                <a:solidFill>
                  <a:srgbClr val="03ABF7"/>
                </a:solidFill>
              </a:rPr>
              <a:t>Programme</a:t>
            </a:r>
            <a:endParaRPr lang="en-US" sz="1200" dirty="0">
              <a:solidFill>
                <a:srgbClr val="03ABF7"/>
              </a:solidFill>
            </a:endParaRPr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8DAC6D10-A05F-44F5-A3D5-36AF53B8EA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00" t="16554" r="46866" b="6371"/>
          <a:stretch/>
        </p:blipFill>
        <p:spPr>
          <a:xfrm>
            <a:off x="1952887" y="1780317"/>
            <a:ext cx="1829531" cy="2392704"/>
          </a:xfrm>
          <a:prstGeom prst="rect">
            <a:avLst/>
          </a:prstGeom>
        </p:spPr>
      </p:pic>
      <p:pic>
        <p:nvPicPr>
          <p:cNvPr id="6" name="Picture 6" descr="QUALITY POLICY - A Practical Tool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8" y="3510205"/>
            <a:ext cx="830340" cy="117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QUALITY POLICY - Guiding Principl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36" y="2946632"/>
            <a:ext cx="830340" cy="116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UALITY POLICY - Technical Gui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3" y="2390016"/>
            <a:ext cx="830340" cy="117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3"/>
          <p:cNvSpPr txBox="1"/>
          <p:nvPr/>
        </p:nvSpPr>
        <p:spPr>
          <a:xfrm>
            <a:off x="3957600" y="2292629"/>
            <a:ext cx="29064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CO" sz="1050" dirty="0">
              <a:solidFill>
                <a:srgbClr val="03ABF7"/>
              </a:solidFill>
            </a:endParaRPr>
          </a:p>
          <a:p>
            <a:pPr algn="just"/>
            <a:r>
              <a:rPr lang="es-CO" sz="1200" b="1" dirty="0" err="1">
                <a:solidFill>
                  <a:srgbClr val="F47A42"/>
                </a:solidFill>
              </a:rPr>
              <a:t>Results</a:t>
            </a:r>
            <a:endParaRPr lang="es-CO" sz="1200" b="1" dirty="0">
              <a:solidFill>
                <a:srgbClr val="F47A42"/>
              </a:solidFill>
            </a:endParaRPr>
          </a:p>
          <a:p>
            <a:pPr algn="just"/>
            <a:endParaRPr lang="es-CO" sz="1050" dirty="0">
              <a:solidFill>
                <a:srgbClr val="03ABF7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3ABF7"/>
                </a:solidFill>
              </a:rPr>
              <a:t>Strengthening of the National Quality Infrastructure with a focus on cosmetics with natural ingredients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3ABF7"/>
                </a:solidFill>
              </a:rPr>
              <a:t>Adoption of good international practices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3ABF7"/>
                </a:solidFill>
              </a:rPr>
              <a:t>Implementation of OECD GLP in Colombia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3ABF7"/>
                </a:solidFill>
              </a:rPr>
              <a:t>Design of the National Laboratory Policy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465098" y="915737"/>
            <a:ext cx="8255155" cy="675318"/>
          </a:xfrm>
        </p:spPr>
        <p:txBody>
          <a:bodyPr/>
          <a:lstStyle/>
          <a:p>
            <a:r>
              <a:rPr lang="en-US" altLang="en-US" dirty="0"/>
              <a:t>Development of a Roadmap for the National Quality Infrastructure System &amp; Implementation of the National Laboratory Policy in Colombia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1547685" y="2690441"/>
            <a:ext cx="317610" cy="218364"/>
          </a:xfrm>
          <a:prstGeom prst="rightArrow">
            <a:avLst/>
          </a:prstGeom>
          <a:solidFill>
            <a:srgbClr val="F47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92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5098" y="915736"/>
            <a:ext cx="8255155" cy="3541964"/>
          </a:xfrm>
        </p:spPr>
        <p:txBody>
          <a:bodyPr/>
          <a:lstStyle/>
          <a:p>
            <a:r>
              <a:rPr lang="en-US" dirty="0"/>
              <a:t>Outline</a:t>
            </a:r>
          </a:p>
          <a:p>
            <a:pPr marL="457200" indent="-457200">
              <a:buAutoNum type="arabicPeriod"/>
            </a:pPr>
            <a:r>
              <a:rPr lang="en-US" sz="1400" b="0" dirty="0"/>
              <a:t>UNIDO’s Approach to </a:t>
            </a:r>
            <a:r>
              <a:rPr lang="en-US" sz="1400" dirty="0"/>
              <a:t>Quality Infrastructure</a:t>
            </a:r>
          </a:p>
          <a:p>
            <a:pPr marL="800100" lvl="1" indent="-457200">
              <a:buAutoNum type="arabicPeriod"/>
            </a:pPr>
            <a:r>
              <a:rPr lang="en-US" sz="1200" dirty="0"/>
              <a:t>Expertise and work on standards and quality</a:t>
            </a:r>
          </a:p>
          <a:p>
            <a:pPr marL="800100" lvl="1" indent="-457200">
              <a:buAutoNum type="arabicPeriod"/>
            </a:pPr>
            <a:r>
              <a:rPr lang="en-US" sz="1200" dirty="0"/>
              <a:t>Enabling functions of QI</a:t>
            </a:r>
          </a:p>
          <a:p>
            <a:pPr marL="800100" lvl="1" indent="-457200">
              <a:buAutoNum type="arabicPeriod"/>
            </a:pPr>
            <a:r>
              <a:rPr lang="en-US" sz="1200" dirty="0"/>
              <a:t>Quality along the Value Chain </a:t>
            </a:r>
          </a:p>
          <a:p>
            <a:pPr marL="800100" lvl="1" indent="-457200">
              <a:buFont typeface="Arial" panose="020B0604020202020204" pitchFamily="34" charset="0"/>
              <a:buAutoNum type="arabicPeriod"/>
            </a:pPr>
            <a:r>
              <a:rPr lang="en-US" sz="1200" dirty="0"/>
              <a:t>Strategic partnerships</a:t>
            </a:r>
          </a:p>
          <a:p>
            <a:pPr marL="800100" lvl="1" indent="-457200">
              <a:buAutoNum type="arabicPeriod"/>
            </a:pPr>
            <a:r>
              <a:rPr lang="en-US" sz="1200" dirty="0"/>
              <a:t>UNIDO tools supporting policy implementation</a:t>
            </a:r>
          </a:p>
          <a:p>
            <a:pPr marL="457200" indent="-457200">
              <a:buAutoNum type="arabicPeriod"/>
            </a:pPr>
            <a:r>
              <a:rPr lang="en-US" sz="1400" b="0" dirty="0"/>
              <a:t>UNIDO’s  Approach to </a:t>
            </a:r>
            <a:r>
              <a:rPr lang="en-US" sz="1400" dirty="0"/>
              <a:t>Quality Policy Development</a:t>
            </a:r>
          </a:p>
          <a:p>
            <a:pPr marL="800100" lvl="1" indent="-457200">
              <a:buAutoNum type="arabicPeriod"/>
            </a:pPr>
            <a:r>
              <a:rPr lang="en-US" sz="1200" dirty="0"/>
              <a:t>Quality Policy trilogy </a:t>
            </a:r>
          </a:p>
          <a:p>
            <a:pPr marL="800100" lvl="1" indent="-457200">
              <a:buAutoNum type="arabicPeriod"/>
            </a:pPr>
            <a:r>
              <a:rPr lang="en-US" sz="1200" dirty="0"/>
              <a:t>QP development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400" b="0" dirty="0"/>
              <a:t>Quality Policy </a:t>
            </a:r>
            <a:r>
              <a:rPr lang="en-US" sz="1400" dirty="0"/>
              <a:t>Action Plans</a:t>
            </a:r>
          </a:p>
          <a:p>
            <a:pPr marL="800100" lvl="1" indent="-457200">
              <a:buFont typeface="Arial" panose="020B0604020202020204" pitchFamily="34" charset="0"/>
              <a:buAutoNum type="arabicPeriod"/>
            </a:pPr>
            <a:r>
              <a:rPr lang="en-US" sz="1200" dirty="0"/>
              <a:t>Elements of the QP and implementation plan and strategy</a:t>
            </a:r>
          </a:p>
          <a:p>
            <a:pPr marL="800100" lvl="1" indent="-457200">
              <a:buFont typeface="Arial" panose="020B0604020202020204" pitchFamily="34" charset="0"/>
              <a:buAutoNum type="arabicPeriod"/>
            </a:pPr>
            <a:r>
              <a:rPr lang="en-US" sz="1200" dirty="0"/>
              <a:t>UNIDO’s action for NQIP implementation</a:t>
            </a:r>
            <a:endParaRPr lang="en-US" sz="14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47823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ue - background">
            <a:extLst>
              <a:ext uri="{FF2B5EF4-FFF2-40B4-BE49-F238E27FC236}">
                <a16:creationId xmlns:a16="http://schemas.microsoft.com/office/drawing/2014/main" id="{97BD40E3-7FDB-9A22-1A22-F45C331B59D7}"/>
              </a:ext>
            </a:extLst>
          </p:cNvPr>
          <p:cNvSpPr/>
          <p:nvPr/>
        </p:nvSpPr>
        <p:spPr>
          <a:xfrm>
            <a:off x="0" y="1963321"/>
            <a:ext cx="9144000" cy="1216858"/>
          </a:xfrm>
          <a:prstGeom prst="rect">
            <a:avLst/>
          </a:prstGeom>
          <a:solidFill>
            <a:srgbClr val="0091C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2EB5B28-FA78-2D57-6039-CCBCC0584C05}"/>
              </a:ext>
            </a:extLst>
          </p:cNvPr>
          <p:cNvSpPr txBox="1">
            <a:spLocks/>
          </p:cNvSpPr>
          <p:nvPr/>
        </p:nvSpPr>
        <p:spPr>
          <a:xfrm>
            <a:off x="1" y="1963321"/>
            <a:ext cx="9144000" cy="1216858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009CDC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b="1" kern="1200">
                <a:solidFill>
                  <a:srgbClr val="F47A4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rgbClr val="009CDC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 </a:t>
            </a:r>
            <a:r>
              <a:rPr lang="en-GB" sz="2400" dirty="0">
                <a:solidFill>
                  <a:schemeClr val="bg1"/>
                </a:solidFill>
              </a:rPr>
              <a:t>3. QUALITY POLICY ACTION PLANS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98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Elements of the QP and implementation Plan and strategy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70816" y="1650389"/>
            <a:ext cx="8255155" cy="144439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>
            <a:off x="1706491" y="2393696"/>
            <a:ext cx="1458162" cy="378042"/>
          </a:xfrm>
          <a:prstGeom prst="flowChartTerminator">
            <a:avLst/>
          </a:prstGeom>
          <a:solidFill>
            <a:srgbClr val="03ABF7">
              <a:alpha val="5490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Policy Objective</a:t>
            </a:r>
          </a:p>
        </p:txBody>
      </p:sp>
      <p:sp>
        <p:nvSpPr>
          <p:cNvPr id="28" name="Content Placeholder 13"/>
          <p:cNvSpPr txBox="1">
            <a:spLocks/>
          </p:cNvSpPr>
          <p:nvPr/>
        </p:nvSpPr>
        <p:spPr>
          <a:xfrm>
            <a:off x="3517293" y="2397469"/>
            <a:ext cx="1566174" cy="370496"/>
          </a:xfrm>
          <a:prstGeom prst="flowChartTerminator">
            <a:avLst/>
          </a:prstGeom>
          <a:solidFill>
            <a:srgbClr val="03ABF7">
              <a:alpha val="5490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rgbClr val="078AC5"/>
                </a:solidFill>
                <a:latin typeface="+mn-lt"/>
                <a:ea typeface="+mn-ea"/>
                <a:cs typeface="+mn-cs"/>
              </a:defRPr>
            </a:lvl1pPr>
            <a:lvl2pPr marL="385763" indent="-137160" algn="l" defTabSz="51435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42938" indent="-137160" algn="l" defTabSz="51435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00113" indent="-137160" algn="l" defTabSz="51435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157288" indent="-137160" algn="l" defTabSz="51435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Policy Measure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Terminator 28"/>
          <p:cNvSpPr/>
          <p:nvPr/>
        </p:nvSpPr>
        <p:spPr>
          <a:xfrm>
            <a:off x="5362499" y="2401269"/>
            <a:ext cx="1458162" cy="378042"/>
          </a:xfrm>
          <a:prstGeom prst="flowChartTerminator">
            <a:avLst/>
          </a:prstGeom>
          <a:solidFill>
            <a:srgbClr val="03ABF7">
              <a:alpha val="5490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Policy Outcome</a:t>
            </a:r>
          </a:p>
        </p:txBody>
      </p:sp>
      <p:sp>
        <p:nvSpPr>
          <p:cNvPr id="30" name="Flowchart: Terminator 29"/>
          <p:cNvSpPr/>
          <p:nvPr/>
        </p:nvSpPr>
        <p:spPr>
          <a:xfrm>
            <a:off x="3599275" y="1782214"/>
            <a:ext cx="1458162" cy="378042"/>
          </a:xfrm>
          <a:prstGeom prst="flowChartTerminator">
            <a:avLst/>
          </a:prstGeom>
          <a:solidFill>
            <a:srgbClr val="03ABF7"/>
          </a:solidFill>
          <a:ln w="12700" cap="flat" cmpd="sng" algn="ctr">
            <a:noFill/>
            <a:prstDash val="solid"/>
            <a:miter lim="800000"/>
          </a:ln>
          <a:effectLst>
            <a:softEdge rad="1270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Policy Vision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65097" y="3195084"/>
            <a:ext cx="8255155" cy="14443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lowchart: Terminator 31"/>
          <p:cNvSpPr/>
          <p:nvPr/>
        </p:nvSpPr>
        <p:spPr>
          <a:xfrm>
            <a:off x="1705518" y="3422075"/>
            <a:ext cx="1458162" cy="378042"/>
          </a:xfrm>
          <a:prstGeom prst="flowChartTerminator">
            <a:avLst/>
          </a:prstGeom>
          <a:solidFill>
            <a:srgbClr val="03ABF7">
              <a:alpha val="5490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Implementation Institution</a:t>
            </a:r>
          </a:p>
        </p:txBody>
      </p:sp>
      <p:sp>
        <p:nvSpPr>
          <p:cNvPr id="33" name="Flowchart: Terminator 32"/>
          <p:cNvSpPr/>
          <p:nvPr/>
        </p:nvSpPr>
        <p:spPr>
          <a:xfrm>
            <a:off x="3535607" y="3410352"/>
            <a:ext cx="1458162" cy="378042"/>
          </a:xfrm>
          <a:prstGeom prst="flowChartTerminator">
            <a:avLst/>
          </a:prstGeom>
          <a:solidFill>
            <a:srgbClr val="03ABF7">
              <a:alpha val="5490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Activity</a:t>
            </a:r>
          </a:p>
        </p:txBody>
      </p:sp>
      <p:sp>
        <p:nvSpPr>
          <p:cNvPr id="34" name="Flowchart: Terminator 33"/>
          <p:cNvSpPr/>
          <p:nvPr/>
        </p:nvSpPr>
        <p:spPr>
          <a:xfrm>
            <a:off x="5369852" y="3429742"/>
            <a:ext cx="1458162" cy="378042"/>
          </a:xfrm>
          <a:prstGeom prst="flowChartTerminator">
            <a:avLst/>
          </a:prstGeom>
          <a:solidFill>
            <a:srgbClr val="03ABF7">
              <a:alpha val="5490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Timeline</a:t>
            </a:r>
          </a:p>
        </p:txBody>
      </p:sp>
      <p:sp>
        <p:nvSpPr>
          <p:cNvPr id="35" name="Flowchart: Terminator 34"/>
          <p:cNvSpPr/>
          <p:nvPr/>
        </p:nvSpPr>
        <p:spPr>
          <a:xfrm>
            <a:off x="2655044" y="4137924"/>
            <a:ext cx="1458162" cy="378042"/>
          </a:xfrm>
          <a:prstGeom prst="flowChartTerminator">
            <a:avLst/>
          </a:prstGeom>
          <a:solidFill>
            <a:srgbClr val="03ABF7">
              <a:alpha val="5490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Budget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357754" y="2139702"/>
            <a:ext cx="0" cy="202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2357755" y="1974279"/>
            <a:ext cx="1177388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357754" y="1971235"/>
            <a:ext cx="0" cy="18902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58791" y="2572310"/>
            <a:ext cx="2700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098933" y="1971235"/>
            <a:ext cx="0" cy="370763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5033628" y="1971235"/>
            <a:ext cx="106530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167844" y="3586178"/>
            <a:ext cx="2700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033625" y="3586178"/>
            <a:ext cx="270030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784548" y="3841860"/>
            <a:ext cx="0" cy="242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79390" y="1693110"/>
            <a:ext cx="873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47A42"/>
                </a:solidFill>
                <a:cs typeface="Arial" charset="0"/>
              </a:rPr>
              <a:t>POLICY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584633" y="4076718"/>
            <a:ext cx="1836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47A42"/>
                </a:solidFill>
                <a:cs typeface="Arial" charset="0"/>
              </a:defRPr>
            </a:lvl1pPr>
          </a:lstStyle>
          <a:p>
            <a:pPr algn="r"/>
            <a:r>
              <a:rPr lang="en-US" dirty="0"/>
              <a:t>IMPLEMENTATION PLAN</a:t>
            </a:r>
          </a:p>
        </p:txBody>
      </p:sp>
      <p:sp>
        <p:nvSpPr>
          <p:cNvPr id="25" name="Right Arrow 10">
            <a:extLst>
              <a:ext uri="{FF2B5EF4-FFF2-40B4-BE49-F238E27FC236}">
                <a16:creationId xmlns:a16="http://schemas.microsoft.com/office/drawing/2014/main" id="{A1016AF5-0F7C-4A5A-72FE-C97D9723E2E6}"/>
              </a:ext>
            </a:extLst>
          </p:cNvPr>
          <p:cNvSpPr/>
          <p:nvPr/>
        </p:nvSpPr>
        <p:spPr>
          <a:xfrm rot="5400000">
            <a:off x="3972608" y="2983035"/>
            <a:ext cx="475216" cy="214385"/>
          </a:xfrm>
          <a:prstGeom prst="rightArrow">
            <a:avLst/>
          </a:prstGeom>
          <a:solidFill>
            <a:srgbClr val="F47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8" name="Right Arrow 10">
            <a:extLst>
              <a:ext uri="{FF2B5EF4-FFF2-40B4-BE49-F238E27FC236}">
                <a16:creationId xmlns:a16="http://schemas.microsoft.com/office/drawing/2014/main" id="{A1016AF5-0F7C-4A5A-72FE-C97D9723E2E6}"/>
              </a:ext>
            </a:extLst>
          </p:cNvPr>
          <p:cNvSpPr/>
          <p:nvPr/>
        </p:nvSpPr>
        <p:spPr>
          <a:xfrm rot="18900000">
            <a:off x="4931032" y="2985185"/>
            <a:ext cx="475216" cy="214385"/>
          </a:xfrm>
          <a:prstGeom prst="rightArrow">
            <a:avLst/>
          </a:prstGeom>
          <a:solidFill>
            <a:srgbClr val="F47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9" name="Flowchart: Terminator 48"/>
          <p:cNvSpPr/>
          <p:nvPr/>
        </p:nvSpPr>
        <p:spPr>
          <a:xfrm>
            <a:off x="4300380" y="4148933"/>
            <a:ext cx="1458162" cy="378042"/>
          </a:xfrm>
          <a:prstGeom prst="flowChartTerminator">
            <a:avLst/>
          </a:prstGeom>
          <a:solidFill>
            <a:srgbClr val="03ABF7">
              <a:alpha val="5490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Performance indicators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693693" y="3841860"/>
            <a:ext cx="0" cy="242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616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3460" y="2807416"/>
            <a:ext cx="1468800" cy="86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3ABF7"/>
                </a:solidFill>
              </a:rPr>
              <a:t>01. Data Collection &amp; Questionnaires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99460" y="2807416"/>
            <a:ext cx="1468800" cy="86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3ABF7"/>
                </a:solidFill>
              </a:rPr>
              <a:t>02. Workshops with relevant</a:t>
            </a:r>
          </a:p>
          <a:p>
            <a:pPr algn="ctr"/>
            <a:r>
              <a:rPr lang="en-US" dirty="0">
                <a:solidFill>
                  <a:srgbClr val="03ABF7"/>
                </a:solidFill>
              </a:rPr>
              <a:t>stakeholders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833060" y="2807416"/>
            <a:ext cx="1468800" cy="86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3ABF7"/>
                </a:solidFill>
              </a:rPr>
              <a:t>03. Preparation of Strategy and Action Plans drafts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66660" y="2807416"/>
            <a:ext cx="1468800" cy="86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3ABF7"/>
                </a:solidFill>
              </a:rPr>
              <a:t>04. National Validation workshop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634660" y="3088216"/>
            <a:ext cx="482140" cy="302400"/>
          </a:xfrm>
          <a:prstGeom prst="rightArrow">
            <a:avLst/>
          </a:prstGeom>
          <a:solidFill>
            <a:srgbClr val="F47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512660" y="3089416"/>
            <a:ext cx="482140" cy="302400"/>
          </a:xfrm>
          <a:prstGeom prst="rightArrow">
            <a:avLst/>
          </a:prstGeom>
          <a:solidFill>
            <a:srgbClr val="F47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372060" y="3089416"/>
            <a:ext cx="482140" cy="302400"/>
          </a:xfrm>
          <a:prstGeom prst="rightArrow">
            <a:avLst/>
          </a:prstGeom>
          <a:solidFill>
            <a:srgbClr val="F47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 rot="5400000">
            <a:off x="3548038" y="445466"/>
            <a:ext cx="231124" cy="6932400"/>
          </a:xfrm>
          <a:prstGeom prst="rightBrace">
            <a:avLst>
              <a:gd name="adj1" fmla="val 8333"/>
              <a:gd name="adj2" fmla="val 49273"/>
            </a:avLst>
          </a:prstGeom>
          <a:ln>
            <a:solidFill>
              <a:srgbClr val="F47A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785600" y="4301530"/>
            <a:ext cx="48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1111469" y="1872104"/>
            <a:ext cx="5085453" cy="497149"/>
          </a:xfrm>
          <a:prstGeom prst="roundRect">
            <a:avLst/>
          </a:prstGeom>
          <a:solidFill>
            <a:srgbClr val="03ABF7"/>
          </a:solidFill>
          <a:ln>
            <a:solidFill>
              <a:srgbClr val="03A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bg1"/>
                </a:solidFill>
              </a:rPr>
              <a:t>Holistic and inclusive approach, involving QI experts, relevant ministries, NQI institutions, associations (producers/consumers) and other stakeholders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111469" y="4177642"/>
            <a:ext cx="5174131" cy="497149"/>
          </a:xfrm>
          <a:prstGeom prst="roundRect">
            <a:avLst/>
          </a:prstGeom>
          <a:solidFill>
            <a:srgbClr val="03ABF7"/>
          </a:solidFill>
          <a:ln>
            <a:solidFill>
              <a:srgbClr val="03A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bg1"/>
                </a:solidFill>
              </a:rPr>
              <a:t>Specific activities and expected outcomes for each of the Quality Policy objectives and measures ensure the realization of the Quality Policy vision</a:t>
            </a:r>
          </a:p>
        </p:txBody>
      </p:sp>
      <p:sp>
        <p:nvSpPr>
          <p:cNvPr id="22" name="Right Brace 21"/>
          <p:cNvSpPr/>
          <p:nvPr/>
        </p:nvSpPr>
        <p:spPr>
          <a:xfrm rot="16200000">
            <a:off x="3522833" y="-840493"/>
            <a:ext cx="263533" cy="6932400"/>
          </a:xfrm>
          <a:prstGeom prst="rightBrace">
            <a:avLst>
              <a:gd name="adj1" fmla="val 8333"/>
              <a:gd name="adj2" fmla="val 49273"/>
            </a:avLst>
          </a:prstGeom>
          <a:ln>
            <a:solidFill>
              <a:srgbClr val="F47A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62200" y="1355496"/>
            <a:ext cx="620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800" b="1" dirty="0">
                <a:solidFill>
                  <a:srgbClr val="F47A42"/>
                </a:solidFill>
              </a:rPr>
              <a:t>Contribution to the Strategy and Action Plans formulation </a:t>
            </a:r>
          </a:p>
        </p:txBody>
      </p:sp>
      <p:sp>
        <p:nvSpPr>
          <p:cNvPr id="25" name="Oval 24"/>
          <p:cNvSpPr/>
          <p:nvPr/>
        </p:nvSpPr>
        <p:spPr>
          <a:xfrm>
            <a:off x="7686600" y="2630764"/>
            <a:ext cx="1317600" cy="1280903"/>
          </a:xfrm>
          <a:prstGeom prst="ellipse">
            <a:avLst/>
          </a:prstGeom>
          <a:solidFill>
            <a:srgbClr val="03ABF7"/>
          </a:solidFill>
          <a:ln>
            <a:solidFill>
              <a:srgbClr val="03A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STRATEGY ACTION PLAN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per QI pillar &amp; cross-cutting issues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7051200" y="2980216"/>
            <a:ext cx="806400" cy="582000"/>
          </a:xfrm>
          <a:prstGeom prst="rightArrow">
            <a:avLst/>
          </a:prstGeom>
          <a:solidFill>
            <a:srgbClr val="F47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228490" y="3982581"/>
            <a:ext cx="1946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Activities &amp;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Timeline &amp; Responsibilities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Indicative budget</a:t>
            </a:r>
          </a:p>
        </p:txBody>
      </p:sp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65098" y="915736"/>
            <a:ext cx="8255155" cy="536003"/>
          </a:xfrm>
        </p:spPr>
        <p:txBody>
          <a:bodyPr/>
          <a:lstStyle/>
          <a:p>
            <a:pPr lvl="0"/>
            <a:r>
              <a:rPr lang="en-US" dirty="0"/>
              <a:t>UNIDO’s actions for NQP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499174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8960" y="873815"/>
            <a:ext cx="8255155" cy="376777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47A42"/>
                </a:solidFill>
              </a:rPr>
              <a:t>UNIDO, the ideal partner to accelerate the modernization of the Brazilian QI system </a:t>
            </a:r>
          </a:p>
          <a:p>
            <a:endParaRPr lang="en-US" dirty="0">
              <a:solidFill>
                <a:srgbClr val="F47A42"/>
              </a:solidFill>
            </a:endParaRPr>
          </a:p>
          <a:p>
            <a:pPr marL="365760" indent="-365760">
              <a:lnSpc>
                <a:spcPct val="80000"/>
              </a:lnSpc>
              <a:buClr>
                <a:srgbClr val="F47A42"/>
              </a:buClr>
              <a:buFont typeface="Wingdings" pitchFamily="2" charset="2"/>
              <a:buChar char="à"/>
              <a:defRPr/>
            </a:pPr>
            <a:r>
              <a:rPr lang="en-US" sz="1900" b="0" dirty="0">
                <a:solidFill>
                  <a:srgbClr val="03ABF7"/>
                </a:solidFill>
                <a:latin typeface="Calibri"/>
                <a:cs typeface="Arial" panose="020B0604020202020204" pitchFamily="34" charset="0"/>
              </a:rPr>
              <a:t>Brazil’s wish to strengthen its QI system and modernize its regulatory framework </a:t>
            </a:r>
          </a:p>
          <a:p>
            <a:pPr marL="365760" indent="-365760">
              <a:lnSpc>
                <a:spcPct val="80000"/>
              </a:lnSpc>
              <a:buClr>
                <a:srgbClr val="F47A42"/>
              </a:buClr>
              <a:buFont typeface="Wingdings" pitchFamily="2" charset="2"/>
              <a:buChar char="à"/>
              <a:defRPr/>
            </a:pPr>
            <a:r>
              <a:rPr lang="en-US" sz="1900" b="0" dirty="0">
                <a:solidFill>
                  <a:srgbClr val="03ABF7"/>
                </a:solidFill>
                <a:latin typeface="Calibri"/>
                <a:cs typeface="Arial" panose="020B0604020202020204" pitchFamily="34" charset="0"/>
              </a:rPr>
              <a:t>UNIDO, with its long-standing expertise in QI policy development, is ready to contribute to Brazil’s objectives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sp>
        <p:nvSpPr>
          <p:cNvPr id="6" name="AutoShape 6" descr="INMETRO Vector Logo - Download Free SVG Icon | Worldvector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https://intranet.unido.org/intranet/images/f/f6/Emblem_Unido_Light_Blu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04" y="3482815"/>
            <a:ext cx="1449690" cy="1286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ongresso de Inovação - 2023">
            <a:extLst>
              <a:ext uri="{FF2B5EF4-FFF2-40B4-BE49-F238E27FC236}">
                <a16:creationId xmlns:a16="http://schemas.microsoft.com/office/drawing/2014/main" id="{8169A9EC-E50E-6D22-9ACC-959766A2E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85" y="3848016"/>
            <a:ext cx="1453730" cy="59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tional Institute of Metrology Standardization and Industrial Quality -  Wikipedia">
            <a:extLst>
              <a:ext uri="{FF2B5EF4-FFF2-40B4-BE49-F238E27FC236}">
                <a16:creationId xmlns:a16="http://schemas.microsoft.com/office/drawing/2014/main" id="{2F7283DF-4936-EB0D-C742-2D2417100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99" y="3708703"/>
            <a:ext cx="1084669" cy="9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BNT - Impakter Index">
            <a:extLst>
              <a:ext uri="{FF2B5EF4-FFF2-40B4-BE49-F238E27FC236}">
                <a16:creationId xmlns:a16="http://schemas.microsoft.com/office/drawing/2014/main" id="{36DB380C-7EA5-9B51-0E12-40831D1D9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22" y="3712021"/>
            <a:ext cx="2152924" cy="91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DIC | Brasília DF">
            <a:extLst>
              <a:ext uri="{FF2B5EF4-FFF2-40B4-BE49-F238E27FC236}">
                <a16:creationId xmlns:a16="http://schemas.microsoft.com/office/drawing/2014/main" id="{037BB8B2-E1A9-C565-9FD0-DB44979E3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605" y="3598858"/>
            <a:ext cx="1169321" cy="116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714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ages.pexels.com/photos/2280571/pexels-photo-2280571.jpeg">
            <a:extLst>
              <a:ext uri="{FF2B5EF4-FFF2-40B4-BE49-F238E27FC236}">
                <a16:creationId xmlns:a16="http://schemas.microsoft.com/office/drawing/2014/main" id="{3777AE77-EA22-9F2C-C9DA-48FCC91BF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8"/>
          <a:stretch/>
        </p:blipFill>
        <p:spPr bwMode="auto">
          <a:xfrm>
            <a:off x="-2670" y="894945"/>
            <a:ext cx="9146670" cy="425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ue - background">
            <a:extLst>
              <a:ext uri="{FF2B5EF4-FFF2-40B4-BE49-F238E27FC236}">
                <a16:creationId xmlns:a16="http://schemas.microsoft.com/office/drawing/2014/main" id="{97BD40E3-7FDB-9A22-1A22-F45C331B59D7}"/>
              </a:ext>
            </a:extLst>
          </p:cNvPr>
          <p:cNvSpPr/>
          <p:nvPr/>
        </p:nvSpPr>
        <p:spPr>
          <a:xfrm>
            <a:off x="0" y="1120876"/>
            <a:ext cx="9144000" cy="3667433"/>
          </a:xfrm>
          <a:prstGeom prst="rect">
            <a:avLst/>
          </a:prstGeom>
          <a:solidFill>
            <a:srgbClr val="0091C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 - title / subtitle">
            <a:extLst>
              <a:ext uri="{FF2B5EF4-FFF2-40B4-BE49-F238E27FC236}">
                <a16:creationId xmlns:a16="http://schemas.microsoft.com/office/drawing/2014/main" id="{1BE32724-FD79-BD27-AAEE-C1084AF12B87}"/>
              </a:ext>
            </a:extLst>
          </p:cNvPr>
          <p:cNvSpPr txBox="1">
            <a:spLocks/>
          </p:cNvSpPr>
          <p:nvPr/>
        </p:nvSpPr>
        <p:spPr>
          <a:xfrm>
            <a:off x="0" y="1120877"/>
            <a:ext cx="9143999" cy="36674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rPr>
              <a:t>THANK YOU!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dirty="0">
                <a:solidFill>
                  <a:prstClr val="white"/>
                </a:solidFill>
                <a:latin typeface="Calibri" panose="020F0502020204030204"/>
                <a:cs typeface="Aharoni" panose="02010803020104030203" pitchFamily="2" charset="-79"/>
              </a:rPr>
              <a:t>Alejandro Rivera Rojas </a:t>
            </a:r>
            <a:r>
              <a:rPr lang="en-US" sz="2200" i="1" dirty="0">
                <a:solidFill>
                  <a:schemeClr val="bg1"/>
                </a:solidFill>
                <a:latin typeface="Calibri" panose="020F0502020204030204"/>
                <a:cs typeface="Aharoni" panose="02010803020104030203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A.Rivera-Rojas@unido.org</a:t>
            </a:r>
            <a:endParaRPr lang="en-US" sz="2200" i="1" dirty="0">
              <a:solidFill>
                <a:schemeClr val="bg1"/>
              </a:solidFill>
              <a:latin typeface="Calibri" panose="020F0502020204030204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200" i="1" dirty="0">
              <a:solidFill>
                <a:schemeClr val="bg1"/>
              </a:solidFill>
              <a:latin typeface="Calibri" panose="020F0502020204030204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 i="1" dirty="0">
                <a:solidFill>
                  <a:schemeClr val="bg1"/>
                </a:solidFill>
                <a:latin typeface="Calibri" panose="020F0502020204030204"/>
                <a:cs typeface="Aharoni" panose="02010803020104030203" pitchFamily="2" charset="-79"/>
              </a:rPr>
              <a:t>UNIDO´s team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/>
                <a:cs typeface="Aharoni" panose="02010803020104030203" pitchFamily="2" charset="-79"/>
              </a:rPr>
              <a:t>Clovis Zapata, National Programme Officer, UNIDO Brazil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/>
                <a:cs typeface="Aharoni" panose="02010803020104030203" pitchFamily="2" charset="-79"/>
              </a:rPr>
              <a:t>Yasmin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/>
                <a:cs typeface="Aharoni" panose="02010803020104030203" pitchFamily="2" charset="-79"/>
              </a:rPr>
              <a:t>Langendoerfer</a:t>
            </a:r>
            <a:r>
              <a:rPr lang="en-US" sz="1800" dirty="0">
                <a:solidFill>
                  <a:schemeClr val="bg1"/>
                </a:solidFill>
                <a:latin typeface="Calibri" panose="020F0502020204030204"/>
                <a:cs typeface="Aharoni" panose="02010803020104030203" pitchFamily="2" charset="-79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/>
                <a:cs typeface="Aharoni" panose="02010803020104030203" pitchFamily="2" charset="-79"/>
              </a:rPr>
              <a:t>Atun</a:t>
            </a:r>
            <a:r>
              <a:rPr lang="en-US" sz="1800" dirty="0">
                <a:solidFill>
                  <a:schemeClr val="bg1"/>
                </a:solidFill>
                <a:latin typeface="Calibri" panose="020F0502020204030204"/>
                <a:cs typeface="Aharoni" panose="02010803020104030203" pitchFamily="2" charset="-79"/>
              </a:rPr>
              <a:t>, Project Administrator, UNIDO HQ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/>
                <a:cs typeface="Aharoni" panose="02010803020104030203" pitchFamily="2" charset="-79"/>
              </a:rPr>
              <a:t>Rebeca Gallardo Gomez, Associate Expert, UNIDO HQ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i="1" dirty="0">
              <a:solidFill>
                <a:schemeClr val="bg1"/>
              </a:solidFill>
              <a:latin typeface="Calibri" panose="020F0502020204030204"/>
              <a:cs typeface="Aharoni" panose="02010803020104030203" pitchFamily="2" charset="-79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2000" b="1" i="1" dirty="0">
                <a:solidFill>
                  <a:schemeClr val="bg1"/>
                </a:solidFill>
                <a:latin typeface="Calibri" panose="020F0502020204030204"/>
                <a:cs typeface="Aharoni" panose="02010803020104030203" pitchFamily="2" charset="-79"/>
              </a:rPr>
              <a:t>Technical Experts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rPr>
              <a:t>Nigel Croft, Expert on Quality Infrastructure and Quality Management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/>
                <a:cs typeface="Aharoni" panose="02010803020104030203" pitchFamily="2" charset="-79"/>
              </a:rPr>
              <a:t>Nelson Al Assal Filho, Expert on Standardization and Digital Transformation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rPr>
              <a:t> Marcos </a:t>
            </a:r>
            <a:r>
              <a:rPr kumimoji="0" lang="en-US" sz="18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rPr>
              <a:t>Aurélio</a:t>
            </a: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rPr>
              <a:t> Lima de Oliveira, Expert on Metrology</a:t>
            </a:r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5ACD14-4782-9BDF-F786-7AF54C103471}"/>
              </a:ext>
            </a:extLst>
          </p:cNvPr>
          <p:cNvSpPr/>
          <p:nvPr/>
        </p:nvSpPr>
        <p:spPr>
          <a:xfrm>
            <a:off x="0" y="4920483"/>
            <a:ext cx="9144000" cy="45719"/>
          </a:xfrm>
          <a:prstGeom prst="rect">
            <a:avLst/>
          </a:prstGeom>
          <a:solidFill>
            <a:srgbClr val="F47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0485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ue - background">
            <a:extLst>
              <a:ext uri="{FF2B5EF4-FFF2-40B4-BE49-F238E27FC236}">
                <a16:creationId xmlns:a16="http://schemas.microsoft.com/office/drawing/2014/main" id="{88E4CA47-E4EA-CCA1-08F1-CA9F96F6A8DB}"/>
              </a:ext>
            </a:extLst>
          </p:cNvPr>
          <p:cNvSpPr/>
          <p:nvPr/>
        </p:nvSpPr>
        <p:spPr>
          <a:xfrm>
            <a:off x="0" y="1963321"/>
            <a:ext cx="9144000" cy="1216858"/>
          </a:xfrm>
          <a:prstGeom prst="rect">
            <a:avLst/>
          </a:prstGeom>
          <a:solidFill>
            <a:srgbClr val="0091C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1963321"/>
            <a:ext cx="9144000" cy="1216858"/>
          </a:xfrm>
        </p:spPr>
        <p:txBody>
          <a:bodyPr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1. UNIDO’s APPROACH TO QUALITY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69416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UNIDO’s work on Standards &amp; Quality</a:t>
            </a:r>
          </a:p>
        </p:txBody>
      </p:sp>
      <p:sp>
        <p:nvSpPr>
          <p:cNvPr id="3" name="Right Arrow 2"/>
          <p:cNvSpPr/>
          <p:nvPr/>
        </p:nvSpPr>
        <p:spPr>
          <a:xfrm>
            <a:off x="82090" y="4010254"/>
            <a:ext cx="9021170" cy="218364"/>
          </a:xfrm>
          <a:prstGeom prst="rightArrow">
            <a:avLst/>
          </a:prstGeom>
          <a:solidFill>
            <a:srgbClr val="03A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17" y="1483650"/>
            <a:ext cx="1371600" cy="195398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010" y="1504127"/>
            <a:ext cx="1371600" cy="19369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4365" y="1497950"/>
            <a:ext cx="1371600" cy="1943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426" y="1497950"/>
            <a:ext cx="1371600" cy="19443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72217" y="3662236"/>
            <a:ext cx="13716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3ABF7"/>
                </a:solidFill>
              </a:rPr>
              <a:t>UNIDO’s systemic approach to standards &amp; quality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2824365" y="3662236"/>
            <a:ext cx="13716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3ABF7"/>
                </a:solidFill>
              </a:rPr>
              <a:t>UNIDO’s service module on standards &amp; quality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76513" y="3662236"/>
            <a:ext cx="13716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3ABF7"/>
                </a:solidFill>
              </a:rPr>
              <a:t>UNIDO’s unique value added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2825" y="3662236"/>
            <a:ext cx="13716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3ABF7"/>
                </a:solidFill>
              </a:rPr>
              <a:t>UNIDO tools &amp; methodologies</a:t>
            </a:r>
          </a:p>
        </p:txBody>
      </p:sp>
      <p:sp>
        <p:nvSpPr>
          <p:cNvPr id="12" name="Oval 11"/>
          <p:cNvSpPr/>
          <p:nvPr/>
        </p:nvSpPr>
        <p:spPr>
          <a:xfrm>
            <a:off x="763035" y="4010254"/>
            <a:ext cx="218364" cy="218364"/>
          </a:xfrm>
          <a:prstGeom prst="ellipse">
            <a:avLst/>
          </a:prstGeom>
          <a:solidFill>
            <a:srgbClr val="F47A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715183" y="4010254"/>
            <a:ext cx="218364" cy="218364"/>
          </a:xfrm>
          <a:prstGeom prst="ellipse">
            <a:avLst/>
          </a:prstGeom>
          <a:solidFill>
            <a:srgbClr val="F47A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656367" y="4010254"/>
            <a:ext cx="218364" cy="218364"/>
          </a:xfrm>
          <a:prstGeom prst="ellipse">
            <a:avLst/>
          </a:prstGeom>
          <a:solidFill>
            <a:srgbClr val="F47A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619479" y="4012561"/>
            <a:ext cx="218364" cy="218364"/>
          </a:xfrm>
          <a:prstGeom prst="ellipse">
            <a:avLst/>
          </a:prstGeom>
          <a:solidFill>
            <a:srgbClr val="F47A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F35911-B05A-5CD5-798B-6AEF72483E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0378" y="1156411"/>
            <a:ext cx="708470" cy="6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95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UNIDO QI approach  </a:t>
            </a:r>
          </a:p>
          <a:p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951793" y="1453912"/>
            <a:ext cx="2295099" cy="3066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78A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8288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8288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8288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3ABF7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STANDARDS AND QUALITY FOR MARKET ACCESS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3ABF7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3ABF7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FOLLOWING A SYSTEMIC APPROACH TO QI DEVELOPMENT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3ABF7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3ABF7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DRIVEN BY PRIVATE SECTOR NEEDS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346003" y="176784"/>
            <a:ext cx="4712909" cy="4754072"/>
            <a:chOff x="2339752" y="836712"/>
            <a:chExt cx="6696743" cy="5927002"/>
          </a:xfrm>
        </p:grpSpPr>
        <p:pic>
          <p:nvPicPr>
            <p:cNvPr id="5" name="Picture 4" descr="G:\TCB\TCB Working Folder\Staff Members\NATI Dorina\Visibility\QI Brochure\inside2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5" t="3318" r="2723" b="2958"/>
            <a:stretch/>
          </p:blipFill>
          <p:spPr bwMode="auto">
            <a:xfrm>
              <a:off x="2339752" y="836712"/>
              <a:ext cx="6696743" cy="592700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6" name="Picture 8" descr="http://indpred.com/images/arrow-upright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81648" flipH="1">
              <a:off x="4237026" y="4734273"/>
              <a:ext cx="2307645" cy="18873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ight Arrow 6"/>
          <p:cNvSpPr/>
          <p:nvPr/>
        </p:nvSpPr>
        <p:spPr>
          <a:xfrm>
            <a:off x="634184" y="1510402"/>
            <a:ext cx="317610" cy="218364"/>
          </a:xfrm>
          <a:prstGeom prst="rightArrow">
            <a:avLst/>
          </a:prstGeom>
          <a:solidFill>
            <a:srgbClr val="F47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34182" y="2690441"/>
            <a:ext cx="317610" cy="218364"/>
          </a:xfrm>
          <a:prstGeom prst="rightArrow">
            <a:avLst/>
          </a:prstGeom>
          <a:solidFill>
            <a:srgbClr val="F47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634181" y="3870480"/>
            <a:ext cx="317610" cy="218364"/>
          </a:xfrm>
          <a:prstGeom prst="rightArrow">
            <a:avLst/>
          </a:prstGeom>
          <a:solidFill>
            <a:srgbClr val="F47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15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9427" y="957369"/>
            <a:ext cx="7993562" cy="3767775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Quality along the Value Chain</a:t>
            </a:r>
          </a:p>
          <a:p>
            <a:endParaRPr lang="en-US" dirty="0"/>
          </a:p>
        </p:txBody>
      </p:sp>
      <p:sp>
        <p:nvSpPr>
          <p:cNvPr id="28" name="Rounded Rectangle 20">
            <a:extLst>
              <a:ext uri="{FF2B5EF4-FFF2-40B4-BE49-F238E27FC236}">
                <a16:creationId xmlns:a16="http://schemas.microsoft.com/office/drawing/2014/main" id="{DFD57608-8E4C-BA8B-ED41-C4C5A64F841C}"/>
              </a:ext>
            </a:extLst>
          </p:cNvPr>
          <p:cNvSpPr/>
          <p:nvPr/>
        </p:nvSpPr>
        <p:spPr bwMode="auto">
          <a:xfrm>
            <a:off x="519427" y="4077920"/>
            <a:ext cx="1384875" cy="55395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Testing</a:t>
            </a:r>
            <a:r>
              <a:rPr kumimoji="0" lang="en-US" sz="110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 (Laboratories)</a:t>
            </a:r>
            <a:endParaRPr kumimoji="0" lang="en-US" sz="11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Rounded Rectangle 21">
            <a:extLst>
              <a:ext uri="{FF2B5EF4-FFF2-40B4-BE49-F238E27FC236}">
                <a16:creationId xmlns:a16="http://schemas.microsoft.com/office/drawing/2014/main" id="{B42D06D7-2802-F580-779C-28DEEDF4E9C1}"/>
              </a:ext>
            </a:extLst>
          </p:cNvPr>
          <p:cNvSpPr/>
          <p:nvPr/>
        </p:nvSpPr>
        <p:spPr bwMode="auto">
          <a:xfrm>
            <a:off x="519427" y="3423576"/>
            <a:ext cx="1384875" cy="55395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Inspection &amp;</a:t>
            </a:r>
            <a:r>
              <a:rPr kumimoji="0" lang="en-US" sz="110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 Certification</a:t>
            </a:r>
            <a:endParaRPr kumimoji="0" lang="en-US" sz="11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Arial" panose="020B0604020202020204" pitchFamily="34" charset="0"/>
            </a:endParaRPr>
          </a:p>
        </p:txBody>
      </p:sp>
      <p:sp>
        <p:nvSpPr>
          <p:cNvPr id="34" name="Rounded Rectangle 22">
            <a:extLst>
              <a:ext uri="{FF2B5EF4-FFF2-40B4-BE49-F238E27FC236}">
                <a16:creationId xmlns:a16="http://schemas.microsoft.com/office/drawing/2014/main" id="{70965BBB-98AD-9E01-442A-F8A22F6912AF}"/>
              </a:ext>
            </a:extLst>
          </p:cNvPr>
          <p:cNvSpPr/>
          <p:nvPr/>
        </p:nvSpPr>
        <p:spPr bwMode="auto">
          <a:xfrm>
            <a:off x="519427" y="2769231"/>
            <a:ext cx="1384875" cy="55395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Standardization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CF723B2-40B3-AA96-C8BF-2F9EC8CB306D}"/>
              </a:ext>
            </a:extLst>
          </p:cNvPr>
          <p:cNvSpPr/>
          <p:nvPr/>
        </p:nvSpPr>
        <p:spPr>
          <a:xfrm>
            <a:off x="4897723" y="3067719"/>
            <a:ext cx="2780963" cy="938719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/>
            <a:endParaRPr lang="en-US" sz="1100" b="0" dirty="0">
              <a:solidFill>
                <a:srgbClr val="1CADE4"/>
              </a:solidFill>
              <a:cs typeface="Arial" panose="020B0604020202020204" pitchFamily="34" charset="0"/>
            </a:endParaRPr>
          </a:p>
          <a:p>
            <a:pPr marL="0" lvl="1" algn="ctr"/>
            <a:r>
              <a:rPr lang="en-US" sz="1100" b="0" dirty="0">
                <a:solidFill>
                  <a:srgbClr val="1CADE4"/>
                </a:solidFill>
                <a:cs typeface="Arial" panose="020B0604020202020204" pitchFamily="34" charset="0"/>
              </a:rPr>
              <a:t>Targeted value-chain interventions improve the quality and export </a:t>
            </a:r>
            <a:r>
              <a:rPr lang="en-US" sz="1100" b="1" dirty="0">
                <a:solidFill>
                  <a:srgbClr val="1CADE4"/>
                </a:solidFill>
                <a:cs typeface="Arial" panose="020B0604020202020204" pitchFamily="34" charset="0"/>
              </a:rPr>
              <a:t>competitiveness of enterprises </a:t>
            </a:r>
            <a:r>
              <a:rPr lang="en-US" sz="1100" b="0" dirty="0">
                <a:solidFill>
                  <a:srgbClr val="1CADE4"/>
                </a:solidFill>
                <a:cs typeface="Arial" panose="020B0604020202020204" pitchFamily="34" charset="0"/>
              </a:rPr>
              <a:t>by complying with international standards.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2D8F190-E4F9-1FC9-6F5E-26B8E5033C31}"/>
              </a:ext>
            </a:extLst>
          </p:cNvPr>
          <p:cNvSpPr/>
          <p:nvPr/>
        </p:nvSpPr>
        <p:spPr>
          <a:xfrm>
            <a:off x="2456658" y="3122510"/>
            <a:ext cx="1765222" cy="144655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7313" algn="ctr"/>
            <a:r>
              <a:rPr lang="en-US" sz="1100" b="0" dirty="0">
                <a:solidFill>
                  <a:srgbClr val="1CADE4"/>
                </a:solidFill>
                <a:cs typeface="Arial" panose="020B0604020202020204" pitchFamily="34" charset="0"/>
              </a:rPr>
              <a:t>The </a:t>
            </a:r>
            <a:r>
              <a:rPr lang="en-US" sz="1100" b="1" dirty="0">
                <a:solidFill>
                  <a:srgbClr val="1CADE4"/>
                </a:solidFill>
                <a:cs typeface="Arial" panose="020B0604020202020204" pitchFamily="34" charset="0"/>
              </a:rPr>
              <a:t>quality infrastructure system </a:t>
            </a:r>
            <a:r>
              <a:rPr lang="en-US" sz="1100" b="0" dirty="0">
                <a:solidFill>
                  <a:srgbClr val="1CADE4"/>
                </a:solidFill>
                <a:cs typeface="Arial" panose="020B0604020202020204" pitchFamily="34" charset="0"/>
              </a:rPr>
              <a:t>is strengthened to provide </a:t>
            </a:r>
            <a:r>
              <a:rPr lang="en-US" sz="1100" dirty="0">
                <a:solidFill>
                  <a:srgbClr val="1CADE4"/>
                </a:solidFill>
                <a:cs typeface="Arial" panose="020B0604020202020204" pitchFamily="34" charset="0"/>
              </a:rPr>
              <a:t>globally recognized </a:t>
            </a:r>
            <a:r>
              <a:rPr lang="en-US" sz="1100" b="0" dirty="0">
                <a:solidFill>
                  <a:srgbClr val="1CADE4"/>
                </a:solidFill>
                <a:cs typeface="Arial" panose="020B0604020202020204" pitchFamily="34" charset="0"/>
              </a:rPr>
              <a:t>conformity assessment services (standardization, inspection, certification and testing)</a:t>
            </a:r>
            <a:endParaRPr lang="fr-FR" sz="1100" b="0" dirty="0">
              <a:solidFill>
                <a:srgbClr val="1CADE4"/>
              </a:solidFill>
              <a:cs typeface="Arial" panose="020B0604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E554BBA-A740-8216-D9A2-876AEE5FE625}"/>
              </a:ext>
            </a:extLst>
          </p:cNvPr>
          <p:cNvGrpSpPr/>
          <p:nvPr/>
        </p:nvGrpSpPr>
        <p:grpSpPr>
          <a:xfrm>
            <a:off x="520429" y="1839340"/>
            <a:ext cx="8103142" cy="702323"/>
            <a:chOff x="-17403" y="1484784"/>
            <a:chExt cx="8701237" cy="1371600"/>
          </a:xfrm>
          <a:solidFill>
            <a:schemeClr val="accent5">
              <a:lumMod val="75000"/>
            </a:schemeClr>
          </a:solidFill>
        </p:grpSpPr>
        <p:sp>
          <p:nvSpPr>
            <p:cNvPr id="59" name="Oval 32">
              <a:extLst>
                <a:ext uri="{FF2B5EF4-FFF2-40B4-BE49-F238E27FC236}">
                  <a16:creationId xmlns:a16="http://schemas.microsoft.com/office/drawing/2014/main" id="{BC0F78B7-9638-B05F-0A75-63D5BFA550BE}"/>
                </a:ext>
              </a:extLst>
            </p:cNvPr>
            <p:cNvSpPr/>
            <p:nvPr/>
          </p:nvSpPr>
          <p:spPr bwMode="auto">
            <a:xfrm>
              <a:off x="7502707" y="1484784"/>
              <a:ext cx="1181127" cy="1371600"/>
            </a:xfrm>
            <a:prstGeom prst="roundRect">
              <a:avLst/>
            </a:prstGeom>
            <a:solidFill>
              <a:srgbClr val="1CADE4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45720" rIns="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cs typeface="Arial" charset="0"/>
                </a:rPr>
                <a:t>Market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4EBC79B-1841-63DB-A03A-8709878184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50925" y="2178370"/>
              <a:ext cx="6773409" cy="0"/>
            </a:xfrm>
            <a:prstGeom prst="line">
              <a:avLst/>
            </a:prstGeom>
            <a:grpFill/>
            <a:ln w="76200">
              <a:solidFill>
                <a:srgbClr val="F47A4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27">
              <a:extLst>
                <a:ext uri="{FF2B5EF4-FFF2-40B4-BE49-F238E27FC236}">
                  <a16:creationId xmlns:a16="http://schemas.microsoft.com/office/drawing/2014/main" id="{ECF43735-FCEB-2B32-7913-58CAC3737193}"/>
                </a:ext>
              </a:extLst>
            </p:cNvPr>
            <p:cNvSpPr/>
            <p:nvPr/>
          </p:nvSpPr>
          <p:spPr bwMode="auto">
            <a:xfrm>
              <a:off x="-17403" y="1484784"/>
              <a:ext cx="1181127" cy="1371600"/>
            </a:xfrm>
            <a:prstGeom prst="roundRect">
              <a:avLst/>
            </a:prstGeom>
            <a:solidFill>
              <a:srgbClr val="1CADE4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45720" rIns="0" bIns="45720" numCol="1" rtlCol="0" anchor="b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n-lt"/>
                  <a:cs typeface="Arial" charset="0"/>
                </a:rPr>
                <a:t>Inputs</a:t>
              </a:r>
            </a:p>
          </p:txBody>
        </p:sp>
        <p:sp>
          <p:nvSpPr>
            <p:cNvPr id="62" name="Oval 28">
              <a:extLst>
                <a:ext uri="{FF2B5EF4-FFF2-40B4-BE49-F238E27FC236}">
                  <a16:creationId xmlns:a16="http://schemas.microsoft.com/office/drawing/2014/main" id="{13F585B1-1A55-3B44-F9B9-509430975E0A}"/>
                </a:ext>
              </a:extLst>
            </p:cNvPr>
            <p:cNvSpPr/>
            <p:nvPr/>
          </p:nvSpPr>
          <p:spPr bwMode="auto">
            <a:xfrm>
              <a:off x="1486619" y="1484784"/>
              <a:ext cx="1181127" cy="1371600"/>
            </a:xfrm>
            <a:prstGeom prst="roundRect">
              <a:avLst/>
            </a:prstGeom>
            <a:solidFill>
              <a:srgbClr val="1CADE4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45720" rIns="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cs typeface="Arial" charset="0"/>
                </a:rPr>
                <a:t>Production</a:t>
              </a:r>
              <a:endPara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charset="0"/>
              </a:endParaRPr>
            </a:p>
          </p:txBody>
        </p:sp>
        <p:sp>
          <p:nvSpPr>
            <p:cNvPr id="63" name="Oval 29">
              <a:extLst>
                <a:ext uri="{FF2B5EF4-FFF2-40B4-BE49-F238E27FC236}">
                  <a16:creationId xmlns:a16="http://schemas.microsoft.com/office/drawing/2014/main" id="{758C9659-6AA7-F2F6-A337-9DC8E5CC4884}"/>
                </a:ext>
              </a:extLst>
            </p:cNvPr>
            <p:cNvSpPr/>
            <p:nvPr/>
          </p:nvSpPr>
          <p:spPr bwMode="auto">
            <a:xfrm>
              <a:off x="2990642" y="1484784"/>
              <a:ext cx="1181127" cy="1371600"/>
            </a:xfrm>
            <a:prstGeom prst="roundRect">
              <a:avLst/>
            </a:prstGeom>
            <a:solidFill>
              <a:srgbClr val="1CADE4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45720" rIns="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cs typeface="Arial" charset="0"/>
                </a:rPr>
                <a:t>Transport</a:t>
              </a:r>
            </a:p>
          </p:txBody>
        </p:sp>
        <p:sp>
          <p:nvSpPr>
            <p:cNvPr id="64" name="Oval 30">
              <a:extLst>
                <a:ext uri="{FF2B5EF4-FFF2-40B4-BE49-F238E27FC236}">
                  <a16:creationId xmlns:a16="http://schemas.microsoft.com/office/drawing/2014/main" id="{576DF9C5-EA38-B3F9-18C3-CD338022A2CF}"/>
                </a:ext>
              </a:extLst>
            </p:cNvPr>
            <p:cNvSpPr/>
            <p:nvPr/>
          </p:nvSpPr>
          <p:spPr bwMode="auto">
            <a:xfrm>
              <a:off x="4494663" y="1484784"/>
              <a:ext cx="1181127" cy="1371600"/>
            </a:xfrm>
            <a:prstGeom prst="roundRect">
              <a:avLst/>
            </a:prstGeom>
            <a:solidFill>
              <a:srgbClr val="1CADE4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45720" rIns="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cs typeface="Arial" charset="0"/>
                </a:rPr>
                <a:t>Processing</a:t>
              </a:r>
            </a:p>
          </p:txBody>
        </p:sp>
        <p:sp>
          <p:nvSpPr>
            <p:cNvPr id="65" name="Oval 31">
              <a:extLst>
                <a:ext uri="{FF2B5EF4-FFF2-40B4-BE49-F238E27FC236}">
                  <a16:creationId xmlns:a16="http://schemas.microsoft.com/office/drawing/2014/main" id="{5C001735-C30F-8A95-FC98-99C58D239701}"/>
                </a:ext>
              </a:extLst>
            </p:cNvPr>
            <p:cNvSpPr/>
            <p:nvPr/>
          </p:nvSpPr>
          <p:spPr bwMode="auto">
            <a:xfrm>
              <a:off x="5998686" y="1484784"/>
              <a:ext cx="1181127" cy="1371600"/>
            </a:xfrm>
            <a:prstGeom prst="roundRect">
              <a:avLst/>
            </a:prstGeom>
            <a:solidFill>
              <a:srgbClr val="1CADE4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45720" rIns="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cs typeface="Arial" charset="0"/>
                </a:rPr>
                <a:t>Packaging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FE946278-D52C-C496-5EB8-80D98F769716}"/>
              </a:ext>
            </a:extLst>
          </p:cNvPr>
          <p:cNvSpPr txBox="1"/>
          <p:nvPr/>
        </p:nvSpPr>
        <p:spPr>
          <a:xfrm>
            <a:off x="2943837" y="2775336"/>
            <a:ext cx="1202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47A42"/>
                </a:solidFill>
              </a:rPr>
              <a:t>S</a:t>
            </a:r>
            <a:r>
              <a:rPr lang="en-GB" b="1" i="0" dirty="0">
                <a:solidFill>
                  <a:srgbClr val="F47A42"/>
                </a:solidFill>
                <a:effectLst/>
              </a:rPr>
              <a:t>upply-side</a:t>
            </a:r>
            <a:endParaRPr lang="en-GB" dirty="0">
              <a:solidFill>
                <a:srgbClr val="F47A42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CE46A53-3D21-854B-BED1-4706A073353D}"/>
              </a:ext>
            </a:extLst>
          </p:cNvPr>
          <p:cNvSpPr txBox="1"/>
          <p:nvPr/>
        </p:nvSpPr>
        <p:spPr>
          <a:xfrm>
            <a:off x="4922121" y="4030351"/>
            <a:ext cx="27565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47A42"/>
                </a:solidFill>
                <a:latin typeface="open sans" panose="020B0606030504020204" pitchFamily="34" charset="0"/>
              </a:defRPr>
            </a:lvl1pPr>
          </a:lstStyle>
          <a:p>
            <a:pPr algn="r"/>
            <a:r>
              <a:rPr lang="en-GB" dirty="0">
                <a:latin typeface="+mn-lt"/>
              </a:rPr>
              <a:t>Demand-side</a:t>
            </a:r>
          </a:p>
        </p:txBody>
      </p:sp>
      <p:pic>
        <p:nvPicPr>
          <p:cNvPr id="68" name="Picture 10" descr="http://www.maharashtradirectory.com/catalog/phoenixdairymachinery/horizontal-milk-storage-tan.png">
            <a:extLst>
              <a:ext uri="{FF2B5EF4-FFF2-40B4-BE49-F238E27FC236}">
                <a16:creationId xmlns:a16="http://schemas.microsoft.com/office/drawing/2014/main" id="{6530B6FD-2052-2AE3-E5F0-A8E32D745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121" y="1602343"/>
            <a:ext cx="900169" cy="60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2" descr="http://www.strautmann-umwelt.de/index.php?rex_img_type=picBigKiste&amp;rex_img_file=tetra_pack.png&amp;rex_img_dir=1">
            <a:extLst>
              <a:ext uri="{FF2B5EF4-FFF2-40B4-BE49-F238E27FC236}">
                <a16:creationId xmlns:a16="http://schemas.microsoft.com/office/drawing/2014/main" id="{A05A2BD1-1B82-40AC-1D45-66D6B8184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72" b="99047" l="10000" r="90000">
                        <a14:foregroundMark x1="22449" y1="30837" x2="22449" y2="30837"/>
                        <a14:foregroundMark x1="22041" y1="35466" x2="22041" y2="35466"/>
                        <a14:foregroundMark x1="66531" y1="32471" x2="66531" y2="32471"/>
                        <a14:foregroundMark x1="70306" y1="43703" x2="70306" y2="43703"/>
                        <a14:foregroundMark x1="66122" y1="22805" x2="66122" y2="22805"/>
                        <a14:foregroundMark x1="68265" y1="64193" x2="68265" y2="64193"/>
                        <a14:foregroundMark x1="68265" y1="69027" x2="68265" y2="69027"/>
                        <a14:foregroundMark x1="60612" y1="8986" x2="60612" y2="8986"/>
                        <a14:foregroundMark x1="34184" y1="11777" x2="34184" y2="11777"/>
                        <a14:foregroundMark x1="31735" y1="11504" x2="31735" y2="11504"/>
                        <a14:foregroundMark x1="36224" y1="10143" x2="36224" y2="10143"/>
                        <a14:foregroundMark x1="39694" y1="9666" x2="39694" y2="9666"/>
                        <a14:foregroundMark x1="45510" y1="8986" x2="45510" y2="8986"/>
                        <a14:foregroundMark x1="42449" y1="9462" x2="42449" y2="9462"/>
                        <a14:foregroundMark x1="72755" y1="69231" x2="72755" y2="69231"/>
                        <a14:foregroundMark x1="72755" y1="44860" x2="72755" y2="44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661" y="1556211"/>
            <a:ext cx="584566" cy="69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4" descr="https://brouwlandprod-yappa.netdna-ssl.com/image/fancy/products-0901140.jpg">
            <a:extLst>
              <a:ext uri="{FF2B5EF4-FFF2-40B4-BE49-F238E27FC236}">
                <a16:creationId xmlns:a16="http://schemas.microsoft.com/office/drawing/2014/main" id="{DA3872CA-C8A7-195F-9D6E-6732E8BC5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5" b="98616" l="5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021" y="1556211"/>
            <a:ext cx="539055" cy="69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http://pulpy.ss37.org/wp-content/uploads/2012/07/Glass_icon_color.jpg">
            <a:extLst>
              <a:ext uri="{FF2B5EF4-FFF2-40B4-BE49-F238E27FC236}">
                <a16:creationId xmlns:a16="http://schemas.microsoft.com/office/drawing/2014/main" id="{9BEA0934-E7C1-D089-7563-EFD6DAE66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2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217" y="1556211"/>
            <a:ext cx="686879" cy="69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6" descr="http://pngimg.com/upload/cow_PNG2132.png">
            <a:extLst>
              <a:ext uri="{FF2B5EF4-FFF2-40B4-BE49-F238E27FC236}">
                <a16:creationId xmlns:a16="http://schemas.microsoft.com/office/drawing/2014/main" id="{B19E9F7C-D0CD-5BF1-585A-A4469D129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99" y="1592752"/>
            <a:ext cx="692437" cy="61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https://websiteconnect.drb.com/portals/fasttrackcarwash/ShoppingCart.png">
            <a:extLst>
              <a:ext uri="{FF2B5EF4-FFF2-40B4-BE49-F238E27FC236}">
                <a16:creationId xmlns:a16="http://schemas.microsoft.com/office/drawing/2014/main" id="{AB3F02DD-5C7F-D80A-349D-6492835B7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95" y="1576856"/>
            <a:ext cx="852867" cy="65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ight Arrow 10">
            <a:extLst>
              <a:ext uri="{FF2B5EF4-FFF2-40B4-BE49-F238E27FC236}">
                <a16:creationId xmlns:a16="http://schemas.microsoft.com/office/drawing/2014/main" id="{A1016AF5-0F7C-4A5A-72FE-C97D9723E2E6}"/>
              </a:ext>
            </a:extLst>
          </p:cNvPr>
          <p:cNvSpPr/>
          <p:nvPr/>
        </p:nvSpPr>
        <p:spPr>
          <a:xfrm rot="10800000">
            <a:off x="2253416" y="3650670"/>
            <a:ext cx="310591" cy="326856"/>
          </a:xfrm>
          <a:prstGeom prst="rightArrow">
            <a:avLst/>
          </a:prstGeom>
          <a:solidFill>
            <a:srgbClr val="F47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5" name="Right Arrow 10">
            <a:extLst>
              <a:ext uri="{FF2B5EF4-FFF2-40B4-BE49-F238E27FC236}">
                <a16:creationId xmlns:a16="http://schemas.microsoft.com/office/drawing/2014/main" id="{517B1597-4ADB-7074-1E1A-D2D582D1690F}"/>
              </a:ext>
            </a:extLst>
          </p:cNvPr>
          <p:cNvSpPr/>
          <p:nvPr/>
        </p:nvSpPr>
        <p:spPr>
          <a:xfrm rot="16200000">
            <a:off x="6145108" y="2838397"/>
            <a:ext cx="310591" cy="326856"/>
          </a:xfrm>
          <a:prstGeom prst="rightArrow">
            <a:avLst/>
          </a:prstGeom>
          <a:solidFill>
            <a:srgbClr val="F47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16919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504551" y="1762115"/>
            <a:ext cx="3240243" cy="1318780"/>
            <a:chOff x="4644008" y="2723360"/>
            <a:chExt cx="4243095" cy="19114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5CD0508-1F16-994A-B3F4-6575212E0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3517" y="2724622"/>
              <a:ext cx="1323586" cy="189323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39E00CC-CAEF-924D-B59D-C4DE03D57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4008" y="2742726"/>
              <a:ext cx="1323586" cy="189204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019011-CB9B-1B49-AFA1-23B8576E8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2494" y="2723360"/>
              <a:ext cx="1326124" cy="189204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200" y="941419"/>
            <a:ext cx="8255155" cy="3767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>
                <a:solidFill>
                  <a:srgbClr val="009CDC"/>
                </a:solidFill>
              </a:rPr>
              <a:t>UNIDO tools supporting policy implementation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634282"/>
              </p:ext>
            </p:extLst>
          </p:nvPr>
        </p:nvGraphicFramePr>
        <p:xfrm>
          <a:off x="196761" y="1434975"/>
          <a:ext cx="5171719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014">
                  <a:extLst>
                    <a:ext uri="{9D8B030D-6E8A-4147-A177-3AD203B41FA5}">
                      <a16:colId xmlns:a16="http://schemas.microsoft.com/office/drawing/2014/main" val="4226671849"/>
                    </a:ext>
                  </a:extLst>
                </a:gridCol>
                <a:gridCol w="1088937">
                  <a:extLst>
                    <a:ext uri="{9D8B030D-6E8A-4147-A177-3AD203B41FA5}">
                      <a16:colId xmlns:a16="http://schemas.microsoft.com/office/drawing/2014/main" val="53435425"/>
                    </a:ext>
                  </a:extLst>
                </a:gridCol>
                <a:gridCol w="3031768">
                  <a:extLst>
                    <a:ext uri="{9D8B030D-6E8A-4147-A177-3AD203B41FA5}">
                      <a16:colId xmlns:a16="http://schemas.microsoft.com/office/drawing/2014/main" val="4283465194"/>
                    </a:ext>
                  </a:extLst>
                </a:gridCol>
              </a:tblGrid>
              <a:tr h="214200">
                <a:tc>
                  <a:txBody>
                    <a:bodyPr/>
                    <a:lstStyle/>
                    <a:p>
                      <a:r>
                        <a:rPr lang="en-US" sz="1000" dirty="0"/>
                        <a:t>Category </a:t>
                      </a:r>
                    </a:p>
                  </a:txBody>
                  <a:tcPr>
                    <a:solidFill>
                      <a:srgbClr val="03A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Target Audience</a:t>
                      </a:r>
                      <a:r>
                        <a:rPr lang="en-US" sz="1000" baseline="0" dirty="0"/>
                        <a:t> </a:t>
                      </a:r>
                      <a:endParaRPr lang="en-US" sz="1000" dirty="0"/>
                    </a:p>
                  </a:txBody>
                  <a:tcPr>
                    <a:solidFill>
                      <a:srgbClr val="03A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Tools &amp; Methodologies</a:t>
                      </a:r>
                      <a:r>
                        <a:rPr lang="en-US" sz="1000" baseline="0" dirty="0"/>
                        <a:t> </a:t>
                      </a:r>
                      <a:endParaRPr lang="en-US" sz="1000" dirty="0"/>
                    </a:p>
                  </a:txBody>
                  <a:tcPr>
                    <a:solidFill>
                      <a:srgbClr val="03A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93883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r>
                        <a:rPr lang="en-US" sz="1000" b="1" baseline="0" dirty="0">
                          <a:solidFill>
                            <a:srgbClr val="03ABF7"/>
                          </a:solidFill>
                        </a:rPr>
                        <a:t>QI Observatory </a:t>
                      </a:r>
                    </a:p>
                    <a:p>
                      <a:endParaRPr lang="en-US" sz="1000" b="1" baseline="0" dirty="0">
                        <a:solidFill>
                          <a:srgbClr val="03ABF7"/>
                        </a:solidFill>
                      </a:endParaRPr>
                    </a:p>
                    <a:p>
                      <a:r>
                        <a:rPr lang="en-US" sz="1000" b="1" i="1" baseline="0" dirty="0">
                          <a:solidFill>
                            <a:srgbClr val="03ABF7"/>
                          </a:solidFill>
                        </a:rPr>
                        <a:t>(macro- level)</a:t>
                      </a:r>
                      <a:endParaRPr lang="en-US" sz="1000" b="1" i="1" dirty="0">
                        <a:solidFill>
                          <a:srgbClr val="03ABF7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3ABF7"/>
                          </a:solidFill>
                        </a:rPr>
                        <a:t>Policy makers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kern="1200" dirty="0">
                          <a:solidFill>
                            <a:srgbClr val="03ABF7"/>
                          </a:solidFill>
                          <a:latin typeface="+mn-lt"/>
                          <a:ea typeface="+mn-ea"/>
                          <a:cs typeface="+mn-cs"/>
                        </a:rPr>
                        <a:t>Quality Infrastructure Development Index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08652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05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rgbClr val="03ABF7"/>
                          </a:solidFill>
                        </a:rPr>
                        <a:t>Standards Compliance Analytics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4882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05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F47A42"/>
                          </a:solidFill>
                        </a:rPr>
                        <a:t>Quality</a:t>
                      </a:r>
                      <a:r>
                        <a:rPr lang="en-US" sz="1000" b="1" baseline="0" dirty="0">
                          <a:solidFill>
                            <a:srgbClr val="F47A42"/>
                          </a:solidFill>
                        </a:rPr>
                        <a:t> Policy Programme</a:t>
                      </a:r>
                      <a:endParaRPr lang="en-US" sz="1000" b="1" dirty="0">
                        <a:solidFill>
                          <a:srgbClr val="F47A42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29153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rgbClr val="03ABF7"/>
                          </a:solidFill>
                        </a:rPr>
                        <a:t>Trade Capacity Building Resource Guide</a:t>
                      </a:r>
                    </a:p>
                    <a:p>
                      <a:r>
                        <a:rPr lang="en-US" sz="1000" b="0" i="1" dirty="0">
                          <a:solidFill>
                            <a:srgbClr val="03ABF7"/>
                          </a:solidFill>
                        </a:rPr>
                        <a:t>(who is who in providing QI-related TC)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689183"/>
                  </a:ext>
                </a:extLst>
              </a:tr>
              <a:tr h="375480">
                <a:tc vMerge="1">
                  <a:txBody>
                    <a:bodyPr/>
                    <a:lstStyle/>
                    <a:p>
                      <a:endParaRPr lang="en-US" sz="900" b="1" i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03ABF7"/>
                          </a:solidFill>
                        </a:rPr>
                        <a:t>Laboratory</a:t>
                      </a:r>
                      <a:r>
                        <a:rPr lang="en-US" sz="1000" b="0" baseline="0" dirty="0">
                          <a:solidFill>
                            <a:srgbClr val="03ABF7"/>
                          </a:solidFill>
                        </a:rPr>
                        <a:t> Policy guidelines for development and Implementation </a:t>
                      </a:r>
                      <a:endParaRPr lang="en-US" sz="1000" b="0" i="1" dirty="0">
                        <a:solidFill>
                          <a:srgbClr val="03ABF7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05190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r>
                        <a:rPr lang="en-US" sz="1000" baseline="0" dirty="0">
                          <a:solidFill>
                            <a:srgbClr val="03ABF7"/>
                          </a:solidFill>
                        </a:rPr>
                        <a:t>QI Assessment </a:t>
                      </a:r>
                    </a:p>
                    <a:p>
                      <a:pPr marL="0" algn="l" defTabSz="685800" rtl="0" eaLnBrk="1" latinLnBrk="0" hangingPunct="1"/>
                      <a:endParaRPr lang="en-US" sz="1000" i="1" kern="1200" baseline="0" dirty="0">
                        <a:solidFill>
                          <a:srgbClr val="03ABF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685800" rtl="0" eaLnBrk="1" latinLnBrk="0" hangingPunct="1"/>
                      <a:r>
                        <a:rPr lang="en-US" sz="1000" i="1" kern="1200" baseline="0" dirty="0">
                          <a:solidFill>
                            <a:srgbClr val="03ABF7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000" i="1" kern="1200" baseline="0" dirty="0" err="1">
                          <a:solidFill>
                            <a:srgbClr val="03ABF7"/>
                          </a:solidFill>
                          <a:latin typeface="+mn-lt"/>
                          <a:ea typeface="+mn-ea"/>
                          <a:cs typeface="+mn-cs"/>
                        </a:rPr>
                        <a:t>meso</a:t>
                      </a:r>
                      <a:r>
                        <a:rPr lang="en-US" sz="1000" i="1" kern="1200" baseline="0" dirty="0">
                          <a:solidFill>
                            <a:srgbClr val="03ABF7"/>
                          </a:solidFill>
                          <a:latin typeface="+mn-lt"/>
                          <a:ea typeface="+mn-ea"/>
                          <a:cs typeface="+mn-cs"/>
                        </a:rPr>
                        <a:t>-level)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3ABF7"/>
                          </a:solidFill>
                        </a:rPr>
                        <a:t>QI</a:t>
                      </a:r>
                      <a:r>
                        <a:rPr lang="en-US" sz="1000" baseline="0" dirty="0">
                          <a:solidFill>
                            <a:srgbClr val="03ABF7"/>
                          </a:solidFill>
                        </a:rPr>
                        <a:t> Institutions and CABs</a:t>
                      </a:r>
                      <a:endParaRPr lang="en-US" sz="1000" dirty="0">
                        <a:solidFill>
                          <a:srgbClr val="03ABF7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3ABF7"/>
                          </a:solidFill>
                        </a:rPr>
                        <a:t>Laboratory Network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42266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3ABF7"/>
                          </a:solidFill>
                        </a:rPr>
                        <a:t>Quality Infrastructure</a:t>
                      </a:r>
                      <a:r>
                        <a:rPr lang="en-US" sz="1000" baseline="0" dirty="0">
                          <a:solidFill>
                            <a:srgbClr val="03ABF7"/>
                          </a:solidFill>
                        </a:rPr>
                        <a:t> for Trade Facilitation Toolkit</a:t>
                      </a:r>
                      <a:endParaRPr lang="en-US" sz="1000" dirty="0">
                        <a:solidFill>
                          <a:srgbClr val="03ABF7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558316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3ABF7"/>
                          </a:solidFill>
                        </a:rPr>
                        <a:t>Quality Roadmap </a:t>
                      </a:r>
                    </a:p>
                    <a:p>
                      <a:endParaRPr lang="en-US" sz="1000" dirty="0">
                        <a:solidFill>
                          <a:srgbClr val="03ABF7"/>
                        </a:solidFill>
                      </a:endParaRPr>
                    </a:p>
                    <a:p>
                      <a:r>
                        <a:rPr lang="en-US" sz="1000" i="1" dirty="0">
                          <a:solidFill>
                            <a:srgbClr val="03ABF7"/>
                          </a:solidFill>
                        </a:rPr>
                        <a:t>(micro –level)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3ABF7"/>
                          </a:solidFill>
                        </a:rPr>
                        <a:t>Enterprises and consumers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3ABF7"/>
                          </a:solidFill>
                        </a:rPr>
                        <a:t>Quality along</a:t>
                      </a:r>
                      <a:r>
                        <a:rPr lang="en-US" sz="1000" baseline="0" dirty="0">
                          <a:solidFill>
                            <a:srgbClr val="03ABF7"/>
                          </a:solidFill>
                        </a:rPr>
                        <a:t> the Value Chain Methodology</a:t>
                      </a:r>
                      <a:endParaRPr lang="en-US" sz="1000" dirty="0">
                        <a:solidFill>
                          <a:srgbClr val="03ABF7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47193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900" i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3ABF7"/>
                          </a:solidFill>
                        </a:rPr>
                        <a:t>Quality</a:t>
                      </a:r>
                      <a:r>
                        <a:rPr lang="en-US" sz="1000" baseline="0" dirty="0">
                          <a:solidFill>
                            <a:srgbClr val="03ABF7"/>
                          </a:solidFill>
                        </a:rPr>
                        <a:t> Management (A Roadmap to Quality)</a:t>
                      </a:r>
                      <a:endParaRPr lang="en-US" sz="1000" dirty="0">
                        <a:solidFill>
                          <a:srgbClr val="03ABF7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46227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900" i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3ABF7"/>
                          </a:solidFill>
                        </a:rPr>
                        <a:t>SME upgrading</a:t>
                      </a:r>
                      <a:r>
                        <a:rPr lang="en-US" sz="1000" baseline="0" dirty="0">
                          <a:solidFill>
                            <a:srgbClr val="03ABF7"/>
                          </a:solidFill>
                        </a:rPr>
                        <a:t> </a:t>
                      </a:r>
                      <a:endParaRPr lang="en-US" sz="1000" dirty="0">
                        <a:solidFill>
                          <a:srgbClr val="03ABF7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7764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900" i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3ABF7"/>
                          </a:solidFill>
                        </a:rPr>
                        <a:t>Culture for Quality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170460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5410241" y="1389224"/>
            <a:ext cx="3401393" cy="3319970"/>
          </a:xfrm>
          <a:prstGeom prst="roundRect">
            <a:avLst>
              <a:gd name="adj" fmla="val 8555"/>
            </a:avLst>
          </a:prstGeom>
          <a:noFill/>
          <a:ln>
            <a:solidFill>
              <a:srgbClr val="03A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US" b="1" dirty="0">
                <a:solidFill>
                  <a:srgbClr val="F47A42"/>
                </a:solidFill>
              </a:rPr>
              <a:t>CAPACITY BUILDING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4551" y="3140788"/>
            <a:ext cx="1010758" cy="143247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B0C70A-F82A-C1B2-A019-B2FD4555B0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60420">
            <a:off x="7150379" y="3032593"/>
            <a:ext cx="1300144" cy="183821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C8851A-51DF-891E-255E-D8688CEF1ED3}"/>
              </a:ext>
            </a:extLst>
          </p:cNvPr>
          <p:cNvSpPr txBox="1"/>
          <p:nvPr/>
        </p:nvSpPr>
        <p:spPr>
          <a:xfrm>
            <a:off x="8306689" y="4447584"/>
            <a:ext cx="851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47A42"/>
                </a:solidFill>
              </a:rPr>
              <a:t>PT version</a:t>
            </a:r>
          </a:p>
        </p:txBody>
      </p:sp>
    </p:spTree>
    <p:extLst>
      <p:ext uri="{BB962C8B-B14F-4D97-AF65-F5344CB8AC3E}">
        <p14:creationId xmlns:p14="http://schemas.microsoft.com/office/powerpoint/2010/main" val="1610419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1470" y="1257095"/>
            <a:ext cx="2705254" cy="561844"/>
          </a:xfrm>
        </p:spPr>
        <p:txBody>
          <a:bodyPr/>
          <a:lstStyle/>
          <a:p>
            <a:r>
              <a:rPr lang="en-US" sz="2000" b="0" dirty="0">
                <a:solidFill>
                  <a:srgbClr val="F47A42"/>
                </a:solidFill>
              </a:rPr>
              <a:t>Online Trainings </a:t>
            </a:r>
          </a:p>
          <a:p>
            <a:endParaRPr lang="en-US" dirty="0">
              <a:solidFill>
                <a:srgbClr val="F47A42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9DCE3B-F640-C546-A6FC-D77B93BB8E8F}"/>
              </a:ext>
            </a:extLst>
          </p:cNvPr>
          <p:cNvGrpSpPr/>
          <p:nvPr/>
        </p:nvGrpSpPr>
        <p:grpSpPr>
          <a:xfrm>
            <a:off x="914712" y="1615581"/>
            <a:ext cx="3367766" cy="2528791"/>
            <a:chOff x="700658" y="2013900"/>
            <a:chExt cx="4951462" cy="4511444"/>
          </a:xfrm>
          <a:solidFill>
            <a:schemeClr val="bg1">
              <a:lumMod val="95000"/>
            </a:schemeClr>
          </a:solidFill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FF8F2A5-1C93-2C4F-A53D-D47CD98311AD}"/>
                </a:ext>
              </a:extLst>
            </p:cNvPr>
            <p:cNvSpPr/>
            <p:nvPr/>
          </p:nvSpPr>
          <p:spPr>
            <a:xfrm>
              <a:off x="700658" y="2013900"/>
              <a:ext cx="4951462" cy="822915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ABF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Quality Infrastructure and Trade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79806DF-52EA-D34B-BC1C-A0D37ACF5170}"/>
                </a:ext>
              </a:extLst>
            </p:cNvPr>
            <p:cNvSpPr/>
            <p:nvPr/>
          </p:nvSpPr>
          <p:spPr>
            <a:xfrm>
              <a:off x="700658" y="2936032"/>
              <a:ext cx="4951462" cy="822915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Quality Policy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1E032EE-AD44-D44A-B443-A496D3958F97}"/>
                </a:ext>
              </a:extLst>
            </p:cNvPr>
            <p:cNvSpPr/>
            <p:nvPr/>
          </p:nvSpPr>
          <p:spPr>
            <a:xfrm>
              <a:off x="700658" y="3858164"/>
              <a:ext cx="4951462" cy="822915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ABF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Quality Management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8451384-9912-1540-AC28-4F48EC0F88B7}"/>
                </a:ext>
              </a:extLst>
            </p:cNvPr>
            <p:cNvSpPr/>
            <p:nvPr/>
          </p:nvSpPr>
          <p:spPr>
            <a:xfrm>
              <a:off x="700658" y="4780296"/>
              <a:ext cx="4951462" cy="822915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ABF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Good Governance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ABF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</a:t>
              </a:r>
              <a:r>
                <a:rPr kumimoji="0" lang="x-non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ABF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ABF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QI</a:t>
              </a:r>
              <a:endParaRPr kumimoji="0" lang="x-none" sz="1800" b="0" i="0" u="none" strike="noStrike" kern="0" cap="none" spc="0" normalizeH="0" baseline="0" noProof="0" dirty="0">
                <a:ln>
                  <a:noFill/>
                </a:ln>
                <a:solidFill>
                  <a:srgbClr val="03ABF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ECD9D81-CC7A-7746-A374-834F679AD68A}"/>
                </a:ext>
              </a:extLst>
            </p:cNvPr>
            <p:cNvSpPr/>
            <p:nvPr/>
          </p:nvSpPr>
          <p:spPr>
            <a:xfrm>
              <a:off x="700658" y="5702429"/>
              <a:ext cx="4951462" cy="822915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ABF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Innovation Management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56812D0-4D42-7B40-833A-30631AA6AEC9}"/>
              </a:ext>
            </a:extLst>
          </p:cNvPr>
          <p:cNvSpPr/>
          <p:nvPr/>
        </p:nvSpPr>
        <p:spPr>
          <a:xfrm>
            <a:off x="914712" y="4209575"/>
            <a:ext cx="3367766" cy="50019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0" cap="none" spc="0" normalizeH="0" baseline="0" noProof="0" dirty="0">
                <a:ln>
                  <a:noFill/>
                </a:ln>
                <a:solidFill>
                  <a:srgbClr val="03ABF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 Standardization Practice (ISO)</a:t>
            </a:r>
          </a:p>
        </p:txBody>
      </p:sp>
      <p:pic>
        <p:nvPicPr>
          <p:cNvPr id="19" name="Picture 2" descr="image">
            <a:extLst>
              <a:ext uri="{FF2B5EF4-FFF2-40B4-BE49-F238E27FC236}">
                <a16:creationId xmlns:a16="http://schemas.microsoft.com/office/drawing/2014/main" id="{9231E8ED-8F34-524C-946B-A11F2431B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90" y="1455926"/>
            <a:ext cx="2520637" cy="113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mage - promo">
            <a:extLst>
              <a:ext uri="{FF2B5EF4-FFF2-40B4-BE49-F238E27FC236}">
                <a16:creationId xmlns:a16="http://schemas.microsoft.com/office/drawing/2014/main" id="{7250905C-A505-6F47-867E-8E240B016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90" y="2758865"/>
            <a:ext cx="1864678" cy="99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image - promo">
            <a:extLst>
              <a:ext uri="{FF2B5EF4-FFF2-40B4-BE49-F238E27FC236}">
                <a16:creationId xmlns:a16="http://schemas.microsoft.com/office/drawing/2014/main" id="{33F9C365-5D5E-EB41-B70A-66F3B2BDB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010" y="2758865"/>
            <a:ext cx="1894418" cy="101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FC5878-24FD-0C4E-A40F-59C097807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890" y="3882110"/>
            <a:ext cx="1858723" cy="9939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3" name="Picture 2" descr="INetQI logo">
            <a:extLst>
              <a:ext uri="{FF2B5EF4-FFF2-40B4-BE49-F238E27FC236}">
                <a16:creationId xmlns:a16="http://schemas.microsoft.com/office/drawing/2014/main" id="{FCC012DC-09F7-234A-890E-E22E3AEA4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816" y="1455926"/>
            <a:ext cx="1256541" cy="96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hteck 7"/>
          <p:cNvSpPr/>
          <p:nvPr/>
        </p:nvSpPr>
        <p:spPr>
          <a:xfrm>
            <a:off x="7041285" y="4252572"/>
            <a:ext cx="1097952" cy="5038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ONLINE RESOURCES (PUBLICATIONS)</a:t>
            </a:r>
          </a:p>
        </p:txBody>
      </p:sp>
      <p:sp>
        <p:nvSpPr>
          <p:cNvPr id="32" name="Rechteck 13"/>
          <p:cNvSpPr/>
          <p:nvPr/>
        </p:nvSpPr>
        <p:spPr>
          <a:xfrm>
            <a:off x="7041285" y="4241667"/>
            <a:ext cx="1097952" cy="45719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0" cap="none" spc="0" normalizeH="0" baseline="0" noProof="0">
              <a:ln>
                <a:noFill/>
              </a:ln>
              <a:solidFill>
                <a:srgbClr val="A5C249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hteck 21"/>
          <p:cNvSpPr/>
          <p:nvPr/>
        </p:nvSpPr>
        <p:spPr>
          <a:xfrm>
            <a:off x="7041285" y="3931498"/>
            <a:ext cx="1097952" cy="271402"/>
          </a:xfrm>
          <a:prstGeom prst="rect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47A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7E30E6-F523-F12D-B82D-98C9EED0A3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6218" y="97139"/>
            <a:ext cx="2189584" cy="71304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532B41-BED1-8441-0DCC-16CFC7F78CEF}"/>
              </a:ext>
            </a:extLst>
          </p:cNvPr>
          <p:cNvSpPr txBox="1">
            <a:spLocks/>
          </p:cNvSpPr>
          <p:nvPr/>
        </p:nvSpPr>
        <p:spPr>
          <a:xfrm>
            <a:off x="343200" y="865382"/>
            <a:ext cx="8255155" cy="376777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009CDC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b="1" kern="1200">
                <a:solidFill>
                  <a:srgbClr val="F47A4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rgbClr val="009CDC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UNIDO tools supporting policy implementation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37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73" y="3120993"/>
            <a:ext cx="3439230" cy="16993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562442-DF12-5AFC-D944-EEC47F56FEEC}"/>
              </a:ext>
            </a:extLst>
          </p:cNvPr>
          <p:cNvGrpSpPr/>
          <p:nvPr/>
        </p:nvGrpSpPr>
        <p:grpSpPr>
          <a:xfrm>
            <a:off x="8414967" y="832804"/>
            <a:ext cx="697798" cy="3876539"/>
            <a:chOff x="4506586" y="-6685361"/>
            <a:chExt cx="2645280" cy="1469555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53D9D5-5BC6-4062-CDA9-D6DBC06A6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280"/>
            <a:stretch/>
          </p:blipFill>
          <p:spPr>
            <a:xfrm>
              <a:off x="4506586" y="1078076"/>
              <a:ext cx="2645280" cy="122508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7F7D6DE-9B9C-B0DF-342F-FFAA9BF63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1712" y="-6685361"/>
              <a:ext cx="1304725" cy="120103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66BF82A-62F1-9084-CE93-0DDA2715A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7634" y="-5311490"/>
              <a:ext cx="1252881" cy="138249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D0E799-1447-A974-7B6C-3E92ED843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91712" y="-3756166"/>
              <a:ext cx="1304725" cy="130472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CB891DC-18AC-D735-E105-75F5A48B2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3995" y="-534918"/>
              <a:ext cx="1440160" cy="144016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12C58D2-27DE-F7C6-D8E3-CE2B77BF1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58648" y="-2278608"/>
              <a:ext cx="1570857" cy="157085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01E6806-9AF9-DAF7-30B9-2325BC8CE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76883" y="6393096"/>
              <a:ext cx="1134383" cy="16171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369BFC3-F4A5-4C71-6375-3691F4DC7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74714" y="4228285"/>
              <a:ext cx="1938721" cy="56626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5D4AA9C-E62F-00D1-79EC-A994C3F9D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17634" y="4967378"/>
              <a:ext cx="1252884" cy="125288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07127D9-873F-473E-6D1B-97B552E51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854345" y="2475992"/>
              <a:ext cx="1579460" cy="1579460"/>
            </a:xfrm>
            <a:prstGeom prst="rect">
              <a:avLst/>
            </a:prstGeom>
          </p:spPr>
        </p:pic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3ABF7"/>
                </a:solidFill>
              </a:rPr>
              <a:t>QI for Sustainable Development Index (QI4SD)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90792" y="169088"/>
            <a:ext cx="1223625" cy="492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/>
          <a:srcRect l="-1" r="3467" b="1229"/>
          <a:stretch/>
        </p:blipFill>
        <p:spPr>
          <a:xfrm>
            <a:off x="230087" y="1365827"/>
            <a:ext cx="2685608" cy="2300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15695" y="1365827"/>
            <a:ext cx="2240304" cy="1945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10179" y="3315611"/>
            <a:ext cx="2518914" cy="151263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411643" y="1258342"/>
            <a:ext cx="2944913" cy="3025465"/>
          </a:xfrm>
          <a:prstGeom prst="roundRect">
            <a:avLst/>
          </a:prstGeom>
          <a:solidFill>
            <a:schemeClr val="bg1"/>
          </a:solidFill>
          <a:ln>
            <a:solidFill>
              <a:srgbClr val="F47A4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8288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8288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8288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F47A42"/>
                </a:solidFill>
              </a:rPr>
              <a:t>QI4SD INDEX </a:t>
            </a:r>
            <a:r>
              <a:rPr lang="en-US" sz="1400" b="1" dirty="0">
                <a:solidFill>
                  <a:srgbClr val="F47A42"/>
                </a:solidFill>
              </a:rPr>
              <a:t>website</a:t>
            </a:r>
          </a:p>
          <a:p>
            <a:pPr fontAlgn="auto">
              <a:spcAft>
                <a:spcPts val="0"/>
              </a:spcAft>
              <a:buClr>
                <a:srgbClr val="F47A42"/>
              </a:buClr>
            </a:pPr>
            <a:r>
              <a:rPr lang="en-US" sz="1050" dirty="0">
                <a:solidFill>
                  <a:srgbClr val="03ABF7"/>
                </a:solidFill>
              </a:rPr>
              <a:t>Summarizes the overall state of development of a country’s and/or region’s QI readiness to support the SDGs.</a:t>
            </a:r>
          </a:p>
          <a:p>
            <a:pPr fontAlgn="auto">
              <a:spcAft>
                <a:spcPts val="0"/>
              </a:spcAft>
              <a:buClr>
                <a:srgbClr val="F47A42"/>
              </a:buClr>
            </a:pPr>
            <a:r>
              <a:rPr lang="en-US" sz="1050" dirty="0">
                <a:solidFill>
                  <a:srgbClr val="03ABF7"/>
                </a:solidFill>
              </a:rPr>
              <a:t>Index composed by 36 indicators and made out of 5 dimensions: metrology, standardization, conformity assessment, accreditation and policy.</a:t>
            </a:r>
          </a:p>
          <a:p>
            <a:pPr fontAlgn="auto">
              <a:spcAft>
                <a:spcPts val="0"/>
              </a:spcAft>
              <a:buClr>
                <a:srgbClr val="F47A42"/>
              </a:buClr>
            </a:pPr>
            <a:r>
              <a:rPr lang="en-US" sz="1050" dirty="0">
                <a:solidFill>
                  <a:srgbClr val="03ABF7"/>
                </a:solidFill>
              </a:rPr>
              <a:t>Related to the 3Ps of the SDGs: People, Planet and Prosperity</a:t>
            </a:r>
          </a:p>
          <a:p>
            <a:pPr fontAlgn="auto">
              <a:spcAft>
                <a:spcPts val="0"/>
              </a:spcAft>
              <a:buClr>
                <a:srgbClr val="F47A42"/>
              </a:buClr>
            </a:pPr>
            <a:r>
              <a:rPr lang="en-US" sz="1050" dirty="0">
                <a:solidFill>
                  <a:srgbClr val="03ABF7"/>
                </a:solidFill>
              </a:rPr>
              <a:t>Data and composite results available for 137 countries worldwide.</a:t>
            </a:r>
          </a:p>
          <a:p>
            <a:pPr fontAlgn="auto">
              <a:spcAft>
                <a:spcPts val="0"/>
              </a:spcAft>
              <a:buClr>
                <a:srgbClr val="F47A42"/>
              </a:buClr>
            </a:pPr>
            <a:r>
              <a:rPr lang="en-US" sz="1050" b="1" dirty="0">
                <a:solidFill>
                  <a:srgbClr val="03ABF7"/>
                </a:solidFill>
              </a:rPr>
              <a:t>Data  that supports policy processes and national implementation plans for achieving the SDGs</a:t>
            </a:r>
            <a:endParaRPr lang="en-US" sz="1050" dirty="0">
              <a:solidFill>
                <a:srgbClr val="03ABF7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1050" dirty="0"/>
          </a:p>
        </p:txBody>
      </p:sp>
      <p:sp>
        <p:nvSpPr>
          <p:cNvPr id="22" name="Rectangle 21"/>
          <p:cNvSpPr/>
          <p:nvPr/>
        </p:nvSpPr>
        <p:spPr>
          <a:xfrm>
            <a:off x="6989001" y="4388650"/>
            <a:ext cx="12214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3ABF7"/>
                </a:solidFill>
                <a:hlinkClick r:id="rId18"/>
              </a:rPr>
              <a:t>Available here</a:t>
            </a:r>
            <a:endParaRPr lang="en-GB" dirty="0">
              <a:solidFill>
                <a:srgbClr val="03A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1487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88E9B887857464BA57BBCE17C5691E8" ma:contentTypeVersion="13" ma:contentTypeDescription="Crie um novo documento." ma:contentTypeScope="" ma:versionID="f23d60924c7379a73fd0b6def6b2bb0d">
  <xsd:schema xmlns:xsd="http://www.w3.org/2001/XMLSchema" xmlns:xs="http://www.w3.org/2001/XMLSchema" xmlns:p="http://schemas.microsoft.com/office/2006/metadata/properties" xmlns:ns2="a1018386-3725-42f3-8f1c-9695e47eeb60" xmlns:ns3="a86a993b-c007-42eb-b730-072487083fe1" targetNamespace="http://schemas.microsoft.com/office/2006/metadata/properties" ma:root="true" ma:fieldsID="d97ac676d770f5c75f9c09a8264ab20c" ns2:_="" ns3:_="">
    <xsd:import namespace="a1018386-3725-42f3-8f1c-9695e47eeb60"/>
    <xsd:import namespace="a86a993b-c007-42eb-b730-072487083f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018386-3725-42f3-8f1c-9695e47eeb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Marcações de imagem" ma:readOnly="false" ma:fieldId="{5cf76f15-5ced-4ddc-b409-7134ff3c332f}" ma:taxonomyMulti="true" ma:sspId="bf897d17-34fd-4a01-8f80-908009a6c4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a993b-c007-42eb-b730-072487083fe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fba070d-00d2-4321-b21d-b2b38f078959}" ma:internalName="TaxCatchAll" ma:showField="CatchAllData" ma:web="a86a993b-c007-42eb-b730-072487083f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1018386-3725-42f3-8f1c-9695e47eeb60">
      <Terms xmlns="http://schemas.microsoft.com/office/infopath/2007/PartnerControls"/>
    </lcf76f155ced4ddcb4097134ff3c332f>
    <TaxCatchAll xmlns="a86a993b-c007-42eb-b730-072487083fe1" xsi:nil="true"/>
  </documentManagement>
</p:properties>
</file>

<file path=customXml/itemProps1.xml><?xml version="1.0" encoding="utf-8"?>
<ds:datastoreItem xmlns:ds="http://schemas.openxmlformats.org/officeDocument/2006/customXml" ds:itemID="{12B26424-9ACE-4C85-938C-0633B86971FD}"/>
</file>

<file path=customXml/itemProps2.xml><?xml version="1.0" encoding="utf-8"?>
<ds:datastoreItem xmlns:ds="http://schemas.openxmlformats.org/officeDocument/2006/customXml" ds:itemID="{6A8CC379-F8D1-49B3-ACF8-3952C6FE826A}"/>
</file>

<file path=customXml/itemProps3.xml><?xml version="1.0" encoding="utf-8"?>
<ds:datastoreItem xmlns:ds="http://schemas.openxmlformats.org/officeDocument/2006/customXml" ds:itemID="{E789803B-CCB0-40A8-945A-CEF587F1EA8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1294</Words>
  <Application>Microsoft Office PowerPoint</Application>
  <PresentationFormat>On-screen Show (16:9)</PresentationFormat>
  <Paragraphs>254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72 Black</vt:lpstr>
      <vt:lpstr>72 Light</vt:lpstr>
      <vt:lpstr>Arial</vt:lpstr>
      <vt:lpstr>Calibri</vt:lpstr>
      <vt:lpstr>Calibri Light</vt:lpstr>
      <vt:lpstr>Wingdings</vt:lpstr>
      <vt:lpstr>Custom Design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Executive Board Meeting</dc:title>
  <dc:creator>Jakov Bozovic</dc:creator>
  <cp:lastModifiedBy>Rebeca GG</cp:lastModifiedBy>
  <cp:revision>603</cp:revision>
  <cp:lastPrinted>2022-10-18T12:17:09Z</cp:lastPrinted>
  <dcterms:created xsi:type="dcterms:W3CDTF">2018-03-23T11:30:03Z</dcterms:created>
  <dcterms:modified xsi:type="dcterms:W3CDTF">2023-08-09T14:01:11Z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0x010100988E9B887857464BA57BBCE17C5691E8</vt:lpwstr>
  </property>
</Properties>
</file>