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8"/>
  </p:notesMasterIdLst>
  <p:sldIdLst>
    <p:sldId id="271" r:id="rId6"/>
    <p:sldId id="272" r:id="rId7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97" userDrawn="1">
          <p15:clr>
            <a:srgbClr val="A4A3A4"/>
          </p15:clr>
        </p15:guide>
        <p15:guide id="2" pos="4426" userDrawn="1">
          <p15:clr>
            <a:srgbClr val="A4A3A4"/>
          </p15:clr>
        </p15:guide>
        <p15:guide id="3" orient="horz" pos="328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0A1416-074F-C170-6C97-0011B71E554D}" name="Ana Braga" initials="AB" userId="S::ana.braga@macroplan.com.br::6067f6e2-6399-4f53-9b7f-cd66b83fc1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8FF"/>
    <a:srgbClr val="1D3C69"/>
    <a:srgbClr val="0F238D"/>
    <a:srgbClr val="F2F2F2"/>
    <a:srgbClr val="00126C"/>
    <a:srgbClr val="00178B"/>
    <a:srgbClr val="D9D9D9"/>
    <a:srgbClr val="183EFF"/>
    <a:srgbClr val="C4C4C4"/>
    <a:srgbClr val="E9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128" y="-1027"/>
      </p:cViewPr>
      <p:guideLst>
        <p:guide orient="horz" pos="6397"/>
        <p:guide pos="4426"/>
        <p:guide orient="horz" pos="328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 /><Relationship Id="rId13" Type="http://schemas.microsoft.com/office/2018/10/relationships/authors" Target="authors.xml" /><Relationship Id="rId3" Type="http://schemas.openxmlformats.org/officeDocument/2006/relationships/customXml" Target="../customXml/item3.xml" /><Relationship Id="rId7" Type="http://schemas.openxmlformats.org/officeDocument/2006/relationships/slide" Target="slides/slide2.xml" /><Relationship Id="rId12" Type="http://schemas.openxmlformats.org/officeDocument/2006/relationships/tableStyles" Target="tableStyles.xml" /><Relationship Id="rId2" Type="http://schemas.openxmlformats.org/officeDocument/2006/relationships/customXml" Target="../customXml/item2.xml" /><Relationship Id="rId1" Type="http://schemas.openxmlformats.org/officeDocument/2006/relationships/customXml" Target="../customXml/item1.xml" /><Relationship Id="rId6" Type="http://schemas.openxmlformats.org/officeDocument/2006/relationships/slide" Target="slides/slide1.xml" /><Relationship Id="rId11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4" Type="http://schemas.openxmlformats.org/officeDocument/2006/relationships/customXml" Target="../customXml/item4.xml" /><Relationship Id="rId9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DA289-0C78-4D48-AC73-57B6B1D615B8}" type="datetimeFigureOut">
              <a:rPr lang="pt-BR" smtClean="0"/>
              <a:t>06/12/2024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FB1E1-97B6-4A57-93BE-75DC97AAC34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96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B4A7D-3560-315D-B94C-C5A357F27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8ED5B50-F8EF-BFD1-7063-BAAFF3206F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ADBBCEB-805A-F216-6775-D60C93F13D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E2AF316-406B-86DD-F29C-0115B79B79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FB1E1-97B6-4A57-93BE-75DC97AAC34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0721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C7422-18DD-9040-42C9-A1A181076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E756167-0044-189B-772C-6D2AB82E55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057F7F3-5BBD-F4F5-EC15-A5A936DC62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D0E44D4-2518-7FE1-BE2C-E8FC86A317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FB1E1-97B6-4A57-93BE-75DC97AAC34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1544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40AB-C391-42B6-AA05-F3778881EE27}" type="datetimeFigureOut">
              <a:rPr lang="pt-BR" smtClean="0"/>
              <a:t>06/12/2024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1EFA-7E37-46DE-8E5C-502B9A19D1B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993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40AB-C391-42B6-AA05-F3778881EE27}" type="datetimeFigureOut">
              <a:rPr lang="pt-BR" smtClean="0"/>
              <a:t>06/12/2024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1EFA-7E37-46DE-8E5C-502B9A19D1B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42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40AB-C391-42B6-AA05-F3778881EE27}" type="datetimeFigureOut">
              <a:rPr lang="pt-BR" smtClean="0"/>
              <a:t>06/12/2024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1EFA-7E37-46DE-8E5C-502B9A19D1B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308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40AB-C391-42B6-AA05-F3778881EE27}" type="datetimeFigureOut">
              <a:rPr lang="pt-BR" smtClean="0"/>
              <a:t>06/12/2024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1EFA-7E37-46DE-8E5C-502B9A19D1B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003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40AB-C391-42B6-AA05-F3778881EE27}" type="datetimeFigureOut">
              <a:rPr lang="pt-BR" smtClean="0"/>
              <a:t>06/12/2024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1EFA-7E37-46DE-8E5C-502B9A19D1B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04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40AB-C391-42B6-AA05-F3778881EE27}" type="datetimeFigureOut">
              <a:rPr lang="pt-BR" smtClean="0"/>
              <a:t>06/12/2024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1EFA-7E37-46DE-8E5C-502B9A19D1B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0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40AB-C391-42B6-AA05-F3778881EE27}" type="datetimeFigureOut">
              <a:rPr lang="pt-BR" smtClean="0"/>
              <a:t>06/12/2024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1EFA-7E37-46DE-8E5C-502B9A19D1B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663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40AB-C391-42B6-AA05-F3778881EE27}" type="datetimeFigureOut">
              <a:rPr lang="pt-BR" smtClean="0"/>
              <a:t>06/12/2024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1EFA-7E37-46DE-8E5C-502B9A19D1B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955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40AB-C391-42B6-AA05-F3778881EE27}" type="datetimeFigureOut">
              <a:rPr lang="pt-BR" smtClean="0"/>
              <a:t>06/12/2024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1EFA-7E37-46DE-8E5C-502B9A19D1B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467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40AB-C391-42B6-AA05-F3778881EE27}" type="datetimeFigureOut">
              <a:rPr lang="pt-BR" smtClean="0"/>
              <a:t>06/12/2024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1EFA-7E37-46DE-8E5C-502B9A19D1B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8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40AB-C391-42B6-AA05-F3778881EE27}" type="datetimeFigureOut">
              <a:rPr lang="pt-BR" smtClean="0"/>
              <a:t>06/12/2024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1EFA-7E37-46DE-8E5C-502B9A19D1B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896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E540AB-C391-42B6-AA05-F3778881EE27}" type="datetimeFigureOut">
              <a:rPr lang="pt-BR" smtClean="0"/>
              <a:t>06/12/2024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E31EFA-7E37-46DE-8E5C-502B9A19D1B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155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 /><Relationship Id="rId3" Type="http://schemas.openxmlformats.org/officeDocument/2006/relationships/image" Target="../media/image1.png" /><Relationship Id="rId7" Type="http://schemas.openxmlformats.org/officeDocument/2006/relationships/image" Target="../media/image4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3.png" /><Relationship Id="rId11" Type="http://schemas.openxmlformats.org/officeDocument/2006/relationships/hyperlink" Target="https://bibliotecadigital.economia.gov.br/handle/123456789/532142#:~:text=Biblioteca%20Digital%3A%20PORTARIA%20GM%2FMPO,7%20DE%20AGOSTO%20DE%202024&amp;text=Abstract%3A,Prazo%2C%20denominada%20Estrat%C3%A9gia%20Brasil%202050." TargetMode="External" /><Relationship Id="rId5" Type="http://schemas.openxmlformats.org/officeDocument/2006/relationships/hyperlink" Target="https://www.gov.br/planejamento/pt-br/assuntos/planejamento/Brasil2050" TargetMode="External" /><Relationship Id="rId10" Type="http://schemas.openxmlformats.org/officeDocument/2006/relationships/image" Target="../media/image7.png" /><Relationship Id="rId4" Type="http://schemas.openxmlformats.org/officeDocument/2006/relationships/image" Target="../media/image2.svg" /><Relationship Id="rId9" Type="http://schemas.openxmlformats.org/officeDocument/2006/relationships/image" Target="../media/image6.jpe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 /><Relationship Id="rId3" Type="http://schemas.openxmlformats.org/officeDocument/2006/relationships/image" Target="../media/image8.png" /><Relationship Id="rId7" Type="http://schemas.openxmlformats.org/officeDocument/2006/relationships/image" Target="../media/image12.sv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1.png" /><Relationship Id="rId5" Type="http://schemas.openxmlformats.org/officeDocument/2006/relationships/image" Target="../media/image10.png" /><Relationship Id="rId4" Type="http://schemas.openxmlformats.org/officeDocument/2006/relationships/image" Target="../media/image9.svg" /><Relationship Id="rId9" Type="http://schemas.openxmlformats.org/officeDocument/2006/relationships/image" Target="../media/image14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97FC4-CA83-CE96-8ED3-F5249F82A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DFE8322-0A4A-2664-E60E-7EABB0E587CD}"/>
              </a:ext>
            </a:extLst>
          </p:cNvPr>
          <p:cNvSpPr/>
          <p:nvPr/>
        </p:nvSpPr>
        <p:spPr>
          <a:xfrm>
            <a:off x="0" y="1999741"/>
            <a:ext cx="7559675" cy="2246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: Único Canto Arredondado 1">
            <a:extLst>
              <a:ext uri="{FF2B5EF4-FFF2-40B4-BE49-F238E27FC236}">
                <a16:creationId xmlns:a16="http://schemas.microsoft.com/office/drawing/2014/main" id="{4EB4ADB8-5002-A196-2331-A81777897068}"/>
              </a:ext>
            </a:extLst>
          </p:cNvPr>
          <p:cNvSpPr/>
          <p:nvPr/>
        </p:nvSpPr>
        <p:spPr>
          <a:xfrm rot="10800000">
            <a:off x="-2" y="0"/>
            <a:ext cx="7559675" cy="1999739"/>
          </a:xfrm>
          <a:prstGeom prst="round1Rect">
            <a:avLst>
              <a:gd name="adj" fmla="val 36635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196DC9C-972D-FAE1-EADF-15F8DFBA8B8C}"/>
              </a:ext>
            </a:extLst>
          </p:cNvPr>
          <p:cNvSpPr txBox="1"/>
          <p:nvPr/>
        </p:nvSpPr>
        <p:spPr>
          <a:xfrm>
            <a:off x="415517" y="687947"/>
            <a:ext cx="40387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cap="all" spc="200">
                <a:solidFill>
                  <a:schemeClr val="bg1"/>
                </a:solidFill>
                <a:latin typeface="Rawline ExtraBold" panose="00000900000000000000" pitchFamily="2" charset="0"/>
              </a:rPr>
              <a:t>newsletter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1A98FC42-5463-DD35-5FBC-1CEED770767D}"/>
              </a:ext>
            </a:extLst>
          </p:cNvPr>
          <p:cNvSpPr/>
          <p:nvPr/>
        </p:nvSpPr>
        <p:spPr>
          <a:xfrm>
            <a:off x="0" y="-1"/>
            <a:ext cx="7559675" cy="26416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B0DB4B-4746-4CD2-6662-3750967B5E44}"/>
              </a:ext>
            </a:extLst>
          </p:cNvPr>
          <p:cNvSpPr txBox="1"/>
          <p:nvPr/>
        </p:nvSpPr>
        <p:spPr>
          <a:xfrm>
            <a:off x="445997" y="1316005"/>
            <a:ext cx="17726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cap="all" spc="100">
                <a:solidFill>
                  <a:schemeClr val="bg1"/>
                </a:solidFill>
                <a:latin typeface="Rawline Medium" panose="00000600000000000000" pitchFamily="2" charset="0"/>
              </a:rPr>
              <a:t>Novembro de 2024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F815C09F-7C91-E89E-D34A-970B15A6F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1129" t="9736" r="31734" b="49561"/>
          <a:stretch/>
        </p:blipFill>
        <p:spPr>
          <a:xfrm>
            <a:off x="4243114" y="1070543"/>
            <a:ext cx="3324949" cy="3175862"/>
          </a:xfrm>
          <a:prstGeom prst="rect">
            <a:avLst/>
          </a:prstGeom>
        </p:spPr>
      </p:pic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AB96FC8E-2295-7F7D-4B6B-D13C8411215C}"/>
              </a:ext>
            </a:extLst>
          </p:cNvPr>
          <p:cNvSpPr/>
          <p:nvPr/>
        </p:nvSpPr>
        <p:spPr>
          <a:xfrm>
            <a:off x="5753974" y="633741"/>
            <a:ext cx="1355486" cy="30878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100" b="1" dirty="0">
                <a:solidFill>
                  <a:schemeClr val="bg1"/>
                </a:solidFill>
                <a:latin typeface="Rawline" panose="000005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Conheça o portal Brasil 2050</a:t>
            </a:r>
            <a:endParaRPr lang="pt-BR" sz="1100" b="1" dirty="0">
              <a:solidFill>
                <a:schemeClr val="bg1"/>
              </a:solidFill>
              <a:latin typeface="Rawline" panose="00000500000000000000" pitchFamily="2" charset="0"/>
            </a:endParaRPr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68543686-F007-2E63-F84D-75EBE8A1D878}"/>
              </a:ext>
            </a:extLst>
          </p:cNvPr>
          <p:cNvCxnSpPr>
            <a:cxnSpLocks/>
          </p:cNvCxnSpPr>
          <p:nvPr/>
        </p:nvCxnSpPr>
        <p:spPr>
          <a:xfrm>
            <a:off x="5135880" y="1059432"/>
            <a:ext cx="242379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ângulo: Único Canto Arredondado 10">
            <a:extLst>
              <a:ext uri="{FF2B5EF4-FFF2-40B4-BE49-F238E27FC236}">
                <a16:creationId xmlns:a16="http://schemas.microsoft.com/office/drawing/2014/main" id="{78861E4D-0B07-5F98-55A6-15868572A55D}"/>
              </a:ext>
            </a:extLst>
          </p:cNvPr>
          <p:cNvSpPr/>
          <p:nvPr/>
        </p:nvSpPr>
        <p:spPr>
          <a:xfrm rot="5400000">
            <a:off x="847974" y="1151769"/>
            <a:ext cx="1999744" cy="3695701"/>
          </a:xfrm>
          <a:prstGeom prst="round1Rect">
            <a:avLst>
              <a:gd name="adj" fmla="val 423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 descr="Logotipo&#10;&#10;Descrição gerada automaticamente">
            <a:extLst>
              <a:ext uri="{FF2B5EF4-FFF2-40B4-BE49-F238E27FC236}">
                <a16:creationId xmlns:a16="http://schemas.microsoft.com/office/drawing/2014/main" id="{5182FB2A-7B74-8F5E-F531-FF32BDCBF0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80" y="2387984"/>
            <a:ext cx="2126835" cy="1223271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FE736EBB-B1EA-FE61-9293-3BD4D79D8A21}"/>
              </a:ext>
            </a:extLst>
          </p:cNvPr>
          <p:cNvSpPr/>
          <p:nvPr/>
        </p:nvSpPr>
        <p:spPr>
          <a:xfrm>
            <a:off x="0" y="10427652"/>
            <a:ext cx="7559675" cy="26416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Gráfico 16" descr="Internet estrutura de tópicos">
            <a:extLst>
              <a:ext uri="{FF2B5EF4-FFF2-40B4-BE49-F238E27FC236}">
                <a16:creationId xmlns:a16="http://schemas.microsoft.com/office/drawing/2014/main" id="{1E2D8891-0491-4534-2210-296E387A0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36921" y="476605"/>
            <a:ext cx="608664" cy="608664"/>
          </a:xfrm>
          <a:prstGeom prst="rect">
            <a:avLst/>
          </a:prstGeom>
        </p:spPr>
      </p:pic>
      <p:pic>
        <p:nvPicPr>
          <p:cNvPr id="9" name="Picture 4" descr="Infográfico mostra uma Linha do tempo para construção da Estratégia Brasil 2050, ela começa em Abril de 2024 e termina em Julho de 2025, com marcação de momentos importantes e entregas ao longo desse período">
            <a:extLst>
              <a:ext uri="{FF2B5EF4-FFF2-40B4-BE49-F238E27FC236}">
                <a16:creationId xmlns:a16="http://schemas.microsoft.com/office/drawing/2014/main" id="{9C72E541-608B-1999-F826-D78F7A29A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1" y="8073385"/>
            <a:ext cx="7150743" cy="228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68CC5483-B516-A151-82DE-41F03326A28D}"/>
              </a:ext>
            </a:extLst>
          </p:cNvPr>
          <p:cNvSpPr/>
          <p:nvPr/>
        </p:nvSpPr>
        <p:spPr>
          <a:xfrm>
            <a:off x="435837" y="7866638"/>
            <a:ext cx="2033043" cy="597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144000" rIns="90000" rtlCol="0" anchor="t" anchorCtr="0"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pt-BR" sz="2200" dirty="0">
                <a:solidFill>
                  <a:schemeClr val="accent3">
                    <a:lumMod val="50000"/>
                  </a:schemeClr>
                </a:solidFill>
                <a:latin typeface="Rawline ExtraBold" panose="00000900000000000000" pitchFamily="2" charset="0"/>
              </a:rPr>
              <a:t>Linha do tempo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AF01AF6D-CAC8-6F33-6945-9D13DFF7D048}"/>
              </a:ext>
            </a:extLst>
          </p:cNvPr>
          <p:cNvSpPr/>
          <p:nvPr/>
        </p:nvSpPr>
        <p:spPr>
          <a:xfrm>
            <a:off x="3695697" y="4338171"/>
            <a:ext cx="3330578" cy="2893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144000" rIns="252000" rtlCol="0" anchor="t" anchorCtr="0"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pt-BR" sz="2200" dirty="0">
                <a:solidFill>
                  <a:schemeClr val="accent3">
                    <a:lumMod val="50000"/>
                  </a:schemeClr>
                </a:solidFill>
                <a:latin typeface="Rawline ExtraBold" panose="00000900000000000000" pitchFamily="2" charset="0"/>
              </a:rPr>
              <a:t>Pilares da EBR 2050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sz="1000" spc="-10" dirty="0">
                <a:solidFill>
                  <a:schemeClr val="tx1"/>
                </a:solidFill>
                <a:latin typeface="Rawline regular"/>
              </a:rPr>
              <a:t>A Estratégia Brasil 2025-2050 se propõe a ser o referencial de longo prazo para o país, capaz de mobilizar parcerias institucionais e recursos para orientar o desenvolvimento nacional até 2050.</a:t>
            </a:r>
          </a:p>
          <a:p>
            <a:pPr marL="309563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pt-BR" sz="1000" dirty="0">
              <a:solidFill>
                <a:schemeClr val="tx1"/>
              </a:solidFill>
              <a:latin typeface="Rawline" panose="00000500000000000000" pitchFamily="2" charset="0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E8057FB3-0635-2339-F1C8-74EF77B833D7}"/>
              </a:ext>
            </a:extLst>
          </p:cNvPr>
          <p:cNvSpPr/>
          <p:nvPr/>
        </p:nvSpPr>
        <p:spPr>
          <a:xfrm>
            <a:off x="3970115" y="6648450"/>
            <a:ext cx="930547" cy="12001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AAB8BBB7-A22B-4A27-D6D5-B7F303B45D7C}"/>
              </a:ext>
            </a:extLst>
          </p:cNvPr>
          <p:cNvSpPr/>
          <p:nvPr/>
        </p:nvSpPr>
        <p:spPr>
          <a:xfrm>
            <a:off x="5000470" y="6648450"/>
            <a:ext cx="930547" cy="12001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07EDC849-75F3-C270-99A9-DAEFC5AAEC9D}"/>
              </a:ext>
            </a:extLst>
          </p:cNvPr>
          <p:cNvSpPr/>
          <p:nvPr/>
        </p:nvSpPr>
        <p:spPr>
          <a:xfrm>
            <a:off x="6030824" y="6648450"/>
            <a:ext cx="930547" cy="12001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: Cantos Superiores Arredondados 36">
            <a:extLst>
              <a:ext uri="{FF2B5EF4-FFF2-40B4-BE49-F238E27FC236}">
                <a16:creationId xmlns:a16="http://schemas.microsoft.com/office/drawing/2014/main" id="{9A135142-DC70-AA8C-8B11-46437BC17498}"/>
              </a:ext>
            </a:extLst>
          </p:cNvPr>
          <p:cNvSpPr/>
          <p:nvPr/>
        </p:nvSpPr>
        <p:spPr>
          <a:xfrm>
            <a:off x="3970116" y="5888736"/>
            <a:ext cx="930546" cy="786384"/>
          </a:xfrm>
          <a:prstGeom prst="round2SameRect">
            <a:avLst/>
          </a:prstGeom>
          <a:solidFill>
            <a:schemeClr val="accent3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rtlCol="0" anchor="t" anchorCtr="0"/>
          <a:lstStyle/>
          <a:p>
            <a:pPr algn="ctr">
              <a:lnSpc>
                <a:spcPct val="120000"/>
              </a:lnSpc>
            </a:pPr>
            <a:r>
              <a:rPr lang="pt-BR" sz="900" spc="-10" dirty="0">
                <a:solidFill>
                  <a:schemeClr val="bg1"/>
                </a:solidFill>
                <a:latin typeface="Rawline" panose="00000500000000000000" pitchFamily="2" charset="0"/>
              </a:rPr>
              <a:t>Governança multinível</a:t>
            </a:r>
          </a:p>
        </p:txBody>
      </p:sp>
      <p:sp>
        <p:nvSpPr>
          <p:cNvPr id="38" name="Retângulo: Cantos Superiores Arredondados 37">
            <a:extLst>
              <a:ext uri="{FF2B5EF4-FFF2-40B4-BE49-F238E27FC236}">
                <a16:creationId xmlns:a16="http://schemas.microsoft.com/office/drawing/2014/main" id="{46926989-02AE-39AE-A8EA-53D254A7D760}"/>
              </a:ext>
            </a:extLst>
          </p:cNvPr>
          <p:cNvSpPr/>
          <p:nvPr/>
        </p:nvSpPr>
        <p:spPr>
          <a:xfrm>
            <a:off x="5000470" y="5888736"/>
            <a:ext cx="930546" cy="786384"/>
          </a:xfrm>
          <a:prstGeom prst="round2SameRect">
            <a:avLst/>
          </a:prstGeom>
          <a:solidFill>
            <a:schemeClr val="accent3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rtlCol="0" anchor="t" anchorCtr="0"/>
          <a:lstStyle/>
          <a:p>
            <a:pPr algn="ctr">
              <a:lnSpc>
                <a:spcPct val="120000"/>
              </a:lnSpc>
            </a:pPr>
            <a:r>
              <a:rPr lang="pt-BR" sz="900" spc="-10">
                <a:solidFill>
                  <a:schemeClr val="bg1"/>
                </a:solidFill>
                <a:latin typeface="Rawline" panose="00000500000000000000" pitchFamily="2" charset="0"/>
              </a:rPr>
              <a:t>Participação cidadã</a:t>
            </a:r>
          </a:p>
        </p:txBody>
      </p:sp>
      <p:sp>
        <p:nvSpPr>
          <p:cNvPr id="39" name="Retângulo: Cantos Superiores Arredondados 38">
            <a:extLst>
              <a:ext uri="{FF2B5EF4-FFF2-40B4-BE49-F238E27FC236}">
                <a16:creationId xmlns:a16="http://schemas.microsoft.com/office/drawing/2014/main" id="{AB1D345A-F235-D4A5-BDBD-C0F849FD5539}"/>
              </a:ext>
            </a:extLst>
          </p:cNvPr>
          <p:cNvSpPr/>
          <p:nvPr/>
        </p:nvSpPr>
        <p:spPr>
          <a:xfrm>
            <a:off x="6030824" y="5888736"/>
            <a:ext cx="930546" cy="786384"/>
          </a:xfrm>
          <a:prstGeom prst="round2SameRect">
            <a:avLst/>
          </a:prstGeom>
          <a:solidFill>
            <a:schemeClr val="accent3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rtlCol="0" anchor="t" anchorCtr="0"/>
          <a:lstStyle/>
          <a:p>
            <a:pPr algn="ctr">
              <a:lnSpc>
                <a:spcPct val="120000"/>
              </a:lnSpc>
            </a:pPr>
            <a:r>
              <a:rPr lang="pt-BR" sz="900" spc="-10" dirty="0">
                <a:solidFill>
                  <a:schemeClr val="bg1"/>
                </a:solidFill>
                <a:latin typeface="Rawline" panose="00000500000000000000" pitchFamily="2" charset="0"/>
              </a:rPr>
              <a:t>Integração </a:t>
            </a:r>
          </a:p>
          <a:p>
            <a:pPr algn="ctr">
              <a:lnSpc>
                <a:spcPct val="120000"/>
              </a:lnSpc>
            </a:pPr>
            <a:r>
              <a:rPr lang="pt-BR" sz="900" spc="-10" dirty="0">
                <a:solidFill>
                  <a:schemeClr val="bg1"/>
                </a:solidFill>
                <a:latin typeface="Rawline" panose="00000500000000000000" pitchFamily="2" charset="0"/>
              </a:rPr>
              <a:t>com os planos setoriais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B4D74E6D-2777-62F5-DFDD-0DFC0498C356}"/>
              </a:ext>
            </a:extLst>
          </p:cNvPr>
          <p:cNvSpPr/>
          <p:nvPr/>
        </p:nvSpPr>
        <p:spPr>
          <a:xfrm>
            <a:off x="5296294" y="5744851"/>
            <a:ext cx="338897" cy="336537"/>
          </a:xfrm>
          <a:prstGeom prst="ellipse">
            <a:avLst/>
          </a:prstGeom>
          <a:solidFill>
            <a:srgbClr val="0021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wline" panose="00000500000000000000" pitchFamily="2" charset="0"/>
                <a:ea typeface="+mn-ea"/>
                <a:cs typeface="+mn-cs"/>
                <a:sym typeface="Arial"/>
              </a:rPr>
              <a:t>2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5446F5A7-486C-07E1-08DA-87CEF188739C}"/>
              </a:ext>
            </a:extLst>
          </p:cNvPr>
          <p:cNvSpPr/>
          <p:nvPr/>
        </p:nvSpPr>
        <p:spPr>
          <a:xfrm>
            <a:off x="6326649" y="5744851"/>
            <a:ext cx="338897" cy="336537"/>
          </a:xfrm>
          <a:prstGeom prst="ellipse">
            <a:avLst/>
          </a:prstGeom>
          <a:solidFill>
            <a:srgbClr val="0021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wline" panose="00000500000000000000" pitchFamily="2" charset="0"/>
                <a:ea typeface="+mn-ea"/>
                <a:cs typeface="+mn-cs"/>
                <a:sym typeface="Arial"/>
              </a:rPr>
              <a:t>3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F931490D-85F9-204C-A5CC-5C52BD156B13}"/>
              </a:ext>
            </a:extLst>
          </p:cNvPr>
          <p:cNvSpPr/>
          <p:nvPr/>
        </p:nvSpPr>
        <p:spPr>
          <a:xfrm>
            <a:off x="4265940" y="5744851"/>
            <a:ext cx="338897" cy="336537"/>
          </a:xfrm>
          <a:prstGeom prst="ellipse">
            <a:avLst/>
          </a:prstGeom>
          <a:solidFill>
            <a:srgbClr val="0021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wline" panose="00000500000000000000" pitchFamily="2" charset="0"/>
                <a:ea typeface="+mn-ea"/>
                <a:cs typeface="+mn-cs"/>
                <a:sym typeface="Arial"/>
              </a:rPr>
              <a:t>1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F71A74DD-1D62-7791-3D1F-32DCBB27F7C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7106" t="52602" r="73601" b="2456"/>
          <a:stretch/>
        </p:blipFill>
        <p:spPr>
          <a:xfrm>
            <a:off x="4055761" y="6832612"/>
            <a:ext cx="746204" cy="786384"/>
          </a:xfrm>
          <a:prstGeom prst="rect">
            <a:avLst/>
          </a:prstGeom>
        </p:spPr>
      </p:pic>
      <p:sp>
        <p:nvSpPr>
          <p:cNvPr id="40" name="Retângulo 39">
            <a:extLst>
              <a:ext uri="{FF2B5EF4-FFF2-40B4-BE49-F238E27FC236}">
                <a16:creationId xmlns:a16="http://schemas.microsoft.com/office/drawing/2014/main" id="{DACEA6F8-EA87-9422-3666-50E5444D82D4}"/>
              </a:ext>
            </a:extLst>
          </p:cNvPr>
          <p:cNvSpPr/>
          <p:nvPr/>
        </p:nvSpPr>
        <p:spPr>
          <a:xfrm>
            <a:off x="544828" y="4432524"/>
            <a:ext cx="3150869" cy="34160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180000" rIns="252000" rtlCol="0" anchor="t" anchorCtr="0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pt-BR" sz="2200" dirty="0">
                <a:solidFill>
                  <a:schemeClr val="accent3">
                    <a:lumMod val="50000"/>
                  </a:schemeClr>
                </a:solidFill>
                <a:latin typeface="Rawline ExtraBold" panose="00000900000000000000" pitchFamily="2" charset="0"/>
              </a:rPr>
              <a:t>Estratégia        Brasil 2050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000" spc="-20" dirty="0">
                <a:solidFill>
                  <a:schemeClr val="tx1"/>
                </a:solidFill>
                <a:latin typeface="Rawline regular"/>
              </a:rPr>
              <a:t>A Estratégia Nacional de Longo Prazo, denominada </a:t>
            </a:r>
            <a:r>
              <a:rPr lang="pt-BR" sz="1000" b="1" spc="-20" dirty="0">
                <a:solidFill>
                  <a:schemeClr val="tx1"/>
                </a:solidFill>
                <a:latin typeface="Rawline regular"/>
              </a:rPr>
              <a:t>Estratégia Brasil 2050</a:t>
            </a:r>
            <a:r>
              <a:rPr lang="pt-BR" sz="1000" spc="-20" dirty="0">
                <a:solidFill>
                  <a:schemeClr val="tx1"/>
                </a:solidFill>
                <a:latin typeface="Rawline regular"/>
              </a:rPr>
              <a:t>, busca integrar planos setoriais e regionais, proporcionando uma maior previsibilidade na atuação governamental, melhora do ambiente de negócios e aumento da transparência. 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000" b="0" i="0" dirty="0">
                <a:solidFill>
                  <a:schemeClr val="tx1"/>
                </a:solidFill>
                <a:effectLst/>
                <a:latin typeface="Rawline regular"/>
              </a:rPr>
              <a:t>A iniciativa é liderada pelo Ministério de Planejamento e Orçamento e a </a:t>
            </a:r>
            <a:r>
              <a:rPr lang="pt-BR" sz="1000" b="0" i="0" dirty="0">
                <a:solidFill>
                  <a:schemeClr val="tx1"/>
                </a:solidFill>
                <a:effectLst/>
                <a:latin typeface="Rawline regular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Portaria nº 244 de 7 de agosto de 2024</a:t>
            </a:r>
            <a:r>
              <a:rPr lang="pt-BR" sz="1000" b="0" i="0" dirty="0">
                <a:solidFill>
                  <a:schemeClr val="tx1"/>
                </a:solidFill>
                <a:effectLst/>
                <a:latin typeface="Rawline regular"/>
              </a:rPr>
              <a:t> estabelece os procedimentos e o prazo para a elaboração da proposta, que deve ser finalizada até 31 de julho de 2025.</a:t>
            </a:r>
            <a:endParaRPr lang="pt-BR" sz="1000" dirty="0">
              <a:solidFill>
                <a:schemeClr val="tx1"/>
              </a:solidFill>
              <a:latin typeface="Rawline regular"/>
            </a:endParaRP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7C76AEAE-1413-B656-CAA1-1330474ACB4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72987" t="52602" r="7720" b="2456"/>
          <a:stretch/>
        </p:blipFill>
        <p:spPr>
          <a:xfrm>
            <a:off x="6191336" y="6930425"/>
            <a:ext cx="650162" cy="685171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05FDCA85-EF81-FF2E-C37F-6AFF78050AA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38856" t="50243" r="41851" b="2455"/>
          <a:stretch/>
        </p:blipFill>
        <p:spPr>
          <a:xfrm>
            <a:off x="5135880" y="6897851"/>
            <a:ext cx="650162" cy="72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3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C45DE-6D40-B095-B902-973638392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0C9F320E-17FC-0F0D-5E9A-B2F246B7E60A}"/>
              </a:ext>
            </a:extLst>
          </p:cNvPr>
          <p:cNvSpPr/>
          <p:nvPr/>
        </p:nvSpPr>
        <p:spPr>
          <a:xfrm>
            <a:off x="4874694" y="431695"/>
            <a:ext cx="2294254" cy="30878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000" b="1">
                <a:solidFill>
                  <a:schemeClr val="accent3">
                    <a:lumMod val="75000"/>
                  </a:schemeClr>
                </a:solidFill>
                <a:latin typeface="Rawline" panose="00000500000000000000" pitchFamily="2" charset="0"/>
              </a:rPr>
              <a:t>Contato</a:t>
            </a:r>
          </a:p>
          <a:p>
            <a:r>
              <a:rPr lang="pt-BR" sz="1000" b="1">
                <a:solidFill>
                  <a:schemeClr val="tx1"/>
                </a:solidFill>
                <a:latin typeface="Rawline" panose="00000500000000000000" pitchFamily="2" charset="0"/>
              </a:rPr>
              <a:t>brasil2050@planejamento.gov.br</a:t>
            </a:r>
          </a:p>
          <a:p>
            <a:endParaRPr lang="pt-BR" sz="1000" b="1">
              <a:solidFill>
                <a:schemeClr val="accent3"/>
              </a:solidFill>
              <a:latin typeface="Rawline" panose="00000500000000000000" pitchFamily="2" charset="0"/>
            </a:endParaRPr>
          </a:p>
        </p:txBody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F9D8EC8C-CD5F-185D-FF3F-C7B632346C5E}"/>
              </a:ext>
            </a:extLst>
          </p:cNvPr>
          <p:cNvCxnSpPr>
            <a:cxnSpLocks/>
          </p:cNvCxnSpPr>
          <p:nvPr/>
        </p:nvCxnSpPr>
        <p:spPr>
          <a:xfrm>
            <a:off x="0" y="758474"/>
            <a:ext cx="755967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CEF539DF-7186-F17E-E617-0110ACF6D8EA}"/>
              </a:ext>
            </a:extLst>
          </p:cNvPr>
          <p:cNvSpPr txBox="1"/>
          <p:nvPr/>
        </p:nvSpPr>
        <p:spPr>
          <a:xfrm>
            <a:off x="452093" y="469997"/>
            <a:ext cx="17726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cap="all" spc="100">
                <a:solidFill>
                  <a:schemeClr val="tx1">
                    <a:lumMod val="75000"/>
                    <a:lumOff val="25000"/>
                  </a:schemeClr>
                </a:solidFill>
                <a:latin typeface="Rawline Medium" panose="00000600000000000000" pitchFamily="2" charset="0"/>
              </a:rPr>
              <a:t>Novembro de 2024</a:t>
            </a:r>
          </a:p>
        </p:txBody>
      </p:sp>
      <p:pic>
        <p:nvPicPr>
          <p:cNvPr id="2" name="Gráfico 1" descr="Envelope com preenchimento sólido">
            <a:extLst>
              <a:ext uri="{FF2B5EF4-FFF2-40B4-BE49-F238E27FC236}">
                <a16:creationId xmlns:a16="http://schemas.microsoft.com/office/drawing/2014/main" id="{F4A85F20-657C-04FD-BD11-CCFE9423A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7840" y="307786"/>
            <a:ext cx="413250" cy="41325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F06E2EE-4B0E-D928-DF31-7D9AED5A9D14}"/>
              </a:ext>
            </a:extLst>
          </p:cNvPr>
          <p:cNvSpPr/>
          <p:nvPr/>
        </p:nvSpPr>
        <p:spPr>
          <a:xfrm>
            <a:off x="4043681" y="938691"/>
            <a:ext cx="2984400" cy="4267293"/>
          </a:xfrm>
          <a:prstGeom prst="rect">
            <a:avLst/>
          </a:prstGeom>
          <a:solidFill>
            <a:srgbClr val="D1D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rtlCol="0" anchor="t" anchorCtr="0"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200" b="1" dirty="0">
                <a:solidFill>
                  <a:schemeClr val="accent3">
                    <a:lumMod val="50000"/>
                  </a:schemeClr>
                </a:solidFill>
                <a:latin typeface="Rawline ExtraBold" panose="00000900000000000000" pitchFamily="2" charset="0"/>
              </a:rPr>
              <a:t>Inventário de Estudos e Publicações de Longo Prazo</a:t>
            </a:r>
          </a:p>
          <a:p>
            <a:pPr marL="179388">
              <a:spcBef>
                <a:spcPts val="300"/>
              </a:spcBef>
              <a:spcAft>
                <a:spcPts val="300"/>
              </a:spcAft>
            </a:pPr>
            <a:r>
              <a:rPr lang="pt-BR" sz="1000" dirty="0">
                <a:solidFill>
                  <a:schemeClr val="tx1"/>
                </a:solidFill>
                <a:latin typeface="Rawline" panose="00000500000000000000" pitchFamily="2" charset="0"/>
              </a:rPr>
              <a:t>Consolidação de estudos prospectivos</a:t>
            </a:r>
          </a:p>
          <a:p>
            <a:pPr marL="179388">
              <a:spcBef>
                <a:spcPts val="300"/>
              </a:spcBef>
              <a:spcAft>
                <a:spcPts val="300"/>
              </a:spcAft>
            </a:pPr>
            <a:r>
              <a:rPr lang="pt-BR" sz="1000" dirty="0">
                <a:solidFill>
                  <a:schemeClr val="tx1"/>
                </a:solidFill>
                <a:latin typeface="Rawline" panose="00000500000000000000" pitchFamily="2" charset="0"/>
              </a:rPr>
              <a:t>Apoio à tomada de decisões</a:t>
            </a:r>
          </a:p>
          <a:p>
            <a:pPr marL="179388">
              <a:spcBef>
                <a:spcPts val="300"/>
              </a:spcBef>
              <a:spcAft>
                <a:spcPts val="300"/>
              </a:spcAft>
            </a:pPr>
            <a:r>
              <a:rPr lang="pt-BR" sz="1000" dirty="0">
                <a:solidFill>
                  <a:schemeClr val="tx1"/>
                </a:solidFill>
                <a:latin typeface="Rawline" panose="00000500000000000000" pitchFamily="2" charset="0"/>
              </a:rPr>
              <a:t>Consulta interativa aberta a toda sociedade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pt-BR" sz="1200" b="1" dirty="0">
              <a:solidFill>
                <a:schemeClr val="accent3">
                  <a:lumMod val="50000"/>
                </a:schemeClr>
              </a:solidFill>
              <a:latin typeface="Rawline" panose="00000500000000000000" pitchFamily="2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A67D082-DFE4-59AB-C1DE-4E776E91C5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3642" y="2538017"/>
            <a:ext cx="2631573" cy="1470858"/>
          </a:xfrm>
          <a:prstGeom prst="rect">
            <a:avLst/>
          </a:prstGeom>
          <a:ln>
            <a:solidFill>
              <a:srgbClr val="E8E8E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E1C896F-B403-2014-587A-2AEFCAC6742A}"/>
              </a:ext>
            </a:extLst>
          </p:cNvPr>
          <p:cNvSpPr/>
          <p:nvPr/>
        </p:nvSpPr>
        <p:spPr>
          <a:xfrm>
            <a:off x="4043680" y="4114800"/>
            <a:ext cx="2982593" cy="1091184"/>
          </a:xfrm>
          <a:prstGeom prst="rect">
            <a:avLst/>
          </a:prstGeom>
          <a:solidFill>
            <a:srgbClr val="A3B2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50400" rIns="180000" rtlCol="0" anchor="ctr" anchorCtr="0"/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pt-BR" sz="1200" b="1">
              <a:solidFill>
                <a:schemeClr val="tx1"/>
              </a:solidFill>
              <a:latin typeface="Rawline" panose="00000500000000000000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369533E-40CF-1BD4-A5E1-78AAD4C138AC}"/>
              </a:ext>
            </a:extLst>
          </p:cNvPr>
          <p:cNvSpPr txBox="1"/>
          <p:nvPr/>
        </p:nvSpPr>
        <p:spPr>
          <a:xfrm>
            <a:off x="4108399" y="4182056"/>
            <a:ext cx="1913422" cy="742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pt-BR" sz="1200" b="1">
                <a:solidFill>
                  <a:schemeClr val="tx1"/>
                </a:solidFill>
                <a:latin typeface="Rawline" panose="00000500000000000000" pitchFamily="2" charset="0"/>
              </a:rPr>
              <a:t>Acesse </a:t>
            </a:r>
            <a:r>
              <a:rPr lang="pt-BR" sz="1200" b="1">
                <a:latin typeface="Rawline" panose="00000500000000000000" pitchFamily="2" charset="0"/>
              </a:rPr>
              <a:t>aqui o </a:t>
            </a:r>
            <a:r>
              <a:rPr lang="pt-BR" sz="1200" b="1">
                <a:solidFill>
                  <a:schemeClr val="tx1"/>
                </a:solidFill>
                <a:latin typeface="Rawline bold" panose="00000800000000000000" pitchFamily="2" charset="0"/>
              </a:rPr>
              <a:t>I</a:t>
            </a:r>
            <a:r>
              <a:rPr lang="pt-BR" sz="1200" b="1">
                <a:solidFill>
                  <a:schemeClr val="tx1">
                    <a:lumMod val="85000"/>
                    <a:lumOff val="15000"/>
                  </a:schemeClr>
                </a:solidFill>
                <a:latin typeface="Rawline" panose="00000800000000000000" pitchFamily="2" charset="0"/>
              </a:rPr>
              <a:t>nventário de Estudos  e Publicações de Longo Prazo na íntegra</a:t>
            </a:r>
            <a:endParaRPr lang="pt-BR" sz="1200" b="1">
              <a:solidFill>
                <a:schemeClr val="tx1"/>
              </a:solidFill>
              <a:latin typeface="Rawline" panose="00000500000000000000" pitchFamily="2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1CA308CD-7CFE-2195-910B-51B77B7170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13642" y="1654539"/>
            <a:ext cx="127768" cy="115671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4ADDABE7-91E6-83B5-66CE-285015CD6C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13642" y="1892158"/>
            <a:ext cx="127768" cy="115671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B12F8ED0-969F-844D-0314-8E8392236A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13642" y="2118392"/>
            <a:ext cx="127768" cy="115671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83DF4A10-5775-365F-2E5A-D21B2DE34BBD}"/>
              </a:ext>
            </a:extLst>
          </p:cNvPr>
          <p:cNvSpPr/>
          <p:nvPr/>
        </p:nvSpPr>
        <p:spPr>
          <a:xfrm>
            <a:off x="4043681" y="5273040"/>
            <a:ext cx="2982594" cy="54187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512000" rIns="180000" rtlCol="0" anchor="t" anchorCtr="0"/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solidFill>
                  <a:schemeClr val="bg1"/>
                </a:solidFill>
                <a:latin typeface="Rawline ExtraBold" panose="00000900000000000000" pitchFamily="2" charset="0"/>
              </a:rPr>
              <a:t>O que vem por ai?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000" spc="-30" dirty="0">
                <a:solidFill>
                  <a:schemeClr val="bg1"/>
                </a:solidFill>
                <a:latin typeface="Rawline regular" panose="00000500000000000000" pitchFamily="2" charset="0"/>
              </a:rPr>
              <a:t>Em dezembro, daremos mais um passo importante rumo ao futuro do Brasil com a realização das </a:t>
            </a:r>
            <a:r>
              <a:rPr lang="pt-BR" sz="1000" b="1" spc="-30" dirty="0">
                <a:solidFill>
                  <a:schemeClr val="bg1"/>
                </a:solidFill>
                <a:latin typeface="Rawline regular" panose="00000500000000000000" pitchFamily="2" charset="0"/>
              </a:rPr>
              <a:t>Oficinas dos Estudos Temáticos e das Oficinas Técnicas sobre Tendências e Incertezas para o Brasil 2050</a:t>
            </a:r>
            <a:r>
              <a:rPr lang="pt-BR" sz="1000" spc="-30" dirty="0">
                <a:solidFill>
                  <a:schemeClr val="bg1"/>
                </a:solidFill>
                <a:latin typeface="Rawline regular" panose="00000500000000000000" pitchFamily="2" charset="0"/>
              </a:rPr>
              <a:t>. Este será um espaço para discutir cenários futuros para o país e revisar as versões finais dos Estudos Temáticos, elaborados pelos Ministérios, que apresentam os desafios e prioridades em temas estratégicos para o futuro do país.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000" spc="-20" dirty="0">
                <a:solidFill>
                  <a:schemeClr val="bg1"/>
                </a:solidFill>
                <a:latin typeface="Rawline regular" panose="00000500000000000000" pitchFamily="2" charset="0"/>
              </a:rPr>
              <a:t>Além disso, a </a:t>
            </a:r>
            <a:r>
              <a:rPr lang="pt-BR" sz="1000" b="1" spc="-20" dirty="0">
                <a:solidFill>
                  <a:schemeClr val="bg1"/>
                </a:solidFill>
                <a:latin typeface="Rawline regular" panose="00000500000000000000" pitchFamily="2" charset="0"/>
              </a:rPr>
              <a:t>1ª Consulta Pública </a:t>
            </a:r>
            <a:r>
              <a:rPr lang="pt-BR" sz="1000" spc="-20" dirty="0">
                <a:solidFill>
                  <a:schemeClr val="bg1"/>
                </a:solidFill>
                <a:latin typeface="Rawline regular" panose="00000500000000000000" pitchFamily="2" charset="0"/>
              </a:rPr>
              <a:t>será consolidada e compartilhada, trazendo uma valiosa contribuição de todos os setores da sociedade. 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8" name="Imagem 17" descr="Lâmpada em tela de fundo amarela com cabo e feixes de luz traçados">
            <a:extLst>
              <a:ext uri="{FF2B5EF4-FFF2-40B4-BE49-F238E27FC236}">
                <a16:creationId xmlns:a16="http://schemas.microsoft.com/office/drawing/2014/main" id="{D1F10C52-00B3-4B16-B2F3-65FA3B8E98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4" b="6792"/>
          <a:stretch/>
        </p:blipFill>
        <p:spPr>
          <a:xfrm>
            <a:off x="4213643" y="5436713"/>
            <a:ext cx="2642670" cy="1266601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CA552744-BD02-9AAE-D8C6-65CD1CCC3F77}"/>
              </a:ext>
            </a:extLst>
          </p:cNvPr>
          <p:cNvSpPr/>
          <p:nvPr/>
        </p:nvSpPr>
        <p:spPr>
          <a:xfrm>
            <a:off x="0" y="10427652"/>
            <a:ext cx="7559675" cy="26416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707CDBB0-849E-983C-0A38-071DBE0E43B7}"/>
              </a:ext>
            </a:extLst>
          </p:cNvPr>
          <p:cNvSpPr/>
          <p:nvPr/>
        </p:nvSpPr>
        <p:spPr>
          <a:xfrm>
            <a:off x="439440" y="776467"/>
            <a:ext cx="3420000" cy="5591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144000" rIns="90000" rtlCol="0" anchor="t" anchorCtr="0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chemeClr val="accent3">
                    <a:lumMod val="50000"/>
                  </a:schemeClr>
                </a:solidFill>
                <a:latin typeface="Rawline ExtraBold" panose="00000900000000000000" pitchFamily="2" charset="0"/>
              </a:rPr>
              <a:t>Principais marcos</a:t>
            </a:r>
            <a:endParaRPr lang="pt-BR" sz="1050" b="1" spc="-20" dirty="0">
              <a:solidFill>
                <a:schemeClr val="tx1"/>
              </a:solidFill>
              <a:latin typeface="Rawline bold" panose="00000800000000000000" pitchFamily="2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050" b="1" spc="-20" dirty="0">
                <a:solidFill>
                  <a:schemeClr val="tx1"/>
                </a:solidFill>
                <a:latin typeface="Rawline bold" panose="00000800000000000000" pitchFamily="2" charset="0"/>
              </a:rPr>
              <a:t>Inventário de Estudos e Publicações de Longo Prazo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000" spc="-50" dirty="0">
                <a:solidFill>
                  <a:schemeClr val="tx1"/>
                </a:solidFill>
                <a:latin typeface="Rawline regular" panose="00000500000000000000" pitchFamily="2" charset="0"/>
              </a:rPr>
              <a:t>Lançamos uma ferramenta inédita para consolidar os principais planos e estudos prospectivos nacionais e internacionais, com foco em projeções e cenários estratégicos de longo prazo. Este inventário servirá como referência central para orientar o planejamento e as decisões de políticas públicas com horizonte de longo prazo.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050" b="1" dirty="0">
                <a:solidFill>
                  <a:schemeClr val="tx1"/>
                </a:solidFill>
                <a:latin typeface="Rawline bold" panose="00000800000000000000" pitchFamily="2" charset="0"/>
              </a:rPr>
              <a:t>Análise situacional e retrospectiva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000" spc="-20" dirty="0">
                <a:solidFill>
                  <a:schemeClr val="tx1"/>
                </a:solidFill>
                <a:latin typeface="Rawline regular" panose="00000500000000000000" pitchFamily="2" charset="0"/>
              </a:rPr>
              <a:t>Elaborada pelo IPEA o estudo apresenta um diagnóstico sobre os principais desafios e oportunidades do desenvolvimento nacional. Organizado em três eixos — desenvolvimento social, econômico e institucional —, o documento fornece uma base sólida para a formulação de estratégias de longo prazo.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050" b="1" dirty="0">
                <a:solidFill>
                  <a:schemeClr val="tx1"/>
                </a:solidFill>
                <a:latin typeface="Rawline bold" panose="00000800000000000000" pitchFamily="2" charset="0"/>
              </a:rPr>
              <a:t>Estudos Temáticos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000" spc="-40" dirty="0">
                <a:solidFill>
                  <a:schemeClr val="tx1"/>
                </a:solidFill>
                <a:latin typeface="Rawline regular" panose="00000500000000000000" pitchFamily="2" charset="0"/>
              </a:rPr>
              <a:t>Estão sendo produzidos 21 (vinte e um) Estudos com temas estratégicos para o futuro do país. O objetivo desses estudos é ultrapassar os diagnósticos atuais e direcionar a atenção para reflexões sobre o futuro desejado para o Brasil. 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050" b="1" dirty="0">
                <a:solidFill>
                  <a:schemeClr val="tx1"/>
                </a:solidFill>
                <a:latin typeface="Rawline bold" panose="00000800000000000000" pitchFamily="2" charset="0"/>
              </a:rPr>
              <a:t>Entrevistas qualitativas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000" dirty="0">
                <a:solidFill>
                  <a:schemeClr val="tx1"/>
                </a:solidFill>
                <a:latin typeface="Rawline regular" panose="00000500000000000000" pitchFamily="2" charset="0"/>
              </a:rPr>
              <a:t>Ao longo do mês, foram realizadas 15 (quinze) entrevistas qualitativas com ministros de estado e personalidades de diferentes áreas do cenário nacional, trazendo conhecimento enriquecedor para o planejamento do futuro do país. Nos próximos meses, esse esforço será ampliado, garantindo uma pluralidade de perspectivas.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050" b="1" dirty="0">
                <a:solidFill>
                  <a:schemeClr val="tx1"/>
                </a:solidFill>
                <a:latin typeface="Rawline bold" panose="00000800000000000000" pitchFamily="2" charset="0"/>
              </a:rPr>
              <a:t>Consulta Pública: o Brasil de 2050 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000" dirty="0">
                <a:solidFill>
                  <a:schemeClr val="tx1"/>
                </a:solidFill>
                <a:latin typeface="Rawline regular" panose="00000500000000000000" pitchFamily="2" charset="0"/>
              </a:rPr>
              <a:t>Nesse mês está sendo realizada a 1ª Consulta Pública do Brasil 2050 para identificar tendências e incertezas com grande potencial de impacto para o futuro do Brasil. Esta consulta busca uma análise aprofundada desses fenômenos e seus possíveis desdobramentos, com a participação de gestores públicos, especialistas e outros atores estratégicos. Já foram registradas  mais de 200 respostas na consulta.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pt-BR" sz="1000" dirty="0">
              <a:solidFill>
                <a:schemeClr val="tx1"/>
              </a:solidFill>
              <a:latin typeface="Rawline regular" panose="00000500000000000000" pitchFamily="2" charset="0"/>
            </a:endParaRP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br>
              <a:rPr lang="pt-BR" sz="1000" dirty="0">
                <a:solidFill>
                  <a:schemeClr val="tx1"/>
                </a:solidFill>
                <a:latin typeface="Rawline regular" panose="00000500000000000000" pitchFamily="2" charset="0"/>
              </a:rPr>
            </a:br>
            <a:endParaRPr lang="pt-BR" sz="1000" dirty="0">
              <a:solidFill>
                <a:schemeClr val="tx1"/>
              </a:solidFill>
              <a:latin typeface="Rawline regular" panose="00000500000000000000" pitchFamily="2" charset="0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5B633D16-F649-5B53-8D07-FD95737EAEA2}"/>
              </a:ext>
            </a:extLst>
          </p:cNvPr>
          <p:cNvSpPr/>
          <p:nvPr/>
        </p:nvSpPr>
        <p:spPr>
          <a:xfrm>
            <a:off x="439440" y="7580739"/>
            <a:ext cx="3420000" cy="1969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144000" rIns="90000" rtlCol="0" anchor="t" anchorCtr="0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chemeClr val="accent3">
                    <a:lumMod val="50000"/>
                  </a:schemeClr>
                </a:solidFill>
                <a:latin typeface="Rawline ExtraBold" panose="00000900000000000000" pitchFamily="2" charset="0"/>
              </a:rPr>
              <a:t>Participação e Governança Multinível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000" spc="-20" dirty="0">
                <a:solidFill>
                  <a:schemeClr val="tx1"/>
                </a:solidFill>
                <a:latin typeface="Rawline regular" panose="00000500000000000000"/>
              </a:rPr>
              <a:t>A </a:t>
            </a:r>
            <a:r>
              <a:rPr lang="pt-BR" sz="1000" dirty="0">
                <a:solidFill>
                  <a:schemeClr val="tx1"/>
                </a:solidFill>
                <a:latin typeface="Rawline regular" panose="00000500000000000000"/>
              </a:rPr>
              <a:t>Estratégia Brasil 2050 foi apresentada aos consórcios regionais, CNODS, Fórum </a:t>
            </a:r>
            <a:r>
              <a:rPr lang="pt-BR" sz="1000" dirty="0" err="1">
                <a:solidFill>
                  <a:schemeClr val="tx1"/>
                </a:solidFill>
                <a:latin typeface="Rawline regular" panose="00000500000000000000"/>
              </a:rPr>
              <a:t>Interconselhos</a:t>
            </a:r>
            <a:r>
              <a:rPr lang="pt-BR" sz="1000" dirty="0">
                <a:solidFill>
                  <a:schemeClr val="tx1"/>
                </a:solidFill>
                <a:latin typeface="Rawline regular" panose="00000500000000000000"/>
              </a:rPr>
              <a:t>, CDESS, AMB, FNP e MBC, fortalecendo </a:t>
            </a:r>
            <a:r>
              <a:rPr lang="pt-BR" sz="1000" dirty="0">
                <a:solidFill>
                  <a:schemeClr val="tx1"/>
                </a:solidFill>
                <a:latin typeface="Rawline regular" panose="00000500000000000000" pitchFamily="2" charset="0"/>
              </a:rPr>
              <a:t>o diálogo estratégico. Além disso, foram firmados termos de cooperação com o BNDES e o CONSEPLAN, ampliando as parcerias para a formulação da estratégia.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62EDB93-32CE-2C21-0016-B69C27BDAEF2}"/>
              </a:ext>
            </a:extLst>
          </p:cNvPr>
          <p:cNvSpPr/>
          <p:nvPr/>
        </p:nvSpPr>
        <p:spPr>
          <a:xfrm>
            <a:off x="4038131" y="9667685"/>
            <a:ext cx="2982593" cy="759965"/>
          </a:xfrm>
          <a:prstGeom prst="rect">
            <a:avLst/>
          </a:prstGeom>
          <a:solidFill>
            <a:schemeClr val="accent2">
              <a:lumMod val="60000"/>
              <a:lumOff val="4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32000" rIns="180000" bIns="108000" rtlCol="0" anchor="ctr" anchorCtr="0"/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100" spc="-20" dirty="0">
                <a:solidFill>
                  <a:schemeClr val="bg1"/>
                </a:solidFill>
                <a:latin typeface="Rawline bold" panose="00000800000000000000" pitchFamily="2" charset="0"/>
              </a:rPr>
              <a:t>Estamos prontos para ouvir, refletir e, juntos, construir um Brasil mais preparado para os desafios de 2050!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pt-BR" sz="1200" b="1" dirty="0">
              <a:solidFill>
                <a:schemeClr val="tx1"/>
              </a:solidFill>
              <a:latin typeface="Rawline" panose="00000500000000000000" pitchFamily="2" charset="0"/>
            </a:endParaRPr>
          </a:p>
        </p:txBody>
      </p:sp>
      <p:pic>
        <p:nvPicPr>
          <p:cNvPr id="11" name="Imagem 10" descr="Código QR&#10;&#10;Descrição gerada automaticamente">
            <a:extLst>
              <a:ext uri="{FF2B5EF4-FFF2-40B4-BE49-F238E27FC236}">
                <a16:creationId xmlns:a16="http://schemas.microsoft.com/office/drawing/2014/main" id="{7C9C3A5B-461D-6372-6D41-1F429DBFAF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434" y="4254550"/>
            <a:ext cx="743451" cy="7434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1626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tratégia Brasil 2050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FF0000"/>
      </a:accent1>
      <a:accent2>
        <a:srgbClr val="1D3C69"/>
      </a:accent2>
      <a:accent3>
        <a:srgbClr val="183EFF"/>
      </a:accent3>
      <a:accent4>
        <a:srgbClr val="00D000"/>
      </a:accent4>
      <a:accent5>
        <a:srgbClr val="FFA300"/>
      </a:accent5>
      <a:accent6>
        <a:srgbClr val="FFD000"/>
      </a:accent6>
      <a:hlink>
        <a:srgbClr val="000000"/>
      </a:hlink>
      <a:folHlink>
        <a:srgbClr val="000000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 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0F78C8CF7DA1143ACCE95AB7B9F401C" ma:contentTypeVersion="11" ma:contentTypeDescription="Crie um novo documento." ma:contentTypeScope="" ma:versionID="28c6001133d342d790c8def81a6471f5">
  <xsd:schema xmlns:xsd="http://www.w3.org/2001/XMLSchema" xmlns:xs="http://www.w3.org/2001/XMLSchema" xmlns:p="http://schemas.microsoft.com/office/2006/metadata/properties" xmlns:ns2="bf1193a7-7ddb-4fd2-a330-e459b1e11b40" xmlns:ns3="2b6527ed-9747-4263-9486-8797cc0563a3" xmlns:ns4="ab212e83-9b5a-48c7-9f93-28efe3360fdd" targetNamespace="http://schemas.microsoft.com/office/2006/metadata/properties" ma:root="true" ma:fieldsID="e7e10d153bf9c295211911a7282b3caa" ns2:_="" ns3:_="" ns4:_="">
    <xsd:import namespace="bf1193a7-7ddb-4fd2-a330-e459b1e11b40"/>
    <xsd:import namespace="2b6527ed-9747-4263-9486-8797cc0563a3"/>
    <xsd:import namespace="ab212e83-9b5a-48c7-9f93-28efe3360fd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todologia" minOccurs="0"/>
                <xsd:element ref="ns2:Produto" minOccurs="0"/>
                <xsd:element ref="ns2:Tipo_x0020_de_x0020_Documento" minOccurs="0"/>
                <xsd:element ref="ns3:Tipo_x0020_de_x0020_Cliente" minOccurs="0"/>
                <xsd:element ref="ns3:Área_x0020_de_x0020_Atuação" minOccurs="0"/>
                <xsd:element ref="ns3:Origem_MCP" minOccurs="0"/>
                <xsd:element ref="ns3:Status_x0020_MCP" minOccurs="0"/>
                <xsd:element ref="ns2:TaxKeywordTaxHTField" minOccurs="0"/>
                <xsd:element ref="ns2:TaxCatchAll" minOccurs="0"/>
                <xsd:element ref="ns4:MediaServiceMetadata" minOccurs="0"/>
                <xsd:element ref="ns4:MediaServiceFastMetadata" minOccurs="0"/>
                <xsd:element ref="ns4:MediaServiceSearchProperties" minOccurs="0"/>
                <xsd:element ref="ns4:MediaServiceObjectDetectorVersions" minOccurs="0"/>
                <xsd:element ref="ns4:lcf76f155ced4ddcb4097134ff3c332f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1193a7-7ddb-4fd2-a330-e459b1e11b4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a ID do Documento" ma:description="O valor da ID do documento atribuída a este item." ma:internalName="_dlc_DocId" ma:readOnly="true">
      <xsd:simpleType>
        <xsd:restriction base="dms:Text"/>
      </xsd:simpleType>
    </xsd:element>
    <xsd:element name="_dlc_DocIdUrl" ma:index="9" nillable="true" ma:displayName="ID do Documento" ma:description="Link permanente par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roduto" ma:index="12" nillable="true" ma:displayName="Produto" ma:format="Dropdown" ma:internalName="Produto">
      <xsd:simpleType>
        <xsd:restriction base="dms:Choice">
          <xsd:enumeration value="Administrativo"/>
          <xsd:enumeration value="Benchmarking"/>
          <xsd:enumeration value="Capacitação"/>
          <xsd:enumeration value="Captação de Recursos"/>
          <xsd:enumeration value="Carteira de Projetos"/>
          <xsd:enumeration value="Cenários"/>
          <xsd:enumeration value="Desenho Organizacional"/>
          <xsd:enumeration value="Diagnóstico"/>
          <xsd:enumeration value="Formulação Estratégica"/>
          <xsd:enumeration value="Gestão da Mudança"/>
          <xsd:enumeration value="Modelo de Negócios"/>
          <xsd:enumeration value="Monitoramento"/>
          <xsd:enumeration value="Oficina de Trabalho"/>
          <xsd:enumeration value="Pesquisa de Opinião"/>
          <xsd:enumeration value="Pesquisa Qualitativa"/>
          <xsd:enumeration value="RoadMapping"/>
        </xsd:restriction>
      </xsd:simpleType>
    </xsd:element>
    <xsd:element name="Tipo_x0020_de_x0020_Documento" ma:index="13" nillable="true" ma:displayName="Tipo de Documento" ma:format="Dropdown" ma:internalName="Tipo_x0020_de_x0020_Documento">
      <xsd:simpleType>
        <xsd:restriction base="dms:Choice">
          <xsd:enumeration value="Artigo/Estudo"/>
          <xsd:enumeration value="Banco de Dados"/>
          <xsd:enumeration value="Bases de Design"/>
          <xsd:enumeration value="Caderno de Trabalho"/>
          <xsd:enumeration value="Carta"/>
          <xsd:enumeration value="Checklist"/>
          <xsd:enumeration value="Ferramenta"/>
          <xsd:enumeration value="Manual"/>
          <xsd:enumeration value="Palestra"/>
          <xsd:enumeration value="Plano de Trabalho"/>
          <xsd:enumeration value="Proposta Técnica"/>
          <xsd:enumeration value="Questionário"/>
          <xsd:enumeration value="Relatório"/>
          <xsd:enumeration value="Transcrição"/>
        </xsd:restriction>
      </xsd:simpleType>
    </xsd:element>
    <xsd:element name="TaxKeywordTaxHTField" ma:index="19" nillable="true" ma:taxonomy="true" ma:internalName="TaxKeywordTaxHTField" ma:taxonomyFieldName="TaxKeyword" ma:displayName="Palavras-chave Corporativas" ma:fieldId="{23f27201-bee3-471e-b2e7-b64fd8b7ca38}" ma:taxonomyMulti="true" ma:sspId="ea188d08-5fba-41bf-a1e8-2686c260f4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d88f592c-83ee-40ed-9743-a3413d4ca4b7}" ma:internalName="TaxCatchAll" ma:showField="CatchAllData" ma:web="bf1193a7-7ddb-4fd2-a330-e459b1e11b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6527ed-9747-4263-9486-8797cc0563a3" elementFormDefault="qualified">
    <xsd:import namespace="http://schemas.microsoft.com/office/2006/documentManagement/types"/>
    <xsd:import namespace="http://schemas.microsoft.com/office/infopath/2007/PartnerControls"/>
    <xsd:element name="Metodologia" ma:index="11" nillable="true" ma:displayName="Metodologia" ma:format="Dropdown" ma:internalName="Metodologia">
      <xsd:simpleType>
        <xsd:restriction base="dms:Choice">
          <xsd:enumeration value="Cenário"/>
          <xsd:enumeration value="Estratégia"/>
          <xsd:enumeration value="Gestão"/>
          <xsd:enumeration value="Inovação"/>
        </xsd:restriction>
      </xsd:simpleType>
    </xsd:element>
    <xsd:element name="Tipo_x0020_de_x0020_Cliente" ma:index="14" nillable="true" ma:displayName="Tipo de Cliente" ma:format="Dropdown" ma:internalName="Tipo_x0020_de_x0020_Cliente">
      <xsd:simpleType>
        <xsd:restriction base="dms:Choice">
          <xsd:enumeration value="Entidade de Classe"/>
          <xsd:enumeration value="Estatal"/>
          <xsd:enumeration value="Governo Estadual"/>
          <xsd:enumeration value="Governo Federal"/>
          <xsd:enumeration value="Prefeitura"/>
          <xsd:enumeration value="Sistema S"/>
        </xsd:restriction>
      </xsd:simpleType>
    </xsd:element>
    <xsd:element name="Área_x0020_de_x0020_Atuação" ma:index="15" nillable="true" ma:displayName="Área de Atuação" ma:format="Dropdown" ma:internalName="_x00c1_rea_x0020_de_x0020_Atua_x00e7__x00e3_o">
      <xsd:simpleType>
        <xsd:restriction base="dms:Choice">
          <xsd:enumeration value="3o Setor"/>
          <xsd:enumeration value="Educação"/>
          <xsd:enumeration value="Empresarial"/>
          <xsd:enumeration value="Energia"/>
          <xsd:enumeration value="Governo"/>
          <xsd:enumeration value="Industria"/>
          <xsd:enumeration value="Óleo &amp; Gás"/>
          <xsd:enumeration value="Saúde"/>
          <xsd:enumeration value="Serviços"/>
        </xsd:restriction>
      </xsd:simpleType>
    </xsd:element>
    <xsd:element name="Origem_MCP" ma:index="16" nillable="true" ma:displayName="Origem Documento" ma:format="Dropdown" ma:internalName="Origem_MCP">
      <xsd:simpleType>
        <xsd:restriction base="dms:Choice">
          <xsd:enumeration value="Cliente"/>
          <xsd:enumeration value="Externo"/>
          <xsd:enumeration value="Macroplan"/>
        </xsd:restriction>
      </xsd:simpleType>
    </xsd:element>
    <xsd:element name="Status_x0020_MCP" ma:index="17" nillable="true" ma:displayName="Status Documento" ma:format="Dropdown" ma:internalName="Status_x0020_MCP">
      <xsd:simpleType>
        <xsd:restriction base="dms:Choice">
          <xsd:enumeration value="Documento Final"/>
          <xsd:enumeration value="Em Elaboraçã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12e83-9b5a-48c7-9f93-28efe3360f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Marcações de imagem" ma:readOnly="false" ma:fieldId="{5cf76f15-5ced-4ddc-b409-7134ff3c332f}" ma:taxonomyMulti="true" ma:sspId="ea188d08-5fba-41bf-a1e8-2686c260f4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duto xmlns="bf1193a7-7ddb-4fd2-a330-e459b1e11b40" xsi:nil="true"/>
    <Metodologia xmlns="2b6527ed-9747-4263-9486-8797cc0563a3" xsi:nil="true"/>
    <_dlc_DocId xmlns="bf1193a7-7ddb-4fd2-a330-e459b1e11b40">MCPDOC-258936509-1147</_dlc_DocId>
    <TaxKeywordTaxHTField xmlns="bf1193a7-7ddb-4fd2-a330-e459b1e11b40">
      <Terms xmlns="http://schemas.microsoft.com/office/infopath/2007/PartnerControls"/>
    </TaxKeywordTaxHTField>
    <Tipo_x0020_de_x0020_Documento xmlns="bf1193a7-7ddb-4fd2-a330-e459b1e11b40" xsi:nil="true"/>
    <Status_x0020_MCP xmlns="2b6527ed-9747-4263-9486-8797cc0563a3" xsi:nil="true"/>
    <Área_x0020_de_x0020_Atuação xmlns="2b6527ed-9747-4263-9486-8797cc0563a3" xsi:nil="true"/>
    <_dlc_DocIdUrl xmlns="bf1193a7-7ddb-4fd2-a330-e459b1e11b40">
      <Url>https://mcpdocs.sharepoint.com/clientes/Brasil_2050/_layouts/15/DocIdRedir.aspx?ID=MCPDOC-258936509-1147</Url>
      <Description>MCPDOC-258936509-1147</Description>
    </_dlc_DocIdUrl>
    <Origem_MCP xmlns="2b6527ed-9747-4263-9486-8797cc0563a3" xsi:nil="true"/>
    <lcf76f155ced4ddcb4097134ff3c332f xmlns="ab212e83-9b5a-48c7-9f93-28efe3360fdd">
      <Terms xmlns="http://schemas.microsoft.com/office/infopath/2007/PartnerControls"/>
    </lcf76f155ced4ddcb4097134ff3c332f>
    <TaxCatchAll xmlns="bf1193a7-7ddb-4fd2-a330-e459b1e11b40" xsi:nil="true"/>
    <Tipo_x0020_de_x0020_Cliente xmlns="2b6527ed-9747-4263-9486-8797cc0563a3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21B8FF-4AB6-4276-9F35-17E12FA7BBE1}">
  <ds:schemaRefs>
    <ds:schemaRef ds:uri="http://schemas.microsoft.com/sharepoint/event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BA8D3253-FA9A-480A-B636-DF77D2A3916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bf1193a7-7ddb-4fd2-a330-e459b1e11b40"/>
    <ds:schemaRef ds:uri="2b6527ed-9747-4263-9486-8797cc0563a3"/>
    <ds:schemaRef ds:uri="ab212e83-9b5a-48c7-9f93-28efe3360fdd"/>
  </ds:schemaRefs>
</ds:datastoreItem>
</file>

<file path=customXml/itemProps3.xml><?xml version="1.0" encoding="utf-8"?>
<ds:datastoreItem xmlns:ds="http://schemas.openxmlformats.org/officeDocument/2006/customXml" ds:itemID="{54ADAAA6-649C-4E92-B8CB-EDFB7A650FEA}">
  <ds:schemaRefs>
    <ds:schemaRef ds:uri="http://schemas.microsoft.com/office/2006/metadata/properties"/>
    <ds:schemaRef ds:uri="http://www.w3.org/2000/xmlns/"/>
    <ds:schemaRef ds:uri="bf1193a7-7ddb-4fd2-a330-e459b1e11b40"/>
    <ds:schemaRef ds:uri="http://www.w3.org/2001/XMLSchema-instance"/>
    <ds:schemaRef ds:uri="2b6527ed-9747-4263-9486-8797cc0563a3"/>
    <ds:schemaRef ds:uri="http://schemas.microsoft.com/office/infopath/2007/PartnerControls"/>
    <ds:schemaRef ds:uri="ab212e83-9b5a-48c7-9f93-28efe3360fdd"/>
  </ds:schemaRefs>
</ds:datastoreItem>
</file>

<file path=customXml/itemProps4.xml><?xml version="1.0" encoding="utf-8"?>
<ds:datastoreItem xmlns:ds="http://schemas.openxmlformats.org/officeDocument/2006/customXml" ds:itemID="{387887D4-4F07-47DE-810B-E327C4362E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650</Words>
  <Application>Microsoft Office PowerPoint</Application>
  <PresentationFormat>Custom</PresentationFormat>
  <Paragraphs>45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Tema do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Tatiane Limani</dc:creator>
  <cp:lastModifiedBy>Flavia Duarte Nascimento</cp:lastModifiedBy>
  <cp:revision>5</cp:revision>
  <dcterms:created xsi:type="dcterms:W3CDTF">2024-11-22T14:43:25Z</dcterms:created>
  <dcterms:modified xsi:type="dcterms:W3CDTF">2024-12-06T18:51:08Z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8bbf5350-cffb-4980-96e1-e5891c6ab2b1</vt:lpwstr>
  </property>
  <property fmtid="{D5CDD505-2E9C-101B-9397-08002B2CF9AE}" pid="3" name="TaxKeyword">
    <vt:lpwstr/>
  </property>
  <property fmtid="{D5CDD505-2E9C-101B-9397-08002B2CF9AE}" pid="4" name="ContentTypeId">
    <vt:lpwstr>0x01010020F78C8CF7DA1143ACCE95AB7B9F401C</vt:lpwstr>
  </property>
  <property fmtid="{D5CDD505-2E9C-101B-9397-08002B2CF9AE}" pid="5" name="MediaServiceImageTags">
    <vt:lpwstr/>
  </property>
</Properties>
</file>