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</p:sldMasterIdLst>
  <p:notesMasterIdLst>
    <p:notesMasterId r:id="rId11"/>
  </p:notesMasterIdLst>
  <p:sldIdLst>
    <p:sldId id="257" r:id="rId5"/>
    <p:sldId id="264" r:id="rId6"/>
    <p:sldId id="268" r:id="rId7"/>
    <p:sldId id="267" r:id="rId8"/>
    <p:sldId id="261" r:id="rId9"/>
    <p:sldId id="262" r:id="rId10"/>
  </p:sldIdLst>
  <p:sldSz cx="9144000" cy="5143500" type="screen16x9"/>
  <p:notesSz cx="6791325" cy="9921875"/>
  <p:embeddedFontLst>
    <p:embeddedFont>
      <p:font typeface="Raleway" panose="020B0604020202020204" charset="0"/>
      <p:regular r:id="rId12"/>
      <p:bold r:id="rId13"/>
      <p:italic r:id="rId14"/>
      <p:boldItalic r:id="rId15"/>
    </p:embeddedFont>
    <p:embeddedFont>
      <p:font typeface="Raleway ExtraBold" panose="020B0604020202020204" charset="0"/>
      <p:bold r:id="rId16"/>
      <p:boldItalic r:id="rId17"/>
    </p:embeddedFont>
    <p:embeddedFont>
      <p:font typeface="Raleway Medium" panose="020B060402020202020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Nunito" panose="020B0604020202020204" charset="0"/>
      <p:regular r:id="rId24"/>
      <p:bold r:id="rId25"/>
      <p:italic r:id="rId26"/>
      <p:boldItalic r:id="rId27"/>
    </p:embeddedFont>
    <p:embeddedFont>
      <p:font typeface="Dosis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j4E+HUiOuPHl+vznEX0ayl72J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customschemas.google.com/relationships/presentationmetadata" Target="metadata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5113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133" y="4712891"/>
            <a:ext cx="5433060" cy="446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58722c91c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g258722c91c4_0_43:notes"/>
          <p:cNvSpPr txBox="1">
            <a:spLocks noGrp="1"/>
          </p:cNvSpPr>
          <p:nvPr>
            <p:ph type="body" idx="1"/>
          </p:nvPr>
        </p:nvSpPr>
        <p:spPr>
          <a:xfrm>
            <a:off x="679133" y="4712891"/>
            <a:ext cx="5433060" cy="446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94daa19cb2_1_55:notes"/>
          <p:cNvSpPr txBox="1">
            <a:spLocks noGrp="1"/>
          </p:cNvSpPr>
          <p:nvPr>
            <p:ph type="body" idx="1"/>
          </p:nvPr>
        </p:nvSpPr>
        <p:spPr>
          <a:xfrm>
            <a:off x="679133" y="4774902"/>
            <a:ext cx="5433060" cy="390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294daa19cb2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79133" y="4712891"/>
            <a:ext cx="5433060" cy="446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 escura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0"/>
          <p:cNvSpPr/>
          <p:nvPr/>
        </p:nvSpPr>
        <p:spPr>
          <a:xfrm>
            <a:off x="150" y="150"/>
            <a:ext cx="9144000" cy="5143500"/>
          </a:xfrm>
          <a:prstGeom prst="rect">
            <a:avLst/>
          </a:prstGeom>
          <a:solidFill>
            <a:srgbClr val="009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1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7275" y="3486767"/>
            <a:ext cx="1024548" cy="88997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 txBox="1">
            <a:spLocks noGrp="1"/>
          </p:cNvSpPr>
          <p:nvPr>
            <p:ph type="ctrTitle"/>
          </p:nvPr>
        </p:nvSpPr>
        <p:spPr>
          <a:xfrm>
            <a:off x="274250" y="297800"/>
            <a:ext cx="6013200" cy="13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ubTitle" idx="1"/>
          </p:nvPr>
        </p:nvSpPr>
        <p:spPr>
          <a:xfrm>
            <a:off x="274250" y="1679000"/>
            <a:ext cx="6013200" cy="1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Medium"/>
              <a:buNone/>
              <a:defRPr sz="2400" b="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3" name="Google Shape;13;p10"/>
          <p:cNvPicPr preferRelativeResize="0"/>
          <p:nvPr/>
        </p:nvPicPr>
        <p:blipFill rotWithShape="1">
          <a:blip r:embed="rId3">
            <a:alphaModFix amt="20000"/>
          </a:blip>
          <a:srcRect l="10128" t="1051" b="10617"/>
          <a:stretch/>
        </p:blipFill>
        <p:spPr>
          <a:xfrm>
            <a:off x="-39300" y="2720000"/>
            <a:ext cx="8217898" cy="242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PA">
  <p:cSld name="MAPA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94daa19cb2_0_64"/>
          <p:cNvSpPr/>
          <p:nvPr/>
        </p:nvSpPr>
        <p:spPr>
          <a:xfrm>
            <a:off x="-21771" y="-14066"/>
            <a:ext cx="9176700" cy="558600"/>
          </a:xfrm>
          <a:prstGeom prst="rect">
            <a:avLst/>
          </a:prstGeom>
          <a:solidFill>
            <a:srgbClr val="385623">
              <a:alpha val="898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g294daa19cb2_0_64"/>
          <p:cNvSpPr/>
          <p:nvPr/>
        </p:nvSpPr>
        <p:spPr>
          <a:xfrm>
            <a:off x="-5443" y="4918497"/>
            <a:ext cx="9144000" cy="225000"/>
          </a:xfrm>
          <a:prstGeom prst="rect">
            <a:avLst/>
          </a:prstGeom>
          <a:solidFill>
            <a:srgbClr val="385623">
              <a:alpha val="898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294daa19cb2_0_64"/>
          <p:cNvSpPr txBox="1"/>
          <p:nvPr/>
        </p:nvSpPr>
        <p:spPr>
          <a:xfrm>
            <a:off x="206580" y="4913943"/>
            <a:ext cx="89481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Inovação nas Cadeias Produtivas da Agropecuária para a Conservação Florestal na Amazônia Legal</a:t>
            </a:r>
            <a:endParaRPr sz="11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 hasCustomPrompt="1"/>
          </p:nvPr>
        </p:nvSpPr>
        <p:spPr>
          <a:xfrm>
            <a:off x="552525" y="600075"/>
            <a:ext cx="7011600" cy="16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552450" y="2397675"/>
            <a:ext cx="7011600" cy="22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7" name="Google Shape;1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80053" y="0"/>
            <a:ext cx="86394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escuro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8562267" y="4684288"/>
            <a:ext cx="340500" cy="2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0" name="Google Shape;20;p12"/>
          <p:cNvSpPr/>
          <p:nvPr/>
        </p:nvSpPr>
        <p:spPr>
          <a:xfrm>
            <a:off x="150" y="0"/>
            <a:ext cx="9144000" cy="5143500"/>
          </a:xfrm>
          <a:prstGeom prst="rect">
            <a:avLst/>
          </a:prstGeom>
          <a:solidFill>
            <a:srgbClr val="009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12"/>
          <p:cNvPicPr preferRelativeResize="0"/>
          <p:nvPr/>
        </p:nvPicPr>
        <p:blipFill rotWithShape="1">
          <a:blip r:embed="rId2">
            <a:alphaModFix amt="20000"/>
          </a:blip>
          <a:srcRect l="10128" t="1051" b="10617"/>
          <a:stretch/>
        </p:blipFill>
        <p:spPr>
          <a:xfrm>
            <a:off x="-39300" y="2720000"/>
            <a:ext cx="8217898" cy="242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22;p12"/>
          <p:cNvGrpSpPr/>
          <p:nvPr/>
        </p:nvGrpSpPr>
        <p:grpSpPr>
          <a:xfrm>
            <a:off x="2562708" y="1568643"/>
            <a:ext cx="4018882" cy="968928"/>
            <a:chOff x="2181800" y="2343150"/>
            <a:chExt cx="4780400" cy="1152525"/>
          </a:xfrm>
        </p:grpSpPr>
        <p:pic>
          <p:nvPicPr>
            <p:cNvPr id="23" name="Google Shape;23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72000" y="2343150"/>
              <a:ext cx="2390200" cy="1152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81800" y="2343150"/>
              <a:ext cx="2390200" cy="115251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 clara">
  <p:cSld name="TITLE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/>
          <p:nvPr/>
        </p:nvSpPr>
        <p:spPr>
          <a:xfrm>
            <a:off x="150" y="15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3"/>
          <p:cNvSpPr txBox="1">
            <a:spLocks noGrp="1"/>
          </p:cNvSpPr>
          <p:nvPr>
            <p:ph type="ctrTitle"/>
          </p:nvPr>
        </p:nvSpPr>
        <p:spPr>
          <a:xfrm>
            <a:off x="274250" y="297800"/>
            <a:ext cx="6013200" cy="13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00"/>
              </a:buClr>
              <a:buSzPts val="3200"/>
              <a:buNone/>
              <a:defRPr sz="3200">
                <a:solidFill>
                  <a:srgbClr val="0095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ubTitle" idx="1"/>
          </p:nvPr>
        </p:nvSpPr>
        <p:spPr>
          <a:xfrm>
            <a:off x="274250" y="1679000"/>
            <a:ext cx="6013200" cy="1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00"/>
              </a:buClr>
              <a:buSzPts val="2400"/>
              <a:buFont typeface="Raleway Medium"/>
              <a:buNone/>
              <a:defRPr sz="2400" b="0">
                <a:solidFill>
                  <a:srgbClr val="009500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29" name="Google Shape;29;p13"/>
          <p:cNvPicPr preferRelativeResize="0"/>
          <p:nvPr/>
        </p:nvPicPr>
        <p:blipFill rotWithShape="1">
          <a:blip r:embed="rId2">
            <a:alphaModFix amt="20000"/>
          </a:blip>
          <a:srcRect l="10128" t="1051" b="10617"/>
          <a:stretch/>
        </p:blipFill>
        <p:spPr>
          <a:xfrm>
            <a:off x="-39300" y="2720000"/>
            <a:ext cx="8217898" cy="242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7277" y="3486363"/>
            <a:ext cx="1024552" cy="89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300375" y="197125"/>
            <a:ext cx="7531800" cy="8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80051" y="0"/>
            <a:ext cx="86394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753975" y="331000"/>
            <a:ext cx="29358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753975" y="1400475"/>
            <a:ext cx="36267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  <a:defRPr sz="1200"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  <a:defRPr sz="1200"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■"/>
              <a:defRPr sz="1200"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37" name="Google Shape;3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80053" y="0"/>
            <a:ext cx="86394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00"/>
              </a:buClr>
              <a:buSzPts val="4800"/>
              <a:buNone/>
              <a:defRPr sz="4800">
                <a:solidFill>
                  <a:srgbClr val="0095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40" name="Google Shape;4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80053" y="0"/>
            <a:ext cx="86394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escuro 1">
  <p:cSld name="BLANK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/>
          <p:nvPr/>
        </p:nvSpPr>
        <p:spPr>
          <a:xfrm>
            <a:off x="150" y="15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19"/>
          <p:cNvPicPr preferRelativeResize="0"/>
          <p:nvPr/>
        </p:nvPicPr>
        <p:blipFill rotWithShape="1">
          <a:blip r:embed="rId2">
            <a:alphaModFix amt="20000"/>
          </a:blip>
          <a:srcRect l="10128" t="1051" b="10617"/>
          <a:stretch/>
        </p:blipFill>
        <p:spPr>
          <a:xfrm>
            <a:off x="-39300" y="2720000"/>
            <a:ext cx="8217898" cy="242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8252" y="1822248"/>
            <a:ext cx="3127798" cy="7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300375" y="197125"/>
            <a:ext cx="7531800" cy="8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00"/>
              </a:buClr>
              <a:buSzPts val="2000"/>
              <a:buFont typeface="Raleway ExtraBold"/>
              <a:buNone/>
              <a:defRPr sz="2000" b="0" i="0" u="none" strike="noStrike" cap="none">
                <a:solidFill>
                  <a:srgbClr val="0095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438850" y="1152475"/>
            <a:ext cx="8217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500"/>
              </a:buClr>
              <a:buSzPts val="1800"/>
              <a:buFont typeface="Raleway"/>
              <a:buChar char="●"/>
              <a:defRPr sz="1800" b="1" i="0" u="none" strike="noStrike" cap="none">
                <a:solidFill>
                  <a:srgbClr val="0095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58722c91c4_0_43"/>
          <p:cNvSpPr txBox="1">
            <a:spLocks noGrp="1"/>
          </p:cNvSpPr>
          <p:nvPr>
            <p:ph type="ctrTitle"/>
          </p:nvPr>
        </p:nvSpPr>
        <p:spPr>
          <a:xfrm>
            <a:off x="-166950" y="1503675"/>
            <a:ext cx="7452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6"/>
              <a:buNone/>
            </a:pPr>
            <a:r>
              <a:rPr lang="pt-BR" sz="1344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Departamento de Reflorestamento e Recuperação de Áreas Degradadas</a:t>
            </a:r>
            <a:endParaRPr sz="1344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6"/>
              <a:buNone/>
            </a:pPr>
            <a:r>
              <a:rPr lang="pt-BR" sz="14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DEFLO/SDI/MAPA</a:t>
            </a:r>
            <a:endParaRPr sz="2600">
              <a:solidFill>
                <a:srgbClr val="385623"/>
              </a:solidFill>
            </a:endParaRPr>
          </a:p>
        </p:txBody>
      </p:sp>
      <p:pic>
        <p:nvPicPr>
          <p:cNvPr id="68" name="Google Shape;68;g258722c91c4_0_43"/>
          <p:cNvPicPr preferRelativeResize="0"/>
          <p:nvPr/>
        </p:nvPicPr>
        <p:blipFill rotWithShape="1">
          <a:blip r:embed="rId3">
            <a:alphaModFix/>
          </a:blip>
          <a:srcRect l="48570"/>
          <a:stretch/>
        </p:blipFill>
        <p:spPr>
          <a:xfrm>
            <a:off x="0" y="2150175"/>
            <a:ext cx="9192975" cy="30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258722c91c4_0_43"/>
          <p:cNvPicPr preferRelativeResize="0"/>
          <p:nvPr/>
        </p:nvPicPr>
        <p:blipFill rotWithShape="1">
          <a:blip r:embed="rId4">
            <a:alphaModFix/>
          </a:blip>
          <a:srcRect l="65879"/>
          <a:stretch/>
        </p:blipFill>
        <p:spPr>
          <a:xfrm>
            <a:off x="6218501" y="1"/>
            <a:ext cx="3098327" cy="51046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g258722c91c4_0_43"/>
          <p:cNvSpPr txBox="1"/>
          <p:nvPr/>
        </p:nvSpPr>
        <p:spPr>
          <a:xfrm>
            <a:off x="269575" y="509775"/>
            <a:ext cx="6374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Inovação nas Cadeias Produtivas da Agropecuária para Conservação Florestal na Amazônia Legal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7D4904-242D-49B0-B508-A1EE40CA9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488"/>
            <a:ext cx="8014522" cy="549649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solidFill>
                  <a:srgbClr val="548135"/>
                </a:solidFill>
                <a:latin typeface="Calibri"/>
                <a:cs typeface="Calibri"/>
                <a:sym typeface="Arial"/>
              </a:rPr>
              <a:t>DADOS DO PROJETO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D5579B4-34E3-41E8-96E7-56CB8638C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526" y="779648"/>
            <a:ext cx="8014521" cy="4036743"/>
          </a:xfrm>
        </p:spPr>
        <p:txBody>
          <a:bodyPr>
            <a:norm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pt-BR" sz="1500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NOME: </a:t>
            </a:r>
            <a:r>
              <a:rPr lang="pt-BR" sz="1500" b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Inovação e Sustentabilidade nas Cadeias Produtivas da Carne, da Madeira e da Soja.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pt-BR" sz="1500" b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indent="0" algn="just">
              <a:lnSpc>
                <a:spcPct val="150000"/>
              </a:lnSpc>
              <a:buNone/>
            </a:pPr>
            <a:r>
              <a:rPr lang="pt-BR" sz="1500" dirty="0">
                <a:solidFill>
                  <a:srgbClr val="548135"/>
                </a:solidFill>
                <a:latin typeface="Calibri"/>
                <a:cs typeface="Calibri"/>
                <a:sym typeface="Calibri"/>
              </a:rPr>
              <a:t>DENOMINAÇÃO:</a:t>
            </a:r>
            <a:r>
              <a:rPr lang="pt-BR" sz="1500" b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Cadeias Sustentáveis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pt-BR" sz="1500" b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indent="0" algn="just">
              <a:lnSpc>
                <a:spcPct val="150000"/>
              </a:lnSpc>
              <a:buNone/>
            </a:pPr>
            <a:r>
              <a:rPr lang="pt-BR" sz="1500" dirty="0">
                <a:solidFill>
                  <a:srgbClr val="548135"/>
                </a:solidFill>
                <a:latin typeface="Calibri"/>
                <a:cs typeface="Calibri"/>
                <a:sym typeface="Calibri"/>
              </a:rPr>
              <a:t>DURAÇÃO</a:t>
            </a:r>
            <a:r>
              <a:rPr lang="pt-BR" sz="1500" b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5 anos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pt-BR" sz="1500" b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indent="0" algn="just">
              <a:lnSpc>
                <a:spcPct val="150000"/>
              </a:lnSpc>
              <a:buNone/>
            </a:pPr>
            <a:r>
              <a:rPr lang="pt-BR" sz="1500" dirty="0">
                <a:solidFill>
                  <a:srgbClr val="548135"/>
                </a:solidFill>
                <a:latin typeface="Calibri"/>
                <a:cs typeface="Calibri"/>
                <a:sym typeface="Calibri"/>
              </a:rPr>
              <a:t>RECURSO</a:t>
            </a:r>
            <a:r>
              <a:rPr lang="pt-BR" sz="1500" b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25,5 milhões de Euros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pt-BR" sz="1500" b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indent="0" algn="just">
              <a:lnSpc>
                <a:spcPct val="150000"/>
              </a:lnSpc>
              <a:buNone/>
            </a:pPr>
            <a:r>
              <a:rPr lang="pt-BR" sz="1500" dirty="0">
                <a:solidFill>
                  <a:srgbClr val="548135"/>
                </a:solidFill>
                <a:latin typeface="Calibri"/>
                <a:cs typeface="Calibri"/>
                <a:sym typeface="Calibri"/>
              </a:rPr>
              <a:t>ÓRGÃO GESTOR</a:t>
            </a:r>
            <a:r>
              <a:rPr lang="pt-BR" sz="1500" b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MAPA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pt-BR" sz="1500" b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indent="0" algn="just">
              <a:lnSpc>
                <a:spcPct val="150000"/>
              </a:lnSpc>
              <a:buNone/>
            </a:pPr>
            <a:r>
              <a:rPr lang="pt-BR" sz="1500" dirty="0">
                <a:solidFill>
                  <a:srgbClr val="548135"/>
                </a:solidFill>
                <a:latin typeface="Calibri"/>
                <a:cs typeface="Calibri"/>
                <a:sym typeface="Calibri"/>
              </a:rPr>
              <a:t>ÁREA DE ABRANGÊNCIA</a:t>
            </a:r>
            <a:r>
              <a:rPr lang="en-US" sz="1500" b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MT, PA, TO e RO-AM</a:t>
            </a:r>
            <a:endParaRPr lang="pt-BR" sz="1500" b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indent="0" algn="just">
              <a:buNone/>
            </a:pPr>
            <a:endParaRPr lang="pt-BR" sz="1500" b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indent="0" algn="just">
              <a:buNone/>
            </a:pPr>
            <a:endParaRPr lang="pt-BR" sz="1500" b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indent="0" algn="just">
              <a:buNone/>
            </a:pPr>
            <a:endParaRPr lang="pt-BR" sz="1500" b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indent="0" algn="just">
              <a:buNone/>
            </a:pPr>
            <a:endParaRPr lang="pt-BR" sz="1500" b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indent="0" algn="just">
              <a:buNone/>
            </a:pPr>
            <a:endParaRPr lang="pt-BR" sz="1500" b="0" dirty="0">
              <a:solidFill>
                <a:schemeClr val="tx1"/>
              </a:solidFill>
              <a:latin typeface="Calibri"/>
              <a:cs typeface="Calibri"/>
              <a:sym typeface="Arial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D2859FE-E10C-4515-9E23-3BE5C6AF05E9}"/>
              </a:ext>
            </a:extLst>
          </p:cNvPr>
          <p:cNvCxnSpPr/>
          <p:nvPr/>
        </p:nvCxnSpPr>
        <p:spPr>
          <a:xfrm>
            <a:off x="88526" y="541792"/>
            <a:ext cx="2594162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23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1;g280c80a5a1d_0_0">
            <a:extLst>
              <a:ext uri="{FF2B5EF4-FFF2-40B4-BE49-F238E27FC236}">
                <a16:creationId xmlns:a16="http://schemas.microsoft.com/office/drawing/2014/main" id="{FAAE0F68-E7FA-41F7-84C9-95CAA80974F0}"/>
              </a:ext>
            </a:extLst>
          </p:cNvPr>
          <p:cNvSpPr/>
          <p:nvPr/>
        </p:nvSpPr>
        <p:spPr>
          <a:xfrm>
            <a:off x="83300" y="115775"/>
            <a:ext cx="8911844" cy="889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OBJETIVO SUPERIOR</a:t>
            </a:r>
            <a:r>
              <a:rPr lang="pt-BR" sz="1400" b="1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 (da Cooperação Alemã)</a:t>
            </a:r>
            <a:endParaRPr b="1" dirty="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A conservação da floresta tropical e a promoção do uso sustentável dos recursos naturais no Brasil [na Amazônia] contribuem para a conservação do clima global e da biodiversidade e estabelecem a base para um desenvolvimento socialmente, ecologicamente e economicamente sustentável no Brasil [Amazônia].</a:t>
            </a:r>
            <a:endParaRPr sz="9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2;g280c80a5a1d_0_0">
            <a:extLst>
              <a:ext uri="{FF2B5EF4-FFF2-40B4-BE49-F238E27FC236}">
                <a16:creationId xmlns:a16="http://schemas.microsoft.com/office/drawing/2014/main" id="{9392B9EA-71AE-4455-B865-F6C6EDB1C3BC}"/>
              </a:ext>
            </a:extLst>
          </p:cNvPr>
          <p:cNvSpPr/>
          <p:nvPr/>
        </p:nvSpPr>
        <p:spPr>
          <a:xfrm>
            <a:off x="83300" y="1241300"/>
            <a:ext cx="8911843" cy="675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OBJETIVO DO PROJETO</a:t>
            </a:r>
            <a:endParaRPr b="1" dirty="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Promover inovação nas cadeias produtivas da agropecuária para a conservação florestal na Amazônia</a:t>
            </a:r>
            <a:endParaRPr sz="1100" dirty="0"/>
          </a:p>
        </p:txBody>
      </p:sp>
      <p:sp>
        <p:nvSpPr>
          <p:cNvPr id="6" name="Google Shape;83;g280c80a5a1d_0_0">
            <a:extLst>
              <a:ext uri="{FF2B5EF4-FFF2-40B4-BE49-F238E27FC236}">
                <a16:creationId xmlns:a16="http://schemas.microsoft.com/office/drawing/2014/main" id="{A35EC683-CB95-4E24-9287-035E99D224C9}"/>
              </a:ext>
            </a:extLst>
          </p:cNvPr>
          <p:cNvSpPr/>
          <p:nvPr/>
        </p:nvSpPr>
        <p:spPr>
          <a:xfrm>
            <a:off x="171354" y="2122001"/>
            <a:ext cx="2073300" cy="1105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385623"/>
                </a:solidFill>
                <a:latin typeface="Calibri"/>
                <a:cs typeface="Calibri"/>
                <a:sym typeface="Calibri"/>
              </a:rPr>
              <a:t>Componente 1</a:t>
            </a:r>
            <a:endParaRPr sz="1200" b="1" dirty="0">
              <a:solidFill>
                <a:srgbClr val="385623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Criação de ferramentas de acompanhamento da situação socioambiental </a:t>
            </a:r>
            <a:r>
              <a:rPr lang="pt-BR" sz="12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da origem.</a:t>
            </a:r>
          </a:p>
        </p:txBody>
      </p:sp>
      <p:sp>
        <p:nvSpPr>
          <p:cNvPr id="7" name="Google Shape;84;g280c80a5a1d_0_0">
            <a:extLst>
              <a:ext uri="{FF2B5EF4-FFF2-40B4-BE49-F238E27FC236}">
                <a16:creationId xmlns:a16="http://schemas.microsoft.com/office/drawing/2014/main" id="{881F34E5-A3D6-4B96-BB98-FD3538CBF358}"/>
              </a:ext>
            </a:extLst>
          </p:cNvPr>
          <p:cNvSpPr/>
          <p:nvPr/>
        </p:nvSpPr>
        <p:spPr>
          <a:xfrm>
            <a:off x="2550601" y="2109971"/>
            <a:ext cx="1870800" cy="1105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Componente 2</a:t>
            </a:r>
            <a:endParaRPr sz="1200" b="1" dirty="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spcBef>
                <a:spcPts val="500"/>
              </a:spcBef>
            </a:pPr>
            <a:r>
              <a:rPr lang="pt-BR" sz="1200" dirty="0">
                <a:solidFill>
                  <a:srgbClr val="548135"/>
                </a:solidFill>
                <a:latin typeface="Calibri"/>
                <a:cs typeface="Calibri"/>
                <a:sym typeface="Calibri"/>
              </a:rPr>
              <a:t>Apoio a iniciativas inovadoras de valorização de produtos de cadeias sustentáveis</a:t>
            </a:r>
            <a:endParaRPr sz="1200" dirty="0">
              <a:solidFill>
                <a:srgbClr val="548135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8" name="Google Shape;85;g280c80a5a1d_0_0">
            <a:extLst>
              <a:ext uri="{FF2B5EF4-FFF2-40B4-BE49-F238E27FC236}">
                <a16:creationId xmlns:a16="http://schemas.microsoft.com/office/drawing/2014/main" id="{50FE3C60-7EF0-48C1-B208-5A04B10B974D}"/>
              </a:ext>
            </a:extLst>
          </p:cNvPr>
          <p:cNvSpPr/>
          <p:nvPr/>
        </p:nvSpPr>
        <p:spPr>
          <a:xfrm>
            <a:off x="4722702" y="2109971"/>
            <a:ext cx="2004900" cy="1105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Componente 3</a:t>
            </a:r>
            <a:endParaRPr sz="1200" b="1" dirty="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>
              <a:spcBef>
                <a:spcPts val="500"/>
              </a:spcBef>
              <a:buFont typeface="Arial"/>
              <a:buNone/>
            </a:pPr>
            <a:r>
              <a:rPr lang="pt-BR" sz="1200" dirty="0">
                <a:solidFill>
                  <a:srgbClr val="548135"/>
                </a:solidFill>
                <a:latin typeface="Calibri"/>
                <a:cs typeface="Calibri"/>
                <a:sym typeface="Calibri"/>
              </a:rPr>
              <a:t>Promoção progressiva da melhoria da situação socioambiental da origem dos produtos.</a:t>
            </a:r>
            <a:endParaRPr sz="1200" dirty="0">
              <a:solidFill>
                <a:srgbClr val="548135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86;g280c80a5a1d_0_0">
            <a:extLst>
              <a:ext uri="{FF2B5EF4-FFF2-40B4-BE49-F238E27FC236}">
                <a16:creationId xmlns:a16="http://schemas.microsoft.com/office/drawing/2014/main" id="{D2EF1A80-19AB-45C5-88CC-AF5E01324CB4}"/>
              </a:ext>
            </a:extLst>
          </p:cNvPr>
          <p:cNvSpPr/>
          <p:nvPr/>
        </p:nvSpPr>
        <p:spPr>
          <a:xfrm>
            <a:off x="7075718" y="2109971"/>
            <a:ext cx="1760100" cy="1105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Componente 4</a:t>
            </a:r>
            <a:endParaRPr sz="1200" b="1" dirty="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spcBef>
                <a:spcPts val="500"/>
              </a:spcBef>
            </a:pPr>
            <a:r>
              <a:rPr lang="pt-BR" sz="1200" dirty="0">
                <a:solidFill>
                  <a:srgbClr val="548135"/>
                </a:solidFill>
                <a:latin typeface="Calibri"/>
                <a:cs typeface="Calibri"/>
                <a:sym typeface="Calibri"/>
              </a:rPr>
              <a:t>Gestão, monitoramento e avaliação do projeto</a:t>
            </a:r>
            <a:endParaRPr sz="1200" dirty="0">
              <a:solidFill>
                <a:srgbClr val="548135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83;g280c80a5a1d_0_0">
            <a:extLst>
              <a:ext uri="{FF2B5EF4-FFF2-40B4-BE49-F238E27FC236}">
                <a16:creationId xmlns:a16="http://schemas.microsoft.com/office/drawing/2014/main" id="{E0D7A05D-E5E5-44A1-B97B-AE4B297CFE6A}"/>
              </a:ext>
            </a:extLst>
          </p:cNvPr>
          <p:cNvSpPr/>
          <p:nvPr/>
        </p:nvSpPr>
        <p:spPr>
          <a:xfrm>
            <a:off x="160862" y="3408842"/>
            <a:ext cx="2073300" cy="161887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Objetivo imediato 1</a:t>
            </a:r>
            <a:endParaRPr sz="900" b="1" dirty="0"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lnSpc>
                <a:spcPct val="115000"/>
              </a:lnSpc>
            </a:pPr>
            <a:r>
              <a:rPr lang="pt-BR" sz="900" dirty="0">
                <a:solidFill>
                  <a:schemeClr val="tx1"/>
                </a:solidFill>
                <a:latin typeface="Calibri"/>
                <a:cs typeface="Calibri"/>
              </a:rPr>
              <a:t>Os instrumentos de classificação e monitoramento da situação socioambiental dos imóveis rurais e dos produtos intermediários das cadeias de valor selecionadas são utilizados pelas autoridades competentes (plataforma de </a:t>
            </a:r>
            <a:r>
              <a:rPr lang="pt-BR" sz="900" i="1" dirty="0" err="1">
                <a:solidFill>
                  <a:schemeClr val="tx1"/>
                </a:solidFill>
                <a:latin typeface="Calibri"/>
                <a:cs typeface="Calibri"/>
              </a:rPr>
              <a:t>compliance</a:t>
            </a:r>
            <a:r>
              <a:rPr lang="pt-BR" sz="900" dirty="0">
                <a:solidFill>
                  <a:schemeClr val="tx1"/>
                </a:solidFill>
                <a:latin typeface="Calibri"/>
                <a:cs typeface="Calibri"/>
              </a:rPr>
              <a:t> socioambiental).</a:t>
            </a:r>
            <a:endParaRPr sz="90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1" name="Google Shape;83;g280c80a5a1d_0_0">
            <a:extLst>
              <a:ext uri="{FF2B5EF4-FFF2-40B4-BE49-F238E27FC236}">
                <a16:creationId xmlns:a16="http://schemas.microsoft.com/office/drawing/2014/main" id="{39416EFE-53AF-4AFE-AC94-B3A5B1C87222}"/>
              </a:ext>
            </a:extLst>
          </p:cNvPr>
          <p:cNvSpPr/>
          <p:nvPr/>
        </p:nvSpPr>
        <p:spPr>
          <a:xfrm>
            <a:off x="2569467" y="3408842"/>
            <a:ext cx="1870800" cy="161887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Objetivo imediato 2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200" b="1" dirty="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115000"/>
              </a:lnSpc>
            </a:pPr>
            <a:r>
              <a:rPr lang="pt-BR" sz="900" dirty="0">
                <a:solidFill>
                  <a:schemeClr val="tx1"/>
                </a:solidFill>
                <a:latin typeface="Calibri"/>
                <a:cs typeface="Calibri"/>
              </a:rPr>
              <a:t>As iniciativas eficazes para melhorar a rastreabilidade dos produtos produzidos de forma sustentável ao longo das cadeias de valor e sua valorização são ampliadas.</a:t>
            </a:r>
          </a:p>
          <a:p>
            <a:pPr lvl="0" algn="just">
              <a:lnSpc>
                <a:spcPct val="115000"/>
              </a:lnSpc>
            </a:pPr>
            <a:endParaRPr lang="pt-BR" sz="900" dirty="0"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lnSpc>
                <a:spcPct val="115000"/>
              </a:lnSpc>
            </a:pPr>
            <a:endParaRPr sz="9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83;g280c80a5a1d_0_0">
            <a:extLst>
              <a:ext uri="{FF2B5EF4-FFF2-40B4-BE49-F238E27FC236}">
                <a16:creationId xmlns:a16="http://schemas.microsoft.com/office/drawing/2014/main" id="{BFEB0ADA-6843-4635-A76C-FB96DC9120AC}"/>
              </a:ext>
            </a:extLst>
          </p:cNvPr>
          <p:cNvSpPr/>
          <p:nvPr/>
        </p:nvSpPr>
        <p:spPr>
          <a:xfrm>
            <a:off x="4703734" y="3372220"/>
            <a:ext cx="2004899" cy="161887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200" b="1" dirty="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Objetivo imediato 3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200" b="1" dirty="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lnSpc>
                <a:spcPct val="115000"/>
              </a:lnSpc>
            </a:pPr>
            <a:r>
              <a:rPr lang="pt-BR" sz="9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 situação socioambiental (</a:t>
            </a:r>
            <a:r>
              <a:rPr lang="pt-BR" sz="9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compliance</a:t>
            </a:r>
            <a:r>
              <a:rPr lang="pt-BR" sz="9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das normas socioambientais) dos imóveis rurais nas áreas prioritárias melhorou.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200" b="1" dirty="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lnSpc>
                <a:spcPct val="115000"/>
              </a:lnSpc>
            </a:pPr>
            <a:endParaRPr lang="pt-BR" sz="900" dirty="0"/>
          </a:p>
          <a:p>
            <a:pPr lvl="0" algn="just">
              <a:lnSpc>
                <a:spcPct val="115000"/>
              </a:lnSpc>
            </a:pPr>
            <a:endParaRPr lang="pt-BR" sz="900" dirty="0"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lnSpc>
                <a:spcPct val="115000"/>
              </a:lnSpc>
            </a:pPr>
            <a:endParaRPr sz="9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83;g280c80a5a1d_0_0">
            <a:extLst>
              <a:ext uri="{FF2B5EF4-FFF2-40B4-BE49-F238E27FC236}">
                <a16:creationId xmlns:a16="http://schemas.microsoft.com/office/drawing/2014/main" id="{7627F6E6-4C15-469D-9ED4-64CF913FBEC5}"/>
              </a:ext>
            </a:extLst>
          </p:cNvPr>
          <p:cNvSpPr/>
          <p:nvPr/>
        </p:nvSpPr>
        <p:spPr>
          <a:xfrm>
            <a:off x="7104005" y="3408842"/>
            <a:ext cx="1760100" cy="161887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Objetivo imediato 3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200" b="1" dirty="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lnSpc>
                <a:spcPct val="115000"/>
              </a:lnSpc>
            </a:pPr>
            <a:r>
              <a:rPr lang="pt-BR" sz="9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Gerenciamento, monitoramento e avaliação de projetos.</a:t>
            </a:r>
            <a:endParaRPr lang="pt-BR" sz="1200" b="1" dirty="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lnSpc>
                <a:spcPct val="115000"/>
              </a:lnSpc>
            </a:pPr>
            <a:endParaRPr lang="pt-BR" sz="900" dirty="0"/>
          </a:p>
          <a:p>
            <a:pPr lvl="0" algn="just">
              <a:lnSpc>
                <a:spcPct val="115000"/>
              </a:lnSpc>
            </a:pPr>
            <a:endParaRPr lang="pt-BR" sz="900" dirty="0"/>
          </a:p>
          <a:p>
            <a:pPr lvl="0" algn="just">
              <a:lnSpc>
                <a:spcPct val="115000"/>
              </a:lnSpc>
            </a:pPr>
            <a:endParaRPr lang="pt-BR" sz="900" dirty="0"/>
          </a:p>
          <a:p>
            <a:pPr lvl="0" algn="just">
              <a:lnSpc>
                <a:spcPct val="115000"/>
              </a:lnSpc>
            </a:pPr>
            <a:endParaRPr lang="pt-BR" sz="900" dirty="0"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lnSpc>
                <a:spcPct val="115000"/>
              </a:lnSpc>
            </a:pPr>
            <a:endParaRPr sz="9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96;g280c80a5a1d_0_0">
            <a:extLst>
              <a:ext uri="{FF2B5EF4-FFF2-40B4-BE49-F238E27FC236}">
                <a16:creationId xmlns:a16="http://schemas.microsoft.com/office/drawing/2014/main" id="{29275A0E-2414-4C92-B90F-4CCCC4785670}"/>
              </a:ext>
            </a:extLst>
          </p:cNvPr>
          <p:cNvGrpSpPr/>
          <p:nvPr/>
        </p:nvGrpSpPr>
        <p:grpSpPr>
          <a:xfrm>
            <a:off x="1858840" y="1916300"/>
            <a:ext cx="599420" cy="585132"/>
            <a:chOff x="1052919" y="5385755"/>
            <a:chExt cx="1171200" cy="1171200"/>
          </a:xfrm>
        </p:grpSpPr>
        <p:pic>
          <p:nvPicPr>
            <p:cNvPr id="15" name="Google Shape;97;g280c80a5a1d_0_0">
              <a:extLst>
                <a:ext uri="{FF2B5EF4-FFF2-40B4-BE49-F238E27FC236}">
                  <a16:creationId xmlns:a16="http://schemas.microsoft.com/office/drawing/2014/main" id="{148B7CD5-C58D-4D79-B9CC-D4A41CC64E1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92097" y="5458332"/>
              <a:ext cx="900000" cy="90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Google Shape;98;g280c80a5a1d_0_0">
              <a:extLst>
                <a:ext uri="{FF2B5EF4-FFF2-40B4-BE49-F238E27FC236}">
                  <a16:creationId xmlns:a16="http://schemas.microsoft.com/office/drawing/2014/main" id="{7134CAB6-4DEF-4068-9C35-F408529F7CF2}"/>
                </a:ext>
              </a:extLst>
            </p:cNvPr>
            <p:cNvSpPr/>
            <p:nvPr/>
          </p:nvSpPr>
          <p:spPr>
            <a:xfrm>
              <a:off x="1052919" y="5385755"/>
              <a:ext cx="1171200" cy="1171200"/>
            </a:xfrm>
            <a:prstGeom prst="ellipse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87;g280c80a5a1d_0_0">
            <a:extLst>
              <a:ext uri="{FF2B5EF4-FFF2-40B4-BE49-F238E27FC236}">
                <a16:creationId xmlns:a16="http://schemas.microsoft.com/office/drawing/2014/main" id="{EC9C0E39-9321-489B-8396-47A3DA8EDF37}"/>
              </a:ext>
            </a:extLst>
          </p:cNvPr>
          <p:cNvGrpSpPr/>
          <p:nvPr/>
        </p:nvGrpSpPr>
        <p:grpSpPr>
          <a:xfrm>
            <a:off x="3994221" y="1945346"/>
            <a:ext cx="713934" cy="527040"/>
            <a:chOff x="3870381" y="5377436"/>
            <a:chExt cx="1404000" cy="1171200"/>
          </a:xfrm>
        </p:grpSpPr>
        <p:pic>
          <p:nvPicPr>
            <p:cNvPr id="18" name="Google Shape;88;g280c80a5a1d_0_0">
              <a:extLst>
                <a:ext uri="{FF2B5EF4-FFF2-40B4-BE49-F238E27FC236}">
                  <a16:creationId xmlns:a16="http://schemas.microsoft.com/office/drawing/2014/main" id="{5E4A314B-2B69-4AF0-9E91-546AAF77935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70381" y="5508667"/>
              <a:ext cx="1404000" cy="9108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89;g280c80a5a1d_0_0">
              <a:extLst>
                <a:ext uri="{FF2B5EF4-FFF2-40B4-BE49-F238E27FC236}">
                  <a16:creationId xmlns:a16="http://schemas.microsoft.com/office/drawing/2014/main" id="{988E5ADF-D57C-440F-A50E-525A519BFA06}"/>
                </a:ext>
              </a:extLst>
            </p:cNvPr>
            <p:cNvSpPr/>
            <p:nvPr/>
          </p:nvSpPr>
          <p:spPr>
            <a:xfrm>
              <a:off x="3999822" y="5377436"/>
              <a:ext cx="1171200" cy="1171200"/>
            </a:xfrm>
            <a:prstGeom prst="ellipse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90;g280c80a5a1d_0_0">
            <a:extLst>
              <a:ext uri="{FF2B5EF4-FFF2-40B4-BE49-F238E27FC236}">
                <a16:creationId xmlns:a16="http://schemas.microsoft.com/office/drawing/2014/main" id="{35D905A3-B715-4D32-AC07-577DC48F5012}"/>
              </a:ext>
            </a:extLst>
          </p:cNvPr>
          <p:cNvGrpSpPr/>
          <p:nvPr/>
        </p:nvGrpSpPr>
        <p:grpSpPr>
          <a:xfrm>
            <a:off x="6304524" y="1952922"/>
            <a:ext cx="537581" cy="527040"/>
            <a:chOff x="7051794" y="5385755"/>
            <a:chExt cx="1171200" cy="1171200"/>
          </a:xfrm>
        </p:grpSpPr>
        <p:pic>
          <p:nvPicPr>
            <p:cNvPr id="21" name="Google Shape;91;g280c80a5a1d_0_0">
              <a:extLst>
                <a:ext uri="{FF2B5EF4-FFF2-40B4-BE49-F238E27FC236}">
                  <a16:creationId xmlns:a16="http://schemas.microsoft.com/office/drawing/2014/main" id="{760E7E65-89F0-4A29-B9FF-8CA83977D18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15181" y="5428235"/>
              <a:ext cx="1044000" cy="1043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92;g280c80a5a1d_0_0">
              <a:extLst>
                <a:ext uri="{FF2B5EF4-FFF2-40B4-BE49-F238E27FC236}">
                  <a16:creationId xmlns:a16="http://schemas.microsoft.com/office/drawing/2014/main" id="{ABD4D5A4-814C-4A42-B8C6-098C722F91B1}"/>
                </a:ext>
              </a:extLst>
            </p:cNvPr>
            <p:cNvSpPr/>
            <p:nvPr/>
          </p:nvSpPr>
          <p:spPr>
            <a:xfrm>
              <a:off x="7051794" y="5385755"/>
              <a:ext cx="1171200" cy="1171200"/>
            </a:xfrm>
            <a:prstGeom prst="ellipse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93;g280c80a5a1d_0_0">
            <a:extLst>
              <a:ext uri="{FF2B5EF4-FFF2-40B4-BE49-F238E27FC236}">
                <a16:creationId xmlns:a16="http://schemas.microsoft.com/office/drawing/2014/main" id="{69D8EF48-27C8-4206-BA26-7060506FBE56}"/>
              </a:ext>
            </a:extLst>
          </p:cNvPr>
          <p:cNvGrpSpPr/>
          <p:nvPr/>
        </p:nvGrpSpPr>
        <p:grpSpPr>
          <a:xfrm>
            <a:off x="8464733" y="1916300"/>
            <a:ext cx="537581" cy="494949"/>
            <a:chOff x="9884863" y="5374640"/>
            <a:chExt cx="1171200" cy="1171200"/>
          </a:xfrm>
        </p:grpSpPr>
        <p:pic>
          <p:nvPicPr>
            <p:cNvPr id="24" name="Google Shape;94;g280c80a5a1d_0_0">
              <a:extLst>
                <a:ext uri="{FF2B5EF4-FFF2-40B4-BE49-F238E27FC236}">
                  <a16:creationId xmlns:a16="http://schemas.microsoft.com/office/drawing/2014/main" id="{D370C1BE-23C9-46B6-9A28-44B440E4FE8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11236" t="9500" r="19357" b="19385"/>
            <a:stretch/>
          </p:blipFill>
          <p:spPr>
            <a:xfrm>
              <a:off x="9994901" y="5473808"/>
              <a:ext cx="900308" cy="9950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Google Shape;95;g280c80a5a1d_0_0">
              <a:extLst>
                <a:ext uri="{FF2B5EF4-FFF2-40B4-BE49-F238E27FC236}">
                  <a16:creationId xmlns:a16="http://schemas.microsoft.com/office/drawing/2014/main" id="{C4B5CEE1-65F7-4D31-9354-9F5DA00EAF47}"/>
                </a:ext>
              </a:extLst>
            </p:cNvPr>
            <p:cNvSpPr/>
            <p:nvPr/>
          </p:nvSpPr>
          <p:spPr>
            <a:xfrm>
              <a:off x="9884863" y="5374640"/>
              <a:ext cx="1171200" cy="1171200"/>
            </a:xfrm>
            <a:prstGeom prst="ellipse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382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1011720C-D9E6-4EA2-9222-22E741006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84224"/>
              </p:ext>
            </p:extLst>
          </p:nvPr>
        </p:nvGraphicFramePr>
        <p:xfrm>
          <a:off x="291977" y="444933"/>
          <a:ext cx="7892879" cy="4909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916">
                  <a:extLst>
                    <a:ext uri="{9D8B030D-6E8A-4147-A177-3AD203B41FA5}">
                      <a16:colId xmlns:a16="http://schemas.microsoft.com/office/drawing/2014/main" val="2458395029"/>
                    </a:ext>
                  </a:extLst>
                </a:gridCol>
                <a:gridCol w="6346963">
                  <a:extLst>
                    <a:ext uri="{9D8B030D-6E8A-4147-A177-3AD203B41FA5}">
                      <a16:colId xmlns:a16="http://schemas.microsoft.com/office/drawing/2014/main" val="4022589312"/>
                    </a:ext>
                  </a:extLst>
                </a:gridCol>
              </a:tblGrid>
              <a:tr h="1266672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pt-BR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Adequação das propriedades com os critérios da Plataforma </a:t>
                      </a:r>
                      <a:r>
                        <a:rPr lang="pt-BR" sz="14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Agro+Brasil</a:t>
                      </a: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 como ferramenta de acompanhamento da situação socioambiental da origem.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11132"/>
                  </a:ext>
                </a:extLst>
              </a:tr>
              <a:tr h="1957911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400" dirty="0">
                          <a:latin typeface="+mj-lt"/>
                        </a:rPr>
                        <a:t>Diagnóstico dos sistemas agrários (socioeconômico e documental).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400" dirty="0">
                          <a:latin typeface="+mj-lt"/>
                        </a:rPr>
                        <a:t>Levantamento sócio-econômico-ambiental dos imóveis rurais nos projetos de assentamento.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Estudos e análises regionais para melhorar a rastreabilidade de produtos nas cadeias selecionadas.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Cofinanciamento de projetos de inovação. </a:t>
                      </a:r>
                      <a:endParaRPr lang="pt-BR" sz="1400" dirty="0">
                        <a:latin typeface="+mj-lt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629641"/>
                  </a:ext>
                </a:extLst>
              </a:tr>
              <a:tr h="16845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>
                          <a:latin typeface="+mj-lt"/>
                        </a:rPr>
                        <a:t>Elaboração dos Planos Integrados voltados à conformidade socioambiental.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>
                          <a:latin typeface="+mj-lt"/>
                        </a:rPr>
                        <a:t>Chamada pública para a implementação do Plano Integrado. 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>
                          <a:latin typeface="+mj-lt"/>
                        </a:rPr>
                        <a:t>Captação de recursos com vistas à implementação dos Planos Integrados. 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pt-B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229242"/>
                  </a:ext>
                </a:extLst>
              </a:tr>
            </a:tbl>
          </a:graphicData>
        </a:graphic>
      </p:graphicFrame>
      <p:grpSp>
        <p:nvGrpSpPr>
          <p:cNvPr id="6" name="Google Shape;96;g280c80a5a1d_0_0">
            <a:extLst>
              <a:ext uri="{FF2B5EF4-FFF2-40B4-BE49-F238E27FC236}">
                <a16:creationId xmlns:a16="http://schemas.microsoft.com/office/drawing/2014/main" id="{5944BFAD-5EAD-4A4F-BE81-809635DFDFBC}"/>
              </a:ext>
            </a:extLst>
          </p:cNvPr>
          <p:cNvGrpSpPr/>
          <p:nvPr/>
        </p:nvGrpSpPr>
        <p:grpSpPr>
          <a:xfrm>
            <a:off x="515274" y="411968"/>
            <a:ext cx="1018015" cy="911142"/>
            <a:chOff x="1052919" y="5385755"/>
            <a:chExt cx="1171200" cy="1171200"/>
          </a:xfrm>
        </p:grpSpPr>
        <p:pic>
          <p:nvPicPr>
            <p:cNvPr id="7" name="Google Shape;97;g280c80a5a1d_0_0">
              <a:extLst>
                <a:ext uri="{FF2B5EF4-FFF2-40B4-BE49-F238E27FC236}">
                  <a16:creationId xmlns:a16="http://schemas.microsoft.com/office/drawing/2014/main" id="{B369E882-ACF0-45C7-B650-A5AFA882160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92097" y="5458332"/>
              <a:ext cx="900000" cy="90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98;g280c80a5a1d_0_0">
              <a:extLst>
                <a:ext uri="{FF2B5EF4-FFF2-40B4-BE49-F238E27FC236}">
                  <a16:creationId xmlns:a16="http://schemas.microsoft.com/office/drawing/2014/main" id="{20158602-5066-410F-9A81-11105036A543}"/>
                </a:ext>
              </a:extLst>
            </p:cNvPr>
            <p:cNvSpPr/>
            <p:nvPr/>
          </p:nvSpPr>
          <p:spPr>
            <a:xfrm>
              <a:off x="1052919" y="5385755"/>
              <a:ext cx="1171200" cy="1171200"/>
            </a:xfrm>
            <a:prstGeom prst="ellipse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0483BA9D-0C74-4D80-99AF-FA70035595E6}"/>
              </a:ext>
            </a:extLst>
          </p:cNvPr>
          <p:cNvSpPr txBox="1"/>
          <p:nvPr/>
        </p:nvSpPr>
        <p:spPr>
          <a:xfrm>
            <a:off x="301268" y="1363637"/>
            <a:ext cx="14460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t-BR" sz="1400" b="1" dirty="0"/>
              <a:t>Componente </a:t>
            </a:r>
            <a:r>
              <a:rPr lang="pt-BR" sz="1400" dirty="0"/>
              <a:t>1</a:t>
            </a:r>
          </a:p>
        </p:txBody>
      </p:sp>
      <p:grpSp>
        <p:nvGrpSpPr>
          <p:cNvPr id="10" name="Google Shape;87;g280c80a5a1d_0_0">
            <a:extLst>
              <a:ext uri="{FF2B5EF4-FFF2-40B4-BE49-F238E27FC236}">
                <a16:creationId xmlns:a16="http://schemas.microsoft.com/office/drawing/2014/main" id="{28A3051C-D800-4269-AFCC-816CF4E5E30D}"/>
              </a:ext>
            </a:extLst>
          </p:cNvPr>
          <p:cNvGrpSpPr/>
          <p:nvPr/>
        </p:nvGrpSpPr>
        <p:grpSpPr>
          <a:xfrm>
            <a:off x="498493" y="1915578"/>
            <a:ext cx="1018015" cy="911143"/>
            <a:chOff x="3870381" y="5377436"/>
            <a:chExt cx="1404000" cy="1171200"/>
          </a:xfrm>
        </p:grpSpPr>
        <p:pic>
          <p:nvPicPr>
            <p:cNvPr id="11" name="Google Shape;88;g280c80a5a1d_0_0">
              <a:extLst>
                <a:ext uri="{FF2B5EF4-FFF2-40B4-BE49-F238E27FC236}">
                  <a16:creationId xmlns:a16="http://schemas.microsoft.com/office/drawing/2014/main" id="{7FFFB7D7-8E4F-43BC-9E8F-0DAD9274C31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70381" y="5508667"/>
              <a:ext cx="1404000" cy="9108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89;g280c80a5a1d_0_0">
              <a:extLst>
                <a:ext uri="{FF2B5EF4-FFF2-40B4-BE49-F238E27FC236}">
                  <a16:creationId xmlns:a16="http://schemas.microsoft.com/office/drawing/2014/main" id="{5504EF4D-7375-4F75-9F6C-448E53AA01FA}"/>
                </a:ext>
              </a:extLst>
            </p:cNvPr>
            <p:cNvSpPr/>
            <p:nvPr/>
          </p:nvSpPr>
          <p:spPr>
            <a:xfrm>
              <a:off x="3999822" y="5377436"/>
              <a:ext cx="1171200" cy="1171200"/>
            </a:xfrm>
            <a:prstGeom prst="ellipse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E99DA4A-40B7-45E6-99C3-EDCC0C2A2124}"/>
              </a:ext>
            </a:extLst>
          </p:cNvPr>
          <p:cNvSpPr txBox="1"/>
          <p:nvPr/>
        </p:nvSpPr>
        <p:spPr>
          <a:xfrm>
            <a:off x="284486" y="2867248"/>
            <a:ext cx="14460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t-BR" sz="1400" b="1" dirty="0"/>
              <a:t>Componente 2</a:t>
            </a:r>
          </a:p>
        </p:txBody>
      </p:sp>
      <p:grpSp>
        <p:nvGrpSpPr>
          <p:cNvPr id="14" name="Google Shape;90;g280c80a5a1d_0_0">
            <a:extLst>
              <a:ext uri="{FF2B5EF4-FFF2-40B4-BE49-F238E27FC236}">
                <a16:creationId xmlns:a16="http://schemas.microsoft.com/office/drawing/2014/main" id="{F00D4055-9382-4185-8306-FEB4ED852234}"/>
              </a:ext>
            </a:extLst>
          </p:cNvPr>
          <p:cNvGrpSpPr/>
          <p:nvPr/>
        </p:nvGrpSpPr>
        <p:grpSpPr>
          <a:xfrm>
            <a:off x="570720" y="3574985"/>
            <a:ext cx="907455" cy="911142"/>
            <a:chOff x="7051794" y="5385755"/>
            <a:chExt cx="1171200" cy="1171200"/>
          </a:xfrm>
        </p:grpSpPr>
        <p:pic>
          <p:nvPicPr>
            <p:cNvPr id="15" name="Google Shape;91;g280c80a5a1d_0_0">
              <a:extLst>
                <a:ext uri="{FF2B5EF4-FFF2-40B4-BE49-F238E27FC236}">
                  <a16:creationId xmlns:a16="http://schemas.microsoft.com/office/drawing/2014/main" id="{1D834ADE-967D-418A-832C-B72DA7F22BC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15181" y="5428235"/>
              <a:ext cx="1044000" cy="1043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Google Shape;92;g280c80a5a1d_0_0">
              <a:extLst>
                <a:ext uri="{FF2B5EF4-FFF2-40B4-BE49-F238E27FC236}">
                  <a16:creationId xmlns:a16="http://schemas.microsoft.com/office/drawing/2014/main" id="{4977AF57-4E7A-4A8F-B91F-2CA7F461B034}"/>
                </a:ext>
              </a:extLst>
            </p:cNvPr>
            <p:cNvSpPr/>
            <p:nvPr/>
          </p:nvSpPr>
          <p:spPr>
            <a:xfrm>
              <a:off x="7051794" y="5385755"/>
              <a:ext cx="1171200" cy="1171200"/>
            </a:xfrm>
            <a:prstGeom prst="ellipse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A82033C-76B8-48D3-9F72-6AEBDCDCF2AD}"/>
              </a:ext>
            </a:extLst>
          </p:cNvPr>
          <p:cNvSpPr txBox="1"/>
          <p:nvPr/>
        </p:nvSpPr>
        <p:spPr>
          <a:xfrm>
            <a:off x="301268" y="4526654"/>
            <a:ext cx="14460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t-BR" sz="1400" b="1" dirty="0"/>
              <a:t>Componente 3</a:t>
            </a:r>
          </a:p>
        </p:txBody>
      </p:sp>
    </p:spTree>
    <p:extLst>
      <p:ext uri="{BB962C8B-B14F-4D97-AF65-F5344CB8AC3E}">
        <p14:creationId xmlns:p14="http://schemas.microsoft.com/office/powerpoint/2010/main" val="39292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" name="Google Shape;129;g294daa19cb2_1_55"/>
          <p:cNvCxnSpPr>
            <a:stCxn id="130" idx="3"/>
          </p:cNvCxnSpPr>
          <p:nvPr/>
        </p:nvCxnSpPr>
        <p:spPr>
          <a:xfrm flipV="1">
            <a:off x="4030825" y="1119809"/>
            <a:ext cx="2244500" cy="4316"/>
          </a:xfrm>
          <a:prstGeom prst="straightConnector1">
            <a:avLst/>
          </a:prstGeom>
          <a:noFill/>
          <a:ln w="381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" name="Google Shape;130;g294daa19cb2_1_55"/>
          <p:cNvSpPr/>
          <p:nvPr/>
        </p:nvSpPr>
        <p:spPr>
          <a:xfrm>
            <a:off x="4117115" y="721302"/>
            <a:ext cx="1968150" cy="864000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 w="9525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rPr lang="pt-BR"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            </a:t>
            </a:r>
            <a:endParaRPr sz="1100"/>
          </a:p>
        </p:txBody>
      </p:sp>
      <p:sp>
        <p:nvSpPr>
          <p:cNvPr id="128" name="Google Shape;128;g294daa19cb2_1_55"/>
          <p:cNvSpPr/>
          <p:nvPr/>
        </p:nvSpPr>
        <p:spPr>
          <a:xfrm>
            <a:off x="4880525" y="1866226"/>
            <a:ext cx="1897962" cy="1176700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 w="9525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 i="0" u="sng" strike="noStrike" cap="none" dirty="0">
                <a:solidFill>
                  <a:srgbClr val="000000"/>
                </a:solidFill>
              </a:rPr>
              <a:t>Unidade de Gestão de Projeto (UGP) </a:t>
            </a:r>
            <a:endParaRPr sz="900" u="sng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700" dirty="0">
                <a:solidFill>
                  <a:schemeClr val="dk1"/>
                </a:solidFill>
              </a:rPr>
              <a:t>Diretor Nacional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700" dirty="0">
                <a:solidFill>
                  <a:schemeClr val="dk1"/>
                </a:solidFill>
              </a:rPr>
              <a:t>Coordenador Nacional</a:t>
            </a:r>
            <a:endParaRPr sz="7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700" dirty="0">
                <a:solidFill>
                  <a:schemeClr val="dk1"/>
                </a:solidFill>
              </a:rPr>
              <a:t>Assessor técnico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700" dirty="0">
                <a:solidFill>
                  <a:schemeClr val="dk1"/>
                </a:solidFill>
              </a:rPr>
              <a:t>Especialistas</a:t>
            </a:r>
            <a:endParaRPr sz="7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294daa19cb2_1_55"/>
          <p:cNvSpPr/>
          <p:nvPr/>
        </p:nvSpPr>
        <p:spPr>
          <a:xfrm>
            <a:off x="6209354" y="692125"/>
            <a:ext cx="2160000" cy="808917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 w="9525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rPr lang="pt-BR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pt-BR" sz="9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Agência Financiadora</a:t>
            </a:r>
            <a:endParaRPr lang="pt-BR" sz="1100" dirty="0">
              <a:ea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rPr lang="pt-B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KfW</a:t>
            </a:r>
            <a:endParaRPr sz="1100" dirty="0"/>
          </a:p>
        </p:txBody>
      </p:sp>
      <p:cxnSp>
        <p:nvCxnSpPr>
          <p:cNvPr id="132" name="Google Shape;132;g294daa19cb2_1_55"/>
          <p:cNvCxnSpPr/>
          <p:nvPr/>
        </p:nvCxnSpPr>
        <p:spPr>
          <a:xfrm>
            <a:off x="2376012" y="4119490"/>
            <a:ext cx="1166400" cy="0"/>
          </a:xfrm>
          <a:prstGeom prst="straightConnector1">
            <a:avLst/>
          </a:prstGeom>
          <a:noFill/>
          <a:ln w="38100" cap="flat" cmpd="sng">
            <a:solidFill>
              <a:srgbClr val="548135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33" name="Google Shape;133;g294daa19cb2_1_55"/>
          <p:cNvSpPr/>
          <p:nvPr/>
        </p:nvSpPr>
        <p:spPr>
          <a:xfrm>
            <a:off x="5966776" y="3353025"/>
            <a:ext cx="1447800" cy="247200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 w="9525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9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Consultoria Internacional</a:t>
            </a:r>
            <a:endParaRPr sz="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9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294daa19cb2_1_55"/>
          <p:cNvSpPr/>
          <p:nvPr/>
        </p:nvSpPr>
        <p:spPr>
          <a:xfrm>
            <a:off x="118775" y="32475"/>
            <a:ext cx="7873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dirty="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Arranjo institucional – </a:t>
            </a:r>
            <a:r>
              <a:rPr lang="pt-BR" sz="2100" dirty="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sugestão para adequação</a:t>
            </a:r>
            <a:endParaRPr sz="1100" dirty="0">
              <a:solidFill>
                <a:schemeClr val="bg1"/>
              </a:solidFill>
            </a:endParaRPr>
          </a:p>
        </p:txBody>
      </p:sp>
      <p:cxnSp>
        <p:nvCxnSpPr>
          <p:cNvPr id="136" name="Google Shape;136;g294daa19cb2_1_55"/>
          <p:cNvCxnSpPr/>
          <p:nvPr/>
        </p:nvCxnSpPr>
        <p:spPr>
          <a:xfrm>
            <a:off x="6985375" y="1501042"/>
            <a:ext cx="25025" cy="1851983"/>
          </a:xfrm>
          <a:prstGeom prst="straightConnector1">
            <a:avLst/>
          </a:prstGeom>
          <a:noFill/>
          <a:ln w="38100" cap="flat" cmpd="sng">
            <a:solidFill>
              <a:srgbClr val="548135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30" name="Google Shape;130;g294daa19cb2_1_55"/>
          <p:cNvSpPr/>
          <p:nvPr/>
        </p:nvSpPr>
        <p:spPr>
          <a:xfrm>
            <a:off x="2062675" y="692125"/>
            <a:ext cx="1968150" cy="864000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 w="9525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rPr lang="pt-BR"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            </a:t>
            </a:r>
            <a:endParaRPr sz="1100"/>
          </a:p>
        </p:txBody>
      </p:sp>
      <p:sp>
        <p:nvSpPr>
          <p:cNvPr id="140" name="Google Shape;140;g294daa19cb2_1_55"/>
          <p:cNvSpPr txBox="1"/>
          <p:nvPr/>
        </p:nvSpPr>
        <p:spPr>
          <a:xfrm>
            <a:off x="2370464" y="865290"/>
            <a:ext cx="15036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Agência Coordenadora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MAPA/ SDI</a:t>
            </a:r>
            <a:endParaRPr dirty="0"/>
          </a:p>
        </p:txBody>
      </p:sp>
      <p:sp>
        <p:nvSpPr>
          <p:cNvPr id="141" name="Google Shape;141;g294daa19cb2_1_55"/>
          <p:cNvSpPr txBox="1"/>
          <p:nvPr/>
        </p:nvSpPr>
        <p:spPr>
          <a:xfrm>
            <a:off x="4297689" y="842759"/>
            <a:ext cx="1503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Agente Financeiro (AF)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IICA</a:t>
            </a:r>
            <a:endParaRPr dirty="0"/>
          </a:p>
        </p:txBody>
      </p:sp>
      <p:cxnSp>
        <p:nvCxnSpPr>
          <p:cNvPr id="142" name="Google Shape;142;g294daa19cb2_1_55"/>
          <p:cNvCxnSpPr/>
          <p:nvPr/>
        </p:nvCxnSpPr>
        <p:spPr>
          <a:xfrm>
            <a:off x="3239863" y="1556127"/>
            <a:ext cx="21600" cy="2550600"/>
          </a:xfrm>
          <a:prstGeom prst="straightConnector1">
            <a:avLst/>
          </a:prstGeom>
          <a:noFill/>
          <a:ln w="38100" cap="flat" cmpd="sng">
            <a:solidFill>
              <a:srgbClr val="548135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43" name="Google Shape;143;g294daa19cb2_1_55"/>
          <p:cNvSpPr/>
          <p:nvPr/>
        </p:nvSpPr>
        <p:spPr>
          <a:xfrm>
            <a:off x="2062675" y="2014537"/>
            <a:ext cx="2376000" cy="1196200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 w="9525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0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0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t-BR" sz="10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Comitê Gestor de Projeto (CGP)</a:t>
            </a:r>
            <a:endParaRPr sz="7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buSzPts val="900"/>
            </a:pPr>
            <a:r>
              <a:rPr lang="pt-BR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- 1 representante do MAPA/ SE</a:t>
            </a:r>
          </a:p>
          <a:p>
            <a:pPr>
              <a:lnSpc>
                <a:spcPct val="115000"/>
              </a:lnSpc>
              <a:spcBef>
                <a:spcPts val="500"/>
              </a:spcBef>
              <a:buSzPts val="900"/>
            </a:pPr>
            <a:r>
              <a:rPr lang="pt-BR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- 1 representante do MAPA/SDI</a:t>
            </a:r>
          </a:p>
          <a:p>
            <a:pPr>
              <a:lnSpc>
                <a:spcPct val="115000"/>
              </a:lnSpc>
              <a:spcBef>
                <a:spcPts val="500"/>
              </a:spcBef>
              <a:buSzPts val="900"/>
            </a:pPr>
            <a:r>
              <a:rPr lang="pt-BR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- 1 representante por estado – MAPA/SFA </a:t>
            </a:r>
          </a:p>
          <a:p>
            <a:pPr>
              <a:lnSpc>
                <a:spcPct val="115000"/>
              </a:lnSpc>
              <a:spcBef>
                <a:spcPts val="500"/>
              </a:spcBef>
              <a:buSzPts val="900"/>
            </a:pPr>
            <a:r>
              <a:rPr lang="pt-BR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- 1 representante por estado – Governo Estadual</a:t>
            </a: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endParaRPr sz="7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endParaRPr sz="700" dirty="0">
              <a:solidFill>
                <a:srgbClr val="FF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endParaRPr sz="7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94daa19cb2_1_55"/>
          <p:cNvSpPr/>
          <p:nvPr/>
        </p:nvSpPr>
        <p:spPr>
          <a:xfrm>
            <a:off x="2062675" y="3353644"/>
            <a:ext cx="2376000" cy="1495184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 w="9525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fontAlgn="t"/>
            <a:r>
              <a:rPr lang="pt-BR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MAPA/SE</a:t>
            </a:r>
          </a:p>
          <a:p>
            <a:pPr fontAlgn="t"/>
            <a:r>
              <a:rPr lang="pt-BR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MAPA/SDI</a:t>
            </a:r>
          </a:p>
          <a:p>
            <a:pPr fontAlgn="t"/>
            <a:r>
              <a:rPr lang="pt-BR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MAPA/SFA  </a:t>
            </a:r>
          </a:p>
          <a:p>
            <a:pPr fontAlgn="t"/>
            <a:r>
              <a:rPr lang="pt-BR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EMBRAPA</a:t>
            </a:r>
          </a:p>
          <a:p>
            <a:pPr fontAlgn="t"/>
            <a:r>
              <a:rPr lang="pt-BR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MMA</a:t>
            </a:r>
          </a:p>
          <a:p>
            <a:pPr fontAlgn="t"/>
            <a:r>
              <a:rPr lang="pt-BR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MDA</a:t>
            </a:r>
          </a:p>
          <a:p>
            <a:pPr fontAlgn="t"/>
            <a:r>
              <a:rPr lang="pt-BR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MCTI</a:t>
            </a:r>
          </a:p>
          <a:p>
            <a:pPr fontAlgn="t"/>
            <a:r>
              <a:rPr lang="pt-BR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ANATER</a:t>
            </a:r>
          </a:p>
          <a:p>
            <a:pPr fontAlgn="t"/>
            <a:r>
              <a:rPr lang="pt-BR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INCRA</a:t>
            </a:r>
          </a:p>
          <a:p>
            <a:pPr fontAlgn="t"/>
            <a:r>
              <a:rPr lang="pt-BR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Governos Municipais</a:t>
            </a:r>
          </a:p>
          <a:p>
            <a:r>
              <a:rPr lang="pt-BR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Universidades Federais</a:t>
            </a:r>
          </a:p>
          <a:p>
            <a:pPr fontAlgn="t"/>
            <a:r>
              <a:rPr lang="pt-BR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Federação da Agricultura nos Estados</a:t>
            </a:r>
          </a:p>
          <a:p>
            <a:pPr fontAlgn="t"/>
            <a:r>
              <a:rPr lang="pt-BR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Instituições do terceiro setor com atuação local/regional (Amazônia</a:t>
            </a:r>
          </a:p>
          <a:p>
            <a:pPr fontAlgn="t"/>
            <a:r>
              <a:rPr lang="pt-BR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Cooperativas  </a:t>
            </a:r>
          </a:p>
          <a:p>
            <a:pPr fontAlgn="t"/>
            <a:r>
              <a:rPr lang="pt-BR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Associações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294daa19cb2_1_55"/>
          <p:cNvSpPr/>
          <p:nvPr/>
        </p:nvSpPr>
        <p:spPr>
          <a:xfrm>
            <a:off x="-95775" y="1942625"/>
            <a:ext cx="1866000" cy="2120400"/>
          </a:xfrm>
          <a:prstGeom prst="verticalScroll">
            <a:avLst>
              <a:gd name="adj" fmla="val 12500"/>
            </a:avLst>
          </a:prstGeom>
          <a:solidFill>
            <a:srgbClr val="DDEAF6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00"/>
              <a:buFont typeface="Calibri"/>
              <a:buNone/>
            </a:pPr>
            <a:r>
              <a:rPr lang="pt-BR" sz="9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Acordos de Cooperação (</a:t>
            </a:r>
            <a:r>
              <a:rPr lang="pt-BR" sz="900" b="1" i="0" u="none" strike="noStrike" cap="none" dirty="0">
                <a:solidFill>
                  <a:schemeClr val="tx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se necessários</a:t>
            </a:r>
            <a:r>
              <a:rPr lang="pt-BR" sz="9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): </a:t>
            </a:r>
            <a:r>
              <a:rPr lang="pt-BR" sz="9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9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MAPA/SDI - INSTITUIÇÕES LOCAIS/ÓRGÃOS AFINS AO TEMA DO PROJETO</a:t>
            </a:r>
            <a:endParaRPr sz="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900"/>
              <a:buFont typeface="Calibri"/>
              <a:buNone/>
            </a:pPr>
            <a:r>
              <a:rPr lang="pt-BR" sz="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Acordo  Separado: </a:t>
            </a:r>
            <a:br>
              <a:rPr lang="pt-BR" sz="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MAPA/ SDI, IICA e </a:t>
            </a:r>
            <a:r>
              <a:rPr lang="pt-BR" sz="800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KfW</a:t>
            </a:r>
            <a:r>
              <a:rPr lang="pt-BR" sz="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900"/>
              <a:buFont typeface="Calibri"/>
              <a:buNone/>
            </a:pPr>
            <a:r>
              <a:rPr lang="pt-BR" sz="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Contrato de Contribuição Financeira: </a:t>
            </a:r>
            <a:r>
              <a:rPr lang="pt-BR" sz="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IICA e </a:t>
            </a:r>
            <a:r>
              <a:rPr lang="pt-BR" sz="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KfW</a:t>
            </a:r>
            <a:endParaRPr sz="8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" name="Google Shape;136;g294daa19cb2_1_55"/>
          <p:cNvCxnSpPr>
            <a:stCxn id="128" idx="1"/>
          </p:cNvCxnSpPr>
          <p:nvPr/>
        </p:nvCxnSpPr>
        <p:spPr>
          <a:xfrm flipH="1">
            <a:off x="4438675" y="2454576"/>
            <a:ext cx="441850" cy="2924"/>
          </a:xfrm>
          <a:prstGeom prst="straightConnector1">
            <a:avLst/>
          </a:prstGeom>
          <a:noFill/>
          <a:ln w="38100" cap="flat" cmpd="sng">
            <a:solidFill>
              <a:srgbClr val="548135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8" name="Google Shape;136;g294daa19cb2_1_55"/>
          <p:cNvCxnSpPr/>
          <p:nvPr/>
        </p:nvCxnSpPr>
        <p:spPr>
          <a:xfrm flipH="1" flipV="1">
            <a:off x="6076517" y="3042926"/>
            <a:ext cx="4483" cy="310100"/>
          </a:xfrm>
          <a:prstGeom prst="straightConnector1">
            <a:avLst/>
          </a:prstGeom>
          <a:noFill/>
          <a:ln w="38100" cap="flat" cmpd="sng">
            <a:solidFill>
              <a:srgbClr val="548135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3" name="Google Shape;136;g294daa19cb2_1_55"/>
          <p:cNvCxnSpPr/>
          <p:nvPr/>
        </p:nvCxnSpPr>
        <p:spPr>
          <a:xfrm flipV="1">
            <a:off x="6275325" y="1479893"/>
            <a:ext cx="0" cy="386332"/>
          </a:xfrm>
          <a:prstGeom prst="straightConnector1">
            <a:avLst/>
          </a:prstGeom>
          <a:noFill/>
          <a:ln w="38100" cap="flat" cmpd="sng">
            <a:solidFill>
              <a:srgbClr val="548135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4" name="Google Shape;136;g294daa19cb2_1_55"/>
          <p:cNvCxnSpPr/>
          <p:nvPr/>
        </p:nvCxnSpPr>
        <p:spPr>
          <a:xfrm>
            <a:off x="6440289" y="1501042"/>
            <a:ext cx="14029" cy="365183"/>
          </a:xfrm>
          <a:prstGeom prst="straightConnector1">
            <a:avLst/>
          </a:prstGeom>
          <a:noFill/>
          <a:ln w="38100" cap="flat" cmpd="sng">
            <a:solidFill>
              <a:srgbClr val="548135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Map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2E5D884479A141B16174EC0F1F1CC1" ma:contentTypeVersion="7" ma:contentTypeDescription="Crie um novo documento." ma:contentTypeScope="" ma:versionID="eec697f5927d13d8196a34ccba9e1a45">
  <xsd:schema xmlns:xsd="http://www.w3.org/2001/XMLSchema" xmlns:xs="http://www.w3.org/2001/XMLSchema" xmlns:p="http://schemas.microsoft.com/office/2006/metadata/properties" xmlns:ns2="9a337e85-c28d-4b24-a850-389bc36ff254" targetNamespace="http://schemas.microsoft.com/office/2006/metadata/properties" ma:root="true" ma:fieldsID="2b7255154a63f5d69c78b5c40fae6aaa" ns2:_="">
    <xsd:import namespace="9a337e85-c28d-4b24-a850-389bc36ff2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37e85-c28d-4b24-a850-389bc36ff2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513895-5605-4B50-B921-4D132BEF2229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9a337e85-c28d-4b24-a850-389bc36ff254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69EC5D1-086E-48D4-AFDA-286F7F99C4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C1123E-5257-49C0-8100-E21F44F6ACC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a337e85-c28d-4b24-a850-389bc36ff25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522</Words>
  <Application>Microsoft Office PowerPoint</Application>
  <PresentationFormat>Apresentação na tela (16:9)</PresentationFormat>
  <Paragraphs>107</Paragraphs>
  <Slides>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4" baseType="lpstr">
      <vt:lpstr>Raleway</vt:lpstr>
      <vt:lpstr>Raleway ExtraBold</vt:lpstr>
      <vt:lpstr>Raleway Medium</vt:lpstr>
      <vt:lpstr>Calibri</vt:lpstr>
      <vt:lpstr>Arial</vt:lpstr>
      <vt:lpstr>Nunito</vt:lpstr>
      <vt:lpstr>Dosis</vt:lpstr>
      <vt:lpstr>Mapa</vt:lpstr>
      <vt:lpstr>Departamento de Reflorestamento e Recuperação de Áreas Degradadas DEFLO/SDI/MAPA</vt:lpstr>
      <vt:lpstr>DADOS DO PROJETO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Asus</dc:creator>
  <cp:lastModifiedBy>Otavio Cesar Durans de Oliveira</cp:lastModifiedBy>
  <cp:revision>22</cp:revision>
  <cp:lastPrinted>2024-05-28T19:25:30Z</cp:lastPrinted>
  <dcterms:modified xsi:type="dcterms:W3CDTF">2024-05-28T19:26:29Z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0x010100FD2E5D884479A141B16174EC0F1F1CC1</vt:lpwstr>
  </property>
  <property fmtid="{D5CDD505-2E9C-101B-9397-08002B2CF9AE}" pid="3" name="Order">
    <vt:r8>600</vt:r8>
  </property>
</Properties>
</file>