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76" r:id="rId4"/>
    <p:sldId id="285" r:id="rId5"/>
    <p:sldId id="286" r:id="rId6"/>
    <p:sldId id="259" r:id="rId7"/>
    <p:sldId id="261" r:id="rId8"/>
    <p:sldId id="271" r:id="rId9"/>
    <p:sldId id="274" r:id="rId10"/>
    <p:sldId id="260" r:id="rId11"/>
    <p:sldId id="277" r:id="rId12"/>
    <p:sldId id="283" r:id="rId13"/>
    <p:sldId id="284" r:id="rId14"/>
    <p:sldId id="278" r:id="rId15"/>
    <p:sldId id="279" r:id="rId16"/>
    <p:sldId id="280" r:id="rId17"/>
    <p:sldId id="262" r:id="rId18"/>
    <p:sldId id="264" r:id="rId19"/>
    <p:sldId id="265" r:id="rId20"/>
    <p:sldId id="269" r:id="rId21"/>
    <p:sldId id="267" r:id="rId22"/>
    <p:sldId id="266" r:id="rId23"/>
    <p:sldId id="270" r:id="rId24"/>
    <p:sldId id="273" r:id="rId25"/>
  </p:sldIdLst>
  <p:sldSz cx="9144000" cy="6858000" type="screen4x3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9804"/>
    <a:srgbClr val="FFFF99"/>
    <a:srgbClr val="FCD58E"/>
    <a:srgbClr val="FFFFCC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9" autoAdjust="0"/>
    <p:restoredTop sz="94203" autoAdjust="0"/>
  </p:normalViewPr>
  <p:slideViewPr>
    <p:cSldViewPr>
      <p:cViewPr>
        <p:scale>
          <a:sx n="66" d="100"/>
          <a:sy n="66" d="100"/>
        </p:scale>
        <p:origin x="-118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9F2C14C-1586-4A02-9FDB-88C99B2C3316}" type="datetimeFigureOut">
              <a:rPr lang="pt-BR"/>
              <a:pPr>
                <a:defRPr/>
              </a:pPr>
              <a:t>12/11/2014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9B4A9B9-BE9E-49D2-A6AF-77F10A125B7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3521361-CB46-42B4-9AE6-B428B77427A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4D4968-365D-4B2F-8E99-E430F673C50A}" type="slidenum">
              <a:rPr lang="pt-BR" smtClean="0"/>
              <a:pPr>
                <a:defRPr/>
              </a:pPr>
              <a:t>1</a:t>
            </a:fld>
            <a:endParaRPr lang="pt-BR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 cap="none" baseline="0">
                <a:solidFill>
                  <a:srgbClr val="003300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Agosto/2010</a:t>
            </a:r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Ministério dos Transportes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82BAA-28E0-4026-8EB3-37011070F13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576064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Agosto/2010</a:t>
            </a:r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Ministério dos Transportes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15357-D2EA-40BC-A7B5-3FE8CEE8266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80728"/>
            <a:ext cx="2057400" cy="514543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80728"/>
            <a:ext cx="6019800" cy="514543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Agosto/2010</a:t>
            </a:r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Ministério dos Transportes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EF06F-DE12-41A9-9F14-5B7E3B8E2A4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720080"/>
          </a:xfrm>
        </p:spPr>
        <p:txBody>
          <a:bodyPr/>
          <a:lstStyle>
            <a:lvl1pPr>
              <a:defRPr sz="3400" b="1" i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>
            <a:lvl1pPr>
              <a:buClr>
                <a:srgbClr val="00B050"/>
              </a:buClr>
              <a:buSzPct val="120000"/>
              <a:defRPr sz="3000" baseline="0">
                <a:solidFill>
                  <a:srgbClr val="003300"/>
                </a:solidFill>
                <a:latin typeface="Arial" pitchFamily="34" charset="0"/>
              </a:defRPr>
            </a:lvl1pPr>
            <a:lvl2pPr>
              <a:buClr>
                <a:srgbClr val="FC9804"/>
              </a:buClr>
              <a:buSzPct val="90000"/>
              <a:buFont typeface="Wingdings" pitchFamily="2" charset="2"/>
              <a:buChar char="§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buClr>
                <a:srgbClr val="00B050"/>
              </a:buClr>
              <a:buSzPct val="100000"/>
              <a:buFont typeface="Arial" pitchFamily="34" charset="0"/>
              <a:buChar char="•"/>
              <a:defRPr baseline="0">
                <a:solidFill>
                  <a:srgbClr val="003300"/>
                </a:solidFill>
              </a:defRPr>
            </a:lvl3pPr>
            <a:lvl4pPr>
              <a:buClr>
                <a:srgbClr val="FC9804"/>
              </a:buClr>
              <a:buSzPct val="80000"/>
              <a:buFont typeface="Wingdings" pitchFamily="2" charset="2"/>
              <a:buChar char="§"/>
              <a:defRPr/>
            </a:lvl4pPr>
            <a:lvl5pPr>
              <a:buClr>
                <a:srgbClr val="00B050"/>
              </a:buClr>
              <a:buFont typeface="Arial" pitchFamily="34" charset="0"/>
              <a:buChar char="•"/>
              <a:defRPr baseline="0">
                <a:solidFill>
                  <a:srgbClr val="003300"/>
                </a:solidFill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Agosto/2010</a:t>
            </a:r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Ministério dos Transportes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BC84D-A35B-4DCC-AE36-79D06C22128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 baseline="0">
                <a:solidFill>
                  <a:srgbClr val="003300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Agosto/2010</a:t>
            </a:r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Ministério dos Transportes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270A0-DC91-4699-8A7B-AF85308FC80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576064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Agosto/2010</a:t>
            </a:r>
            <a:endParaRPr lang="pt-B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Ministério dos Transportes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D9E7A-7466-4661-9D26-6BE3E58184D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3300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FC980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FC980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Agosto/2010</a:t>
            </a:r>
            <a:endParaRPr lang="pt-B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Ministério dos Transportes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38608-3E37-45BC-8610-8E45218F9A5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81100"/>
            <a:ext cx="8229600" cy="6477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Agosto/2010</a:t>
            </a:r>
            <a:endParaRPr lang="pt-B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Ministério dos Transportes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3F8D7-397D-4898-8B0A-5A89BBF7A71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Agosto/2010</a:t>
            </a:r>
            <a:endParaRPr lang="pt-B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Ministério dos Transportes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367CF-16A1-4C58-97A5-7F2A56865E1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3008313" cy="64807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980728"/>
            <a:ext cx="5111750" cy="5328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700808"/>
            <a:ext cx="3008313" cy="46085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Agosto/2010</a:t>
            </a:r>
            <a:endParaRPr lang="pt-B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Ministério dos Transportes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9AC7E-7191-4251-B315-BA27BE6FDCB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980728"/>
            <a:ext cx="5486400" cy="37468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dirty="0" smtClean="0"/>
              <a:t>Clique no ícone para adicionar uma imagem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Agosto/2010</a:t>
            </a:r>
            <a:endParaRPr lang="pt-B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Ministério dos Transportes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1FA57-24D6-4523-841B-5CE00E5DB85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09638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cs typeface="+mn-cs"/>
              </a:defRPr>
            </a:lvl1pPr>
          </a:lstStyle>
          <a:p>
            <a:pPr>
              <a:defRPr/>
            </a:pPr>
            <a:r>
              <a:rPr lang="pt-BR"/>
              <a:t>Agosto/2010</a:t>
            </a:r>
            <a:endParaRPr lang="pt-BR" dirty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188"/>
            <a:ext cx="2895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aseline="0">
                <a:cs typeface="+mn-cs"/>
              </a:defRPr>
            </a:lvl1pPr>
          </a:lstStyle>
          <a:p>
            <a:pPr>
              <a:defRPr/>
            </a:pPr>
            <a:r>
              <a:rPr lang="pt-BR"/>
              <a:t>Ministério dos Transportes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cs typeface="+mn-cs"/>
              </a:defRPr>
            </a:lvl1pPr>
          </a:lstStyle>
          <a:p>
            <a:pPr>
              <a:defRPr/>
            </a:pPr>
            <a:fld id="{2BD910ED-7EF3-46BE-9CCB-F6BD1CF0600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cxnSp>
        <p:nvCxnSpPr>
          <p:cNvPr id="19" name="Conector reto 18"/>
          <p:cNvCxnSpPr/>
          <p:nvPr/>
        </p:nvCxnSpPr>
        <p:spPr>
          <a:xfrm>
            <a:off x="323850" y="6453188"/>
            <a:ext cx="8496300" cy="0"/>
          </a:xfrm>
          <a:prstGeom prst="line">
            <a:avLst/>
          </a:prstGeom>
          <a:ln w="28575">
            <a:solidFill>
              <a:srgbClr val="FC98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19"/>
          <p:cNvSpPr/>
          <p:nvPr/>
        </p:nvSpPr>
        <p:spPr>
          <a:xfrm>
            <a:off x="0" y="0"/>
            <a:ext cx="3779838" cy="40481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pt-BR" dirty="0">
              <a:solidFill>
                <a:srgbClr val="FFC000"/>
              </a:solidFill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5364163" y="0"/>
            <a:ext cx="3779837" cy="404813"/>
          </a:xfrm>
          <a:prstGeom prst="rect">
            <a:avLst/>
          </a:prstGeom>
          <a:solidFill>
            <a:srgbClr val="FC98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pt-BR" dirty="0">
              <a:solidFill>
                <a:srgbClr val="FFC000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935413" y="115888"/>
          <a:ext cx="1284287" cy="760412"/>
        </p:xfrm>
        <a:graphic>
          <a:graphicData uri="http://schemas.openxmlformats.org/presentationml/2006/ole">
            <p:oleObj spid="_x0000_s1026" name="CorelDRAW" r:id="rId14" imgW="1956420" imgH="1151896" progId="">
              <p:embed/>
            </p:oleObj>
          </a:graphicData>
        </a:graphic>
      </p:graphicFrame>
      <p:cxnSp>
        <p:nvCxnSpPr>
          <p:cNvPr id="23" name="Conector reto 22"/>
          <p:cNvCxnSpPr/>
          <p:nvPr/>
        </p:nvCxnSpPr>
        <p:spPr>
          <a:xfrm>
            <a:off x="3851275" y="909638"/>
            <a:ext cx="1439863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323850" y="6381750"/>
            <a:ext cx="84963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851275" y="981075"/>
            <a:ext cx="1439863" cy="0"/>
          </a:xfrm>
          <a:prstGeom prst="line">
            <a:avLst/>
          </a:prstGeom>
          <a:ln w="19050">
            <a:solidFill>
              <a:srgbClr val="FC98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050"/>
        </a:buClr>
        <a:buSzPct val="120000"/>
        <a:buChar char="•"/>
        <a:defRPr sz="3200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C9804"/>
        </a:buClr>
        <a:buSzPct val="9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B050"/>
        </a:buClr>
        <a:buChar char="•"/>
        <a:defRPr sz="2400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C9804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B050"/>
        </a:buClr>
        <a:buFont typeface="Arial" charset="0"/>
        <a:buChar char="•"/>
        <a:defRPr sz="2000">
          <a:solidFill>
            <a:srgbClr val="0033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hyperlink" Target="mailto:paulo.junior@transportes.gov.br" TargetMode="External"/><Relationship Id="rId5" Type="http://schemas.openxmlformats.org/officeDocument/2006/relationships/hyperlink" Target="mailto:eduardo.praca@traqnsportes.gov.br" TargetMode="External"/><Relationship Id="rId4" Type="http://schemas.openxmlformats.org/officeDocument/2006/relationships/hyperlink" Target="mailto:rafael.furtado@transportes.gov.br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marin.nl/web/Facilities-Tools/Basins/Cavitation-Tunnel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???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ítulo 1"/>
          <p:cNvSpPr>
            <a:spLocks noGrp="1"/>
          </p:cNvSpPr>
          <p:nvPr>
            <p:ph type="ctrTitle"/>
          </p:nvPr>
        </p:nvSpPr>
        <p:spPr>
          <a:xfrm>
            <a:off x="1042988" y="3068638"/>
            <a:ext cx="7921625" cy="1512887"/>
          </a:xfrm>
        </p:spPr>
        <p:txBody>
          <a:bodyPr/>
          <a:lstStyle/>
          <a:p>
            <a:r>
              <a:rPr lang="pt-BR" dirty="0" smtClean="0"/>
              <a:t>Aspectos Institucionais, Educacionais e Ambientais – A Experiência Holandesa </a:t>
            </a:r>
          </a:p>
        </p:txBody>
      </p:sp>
      <p:sp>
        <p:nvSpPr>
          <p:cNvPr id="2052" name="Subtítulo 2"/>
          <p:cNvSpPr>
            <a:spLocks noGrp="1"/>
          </p:cNvSpPr>
          <p:nvPr>
            <p:ph type="subTitle" idx="1"/>
          </p:nvPr>
        </p:nvSpPr>
        <p:spPr>
          <a:xfrm>
            <a:off x="684213" y="4797425"/>
            <a:ext cx="8459787" cy="1439863"/>
          </a:xfrm>
        </p:spPr>
        <p:txBody>
          <a:bodyPr/>
          <a:lstStyle/>
          <a:p>
            <a:r>
              <a:rPr lang="pt-BR" sz="2000" smtClean="0"/>
              <a:t>Rafael Furtado (</a:t>
            </a:r>
            <a:r>
              <a:rPr lang="pt-BR" sz="2000" smtClean="0">
                <a:hlinkClick r:id="rId4"/>
              </a:rPr>
              <a:t>rafael.furtado@transportes.gov.br</a:t>
            </a:r>
            <a:r>
              <a:rPr lang="pt-BR" sz="2000" smtClean="0"/>
              <a:t>)</a:t>
            </a:r>
          </a:p>
          <a:p>
            <a:r>
              <a:rPr lang="pt-BR" sz="2000" smtClean="0"/>
              <a:t>Eduardo Praça (</a:t>
            </a:r>
            <a:r>
              <a:rPr lang="pt-BR" sz="2000" smtClean="0">
                <a:hlinkClick r:id="rId5"/>
              </a:rPr>
              <a:t>eduardo.praca@transportes.gov.br</a:t>
            </a:r>
            <a:r>
              <a:rPr lang="pt-BR" sz="2000" smtClean="0"/>
              <a:t>)</a:t>
            </a:r>
          </a:p>
          <a:p>
            <a:r>
              <a:rPr lang="pt-BR" sz="2000" smtClean="0"/>
              <a:t>Paulo Sérgio F. de Sousa Jr. (</a:t>
            </a:r>
            <a:r>
              <a:rPr lang="pt-BR" sz="2000" smtClean="0">
                <a:hlinkClick r:id="rId6"/>
              </a:rPr>
              <a:t>paulo.junior@transportes.gov.br</a:t>
            </a:r>
            <a:r>
              <a:rPr lang="pt-BR" sz="2000" smtClean="0"/>
              <a:t>)</a:t>
            </a:r>
          </a:p>
          <a:p>
            <a:endParaRPr lang="pt-BR" sz="2400" smtClean="0"/>
          </a:p>
        </p:txBody>
      </p:sp>
      <p:sp>
        <p:nvSpPr>
          <p:cNvPr id="9" name="Retângulo 8"/>
          <p:cNvSpPr/>
          <p:nvPr/>
        </p:nvSpPr>
        <p:spPr>
          <a:xfrm>
            <a:off x="0" y="0"/>
            <a:ext cx="684213" cy="3429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pt-BR" dirty="0">
              <a:solidFill>
                <a:srgbClr val="FFC000"/>
              </a:solidFill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419475" y="850900"/>
          <a:ext cx="3384550" cy="2001838"/>
        </p:xfrm>
        <a:graphic>
          <a:graphicData uri="http://schemas.openxmlformats.org/presentationml/2006/ole">
            <p:oleObj spid="_x0000_s2050" name="CorelDRAW" r:id="rId7" imgW="1956420" imgH="1151896" progId="">
              <p:embed/>
            </p:oleObj>
          </a:graphicData>
        </a:graphic>
      </p:graphicFrame>
      <p:sp>
        <p:nvSpPr>
          <p:cNvPr id="14" name="Espaço Reservado para Data 20"/>
          <p:cNvSpPr>
            <a:spLocks noGrp="1"/>
          </p:cNvSpPr>
          <p:nvPr>
            <p:ph type="dt" sz="quarter" idx="10"/>
          </p:nvPr>
        </p:nvSpPr>
        <p:spPr>
          <a:xfrm>
            <a:off x="1042988" y="6453188"/>
            <a:ext cx="2133600" cy="268287"/>
          </a:xfrm>
        </p:spPr>
        <p:txBody>
          <a:bodyPr/>
          <a:lstStyle/>
          <a:p>
            <a:pPr>
              <a:defRPr/>
            </a:pPr>
            <a:r>
              <a:rPr lang="pt-BR" dirty="0"/>
              <a:t>Agosto/2010</a:t>
            </a:r>
          </a:p>
        </p:txBody>
      </p:sp>
      <p:sp>
        <p:nvSpPr>
          <p:cNvPr id="15" name="Espaço Reservado para Número de Slide 21"/>
          <p:cNvSpPr>
            <a:spLocks noGrp="1"/>
          </p:cNvSpPr>
          <p:nvPr>
            <p:ph type="sldNum" sz="quarter" idx="12"/>
          </p:nvPr>
        </p:nvSpPr>
        <p:spPr>
          <a:xfrm>
            <a:off x="6732588" y="6453188"/>
            <a:ext cx="2133600" cy="268287"/>
          </a:xfrm>
        </p:spPr>
        <p:txBody>
          <a:bodyPr/>
          <a:lstStyle/>
          <a:p>
            <a:pPr>
              <a:defRPr/>
            </a:pPr>
            <a:fld id="{94663C2B-6AE4-4542-9219-EB8DEA26C77A}" type="slidenum">
              <a:rPr lang="pt-BR"/>
              <a:pPr>
                <a:defRPr/>
              </a:pPr>
              <a:t>1</a:t>
            </a:fld>
            <a:endParaRPr lang="pt-BR" dirty="0"/>
          </a:p>
        </p:txBody>
      </p:sp>
      <p:sp>
        <p:nvSpPr>
          <p:cNvPr id="16" name="Espaço Reservado para Rodapé 22"/>
          <p:cNvSpPr>
            <a:spLocks noGrp="1"/>
          </p:cNvSpPr>
          <p:nvPr>
            <p:ph type="ftr" sz="quarter" idx="11"/>
          </p:nvPr>
        </p:nvSpPr>
        <p:spPr>
          <a:xfrm>
            <a:off x="3476625" y="6453188"/>
            <a:ext cx="2895600" cy="268287"/>
          </a:xfrm>
        </p:spPr>
        <p:txBody>
          <a:bodyPr/>
          <a:lstStyle/>
          <a:p>
            <a:pPr>
              <a:defRPr/>
            </a:pPr>
            <a:r>
              <a:rPr lang="pt-BR" dirty="0"/>
              <a:t>Ministério dos Transportes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827088" y="6381750"/>
            <a:ext cx="8137525" cy="0"/>
          </a:xfrm>
          <a:prstGeom prst="line">
            <a:avLst/>
          </a:prstGeom>
          <a:ln w="28575">
            <a:solidFill>
              <a:srgbClr val="FC980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 flipV="1">
            <a:off x="827088" y="6308725"/>
            <a:ext cx="8137525" cy="0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0" y="3429000"/>
            <a:ext cx="684213" cy="3429000"/>
          </a:xfrm>
          <a:prstGeom prst="rect">
            <a:avLst/>
          </a:prstGeom>
          <a:solidFill>
            <a:srgbClr val="FC98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pt-BR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5"/>
          <p:cNvSpPr>
            <a:spLocks noGrp="1"/>
          </p:cNvSpPr>
          <p:nvPr>
            <p:ph type="title"/>
          </p:nvPr>
        </p:nvSpPr>
        <p:spPr>
          <a:xfrm>
            <a:off x="457200" y="981075"/>
            <a:ext cx="8229600" cy="647700"/>
          </a:xfrm>
        </p:spPr>
        <p:txBody>
          <a:bodyPr/>
          <a:lstStyle/>
          <a:p>
            <a:r>
              <a:rPr lang="pt-BR" smtClean="0"/>
              <a:t>1. ASPECTOS INSTITUCIONAIS</a:t>
            </a:r>
          </a:p>
        </p:txBody>
      </p:sp>
      <p:sp>
        <p:nvSpPr>
          <p:cNvPr id="11267" name="Espaço Reservado para Conteúdo 16"/>
          <p:cNvSpPr>
            <a:spLocks noGrp="1"/>
          </p:cNvSpPr>
          <p:nvPr>
            <p:ph idx="1"/>
          </p:nvPr>
        </p:nvSpPr>
        <p:spPr>
          <a:xfrm>
            <a:off x="0" y="1628775"/>
            <a:ext cx="9144000" cy="504825"/>
          </a:xfrm>
        </p:spPr>
        <p:txBody>
          <a:bodyPr/>
          <a:lstStyle/>
          <a:p>
            <a:pPr algn="ctr">
              <a:buFontTx/>
              <a:buNone/>
            </a:pPr>
            <a:r>
              <a:rPr lang="pt-BR" sz="2400" smtClean="0">
                <a:latin typeface="Arial" charset="0"/>
              </a:rPr>
              <a:t>MAXIMIZAÇÃO DA EFICIÊNCIA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457200" y="6473825"/>
            <a:ext cx="2133600" cy="268288"/>
          </a:xfrm>
        </p:spPr>
        <p:txBody>
          <a:bodyPr/>
          <a:lstStyle/>
          <a:p>
            <a:pPr>
              <a:defRPr/>
            </a:pPr>
            <a:r>
              <a:rPr lang="pt-BR" dirty="0"/>
              <a:t>Agosto/2010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473825"/>
            <a:ext cx="2895600" cy="268288"/>
          </a:xfrm>
        </p:spPr>
        <p:txBody>
          <a:bodyPr/>
          <a:lstStyle/>
          <a:p>
            <a:pPr>
              <a:defRPr/>
            </a:pPr>
            <a:r>
              <a:rPr lang="pt-BR"/>
              <a:t>Ministério dos Transportes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473825"/>
            <a:ext cx="2133600" cy="268288"/>
          </a:xfrm>
        </p:spPr>
        <p:txBody>
          <a:bodyPr/>
          <a:lstStyle/>
          <a:p>
            <a:pPr>
              <a:defRPr/>
            </a:pPr>
            <a:fld id="{FBBC1014-957D-4727-B1B7-C425C0E560FB}" type="slidenum">
              <a:rPr lang="pt-BR"/>
              <a:pPr>
                <a:defRPr/>
              </a:pPr>
              <a:t>10</a:t>
            </a:fld>
            <a:endParaRPr lang="pt-BR" dirty="0"/>
          </a:p>
        </p:txBody>
      </p:sp>
      <p:sp>
        <p:nvSpPr>
          <p:cNvPr id="11271" name="CaixaDeTexto 12"/>
          <p:cNvSpPr txBox="1">
            <a:spLocks noChangeArrowheads="1"/>
          </p:cNvSpPr>
          <p:nvPr/>
        </p:nvSpPr>
        <p:spPr bwMode="auto">
          <a:xfrm>
            <a:off x="395288" y="2060575"/>
            <a:ext cx="8208962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rgbClr val="008000"/>
              </a:buClr>
              <a:buFont typeface="Wingdings" pitchFamily="2" charset="2"/>
              <a:buChar char="ü"/>
            </a:pPr>
            <a:r>
              <a:rPr lang="nl-NL" sz="2000"/>
              <a:t> Uso intensivo de recursos tecnológicos de última geração</a:t>
            </a:r>
          </a:p>
          <a:p>
            <a:pPr>
              <a:lnSpc>
                <a:spcPct val="90000"/>
              </a:lnSpc>
              <a:buClr>
                <a:srgbClr val="008000"/>
              </a:buClr>
              <a:buFont typeface="Wingdings" pitchFamily="2" charset="2"/>
              <a:buChar char="ü"/>
            </a:pPr>
            <a:endParaRPr lang="nl-NL" sz="2000"/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ü"/>
            </a:pPr>
            <a:r>
              <a:rPr lang="nl-NL" sz="2000"/>
              <a:t> Forte base educacional:</a:t>
            </a:r>
          </a:p>
          <a:p>
            <a:pPr lvl="1">
              <a:lnSpc>
                <a:spcPct val="90000"/>
              </a:lnSpc>
              <a:buClr>
                <a:srgbClr val="008000"/>
              </a:buClr>
              <a:buFont typeface="Arial" charset="0"/>
              <a:buChar char="•"/>
            </a:pPr>
            <a:r>
              <a:rPr lang="nl-NL" sz="2000"/>
              <a:t> </a:t>
            </a:r>
            <a:r>
              <a:rPr lang="nl-NL"/>
              <a:t>Navegação para jovens</a:t>
            </a:r>
          </a:p>
          <a:p>
            <a:pPr lvl="1">
              <a:lnSpc>
                <a:spcPct val="90000"/>
              </a:lnSpc>
              <a:buClr>
                <a:srgbClr val="008000"/>
              </a:buClr>
              <a:buFont typeface="Arial" charset="0"/>
              <a:buChar char="•"/>
            </a:pPr>
            <a:r>
              <a:rPr lang="nl-NL"/>
              <a:t> Escolas de formação de operadores</a:t>
            </a:r>
          </a:p>
          <a:p>
            <a:pPr lvl="1">
              <a:lnSpc>
                <a:spcPct val="90000"/>
              </a:lnSpc>
              <a:buClr>
                <a:srgbClr val="008000"/>
              </a:buClr>
              <a:buFont typeface="Arial" charset="0"/>
              <a:buChar char="•"/>
            </a:pPr>
            <a:r>
              <a:rPr lang="nl-NL"/>
              <a:t> Universidades</a:t>
            </a:r>
          </a:p>
          <a:p>
            <a:pPr lvl="1">
              <a:lnSpc>
                <a:spcPct val="90000"/>
              </a:lnSpc>
              <a:buClr>
                <a:srgbClr val="008000"/>
              </a:buClr>
              <a:buFont typeface="Arial" charset="0"/>
              <a:buChar char="•"/>
            </a:pPr>
            <a:r>
              <a:rPr lang="nl-NL"/>
              <a:t> Centros de pesquisa</a:t>
            </a:r>
          </a:p>
          <a:p>
            <a:pPr lvl="1">
              <a:lnSpc>
                <a:spcPct val="90000"/>
              </a:lnSpc>
              <a:buClr>
                <a:srgbClr val="008000"/>
              </a:buClr>
              <a:buFont typeface="Arial" charset="0"/>
              <a:buChar char="•"/>
            </a:pPr>
            <a:r>
              <a:rPr lang="nl-NL"/>
              <a:t> Simuladores</a:t>
            </a:r>
          </a:p>
          <a:p>
            <a:pPr>
              <a:lnSpc>
                <a:spcPct val="90000"/>
              </a:lnSpc>
              <a:buClr>
                <a:srgbClr val="008000"/>
              </a:buClr>
              <a:buFont typeface="Wingdings" pitchFamily="2" charset="2"/>
              <a:buChar char="ü"/>
            </a:pPr>
            <a:endParaRPr lang="nl-NL" sz="2000"/>
          </a:p>
          <a:p>
            <a:pPr>
              <a:lnSpc>
                <a:spcPct val="90000"/>
              </a:lnSpc>
              <a:buClr>
                <a:srgbClr val="008000"/>
              </a:buClr>
              <a:buFont typeface="Wingdings" pitchFamily="2" charset="2"/>
              <a:buChar char="ü"/>
            </a:pPr>
            <a:r>
              <a:rPr lang="nl-NL" sz="2000"/>
              <a:t> Capacitação dos operadores em logística;</a:t>
            </a:r>
          </a:p>
          <a:p>
            <a:pPr>
              <a:lnSpc>
                <a:spcPct val="90000"/>
              </a:lnSpc>
              <a:buClr>
                <a:srgbClr val="008000"/>
              </a:buClr>
              <a:buFont typeface="Wingdings" pitchFamily="2" charset="2"/>
              <a:buChar char="ü"/>
            </a:pPr>
            <a:endParaRPr lang="nl-NL" sz="2000"/>
          </a:p>
          <a:p>
            <a:pPr>
              <a:lnSpc>
                <a:spcPct val="90000"/>
              </a:lnSpc>
              <a:buClr>
                <a:srgbClr val="008000"/>
              </a:buClr>
              <a:buFont typeface="Wingdings" pitchFamily="2" charset="2"/>
              <a:buChar char="ü"/>
            </a:pPr>
            <a:r>
              <a:rPr lang="nl-NL" sz="2000"/>
              <a:t> Grande preocupação com aspectos de segurança e meio ambiente;</a:t>
            </a:r>
          </a:p>
          <a:p>
            <a:pPr>
              <a:lnSpc>
                <a:spcPct val="90000"/>
              </a:lnSpc>
              <a:buClr>
                <a:srgbClr val="008000"/>
              </a:buClr>
              <a:buFont typeface="Wingdings" pitchFamily="2" charset="2"/>
              <a:buChar char="ü"/>
            </a:pPr>
            <a:endParaRPr lang="nl-NL" sz="2000"/>
          </a:p>
          <a:p>
            <a:pPr>
              <a:lnSpc>
                <a:spcPct val="90000"/>
              </a:lnSpc>
              <a:buClr>
                <a:srgbClr val="008000"/>
              </a:buClr>
              <a:buFont typeface="Wingdings" pitchFamily="2" charset="2"/>
              <a:buChar char="ü"/>
            </a:pPr>
            <a:r>
              <a:rPr lang="nl-NL" sz="2000"/>
              <a:t> Foco no incremento da competitividade em relação ao modal rodoviário, mesmo para pequenas distâncias.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5"/>
          <p:cNvSpPr>
            <a:spLocks noGrp="1"/>
          </p:cNvSpPr>
          <p:nvPr>
            <p:ph type="title"/>
          </p:nvPr>
        </p:nvSpPr>
        <p:spPr>
          <a:xfrm>
            <a:off x="457200" y="981075"/>
            <a:ext cx="8229600" cy="647700"/>
          </a:xfrm>
        </p:spPr>
        <p:txBody>
          <a:bodyPr/>
          <a:lstStyle/>
          <a:p>
            <a:r>
              <a:rPr lang="pt-BR" smtClean="0"/>
              <a:t>2. ASPECTOS EDUCACIONAIS</a:t>
            </a:r>
          </a:p>
        </p:txBody>
      </p:sp>
      <p:sp>
        <p:nvSpPr>
          <p:cNvPr id="12291" name="Espaço Reservado para Conteúdo 16"/>
          <p:cNvSpPr>
            <a:spLocks noGrp="1"/>
          </p:cNvSpPr>
          <p:nvPr>
            <p:ph idx="1"/>
          </p:nvPr>
        </p:nvSpPr>
        <p:spPr>
          <a:xfrm>
            <a:off x="0" y="1557338"/>
            <a:ext cx="8964613" cy="576262"/>
          </a:xfrm>
        </p:spPr>
        <p:txBody>
          <a:bodyPr/>
          <a:lstStyle/>
          <a:p>
            <a:pPr algn="ctr">
              <a:buFontTx/>
              <a:buNone/>
            </a:pPr>
            <a:r>
              <a:rPr lang="pt-BR" sz="2400" smtClean="0">
                <a:latin typeface="Arial" charset="0"/>
              </a:rPr>
              <a:t>EDINNA – Education in Inland Navigation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457200" y="6473825"/>
            <a:ext cx="2133600" cy="268288"/>
          </a:xfrm>
        </p:spPr>
        <p:txBody>
          <a:bodyPr/>
          <a:lstStyle/>
          <a:p>
            <a:pPr>
              <a:defRPr/>
            </a:pPr>
            <a:r>
              <a:rPr lang="pt-BR" dirty="0"/>
              <a:t>Agosto/2010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473825"/>
            <a:ext cx="2895600" cy="268288"/>
          </a:xfrm>
        </p:spPr>
        <p:txBody>
          <a:bodyPr/>
          <a:lstStyle/>
          <a:p>
            <a:pPr>
              <a:defRPr/>
            </a:pPr>
            <a:r>
              <a:rPr lang="pt-BR"/>
              <a:t>Ministério dos Transportes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473825"/>
            <a:ext cx="2133600" cy="268288"/>
          </a:xfrm>
        </p:spPr>
        <p:txBody>
          <a:bodyPr/>
          <a:lstStyle/>
          <a:p>
            <a:pPr>
              <a:defRPr/>
            </a:pPr>
            <a:fld id="{58A788D7-956C-41C7-9E79-D224898C037C}" type="slidenum">
              <a:rPr lang="pt-BR"/>
              <a:pPr>
                <a:defRPr/>
              </a:pPr>
              <a:t>11</a:t>
            </a:fld>
            <a:endParaRPr lang="pt-BR" dirty="0"/>
          </a:p>
        </p:txBody>
      </p:sp>
      <p:sp>
        <p:nvSpPr>
          <p:cNvPr id="12295" name="Retângulo 8"/>
          <p:cNvSpPr>
            <a:spLocks noChangeArrowheads="1"/>
          </p:cNvSpPr>
          <p:nvPr/>
        </p:nvSpPr>
        <p:spPr bwMode="auto">
          <a:xfrm>
            <a:off x="250825" y="1993900"/>
            <a:ext cx="8281988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nl-NL" b="1"/>
              <a:t>Rede educacional de escolas e centros de treinamento em navegação interior</a:t>
            </a:r>
          </a:p>
          <a:p>
            <a:pPr lvl="1"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ü"/>
            </a:pPr>
            <a:r>
              <a:rPr lang="nl-NL"/>
              <a:t> Termo de Entendimento assinado por várias Instituições de ensino de diversos países europeus (2008)</a:t>
            </a:r>
            <a:endParaRPr lang="nl-NL" b="1"/>
          </a:p>
        </p:txBody>
      </p:sp>
      <p:pic>
        <p:nvPicPr>
          <p:cNvPr id="12296" name="Picture 8" descr="F:\edinna logo.jpg"/>
          <p:cNvPicPr>
            <a:picLocks noChangeAspect="1" noChangeArrowheads="1"/>
          </p:cNvPicPr>
          <p:nvPr/>
        </p:nvPicPr>
        <p:blipFill>
          <a:blip r:embed="rId2" cstate="print"/>
          <a:srcRect r="27104"/>
          <a:stretch>
            <a:fillRect/>
          </a:stretch>
        </p:blipFill>
        <p:spPr bwMode="auto">
          <a:xfrm>
            <a:off x="5003800" y="4221163"/>
            <a:ext cx="3852863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 descr="F:\edinna países.png"/>
          <p:cNvPicPr>
            <a:picLocks noChangeAspect="1" noChangeArrowheads="1"/>
          </p:cNvPicPr>
          <p:nvPr/>
        </p:nvPicPr>
        <p:blipFill>
          <a:blip r:embed="rId3" cstate="print"/>
          <a:srcRect l="11081" t="33273" r="17717" b="3201"/>
          <a:stretch>
            <a:fillRect/>
          </a:stretch>
        </p:blipFill>
        <p:spPr bwMode="auto">
          <a:xfrm>
            <a:off x="309563" y="3255963"/>
            <a:ext cx="4392612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5"/>
          <p:cNvSpPr>
            <a:spLocks noGrp="1"/>
          </p:cNvSpPr>
          <p:nvPr>
            <p:ph type="title"/>
          </p:nvPr>
        </p:nvSpPr>
        <p:spPr>
          <a:xfrm>
            <a:off x="457200" y="981075"/>
            <a:ext cx="8229600" cy="647700"/>
          </a:xfrm>
        </p:spPr>
        <p:txBody>
          <a:bodyPr/>
          <a:lstStyle/>
          <a:p>
            <a:r>
              <a:rPr lang="pt-BR" smtClean="0"/>
              <a:t>2. ASPECTOS EDUCACIONAIS</a:t>
            </a:r>
          </a:p>
        </p:txBody>
      </p:sp>
      <p:sp>
        <p:nvSpPr>
          <p:cNvPr id="13315" name="Espaço Reservado para Conteúdo 16"/>
          <p:cNvSpPr>
            <a:spLocks noGrp="1"/>
          </p:cNvSpPr>
          <p:nvPr>
            <p:ph idx="1"/>
          </p:nvPr>
        </p:nvSpPr>
        <p:spPr>
          <a:xfrm>
            <a:off x="0" y="1628775"/>
            <a:ext cx="8964613" cy="576263"/>
          </a:xfrm>
        </p:spPr>
        <p:txBody>
          <a:bodyPr/>
          <a:lstStyle/>
          <a:p>
            <a:pPr algn="ctr">
              <a:buFontTx/>
              <a:buNone/>
            </a:pPr>
            <a:r>
              <a:rPr lang="pt-BR" sz="2400" smtClean="0">
                <a:latin typeface="Arial" charset="0"/>
              </a:rPr>
              <a:t>EDINNA – Education in Inland Navigation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457200" y="6473825"/>
            <a:ext cx="2133600" cy="268288"/>
          </a:xfrm>
        </p:spPr>
        <p:txBody>
          <a:bodyPr/>
          <a:lstStyle/>
          <a:p>
            <a:pPr>
              <a:defRPr/>
            </a:pPr>
            <a:r>
              <a:rPr lang="pt-BR" dirty="0"/>
              <a:t>Agosto/2010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473825"/>
            <a:ext cx="2895600" cy="268288"/>
          </a:xfrm>
        </p:spPr>
        <p:txBody>
          <a:bodyPr/>
          <a:lstStyle/>
          <a:p>
            <a:pPr>
              <a:defRPr/>
            </a:pPr>
            <a:r>
              <a:rPr lang="pt-BR"/>
              <a:t>Ministério dos Transportes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473825"/>
            <a:ext cx="2133600" cy="268288"/>
          </a:xfrm>
        </p:spPr>
        <p:txBody>
          <a:bodyPr/>
          <a:lstStyle/>
          <a:p>
            <a:pPr>
              <a:defRPr/>
            </a:pPr>
            <a:fld id="{0B5E6962-6857-469D-A782-35FDCEE8A6C1}" type="slidenum">
              <a:rPr lang="pt-BR"/>
              <a:pPr>
                <a:defRPr/>
              </a:pPr>
              <a:t>12</a:t>
            </a:fld>
            <a:endParaRPr lang="pt-BR" dirty="0"/>
          </a:p>
        </p:txBody>
      </p:sp>
      <p:sp>
        <p:nvSpPr>
          <p:cNvPr id="13319" name="Retângulo 8"/>
          <p:cNvSpPr>
            <a:spLocks noChangeArrowheads="1"/>
          </p:cNvSpPr>
          <p:nvPr/>
        </p:nvSpPr>
        <p:spPr bwMode="auto">
          <a:xfrm>
            <a:off x="250825" y="2420938"/>
            <a:ext cx="8281988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  <a:buClr>
                <a:srgbClr val="008000"/>
              </a:buClr>
            </a:pPr>
            <a:r>
              <a:rPr lang="nl-NL" b="1"/>
              <a:t>Harmonização da Educação e Treinamento na Navegação Interior da Europa</a:t>
            </a:r>
          </a:p>
          <a:p>
            <a:pPr lvl="1">
              <a:spcAft>
                <a:spcPts val="1200"/>
              </a:spcAft>
              <a:buClr>
                <a:srgbClr val="008000"/>
              </a:buClr>
              <a:buFont typeface="Wingdings" pitchFamily="2" charset="2"/>
              <a:buChar char="ü"/>
            </a:pPr>
            <a:r>
              <a:rPr lang="nl-NL"/>
              <a:t> Definição de disciplinas básicas obrigatórias (independente de outras que cada país quiser acrescentar em seu currículo próprio); </a:t>
            </a:r>
          </a:p>
          <a:p>
            <a:pPr lvl="1">
              <a:spcAft>
                <a:spcPts val="1200"/>
              </a:spcAft>
              <a:buClr>
                <a:srgbClr val="008000"/>
              </a:buClr>
              <a:buFont typeface="Wingdings" pitchFamily="2" charset="2"/>
              <a:buChar char="ü"/>
            </a:pPr>
            <a:r>
              <a:rPr lang="nl-NL"/>
              <a:t> Equipamentos de treinamento e simuladores;</a:t>
            </a:r>
          </a:p>
          <a:p>
            <a:pPr lvl="1">
              <a:spcAft>
                <a:spcPts val="1200"/>
              </a:spcAft>
              <a:buClr>
                <a:srgbClr val="008000"/>
              </a:buClr>
              <a:buFont typeface="Wingdings" pitchFamily="2" charset="2"/>
              <a:buChar char="ü"/>
            </a:pPr>
            <a:r>
              <a:rPr lang="nl-NL"/>
              <a:t> Comunicação: padrões de linguagem unificados;</a:t>
            </a:r>
          </a:p>
          <a:p>
            <a:pPr lvl="1">
              <a:spcAft>
                <a:spcPts val="1200"/>
              </a:spcAft>
              <a:buClr>
                <a:srgbClr val="008000"/>
              </a:buClr>
              <a:buFont typeface="Wingdings" pitchFamily="2" charset="2"/>
              <a:buChar char="ü"/>
            </a:pPr>
            <a:r>
              <a:rPr lang="nl-NL"/>
              <a:t> Definição de Padrões (níveis) de treinamento e criação de Certificados pessoais de navegação interior.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5"/>
          <p:cNvSpPr>
            <a:spLocks noGrp="1"/>
          </p:cNvSpPr>
          <p:nvPr>
            <p:ph type="title"/>
          </p:nvPr>
        </p:nvSpPr>
        <p:spPr>
          <a:xfrm>
            <a:off x="457200" y="981075"/>
            <a:ext cx="8229600" cy="647700"/>
          </a:xfrm>
        </p:spPr>
        <p:txBody>
          <a:bodyPr/>
          <a:lstStyle/>
          <a:p>
            <a:r>
              <a:rPr lang="pt-BR" smtClean="0"/>
              <a:t>2. ASPECTOS EDUCACIONAIS</a:t>
            </a:r>
          </a:p>
        </p:txBody>
      </p:sp>
      <p:sp>
        <p:nvSpPr>
          <p:cNvPr id="14339" name="Espaço Reservado para Conteúdo 16"/>
          <p:cNvSpPr>
            <a:spLocks noGrp="1"/>
          </p:cNvSpPr>
          <p:nvPr>
            <p:ph idx="1"/>
          </p:nvPr>
        </p:nvSpPr>
        <p:spPr>
          <a:xfrm>
            <a:off x="0" y="1628775"/>
            <a:ext cx="8964613" cy="576263"/>
          </a:xfrm>
        </p:spPr>
        <p:txBody>
          <a:bodyPr/>
          <a:lstStyle/>
          <a:p>
            <a:pPr algn="ctr">
              <a:buFontTx/>
              <a:buNone/>
            </a:pPr>
            <a:r>
              <a:rPr lang="pt-BR" sz="2400" smtClean="0">
                <a:latin typeface="Arial" charset="0"/>
              </a:rPr>
              <a:t>EDINNA – Education in Inland Navigation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457200" y="6473825"/>
            <a:ext cx="2133600" cy="268288"/>
          </a:xfrm>
        </p:spPr>
        <p:txBody>
          <a:bodyPr/>
          <a:lstStyle/>
          <a:p>
            <a:pPr>
              <a:defRPr/>
            </a:pPr>
            <a:r>
              <a:rPr lang="pt-BR" dirty="0"/>
              <a:t>Agosto/2010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473825"/>
            <a:ext cx="2895600" cy="268288"/>
          </a:xfrm>
        </p:spPr>
        <p:txBody>
          <a:bodyPr/>
          <a:lstStyle/>
          <a:p>
            <a:pPr>
              <a:defRPr/>
            </a:pPr>
            <a:r>
              <a:rPr lang="pt-BR"/>
              <a:t>Ministério dos Transportes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473825"/>
            <a:ext cx="2133600" cy="268288"/>
          </a:xfrm>
        </p:spPr>
        <p:txBody>
          <a:bodyPr/>
          <a:lstStyle/>
          <a:p>
            <a:pPr>
              <a:defRPr/>
            </a:pPr>
            <a:fld id="{648AB066-F8C1-4B5E-A1C3-7EE5AEE8FE26}" type="slidenum">
              <a:rPr lang="pt-BR"/>
              <a:pPr>
                <a:defRPr/>
              </a:pPr>
              <a:t>13</a:t>
            </a:fld>
            <a:endParaRPr lang="pt-BR" dirty="0"/>
          </a:p>
        </p:txBody>
      </p:sp>
      <p:sp>
        <p:nvSpPr>
          <p:cNvPr id="14343" name="Retângulo 8"/>
          <p:cNvSpPr>
            <a:spLocks noChangeArrowheads="1"/>
          </p:cNvSpPr>
          <p:nvPr/>
        </p:nvSpPr>
        <p:spPr bwMode="auto">
          <a:xfrm>
            <a:off x="250825" y="2276475"/>
            <a:ext cx="4897438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  <a:buClr>
                <a:srgbClr val="008000"/>
              </a:buClr>
            </a:pPr>
            <a:r>
              <a:rPr lang="nl-NL" b="1"/>
              <a:t>Harmonização da Educação e Treinamento na Navegação Interior da Europa</a:t>
            </a:r>
          </a:p>
          <a:p>
            <a:pPr lvl="1">
              <a:spcAft>
                <a:spcPts val="1200"/>
              </a:spcAft>
              <a:buClr>
                <a:srgbClr val="008000"/>
              </a:buClr>
              <a:buFont typeface="Wingdings" pitchFamily="2" charset="2"/>
              <a:buChar char="ü"/>
            </a:pPr>
            <a:r>
              <a:rPr lang="nl-NL"/>
              <a:t> Navegação</a:t>
            </a:r>
          </a:p>
          <a:p>
            <a:pPr lvl="1">
              <a:spcAft>
                <a:spcPts val="1200"/>
              </a:spcAft>
              <a:buClr>
                <a:srgbClr val="008000"/>
              </a:buClr>
              <a:buFont typeface="Wingdings" pitchFamily="2" charset="2"/>
              <a:buChar char="ü"/>
            </a:pPr>
            <a:r>
              <a:rPr lang="nl-NL"/>
              <a:t> Legislação</a:t>
            </a:r>
          </a:p>
          <a:p>
            <a:pPr lvl="1">
              <a:spcAft>
                <a:spcPts val="1200"/>
              </a:spcAft>
              <a:buClr>
                <a:srgbClr val="008000"/>
              </a:buClr>
              <a:buFont typeface="Wingdings" pitchFamily="2" charset="2"/>
              <a:buChar char="ü"/>
            </a:pPr>
            <a:r>
              <a:rPr lang="nl-NL"/>
              <a:t> Segurança</a:t>
            </a:r>
          </a:p>
          <a:p>
            <a:pPr lvl="1">
              <a:spcAft>
                <a:spcPts val="1200"/>
              </a:spcAft>
              <a:buClr>
                <a:srgbClr val="008000"/>
              </a:buClr>
              <a:buFont typeface="Wingdings" pitchFamily="2" charset="2"/>
              <a:buChar char="ü"/>
            </a:pPr>
            <a:r>
              <a:rPr lang="nl-NL"/>
              <a:t> Manuseio e armazenamento de carga</a:t>
            </a:r>
          </a:p>
          <a:p>
            <a:pPr lvl="1">
              <a:spcAft>
                <a:spcPts val="1200"/>
              </a:spcAft>
              <a:buClr>
                <a:srgbClr val="008000"/>
              </a:buClr>
              <a:buFont typeface="Wingdings" pitchFamily="2" charset="2"/>
              <a:buChar char="ü"/>
            </a:pPr>
            <a:r>
              <a:rPr lang="nl-NL"/>
              <a:t> Eletrônica</a:t>
            </a:r>
          </a:p>
          <a:p>
            <a:pPr lvl="1">
              <a:spcAft>
                <a:spcPts val="1200"/>
              </a:spcAft>
              <a:buClr>
                <a:srgbClr val="008000"/>
              </a:buClr>
              <a:buFont typeface="Wingdings" pitchFamily="2" charset="2"/>
              <a:buChar char="ü"/>
            </a:pPr>
            <a:r>
              <a:rPr lang="nl-NL"/>
              <a:t> Empreendedorismo</a:t>
            </a:r>
          </a:p>
          <a:p>
            <a:pPr lvl="1">
              <a:spcAft>
                <a:spcPts val="1200"/>
              </a:spcAft>
              <a:buClr>
                <a:srgbClr val="008000"/>
              </a:buClr>
              <a:buFont typeface="Wingdings" pitchFamily="2" charset="2"/>
              <a:buChar char="ü"/>
            </a:pPr>
            <a:r>
              <a:rPr lang="nl-NL"/>
              <a:t> Cargas perigosas</a:t>
            </a:r>
          </a:p>
          <a:p>
            <a:pPr lvl="1">
              <a:spcAft>
                <a:spcPts val="1200"/>
              </a:spcAft>
              <a:buClr>
                <a:srgbClr val="008000"/>
              </a:buClr>
              <a:buFont typeface="Wingdings" pitchFamily="2" charset="2"/>
              <a:buChar char="ü"/>
            </a:pPr>
            <a:r>
              <a:rPr lang="nl-NL"/>
              <a:t> Etc.</a:t>
            </a:r>
          </a:p>
        </p:txBody>
      </p:sp>
      <p:pic>
        <p:nvPicPr>
          <p:cNvPr id="14344" name="Picture 2" descr="C:\Documents and Settings\Paulo Sousa\Desktop\Holanda\Fotos Holanda\DSC01291.JPG"/>
          <p:cNvPicPr>
            <a:picLocks noChangeAspect="1" noChangeArrowheads="1"/>
          </p:cNvPicPr>
          <p:nvPr/>
        </p:nvPicPr>
        <p:blipFill>
          <a:blip r:embed="rId2" cstate="print"/>
          <a:srcRect l="42291"/>
          <a:stretch>
            <a:fillRect/>
          </a:stretch>
        </p:blipFill>
        <p:spPr bwMode="auto">
          <a:xfrm>
            <a:off x="5580063" y="2565400"/>
            <a:ext cx="2849562" cy="370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5"/>
          <p:cNvSpPr>
            <a:spLocks noGrp="1"/>
          </p:cNvSpPr>
          <p:nvPr>
            <p:ph type="title"/>
          </p:nvPr>
        </p:nvSpPr>
        <p:spPr>
          <a:xfrm>
            <a:off x="457200" y="981075"/>
            <a:ext cx="8229600" cy="647700"/>
          </a:xfrm>
        </p:spPr>
        <p:txBody>
          <a:bodyPr/>
          <a:lstStyle/>
          <a:p>
            <a:r>
              <a:rPr lang="pt-BR" smtClean="0"/>
              <a:t>2. ASPECTOS EDUCACIONAIS</a:t>
            </a:r>
          </a:p>
        </p:txBody>
      </p:sp>
      <p:sp>
        <p:nvSpPr>
          <p:cNvPr id="15363" name="Espaço Reservado para Conteúdo 16"/>
          <p:cNvSpPr>
            <a:spLocks noGrp="1"/>
          </p:cNvSpPr>
          <p:nvPr>
            <p:ph idx="1"/>
          </p:nvPr>
        </p:nvSpPr>
        <p:spPr>
          <a:xfrm>
            <a:off x="0" y="1484313"/>
            <a:ext cx="8964613" cy="576262"/>
          </a:xfrm>
        </p:spPr>
        <p:txBody>
          <a:bodyPr/>
          <a:lstStyle/>
          <a:p>
            <a:pPr algn="ctr">
              <a:buFontTx/>
              <a:buNone/>
            </a:pPr>
            <a:r>
              <a:rPr lang="pt-BR" sz="2400" smtClean="0">
                <a:latin typeface="Arial" charset="0"/>
              </a:rPr>
              <a:t>EDINNA – Education in Inland Navigation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t-BR" sz="24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457200" y="6473825"/>
            <a:ext cx="2133600" cy="268288"/>
          </a:xfrm>
        </p:spPr>
        <p:txBody>
          <a:bodyPr/>
          <a:lstStyle/>
          <a:p>
            <a:pPr>
              <a:defRPr/>
            </a:pPr>
            <a:r>
              <a:rPr lang="pt-BR" dirty="0"/>
              <a:t>Agosto/2010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473825"/>
            <a:ext cx="2895600" cy="268288"/>
          </a:xfrm>
        </p:spPr>
        <p:txBody>
          <a:bodyPr/>
          <a:lstStyle/>
          <a:p>
            <a:pPr>
              <a:defRPr/>
            </a:pPr>
            <a:r>
              <a:rPr lang="pt-BR"/>
              <a:t>Ministério dos Transportes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473825"/>
            <a:ext cx="2133600" cy="268288"/>
          </a:xfrm>
        </p:spPr>
        <p:txBody>
          <a:bodyPr/>
          <a:lstStyle/>
          <a:p>
            <a:pPr>
              <a:defRPr/>
            </a:pPr>
            <a:fld id="{302BD2FD-DFF1-40DD-8B93-2E61176A6FAE}" type="slidenum">
              <a:rPr lang="pt-BR"/>
              <a:pPr>
                <a:defRPr/>
              </a:pPr>
              <a:t>14</a:t>
            </a:fld>
            <a:endParaRPr lang="pt-BR" dirty="0"/>
          </a:p>
        </p:txBody>
      </p:sp>
      <p:pic>
        <p:nvPicPr>
          <p:cNvPr id="15367" name="Afbeelding 1" descr="a2e192.tmp"/>
          <p:cNvPicPr>
            <a:picLocks/>
          </p:cNvPicPr>
          <p:nvPr/>
        </p:nvPicPr>
        <p:blipFill>
          <a:blip r:embed="rId2" cstate="print"/>
          <a:srcRect l="52362" t="19550" r="9837" b="45799"/>
          <a:stretch>
            <a:fillRect/>
          </a:stretch>
        </p:blipFill>
        <p:spPr bwMode="auto">
          <a:xfrm>
            <a:off x="684213" y="2276475"/>
            <a:ext cx="27368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ço Reservado para Conteúdo 16"/>
          <p:cNvSpPr txBox="1">
            <a:spLocks/>
          </p:cNvSpPr>
          <p:nvPr/>
        </p:nvSpPr>
        <p:spPr bwMode="auto">
          <a:xfrm>
            <a:off x="179388" y="6021388"/>
            <a:ext cx="896461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rgbClr val="00B050"/>
              </a:buClr>
              <a:buSzPct val="120000"/>
              <a:defRPr/>
            </a:pPr>
            <a:r>
              <a:rPr lang="pt-BR" b="1" i="1" kern="0" dirty="0">
                <a:cs typeface="+mn-cs"/>
              </a:rPr>
              <a:t>“Ouvir e esquecer, ver e lembrar, fazer e entender”</a:t>
            </a:r>
          </a:p>
        </p:txBody>
      </p:sp>
      <p:pic>
        <p:nvPicPr>
          <p:cNvPr id="15369" name="Afbeelding 1" descr="a2e194.tmp"/>
          <p:cNvPicPr>
            <a:picLocks/>
          </p:cNvPicPr>
          <p:nvPr/>
        </p:nvPicPr>
        <p:blipFill>
          <a:blip r:embed="rId3" cstate="print"/>
          <a:srcRect l="6688" t="23750" r="53944" b="47900"/>
          <a:stretch>
            <a:fillRect/>
          </a:stretch>
        </p:blipFill>
        <p:spPr bwMode="auto">
          <a:xfrm>
            <a:off x="4932363" y="2276475"/>
            <a:ext cx="33845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spaço Reservado para Conteúdo 16"/>
          <p:cNvSpPr txBox="1">
            <a:spLocks/>
          </p:cNvSpPr>
          <p:nvPr/>
        </p:nvSpPr>
        <p:spPr bwMode="auto">
          <a:xfrm>
            <a:off x="5940425" y="1916113"/>
            <a:ext cx="17272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rgbClr val="00B050"/>
              </a:buClr>
              <a:buSzPct val="120000"/>
              <a:defRPr/>
            </a:pPr>
            <a:r>
              <a:rPr lang="pt-BR" b="1" kern="0" dirty="0">
                <a:cs typeface="+mn-cs"/>
              </a:rPr>
              <a:t>Uso do Radar</a:t>
            </a:r>
            <a:endParaRPr lang="pt-BR" b="1" kern="0" dirty="0">
              <a:cs typeface="+mn-cs"/>
            </a:endParaRPr>
          </a:p>
        </p:txBody>
      </p:sp>
      <p:pic>
        <p:nvPicPr>
          <p:cNvPr id="15371" name="Afbeelding 1" descr="a2e196.tmp"/>
          <p:cNvPicPr>
            <a:picLocks/>
          </p:cNvPicPr>
          <p:nvPr/>
        </p:nvPicPr>
        <p:blipFill>
          <a:blip r:embed="rId4" cstate="print"/>
          <a:srcRect l="2751" t="22701" r="4326" b="31100"/>
          <a:stretch>
            <a:fillRect/>
          </a:stretch>
        </p:blipFill>
        <p:spPr bwMode="auto">
          <a:xfrm>
            <a:off x="63500" y="4206875"/>
            <a:ext cx="41036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spaço Reservado para Conteúdo 16"/>
          <p:cNvSpPr txBox="1">
            <a:spLocks/>
          </p:cNvSpPr>
          <p:nvPr/>
        </p:nvSpPr>
        <p:spPr bwMode="auto">
          <a:xfrm>
            <a:off x="1187450" y="3917950"/>
            <a:ext cx="18002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rgbClr val="00B050"/>
              </a:buClr>
              <a:buSzPct val="120000"/>
              <a:defRPr/>
            </a:pPr>
            <a:r>
              <a:rPr lang="pt-BR" b="1" kern="0" dirty="0">
                <a:cs typeface="+mn-cs"/>
              </a:rPr>
              <a:t>Comunicação</a:t>
            </a:r>
          </a:p>
        </p:txBody>
      </p:sp>
      <p:pic>
        <p:nvPicPr>
          <p:cNvPr id="15373" name="Afbeelding 1" descr="a2e194.tmp"/>
          <p:cNvPicPr>
            <a:picLocks/>
          </p:cNvPicPr>
          <p:nvPr/>
        </p:nvPicPr>
        <p:blipFill>
          <a:blip r:embed="rId3" cstate="print"/>
          <a:srcRect l="50977" t="23750" r="9052" b="47900"/>
          <a:stretch>
            <a:fillRect/>
          </a:stretch>
        </p:blipFill>
        <p:spPr bwMode="auto">
          <a:xfrm>
            <a:off x="4930775" y="4221163"/>
            <a:ext cx="34575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Espaço Reservado para Conteúdo 16"/>
          <p:cNvSpPr txBox="1">
            <a:spLocks/>
          </p:cNvSpPr>
          <p:nvPr/>
        </p:nvSpPr>
        <p:spPr bwMode="auto">
          <a:xfrm>
            <a:off x="215900" y="1916113"/>
            <a:ext cx="356393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rgbClr val="00B050"/>
              </a:buClr>
              <a:buSzPct val="120000"/>
              <a:defRPr/>
            </a:pPr>
            <a:r>
              <a:rPr lang="pt-BR" b="1" kern="0" dirty="0">
                <a:cs typeface="+mn-cs"/>
              </a:rPr>
              <a:t>Manuseio de Cargas Perigosas</a:t>
            </a:r>
            <a:endParaRPr lang="pt-BR" b="1" kern="0" dirty="0"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5"/>
          <p:cNvSpPr>
            <a:spLocks noGrp="1"/>
          </p:cNvSpPr>
          <p:nvPr>
            <p:ph type="title"/>
          </p:nvPr>
        </p:nvSpPr>
        <p:spPr>
          <a:xfrm>
            <a:off x="457200" y="981075"/>
            <a:ext cx="8229600" cy="647700"/>
          </a:xfrm>
        </p:spPr>
        <p:txBody>
          <a:bodyPr/>
          <a:lstStyle/>
          <a:p>
            <a:r>
              <a:rPr lang="pt-BR" smtClean="0"/>
              <a:t>2. ASPECTOS EDUCACIONAIS</a:t>
            </a:r>
          </a:p>
        </p:txBody>
      </p:sp>
      <p:sp>
        <p:nvSpPr>
          <p:cNvPr id="16387" name="Espaço Reservado para Conteúdo 16"/>
          <p:cNvSpPr>
            <a:spLocks noGrp="1"/>
          </p:cNvSpPr>
          <p:nvPr>
            <p:ph idx="1"/>
          </p:nvPr>
        </p:nvSpPr>
        <p:spPr>
          <a:xfrm>
            <a:off x="0" y="1628775"/>
            <a:ext cx="8964613" cy="576263"/>
          </a:xfrm>
        </p:spPr>
        <p:txBody>
          <a:bodyPr/>
          <a:lstStyle/>
          <a:p>
            <a:pPr algn="ctr">
              <a:buFontTx/>
              <a:buNone/>
            </a:pPr>
            <a:r>
              <a:rPr lang="pt-BR" sz="2400" smtClean="0">
                <a:latin typeface="Arial" charset="0"/>
              </a:rPr>
              <a:t>EDINNA – Education in Inland Navigation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sz="2400" smtClean="0">
                <a:solidFill>
                  <a:schemeClr val="tx1"/>
                </a:solidFill>
                <a:latin typeface="Arial" charset="0"/>
              </a:rPr>
              <a:t>Treinamento Prático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457200" y="6473825"/>
            <a:ext cx="2133600" cy="268288"/>
          </a:xfrm>
        </p:spPr>
        <p:txBody>
          <a:bodyPr/>
          <a:lstStyle/>
          <a:p>
            <a:pPr>
              <a:defRPr/>
            </a:pPr>
            <a:r>
              <a:rPr lang="pt-BR" dirty="0"/>
              <a:t>Agosto/2010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473825"/>
            <a:ext cx="2895600" cy="268288"/>
          </a:xfrm>
        </p:spPr>
        <p:txBody>
          <a:bodyPr/>
          <a:lstStyle/>
          <a:p>
            <a:pPr>
              <a:defRPr/>
            </a:pPr>
            <a:r>
              <a:rPr lang="pt-BR"/>
              <a:t>Ministério dos Transportes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473825"/>
            <a:ext cx="2133600" cy="268288"/>
          </a:xfrm>
        </p:spPr>
        <p:txBody>
          <a:bodyPr/>
          <a:lstStyle/>
          <a:p>
            <a:pPr>
              <a:defRPr/>
            </a:pPr>
            <a:fld id="{7FE2D4B9-F405-46EA-B5ED-5FA859A0318D}" type="slidenum">
              <a:rPr lang="pt-BR"/>
              <a:pPr>
                <a:defRPr/>
              </a:pPr>
              <a:t>15</a:t>
            </a:fld>
            <a:endParaRPr lang="pt-BR" dirty="0"/>
          </a:p>
        </p:txBody>
      </p:sp>
      <p:sp>
        <p:nvSpPr>
          <p:cNvPr id="10" name="Espaço Reservado para Conteúdo 16"/>
          <p:cNvSpPr txBox="1">
            <a:spLocks/>
          </p:cNvSpPr>
          <p:nvPr/>
        </p:nvSpPr>
        <p:spPr bwMode="auto">
          <a:xfrm>
            <a:off x="179388" y="6021388"/>
            <a:ext cx="896461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rgbClr val="00B050"/>
              </a:buClr>
              <a:buSzPct val="120000"/>
              <a:defRPr/>
            </a:pPr>
            <a:r>
              <a:rPr lang="pt-BR" b="1" i="1" kern="0" dirty="0">
                <a:cs typeface="+mn-cs"/>
              </a:rPr>
              <a:t>“Ouvir e esquecer, ver e lembrar, fazer e entender”</a:t>
            </a:r>
          </a:p>
        </p:txBody>
      </p:sp>
      <p:sp>
        <p:nvSpPr>
          <p:cNvPr id="14" name="Espaço Reservado para Conteúdo 16"/>
          <p:cNvSpPr txBox="1">
            <a:spLocks/>
          </p:cNvSpPr>
          <p:nvPr/>
        </p:nvSpPr>
        <p:spPr bwMode="auto">
          <a:xfrm>
            <a:off x="2627313" y="2420938"/>
            <a:ext cx="352901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B050"/>
              </a:buClr>
              <a:buSzPct val="120000"/>
              <a:defRPr/>
            </a:pPr>
            <a:r>
              <a:rPr lang="pt-BR" b="1" kern="0" dirty="0">
                <a:cs typeface="+mn-cs"/>
              </a:rPr>
              <a:t>Simulador de Cadeia Logística</a:t>
            </a:r>
          </a:p>
        </p:txBody>
      </p:sp>
      <p:pic>
        <p:nvPicPr>
          <p:cNvPr id="16393" name="Afbeelding 1" descr="a2e198.tmp"/>
          <p:cNvPicPr>
            <a:picLocks/>
          </p:cNvPicPr>
          <p:nvPr/>
        </p:nvPicPr>
        <p:blipFill>
          <a:blip r:embed="rId2" cstate="print"/>
          <a:srcRect l="50534" t="23698" r="4326" b="44472"/>
          <a:stretch>
            <a:fillRect/>
          </a:stretch>
        </p:blipFill>
        <p:spPr bwMode="auto">
          <a:xfrm>
            <a:off x="323850" y="2924175"/>
            <a:ext cx="4392613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Afbeelding 1" descr="a2e198.tmp"/>
          <p:cNvPicPr>
            <a:picLocks/>
          </p:cNvPicPr>
          <p:nvPr/>
        </p:nvPicPr>
        <p:blipFill>
          <a:blip r:embed="rId2" cstate="print"/>
          <a:srcRect l="13808" t="23579" r="61491" b="32150"/>
          <a:stretch>
            <a:fillRect/>
          </a:stretch>
        </p:blipFill>
        <p:spPr bwMode="auto">
          <a:xfrm>
            <a:off x="5940425" y="2852738"/>
            <a:ext cx="20161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5"/>
          <p:cNvSpPr>
            <a:spLocks noGrp="1"/>
          </p:cNvSpPr>
          <p:nvPr>
            <p:ph type="title"/>
          </p:nvPr>
        </p:nvSpPr>
        <p:spPr>
          <a:xfrm>
            <a:off x="457200" y="981075"/>
            <a:ext cx="8229600" cy="647700"/>
          </a:xfrm>
        </p:spPr>
        <p:txBody>
          <a:bodyPr/>
          <a:lstStyle/>
          <a:p>
            <a:r>
              <a:rPr lang="pt-BR" smtClean="0"/>
              <a:t>2. ASPECTOS EDUCACIONAIS</a:t>
            </a:r>
          </a:p>
        </p:txBody>
      </p:sp>
      <p:sp>
        <p:nvSpPr>
          <p:cNvPr id="17411" name="Espaço Reservado para Conteúdo 16"/>
          <p:cNvSpPr>
            <a:spLocks noGrp="1"/>
          </p:cNvSpPr>
          <p:nvPr>
            <p:ph idx="1"/>
          </p:nvPr>
        </p:nvSpPr>
        <p:spPr>
          <a:xfrm>
            <a:off x="0" y="1628775"/>
            <a:ext cx="8964613" cy="576263"/>
          </a:xfrm>
        </p:spPr>
        <p:txBody>
          <a:bodyPr/>
          <a:lstStyle/>
          <a:p>
            <a:pPr algn="ctr">
              <a:buFontTx/>
              <a:buNone/>
            </a:pPr>
            <a:r>
              <a:rPr lang="pt-BR" sz="2400" smtClean="0">
                <a:latin typeface="Arial" charset="0"/>
              </a:rPr>
              <a:t>EDINNA – Education in Inland Navigation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sz="2400" smtClean="0">
                <a:solidFill>
                  <a:schemeClr val="tx1"/>
                </a:solidFill>
                <a:latin typeface="Arial" charset="0"/>
              </a:rPr>
              <a:t>Treinamento Prático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457200" y="6473825"/>
            <a:ext cx="2133600" cy="268288"/>
          </a:xfrm>
        </p:spPr>
        <p:txBody>
          <a:bodyPr/>
          <a:lstStyle/>
          <a:p>
            <a:pPr>
              <a:defRPr/>
            </a:pPr>
            <a:r>
              <a:rPr lang="pt-BR" dirty="0"/>
              <a:t>Agosto/2010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473825"/>
            <a:ext cx="2895600" cy="268288"/>
          </a:xfrm>
        </p:spPr>
        <p:txBody>
          <a:bodyPr/>
          <a:lstStyle/>
          <a:p>
            <a:pPr>
              <a:defRPr/>
            </a:pPr>
            <a:r>
              <a:rPr lang="pt-BR"/>
              <a:t>Ministério dos Transportes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473825"/>
            <a:ext cx="2133600" cy="268288"/>
          </a:xfrm>
        </p:spPr>
        <p:txBody>
          <a:bodyPr/>
          <a:lstStyle/>
          <a:p>
            <a:pPr>
              <a:defRPr/>
            </a:pPr>
            <a:fld id="{DF39800E-FFFA-475D-BFF3-3CD4C9343820}" type="slidenum">
              <a:rPr lang="pt-BR"/>
              <a:pPr>
                <a:defRPr/>
              </a:pPr>
              <a:t>16</a:t>
            </a:fld>
            <a:endParaRPr lang="pt-BR" dirty="0"/>
          </a:p>
        </p:txBody>
      </p:sp>
      <p:sp>
        <p:nvSpPr>
          <p:cNvPr id="10" name="Espaço Reservado para Conteúdo 16"/>
          <p:cNvSpPr txBox="1">
            <a:spLocks/>
          </p:cNvSpPr>
          <p:nvPr/>
        </p:nvSpPr>
        <p:spPr bwMode="auto">
          <a:xfrm>
            <a:off x="179388" y="6021388"/>
            <a:ext cx="896461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rgbClr val="00B050"/>
              </a:buClr>
              <a:buSzPct val="120000"/>
              <a:defRPr/>
            </a:pPr>
            <a:r>
              <a:rPr lang="pt-BR" b="1" i="1" kern="0" dirty="0">
                <a:cs typeface="+mn-cs"/>
              </a:rPr>
              <a:t>“Ouvir e esquecer, ver e lembrar, fazer e entender”</a:t>
            </a:r>
          </a:p>
        </p:txBody>
      </p:sp>
      <p:sp>
        <p:nvSpPr>
          <p:cNvPr id="14" name="Espaço Reservado para Conteúdo 16"/>
          <p:cNvSpPr txBox="1">
            <a:spLocks/>
          </p:cNvSpPr>
          <p:nvPr/>
        </p:nvSpPr>
        <p:spPr bwMode="auto">
          <a:xfrm>
            <a:off x="179388" y="2420938"/>
            <a:ext cx="388778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B050"/>
              </a:buClr>
              <a:buSzPct val="120000"/>
              <a:defRPr/>
            </a:pPr>
            <a:r>
              <a:rPr lang="pt-BR" b="1" kern="0" dirty="0">
                <a:cs typeface="+mn-cs"/>
              </a:rPr>
              <a:t>Simulador de Navegação</a:t>
            </a:r>
          </a:p>
        </p:txBody>
      </p:sp>
      <p:pic>
        <p:nvPicPr>
          <p:cNvPr id="17417" name="Afbeelding 1" descr="a2e19A.tmp"/>
          <p:cNvPicPr>
            <a:picLocks/>
          </p:cNvPicPr>
          <p:nvPr/>
        </p:nvPicPr>
        <p:blipFill>
          <a:blip r:embed="rId2" cstate="print"/>
          <a:srcRect l="1962" t="27950" r="54726" b="27950"/>
          <a:stretch>
            <a:fillRect/>
          </a:stretch>
        </p:blipFill>
        <p:spPr bwMode="auto">
          <a:xfrm>
            <a:off x="250825" y="2781300"/>
            <a:ext cx="28082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2" descr="C:\Documents and Settings\Paulo Sousa\Desktop\Holanda\Fotos Holanda\Celular\100520101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2938" y="2771775"/>
            <a:ext cx="206375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3" descr="C:\Documents and Settings\Paulo Sousa\Desktop\Holanda\Fotos Holanda\Celular\110520101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3284538"/>
            <a:ext cx="375761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5"/>
          <p:cNvSpPr>
            <a:spLocks noGrp="1"/>
          </p:cNvSpPr>
          <p:nvPr>
            <p:ph type="title"/>
          </p:nvPr>
        </p:nvSpPr>
        <p:spPr>
          <a:xfrm>
            <a:off x="457200" y="981075"/>
            <a:ext cx="8229600" cy="647700"/>
          </a:xfrm>
        </p:spPr>
        <p:txBody>
          <a:bodyPr/>
          <a:lstStyle/>
          <a:p>
            <a:r>
              <a:rPr lang="pt-BR" smtClean="0"/>
              <a:t>2. ASPECTOS EDUCACIONAIS</a:t>
            </a:r>
          </a:p>
        </p:txBody>
      </p:sp>
      <p:sp>
        <p:nvSpPr>
          <p:cNvPr id="18435" name="Espaço Reservado para Conteúdo 16"/>
          <p:cNvSpPr>
            <a:spLocks noGrp="1"/>
          </p:cNvSpPr>
          <p:nvPr>
            <p:ph idx="1"/>
          </p:nvPr>
        </p:nvSpPr>
        <p:spPr>
          <a:xfrm>
            <a:off x="0" y="1484313"/>
            <a:ext cx="8964613" cy="576262"/>
          </a:xfrm>
        </p:spPr>
        <p:txBody>
          <a:bodyPr/>
          <a:lstStyle/>
          <a:p>
            <a:pPr algn="ctr">
              <a:buFontTx/>
              <a:buNone/>
            </a:pPr>
            <a:r>
              <a:rPr lang="pt-BR" sz="2400" smtClean="0">
                <a:latin typeface="Arial" charset="0"/>
              </a:rPr>
              <a:t>NAVEGAÇÃO PARA JOVENS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457200" y="6473825"/>
            <a:ext cx="2133600" cy="268288"/>
          </a:xfrm>
        </p:spPr>
        <p:txBody>
          <a:bodyPr/>
          <a:lstStyle/>
          <a:p>
            <a:pPr>
              <a:defRPr/>
            </a:pPr>
            <a:r>
              <a:rPr lang="pt-BR" dirty="0"/>
              <a:t>Agosto/2010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473825"/>
            <a:ext cx="2895600" cy="268288"/>
          </a:xfrm>
        </p:spPr>
        <p:txBody>
          <a:bodyPr/>
          <a:lstStyle/>
          <a:p>
            <a:pPr>
              <a:defRPr/>
            </a:pPr>
            <a:r>
              <a:rPr lang="pt-BR"/>
              <a:t>Ministério dos Transportes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473825"/>
            <a:ext cx="2133600" cy="268288"/>
          </a:xfrm>
        </p:spPr>
        <p:txBody>
          <a:bodyPr/>
          <a:lstStyle/>
          <a:p>
            <a:pPr>
              <a:defRPr/>
            </a:pPr>
            <a:fld id="{157E64C2-8B07-42DC-84D8-06123C1320EC}" type="slidenum">
              <a:rPr lang="pt-BR"/>
              <a:pPr>
                <a:defRPr/>
              </a:pPr>
              <a:t>17</a:t>
            </a:fld>
            <a:endParaRPr lang="pt-BR" dirty="0"/>
          </a:p>
        </p:txBody>
      </p:sp>
      <p:pic>
        <p:nvPicPr>
          <p:cNvPr id="18439" name="Imagem 8" descr="DSC0159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916113"/>
            <a:ext cx="3897312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Imagem 9" descr="DSC0161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1916113"/>
            <a:ext cx="2447925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Imagem 12" descr="DSC0164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4149725"/>
            <a:ext cx="3889375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5"/>
          <p:cNvSpPr>
            <a:spLocks noGrp="1"/>
          </p:cNvSpPr>
          <p:nvPr>
            <p:ph type="title"/>
          </p:nvPr>
        </p:nvSpPr>
        <p:spPr>
          <a:xfrm>
            <a:off x="457200" y="981075"/>
            <a:ext cx="8229600" cy="647700"/>
          </a:xfrm>
        </p:spPr>
        <p:txBody>
          <a:bodyPr/>
          <a:lstStyle/>
          <a:p>
            <a:r>
              <a:rPr lang="pt-BR" smtClean="0"/>
              <a:t>2. ASPECTOS EDUCACIONAIS</a:t>
            </a:r>
          </a:p>
        </p:txBody>
      </p:sp>
      <p:sp>
        <p:nvSpPr>
          <p:cNvPr id="19459" name="Espaço Reservado para Conteúdo 16"/>
          <p:cNvSpPr>
            <a:spLocks noGrp="1"/>
          </p:cNvSpPr>
          <p:nvPr>
            <p:ph idx="1"/>
          </p:nvPr>
        </p:nvSpPr>
        <p:spPr>
          <a:xfrm>
            <a:off x="0" y="1557338"/>
            <a:ext cx="8964613" cy="576262"/>
          </a:xfrm>
        </p:spPr>
        <p:txBody>
          <a:bodyPr/>
          <a:lstStyle/>
          <a:p>
            <a:pPr algn="ctr">
              <a:buFontTx/>
              <a:buNone/>
            </a:pPr>
            <a:r>
              <a:rPr lang="pt-BR" sz="2400" smtClean="0">
                <a:latin typeface="Arial" charset="0"/>
              </a:rPr>
              <a:t>SHIPPING AND TRANSPORT COLLEGE - STC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457200" y="6473825"/>
            <a:ext cx="2133600" cy="268288"/>
          </a:xfrm>
        </p:spPr>
        <p:txBody>
          <a:bodyPr/>
          <a:lstStyle/>
          <a:p>
            <a:pPr>
              <a:defRPr/>
            </a:pPr>
            <a:r>
              <a:rPr lang="pt-BR" dirty="0"/>
              <a:t>Agosto/2010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473825"/>
            <a:ext cx="2895600" cy="268288"/>
          </a:xfrm>
        </p:spPr>
        <p:txBody>
          <a:bodyPr/>
          <a:lstStyle/>
          <a:p>
            <a:pPr>
              <a:defRPr/>
            </a:pPr>
            <a:r>
              <a:rPr lang="pt-BR"/>
              <a:t>Ministério dos Transportes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473825"/>
            <a:ext cx="2133600" cy="268288"/>
          </a:xfrm>
        </p:spPr>
        <p:txBody>
          <a:bodyPr/>
          <a:lstStyle/>
          <a:p>
            <a:pPr>
              <a:defRPr/>
            </a:pPr>
            <a:fld id="{A8528020-6BD1-432E-9041-279461449E92}" type="slidenum">
              <a:rPr lang="pt-BR"/>
              <a:pPr>
                <a:defRPr/>
              </a:pPr>
              <a:t>18</a:t>
            </a:fld>
            <a:endParaRPr lang="pt-BR" dirty="0"/>
          </a:p>
        </p:txBody>
      </p:sp>
      <p:sp>
        <p:nvSpPr>
          <p:cNvPr id="19463" name="CaixaDeTexto 8"/>
          <p:cNvSpPr txBox="1">
            <a:spLocks noChangeArrowheads="1"/>
          </p:cNvSpPr>
          <p:nvPr/>
        </p:nvSpPr>
        <p:spPr bwMode="auto">
          <a:xfrm>
            <a:off x="323850" y="1989138"/>
            <a:ext cx="46799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/>
              <a:t> Centro de Ensino Profissionalizante</a:t>
            </a:r>
          </a:p>
          <a:p>
            <a:pPr>
              <a:buFont typeface="Arial" charset="0"/>
              <a:buChar char="•"/>
            </a:pPr>
            <a:r>
              <a:rPr lang="pt-BR"/>
              <a:t> 4.000 Estudantes em tempo integral</a:t>
            </a:r>
          </a:p>
          <a:p>
            <a:pPr>
              <a:buFont typeface="Arial" charset="0"/>
              <a:buChar char="•"/>
            </a:pPr>
            <a:r>
              <a:rPr lang="pt-BR"/>
              <a:t> Promove cursos para 8.000 pessoas em todo o mundo</a:t>
            </a:r>
          </a:p>
          <a:p>
            <a:pPr>
              <a:buFont typeface="Arial" charset="0"/>
              <a:buChar char="•"/>
            </a:pPr>
            <a:r>
              <a:rPr lang="pt-BR"/>
              <a:t> Ações Integradas: </a:t>
            </a:r>
          </a:p>
          <a:p>
            <a:pPr lvl="1">
              <a:buFont typeface="Arial" charset="0"/>
              <a:buChar char="•"/>
            </a:pPr>
            <a:r>
              <a:rPr lang="pt-BR"/>
              <a:t> Ministérios das Relações Exteriores, </a:t>
            </a:r>
          </a:p>
          <a:p>
            <a:pPr lvl="1">
              <a:buFont typeface="Arial" charset="0"/>
              <a:buChar char="•"/>
            </a:pPr>
            <a:r>
              <a:rPr lang="pt-BR"/>
              <a:t>Educação e Cultura</a:t>
            </a:r>
          </a:p>
          <a:p>
            <a:pPr lvl="1">
              <a:buFont typeface="Arial" charset="0"/>
              <a:buChar char="•"/>
            </a:pPr>
            <a:r>
              <a:rPr lang="pt-BR"/>
              <a:t> Transportes, Serviços Públicos e Gestão de Águas</a:t>
            </a:r>
          </a:p>
          <a:p>
            <a:pPr>
              <a:buFont typeface="Arial" charset="0"/>
              <a:buChar char="•"/>
            </a:pPr>
            <a:r>
              <a:rPr lang="pt-BR"/>
              <a:t> Oferece 30 cursos específicos:</a:t>
            </a:r>
          </a:p>
          <a:p>
            <a:pPr lvl="1">
              <a:buFont typeface="Arial" charset="0"/>
              <a:buChar char="•"/>
            </a:pPr>
            <a:r>
              <a:rPr lang="pt-BR"/>
              <a:t> Marinha Mercante</a:t>
            </a:r>
          </a:p>
          <a:p>
            <a:pPr lvl="1">
              <a:buFont typeface="Arial" charset="0"/>
              <a:buChar char="•"/>
            </a:pPr>
            <a:r>
              <a:rPr lang="pt-BR"/>
              <a:t> Pesca</a:t>
            </a:r>
          </a:p>
          <a:p>
            <a:pPr lvl="1">
              <a:buFont typeface="Arial" charset="0"/>
              <a:buChar char="•"/>
            </a:pPr>
            <a:r>
              <a:rPr lang="pt-BR"/>
              <a:t> Dragagem</a:t>
            </a:r>
          </a:p>
          <a:p>
            <a:pPr lvl="1">
              <a:buFont typeface="Arial" charset="0"/>
              <a:buChar char="•"/>
            </a:pPr>
            <a:r>
              <a:rPr lang="pt-BR"/>
              <a:t> Navegação Interior</a:t>
            </a:r>
          </a:p>
          <a:p>
            <a:pPr lvl="1">
              <a:buFont typeface="Arial" charset="0"/>
              <a:buChar char="•"/>
            </a:pPr>
            <a:r>
              <a:rPr lang="pt-BR"/>
              <a:t> Portos</a:t>
            </a:r>
          </a:p>
          <a:p>
            <a:pPr lvl="1">
              <a:buFont typeface="Arial" charset="0"/>
              <a:buChar char="•"/>
            </a:pPr>
            <a:r>
              <a:rPr lang="pt-BR"/>
              <a:t> Logística</a:t>
            </a:r>
          </a:p>
        </p:txBody>
      </p:sp>
      <p:pic>
        <p:nvPicPr>
          <p:cNvPr id="194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4437063"/>
            <a:ext cx="2413000" cy="18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1989138"/>
            <a:ext cx="345757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4437063"/>
            <a:ext cx="2401888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5"/>
          <p:cNvSpPr>
            <a:spLocks noGrp="1"/>
          </p:cNvSpPr>
          <p:nvPr>
            <p:ph type="title"/>
          </p:nvPr>
        </p:nvSpPr>
        <p:spPr>
          <a:xfrm>
            <a:off x="457200" y="981075"/>
            <a:ext cx="8229600" cy="647700"/>
          </a:xfrm>
        </p:spPr>
        <p:txBody>
          <a:bodyPr/>
          <a:lstStyle/>
          <a:p>
            <a:r>
              <a:rPr lang="pt-BR" smtClean="0"/>
              <a:t>2. ASPECTOS EDUCACIONAIS</a:t>
            </a:r>
          </a:p>
        </p:txBody>
      </p:sp>
      <p:sp>
        <p:nvSpPr>
          <p:cNvPr id="20483" name="Espaço Reservado para Conteúdo 16"/>
          <p:cNvSpPr>
            <a:spLocks noGrp="1"/>
          </p:cNvSpPr>
          <p:nvPr>
            <p:ph idx="1"/>
          </p:nvPr>
        </p:nvSpPr>
        <p:spPr>
          <a:xfrm>
            <a:off x="0" y="1628775"/>
            <a:ext cx="8964613" cy="576263"/>
          </a:xfrm>
        </p:spPr>
        <p:txBody>
          <a:bodyPr/>
          <a:lstStyle/>
          <a:p>
            <a:pPr algn="ctr">
              <a:buFontTx/>
              <a:buNone/>
            </a:pPr>
            <a:r>
              <a:rPr lang="pt-BR" sz="2400" smtClean="0">
                <a:latin typeface="Arial" charset="0"/>
              </a:rPr>
              <a:t>MARITIME RESEARCH INSTITUTE NETHERLANDS – MARIN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457200" y="6473825"/>
            <a:ext cx="2133600" cy="268288"/>
          </a:xfrm>
        </p:spPr>
        <p:txBody>
          <a:bodyPr/>
          <a:lstStyle/>
          <a:p>
            <a:pPr>
              <a:defRPr/>
            </a:pPr>
            <a:r>
              <a:rPr lang="pt-BR" dirty="0"/>
              <a:t>Agosto/2010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473825"/>
            <a:ext cx="2895600" cy="268288"/>
          </a:xfrm>
        </p:spPr>
        <p:txBody>
          <a:bodyPr/>
          <a:lstStyle/>
          <a:p>
            <a:pPr>
              <a:defRPr/>
            </a:pPr>
            <a:r>
              <a:rPr lang="pt-BR"/>
              <a:t>Ministério dos Transportes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473825"/>
            <a:ext cx="2133600" cy="268288"/>
          </a:xfrm>
        </p:spPr>
        <p:txBody>
          <a:bodyPr/>
          <a:lstStyle/>
          <a:p>
            <a:pPr>
              <a:defRPr/>
            </a:pPr>
            <a:fld id="{6EB95A29-133A-407A-A7EB-65921529470D}" type="slidenum">
              <a:rPr lang="pt-BR"/>
              <a:pPr>
                <a:defRPr/>
              </a:pPr>
              <a:t>19</a:t>
            </a:fld>
            <a:endParaRPr lang="pt-BR" dirty="0"/>
          </a:p>
        </p:txBody>
      </p:sp>
      <p:sp>
        <p:nvSpPr>
          <p:cNvPr id="20487" name="CaixaDeTexto 8"/>
          <p:cNvSpPr txBox="1">
            <a:spLocks noChangeArrowheads="1"/>
          </p:cNvSpPr>
          <p:nvPr/>
        </p:nvSpPr>
        <p:spPr bwMode="auto">
          <a:xfrm>
            <a:off x="395288" y="2276475"/>
            <a:ext cx="468153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/>
              <a:t> Fundado em 1929</a:t>
            </a:r>
          </a:p>
          <a:p>
            <a:pPr>
              <a:buFont typeface="Arial" charset="0"/>
              <a:buChar char="•"/>
            </a:pPr>
            <a:r>
              <a:rPr lang="pt-BR"/>
              <a:t> 300 Funcionários</a:t>
            </a:r>
          </a:p>
          <a:p>
            <a:pPr>
              <a:buFont typeface="Arial" charset="0"/>
              <a:buChar char="•"/>
            </a:pPr>
            <a:r>
              <a:rPr lang="pt-BR"/>
              <a:t> Orçamento Anual: 33 milhões de euros</a:t>
            </a:r>
          </a:p>
          <a:p>
            <a:pPr>
              <a:buFont typeface="Arial" charset="0"/>
              <a:buChar char="•"/>
            </a:pPr>
            <a:r>
              <a:rPr lang="pt-BR"/>
              <a:t> Teste e modelagem de embarcações</a:t>
            </a:r>
          </a:p>
          <a:p>
            <a:pPr>
              <a:buFont typeface="Arial" charset="0"/>
              <a:buChar char="•"/>
            </a:pPr>
            <a:r>
              <a:rPr lang="pt-BR"/>
              <a:t> Treinamento de pilotos e operadores</a:t>
            </a:r>
          </a:p>
          <a:p>
            <a:pPr>
              <a:buFont typeface="Arial" charset="0"/>
              <a:buChar char="•"/>
            </a:pPr>
            <a:r>
              <a:rPr lang="pt-BR"/>
              <a:t> Uso de simuladores e modelos reduzidos</a:t>
            </a:r>
          </a:p>
        </p:txBody>
      </p:sp>
      <p:sp>
        <p:nvSpPr>
          <p:cNvPr id="20488" name="AutoShape 8" descr="Cavitation Tunnel">
            <a:hlinkClick r:id="rId2" tooltip="Cavitation Tunnel"/>
          </p:cNvPr>
          <p:cNvSpPr>
            <a:spLocks noChangeAspect="1" noChangeArrowheads="1"/>
          </p:cNvSpPr>
          <p:nvPr/>
        </p:nvSpPr>
        <p:spPr bwMode="auto">
          <a:xfrm>
            <a:off x="155575" y="-6858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2048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2133600"/>
            <a:ext cx="2879725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4292600"/>
            <a:ext cx="780097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5"/>
          <p:cNvSpPr>
            <a:spLocks noGrp="1"/>
          </p:cNvSpPr>
          <p:nvPr>
            <p:ph type="title"/>
          </p:nvPr>
        </p:nvSpPr>
        <p:spPr>
          <a:xfrm>
            <a:off x="457200" y="981075"/>
            <a:ext cx="8229600" cy="719138"/>
          </a:xfrm>
        </p:spPr>
        <p:txBody>
          <a:bodyPr/>
          <a:lstStyle/>
          <a:p>
            <a:r>
              <a:rPr lang="pt-BR" smtClean="0"/>
              <a:t>SUMÁRIO DA APRESENTAÇÃO</a:t>
            </a:r>
          </a:p>
        </p:txBody>
      </p:sp>
      <p:sp>
        <p:nvSpPr>
          <p:cNvPr id="4099" name="Espaço Reservado para Conteúdo 16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endParaRPr lang="pt-BR" smtClean="0">
              <a:latin typeface="Arial" charset="0"/>
            </a:endParaRPr>
          </a:p>
          <a:p>
            <a:r>
              <a:rPr lang="pt-BR" smtClean="0">
                <a:latin typeface="Arial" charset="0"/>
              </a:rPr>
              <a:t>1. Aspectos Institucionais</a:t>
            </a:r>
          </a:p>
          <a:p>
            <a:endParaRPr lang="pt-BR" smtClean="0">
              <a:latin typeface="Arial" charset="0"/>
            </a:endParaRPr>
          </a:p>
          <a:p>
            <a:r>
              <a:rPr lang="pt-BR" smtClean="0">
                <a:latin typeface="Arial" charset="0"/>
              </a:rPr>
              <a:t>2. Aspectos Educacionais</a:t>
            </a:r>
          </a:p>
          <a:p>
            <a:endParaRPr lang="pt-BR" smtClean="0">
              <a:latin typeface="Arial" charset="0"/>
            </a:endParaRPr>
          </a:p>
          <a:p>
            <a:r>
              <a:rPr lang="pt-BR" smtClean="0">
                <a:latin typeface="Arial" charset="0"/>
              </a:rPr>
              <a:t>3. Aspectos Ambientais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457200" y="6473825"/>
            <a:ext cx="2133600" cy="268288"/>
          </a:xfrm>
        </p:spPr>
        <p:txBody>
          <a:bodyPr/>
          <a:lstStyle/>
          <a:p>
            <a:pPr>
              <a:defRPr/>
            </a:pPr>
            <a:r>
              <a:rPr lang="pt-BR" dirty="0"/>
              <a:t>Agosto/2010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473825"/>
            <a:ext cx="2895600" cy="268288"/>
          </a:xfrm>
        </p:spPr>
        <p:txBody>
          <a:bodyPr/>
          <a:lstStyle/>
          <a:p>
            <a:pPr>
              <a:defRPr/>
            </a:pPr>
            <a:r>
              <a:rPr lang="pt-BR"/>
              <a:t>Ministério dos Transportes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473825"/>
            <a:ext cx="2133600" cy="268288"/>
          </a:xfrm>
        </p:spPr>
        <p:txBody>
          <a:bodyPr/>
          <a:lstStyle/>
          <a:p>
            <a:pPr>
              <a:defRPr/>
            </a:pPr>
            <a:fld id="{7E50E4EB-240D-441F-8D3C-24B872A685F8}" type="slidenum">
              <a:rPr lang="pt-BR"/>
              <a:pPr>
                <a:defRPr/>
              </a:pPr>
              <a:t>2</a:t>
            </a:fld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5"/>
          <p:cNvSpPr>
            <a:spLocks noGrp="1"/>
          </p:cNvSpPr>
          <p:nvPr>
            <p:ph type="title"/>
          </p:nvPr>
        </p:nvSpPr>
        <p:spPr>
          <a:xfrm>
            <a:off x="457200" y="981075"/>
            <a:ext cx="8229600" cy="647700"/>
          </a:xfrm>
        </p:spPr>
        <p:txBody>
          <a:bodyPr/>
          <a:lstStyle/>
          <a:p>
            <a:r>
              <a:rPr lang="pt-BR" smtClean="0"/>
              <a:t>3. ASPECTOS AMBIENTAIS</a:t>
            </a:r>
          </a:p>
        </p:txBody>
      </p:sp>
      <p:sp>
        <p:nvSpPr>
          <p:cNvPr id="12291" name="Espaço Reservado para Conteúdo 16"/>
          <p:cNvSpPr>
            <a:spLocks noGrp="1"/>
          </p:cNvSpPr>
          <p:nvPr>
            <p:ph idx="1"/>
          </p:nvPr>
        </p:nvSpPr>
        <p:spPr>
          <a:xfrm>
            <a:off x="0" y="1628775"/>
            <a:ext cx="9144000" cy="4679950"/>
          </a:xfrm>
        </p:spPr>
        <p:txBody>
          <a:bodyPr/>
          <a:lstStyle/>
          <a:p>
            <a:pPr>
              <a:defRPr/>
            </a:pPr>
            <a:r>
              <a:rPr lang="pt-BR" sz="2000" dirty="0" smtClean="0">
                <a:latin typeface="Arial" charset="0"/>
              </a:rPr>
              <a:t>Promoção do transporte hidroviário como modal mais limpo</a:t>
            </a:r>
            <a:endParaRPr lang="pt-BR" sz="1800" dirty="0" smtClean="0">
              <a:latin typeface="Arial" charset="0"/>
            </a:endParaRPr>
          </a:p>
          <a:p>
            <a:pPr>
              <a:defRPr/>
            </a:pPr>
            <a:endParaRPr lang="pt-BR" sz="2000" dirty="0" smtClean="0">
              <a:latin typeface="Arial" charset="0"/>
            </a:endParaRPr>
          </a:p>
          <a:p>
            <a:pPr>
              <a:defRPr/>
            </a:pPr>
            <a:r>
              <a:rPr lang="pt-BR" sz="2000" dirty="0" smtClean="0">
                <a:latin typeface="Arial" charset="0"/>
              </a:rPr>
              <a:t>O fato do transporte hidroviário ser mais limpo não deve evitar inovações e retardar regulamentações ambientais mais severas</a:t>
            </a:r>
          </a:p>
          <a:p>
            <a:pPr lvl="1">
              <a:defRPr/>
            </a:pPr>
            <a:r>
              <a:rPr lang="pt-BR" sz="1800" dirty="0" smtClean="0">
                <a:latin typeface="Arial" charset="0"/>
              </a:rPr>
              <a:t>Normas sobre emissões em motores e qualidade dos combustíveis</a:t>
            </a:r>
          </a:p>
          <a:p>
            <a:pPr lvl="1">
              <a:defRPr/>
            </a:pPr>
            <a:r>
              <a:rPr lang="pt-BR" sz="1800" dirty="0" smtClean="0">
                <a:latin typeface="Arial" charset="0"/>
              </a:rPr>
              <a:t>Possibilidade de uso de biogás e Gás Natural Liquefeito</a:t>
            </a:r>
          </a:p>
          <a:p>
            <a:pPr>
              <a:defRPr/>
            </a:pPr>
            <a:endParaRPr lang="pt-BR" sz="2000" dirty="0" smtClean="0">
              <a:latin typeface="Arial" charset="0"/>
            </a:endParaRPr>
          </a:p>
          <a:p>
            <a:pPr>
              <a:defRPr/>
            </a:pPr>
            <a:r>
              <a:rPr lang="pt-BR" sz="2000" dirty="0" smtClean="0">
                <a:latin typeface="Arial" charset="0"/>
              </a:rPr>
              <a:t>Os licenciamentos ambientais são ágeis, pois o foco está na implementação de medidas compensatórias</a:t>
            </a:r>
          </a:p>
          <a:p>
            <a:pPr lvl="1">
              <a:defRPr/>
            </a:pPr>
            <a:r>
              <a:rPr lang="pt-BR" sz="1800" dirty="0" smtClean="0">
                <a:latin typeface="Arial" charset="0"/>
              </a:rPr>
              <a:t>Conceito: Se não fizermos a obra, a carga circulará por rodovia que é muito mais poluente</a:t>
            </a:r>
          </a:p>
          <a:p>
            <a:pPr>
              <a:defRPr/>
            </a:pPr>
            <a:endParaRPr lang="pt-BR" sz="2000" dirty="0" smtClean="0">
              <a:latin typeface="Arial" charset="0"/>
            </a:endParaRPr>
          </a:p>
          <a:p>
            <a:pPr>
              <a:defRPr/>
            </a:pPr>
            <a:r>
              <a:rPr lang="pt-BR" sz="2000" dirty="0" smtClean="0">
                <a:latin typeface="Arial" charset="0"/>
              </a:rPr>
              <a:t>Política Nacional prevê a conciliação da mobilidade com o meio ambiente</a:t>
            </a:r>
          </a:p>
          <a:p>
            <a:pPr lvl="1">
              <a:defRPr/>
            </a:pPr>
            <a:r>
              <a:rPr lang="pt-BR" sz="1800" dirty="0" smtClean="0">
                <a:latin typeface="Arial" charset="0"/>
              </a:rPr>
              <a:t>Meta: Reduzir 30 % das emissões de 1995</a:t>
            </a:r>
          </a:p>
          <a:p>
            <a:pPr>
              <a:defRPr/>
            </a:pPr>
            <a:endParaRPr lang="pt-BR" sz="2400" dirty="0" smtClean="0">
              <a:latin typeface="Arial" charset="0"/>
            </a:endParaRP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457200" y="6473825"/>
            <a:ext cx="2133600" cy="268288"/>
          </a:xfrm>
        </p:spPr>
        <p:txBody>
          <a:bodyPr/>
          <a:lstStyle/>
          <a:p>
            <a:pPr>
              <a:defRPr/>
            </a:pPr>
            <a:r>
              <a:rPr lang="pt-BR" dirty="0"/>
              <a:t>Agosto/2010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473825"/>
            <a:ext cx="2895600" cy="268288"/>
          </a:xfrm>
        </p:spPr>
        <p:txBody>
          <a:bodyPr/>
          <a:lstStyle/>
          <a:p>
            <a:pPr>
              <a:defRPr/>
            </a:pPr>
            <a:r>
              <a:rPr lang="pt-BR"/>
              <a:t>Ministério dos Transportes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473825"/>
            <a:ext cx="2133600" cy="268288"/>
          </a:xfrm>
        </p:spPr>
        <p:txBody>
          <a:bodyPr/>
          <a:lstStyle/>
          <a:p>
            <a:pPr>
              <a:defRPr/>
            </a:pPr>
            <a:fld id="{08C3AF2E-00E4-40CB-9E61-DFAA5AB1AFD3}" type="slidenum">
              <a:rPr lang="pt-BR"/>
              <a:pPr>
                <a:defRPr/>
              </a:pPr>
              <a:t>20</a:t>
            </a:fld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5"/>
          <p:cNvSpPr>
            <a:spLocks noGrp="1"/>
          </p:cNvSpPr>
          <p:nvPr>
            <p:ph type="title"/>
          </p:nvPr>
        </p:nvSpPr>
        <p:spPr>
          <a:xfrm>
            <a:off x="457200" y="981075"/>
            <a:ext cx="8229600" cy="647700"/>
          </a:xfrm>
        </p:spPr>
        <p:txBody>
          <a:bodyPr/>
          <a:lstStyle/>
          <a:p>
            <a:r>
              <a:rPr lang="pt-BR" smtClean="0"/>
              <a:t>3. ASPECTOS AMBIENTAIS</a:t>
            </a:r>
          </a:p>
        </p:txBody>
      </p:sp>
      <p:sp>
        <p:nvSpPr>
          <p:cNvPr id="24579" name="Espaço Reservado para Conteúdo 16"/>
          <p:cNvSpPr>
            <a:spLocks noGrp="1"/>
          </p:cNvSpPr>
          <p:nvPr>
            <p:ph idx="1"/>
          </p:nvPr>
        </p:nvSpPr>
        <p:spPr>
          <a:xfrm>
            <a:off x="0" y="1557338"/>
            <a:ext cx="9144000" cy="4824412"/>
          </a:xfrm>
        </p:spPr>
        <p:txBody>
          <a:bodyPr/>
          <a:lstStyle/>
          <a:p>
            <a:pPr>
              <a:defRPr/>
            </a:pPr>
            <a:r>
              <a:rPr lang="pt-BR" sz="2400" dirty="0" smtClean="0">
                <a:latin typeface="Arial" charset="0"/>
              </a:rPr>
              <a:t>Foco na mitigação dos impactos ambientais e não na proibição da implantação da </a:t>
            </a:r>
            <a:r>
              <a:rPr lang="pt-BR" sz="2400" dirty="0" err="1" smtClean="0">
                <a:latin typeface="Arial" charset="0"/>
              </a:rPr>
              <a:t>infraestrutura</a:t>
            </a:r>
            <a:endParaRPr lang="pt-BR" sz="2400" dirty="0" smtClean="0">
              <a:latin typeface="Arial" charset="0"/>
            </a:endParaRPr>
          </a:p>
          <a:p>
            <a:pPr>
              <a:defRPr/>
            </a:pPr>
            <a:endParaRPr lang="pt-BR" sz="2400" dirty="0" smtClean="0">
              <a:latin typeface="Arial" charset="0"/>
            </a:endParaRPr>
          </a:p>
          <a:p>
            <a:pPr>
              <a:defRPr/>
            </a:pPr>
            <a:r>
              <a:rPr lang="pt-BR" sz="2400" dirty="0" smtClean="0">
                <a:latin typeface="Arial" charset="0"/>
              </a:rPr>
              <a:t>As atividades de manutenção de hidrovias são contratadas por períodos longos (5 anos), com uma só licença ambiental</a:t>
            </a:r>
          </a:p>
          <a:p>
            <a:pPr>
              <a:defRPr/>
            </a:pPr>
            <a:endParaRPr lang="pt-BR" sz="2400" dirty="0" smtClean="0">
              <a:latin typeface="Arial" charset="0"/>
            </a:endParaRPr>
          </a:p>
          <a:p>
            <a:pPr>
              <a:defRPr/>
            </a:pPr>
            <a:r>
              <a:rPr lang="pt-BR" sz="2400" dirty="0" smtClean="0">
                <a:latin typeface="Arial" charset="0"/>
              </a:rPr>
              <a:t>Prática de construção de canais artificiais</a:t>
            </a:r>
          </a:p>
          <a:p>
            <a:pPr>
              <a:defRPr/>
            </a:pPr>
            <a:endParaRPr lang="pt-BR" sz="2400" dirty="0" smtClean="0">
              <a:latin typeface="Arial" charset="0"/>
            </a:endParaRPr>
          </a:p>
          <a:p>
            <a:pPr>
              <a:defRPr/>
            </a:pPr>
            <a:r>
              <a:rPr lang="pt-BR" sz="2400" dirty="0" smtClean="0">
                <a:latin typeface="Arial" charset="0"/>
              </a:rPr>
              <a:t>Rígido controle da qualidade da água e dos aspectos de segurança, notadamente no transporte de produtos perigosos</a:t>
            </a:r>
          </a:p>
          <a:p>
            <a:pPr lvl="1">
              <a:defRPr/>
            </a:pPr>
            <a:r>
              <a:rPr lang="pt-BR" sz="2000" dirty="0" smtClean="0">
                <a:latin typeface="Arial" charset="0"/>
              </a:rPr>
              <a:t>ECOCARD: Ressarcimento de 7 euros p/ cada 1.000 l de óleo devolvido</a:t>
            </a:r>
          </a:p>
          <a:p>
            <a:pPr lvl="1">
              <a:defRPr/>
            </a:pPr>
            <a:r>
              <a:rPr lang="pt-BR" sz="2000" dirty="0" smtClean="0">
                <a:latin typeface="Arial" charset="0"/>
              </a:rPr>
              <a:t>Pontos de coleta de lixo para embarcações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457200" y="6473825"/>
            <a:ext cx="2133600" cy="268288"/>
          </a:xfrm>
        </p:spPr>
        <p:txBody>
          <a:bodyPr/>
          <a:lstStyle/>
          <a:p>
            <a:pPr>
              <a:defRPr/>
            </a:pPr>
            <a:r>
              <a:rPr lang="pt-BR" dirty="0"/>
              <a:t>Agosto/2010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473825"/>
            <a:ext cx="2895600" cy="268288"/>
          </a:xfrm>
        </p:spPr>
        <p:txBody>
          <a:bodyPr/>
          <a:lstStyle/>
          <a:p>
            <a:pPr>
              <a:defRPr/>
            </a:pPr>
            <a:r>
              <a:rPr lang="pt-BR"/>
              <a:t>Ministério dos Transportes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473825"/>
            <a:ext cx="2133600" cy="268288"/>
          </a:xfrm>
        </p:spPr>
        <p:txBody>
          <a:bodyPr/>
          <a:lstStyle/>
          <a:p>
            <a:pPr>
              <a:defRPr/>
            </a:pPr>
            <a:fld id="{FE97F9EA-8853-46CF-B3FB-11165E106987}" type="slidenum">
              <a:rPr lang="pt-BR"/>
              <a:pPr>
                <a:defRPr/>
              </a:pPr>
              <a:t>21</a:t>
            </a:fld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5"/>
          <p:cNvSpPr>
            <a:spLocks noGrp="1"/>
          </p:cNvSpPr>
          <p:nvPr>
            <p:ph type="title"/>
          </p:nvPr>
        </p:nvSpPr>
        <p:spPr>
          <a:xfrm>
            <a:off x="457200" y="981075"/>
            <a:ext cx="8229600" cy="647700"/>
          </a:xfrm>
        </p:spPr>
        <p:txBody>
          <a:bodyPr/>
          <a:lstStyle/>
          <a:p>
            <a:r>
              <a:rPr lang="pt-BR" smtClean="0"/>
              <a:t>3. ASPECTOS AMBIENTAIS</a:t>
            </a:r>
          </a:p>
        </p:txBody>
      </p:sp>
      <p:sp>
        <p:nvSpPr>
          <p:cNvPr id="13315" name="Espaço Reservado para Conteúdo 16"/>
          <p:cNvSpPr>
            <a:spLocks noGrp="1"/>
          </p:cNvSpPr>
          <p:nvPr>
            <p:ph idx="1"/>
          </p:nvPr>
        </p:nvSpPr>
        <p:spPr>
          <a:xfrm>
            <a:off x="0" y="1628775"/>
            <a:ext cx="9144000" cy="4608513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pt-BR" sz="2400" dirty="0" smtClean="0">
                <a:latin typeface="Arial" charset="0"/>
              </a:rPr>
              <a:t>PROJETO MARCO PÓLO</a:t>
            </a:r>
          </a:p>
          <a:p>
            <a:pPr>
              <a:defRPr/>
            </a:pPr>
            <a:r>
              <a:rPr lang="pt-BR" sz="2400" dirty="0" smtClean="0">
                <a:latin typeface="Arial" charset="0"/>
              </a:rPr>
              <a:t>Iniciativa da União Européia como decorrência do MDL</a:t>
            </a:r>
          </a:p>
          <a:p>
            <a:pPr>
              <a:defRPr/>
            </a:pPr>
            <a:r>
              <a:rPr lang="pt-BR" sz="2400" dirty="0" smtClean="0">
                <a:latin typeface="Arial" charset="0"/>
              </a:rPr>
              <a:t>Financiamento de projetos que envolvam:</a:t>
            </a:r>
          </a:p>
          <a:p>
            <a:pPr lvl="1">
              <a:defRPr/>
            </a:pPr>
            <a:r>
              <a:rPr lang="pt-BR" sz="2400" dirty="0" smtClean="0">
                <a:latin typeface="Arial" charset="0"/>
              </a:rPr>
              <a:t>Transferência de carga para modais menos poluentes</a:t>
            </a:r>
          </a:p>
          <a:p>
            <a:pPr lvl="1">
              <a:defRPr/>
            </a:pPr>
            <a:r>
              <a:rPr lang="pt-BR" sz="2400" dirty="0" smtClean="0">
                <a:latin typeface="Arial" charset="0"/>
              </a:rPr>
              <a:t>Vias expressas marítimas:Soluções </a:t>
            </a:r>
            <a:r>
              <a:rPr lang="pt-BR" sz="2400" i="1" dirty="0" err="1" smtClean="0">
                <a:latin typeface="Arial" charset="0"/>
              </a:rPr>
              <a:t>door-to-door</a:t>
            </a:r>
            <a:r>
              <a:rPr lang="pt-BR" sz="2400" dirty="0" smtClean="0">
                <a:latin typeface="Arial" charset="0"/>
              </a:rPr>
              <a:t> com cabotagem</a:t>
            </a:r>
          </a:p>
          <a:p>
            <a:pPr lvl="1">
              <a:defRPr/>
            </a:pPr>
            <a:r>
              <a:rPr lang="pt-BR" sz="2400" dirty="0" smtClean="0">
                <a:latin typeface="Arial" charset="0"/>
              </a:rPr>
              <a:t>Redução da demanda de transporte de cargas por rodovias</a:t>
            </a:r>
          </a:p>
          <a:p>
            <a:pPr>
              <a:defRPr/>
            </a:pPr>
            <a:r>
              <a:rPr lang="pt-BR" sz="2400" dirty="0" smtClean="0">
                <a:latin typeface="Arial" charset="0"/>
              </a:rPr>
              <a:t>Aporte de 2 euros para cada 500 </a:t>
            </a:r>
            <a:r>
              <a:rPr lang="pt-BR" sz="2400" dirty="0" err="1" smtClean="0">
                <a:latin typeface="Arial" charset="0"/>
              </a:rPr>
              <a:t>t.km</a:t>
            </a:r>
            <a:endParaRPr lang="pt-BR" sz="2400" dirty="0" smtClean="0">
              <a:latin typeface="Arial" charset="0"/>
            </a:endParaRPr>
          </a:p>
          <a:p>
            <a:pPr>
              <a:defRPr/>
            </a:pPr>
            <a:r>
              <a:rPr lang="pt-BR" sz="2400" dirty="0" smtClean="0">
                <a:latin typeface="Arial" charset="0"/>
              </a:rPr>
              <a:t>Disponibilização de 450 milhões de euros</a:t>
            </a:r>
          </a:p>
          <a:p>
            <a:pPr>
              <a:defRPr/>
            </a:pPr>
            <a:r>
              <a:rPr lang="pt-BR" sz="2400" dirty="0" smtClean="0">
                <a:latin typeface="Arial" charset="0"/>
              </a:rPr>
              <a:t>Procedimento sistematizado para seleção de projetos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457200" y="6473825"/>
            <a:ext cx="2133600" cy="268288"/>
          </a:xfrm>
        </p:spPr>
        <p:txBody>
          <a:bodyPr/>
          <a:lstStyle/>
          <a:p>
            <a:pPr>
              <a:defRPr/>
            </a:pPr>
            <a:r>
              <a:rPr lang="pt-BR" dirty="0"/>
              <a:t>Agosto/2010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473825"/>
            <a:ext cx="2895600" cy="268288"/>
          </a:xfrm>
        </p:spPr>
        <p:txBody>
          <a:bodyPr/>
          <a:lstStyle/>
          <a:p>
            <a:pPr>
              <a:defRPr/>
            </a:pPr>
            <a:r>
              <a:rPr lang="pt-BR"/>
              <a:t>Ministério dos Transportes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473825"/>
            <a:ext cx="2133600" cy="268288"/>
          </a:xfrm>
        </p:spPr>
        <p:txBody>
          <a:bodyPr/>
          <a:lstStyle/>
          <a:p>
            <a:pPr>
              <a:defRPr/>
            </a:pPr>
            <a:fld id="{57658A87-9CE3-43FB-95C3-F18F0E8CF143}" type="slidenum">
              <a:rPr lang="pt-BR"/>
              <a:pPr>
                <a:defRPr/>
              </a:pPr>
              <a:t>22</a:t>
            </a:fld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Conteúdo 16"/>
          <p:cNvSpPr>
            <a:spLocks noGrp="1"/>
          </p:cNvSpPr>
          <p:nvPr>
            <p:ph idx="1"/>
          </p:nvPr>
        </p:nvSpPr>
        <p:spPr>
          <a:xfrm>
            <a:off x="395288" y="1196975"/>
            <a:ext cx="3960812" cy="504825"/>
          </a:xfrm>
        </p:spPr>
        <p:txBody>
          <a:bodyPr/>
          <a:lstStyle/>
          <a:p>
            <a:pPr algn="ctr">
              <a:buFontTx/>
              <a:buNone/>
            </a:pPr>
            <a:r>
              <a:rPr lang="pt-BR" sz="2400" smtClean="0">
                <a:latin typeface="Arial" charset="0"/>
              </a:rPr>
              <a:t>PROJETO MARCO PÓLO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457200" y="6473825"/>
            <a:ext cx="2133600" cy="268288"/>
          </a:xfrm>
        </p:spPr>
        <p:txBody>
          <a:bodyPr/>
          <a:lstStyle/>
          <a:p>
            <a:pPr>
              <a:defRPr/>
            </a:pPr>
            <a:r>
              <a:rPr lang="pt-BR" dirty="0"/>
              <a:t>Agosto/2010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473825"/>
            <a:ext cx="2895600" cy="268288"/>
          </a:xfrm>
        </p:spPr>
        <p:txBody>
          <a:bodyPr/>
          <a:lstStyle/>
          <a:p>
            <a:pPr>
              <a:defRPr/>
            </a:pPr>
            <a:r>
              <a:rPr lang="pt-BR"/>
              <a:t>Ministério dos Transportes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473825"/>
            <a:ext cx="2133600" cy="268288"/>
          </a:xfrm>
        </p:spPr>
        <p:txBody>
          <a:bodyPr/>
          <a:lstStyle/>
          <a:p>
            <a:pPr>
              <a:defRPr/>
            </a:pPr>
            <a:fld id="{5BE19E6D-49D8-4E98-95FA-7CBDCBDD3BA7}" type="slidenum">
              <a:rPr lang="pt-BR"/>
              <a:pPr>
                <a:defRPr/>
              </a:pPr>
              <a:t>23</a:t>
            </a:fld>
            <a:endParaRPr lang="pt-BR" dirty="0"/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7425" y="1052513"/>
            <a:ext cx="4075113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0575"/>
            <a:ext cx="47593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457200" y="6473825"/>
            <a:ext cx="2133600" cy="268288"/>
          </a:xfrm>
        </p:spPr>
        <p:txBody>
          <a:bodyPr/>
          <a:lstStyle/>
          <a:p>
            <a:pPr>
              <a:defRPr/>
            </a:pPr>
            <a:r>
              <a:rPr lang="pt-BR" dirty="0"/>
              <a:t>Agosto/2010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473825"/>
            <a:ext cx="2895600" cy="268288"/>
          </a:xfrm>
        </p:spPr>
        <p:txBody>
          <a:bodyPr/>
          <a:lstStyle/>
          <a:p>
            <a:pPr>
              <a:defRPr/>
            </a:pPr>
            <a:r>
              <a:rPr lang="pt-BR"/>
              <a:t>Ministério dos Transportes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473825"/>
            <a:ext cx="2133600" cy="268288"/>
          </a:xfrm>
        </p:spPr>
        <p:txBody>
          <a:bodyPr/>
          <a:lstStyle/>
          <a:p>
            <a:pPr>
              <a:defRPr/>
            </a:pPr>
            <a:fld id="{D88E58A8-2B8C-42E5-A5D1-537955713F1E}" type="slidenum">
              <a:rPr lang="pt-BR"/>
              <a:pPr>
                <a:defRPr/>
              </a:pPr>
              <a:t>24</a:t>
            </a:fld>
            <a:endParaRPr lang="pt-BR" dirty="0"/>
          </a:p>
        </p:txBody>
      </p:sp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90600"/>
            <a:ext cx="7543800" cy="538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5940425" y="2133600"/>
            <a:ext cx="1944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>
                <a:solidFill>
                  <a:schemeClr val="bg1"/>
                </a:solidFill>
                <a:latin typeface="Verdana" pitchFamily="34" charset="0"/>
              </a:rPr>
              <a:t>440 caminhões</a:t>
            </a:r>
          </a:p>
        </p:txBody>
      </p:sp>
      <p:sp>
        <p:nvSpPr>
          <p:cNvPr id="25607" name="Line 4"/>
          <p:cNvSpPr>
            <a:spLocks noChangeShapeType="1"/>
          </p:cNvSpPr>
          <p:nvPr/>
        </p:nvSpPr>
        <p:spPr bwMode="auto">
          <a:xfrm>
            <a:off x="6477000" y="2438400"/>
            <a:ext cx="0" cy="457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5608" name="Line 6"/>
          <p:cNvSpPr>
            <a:spLocks noChangeShapeType="1"/>
          </p:cNvSpPr>
          <p:nvPr/>
        </p:nvSpPr>
        <p:spPr bwMode="auto">
          <a:xfrm flipH="1">
            <a:off x="4648200" y="5257800"/>
            <a:ext cx="685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5609" name="Text Box 7"/>
          <p:cNvSpPr txBox="1">
            <a:spLocks noChangeArrowheads="1"/>
          </p:cNvSpPr>
          <p:nvPr/>
        </p:nvSpPr>
        <p:spPr bwMode="auto">
          <a:xfrm>
            <a:off x="5410200" y="5029200"/>
            <a:ext cx="2041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>
                <a:solidFill>
                  <a:schemeClr val="bg1"/>
                </a:solidFill>
                <a:latin typeface="Verdana" pitchFamily="34" charset="0"/>
              </a:rPr>
              <a:t>120 caminhões</a:t>
            </a:r>
          </a:p>
        </p:txBody>
      </p:sp>
      <p:sp>
        <p:nvSpPr>
          <p:cNvPr id="25610" name="Line 8"/>
          <p:cNvSpPr>
            <a:spLocks noChangeShapeType="1"/>
          </p:cNvSpPr>
          <p:nvPr/>
        </p:nvSpPr>
        <p:spPr bwMode="auto">
          <a:xfrm flipH="1">
            <a:off x="3886200" y="3505200"/>
            <a:ext cx="45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5611" name="Text Box 9"/>
          <p:cNvSpPr txBox="1">
            <a:spLocks noChangeArrowheads="1"/>
          </p:cNvSpPr>
          <p:nvPr/>
        </p:nvSpPr>
        <p:spPr bwMode="auto">
          <a:xfrm>
            <a:off x="4419600" y="32766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>
                <a:solidFill>
                  <a:schemeClr val="bg1"/>
                </a:solidFill>
                <a:latin typeface="Verdana" pitchFamily="34" charset="0"/>
              </a:rPr>
              <a:t>200 TEU</a:t>
            </a:r>
          </a:p>
        </p:txBody>
      </p:sp>
      <p:sp>
        <p:nvSpPr>
          <p:cNvPr id="25612" name="Espaço Reservado para Conteúdo 16"/>
          <p:cNvSpPr>
            <a:spLocks noGrp="1"/>
          </p:cNvSpPr>
          <p:nvPr>
            <p:ph idx="1"/>
          </p:nvPr>
        </p:nvSpPr>
        <p:spPr>
          <a:xfrm>
            <a:off x="1692275" y="5805488"/>
            <a:ext cx="5759450" cy="504825"/>
          </a:xfrm>
        </p:spPr>
        <p:txBody>
          <a:bodyPr/>
          <a:lstStyle/>
          <a:p>
            <a:pPr algn="ctr">
              <a:buFontTx/>
              <a:buNone/>
            </a:pPr>
            <a:r>
              <a:rPr lang="pt-BR" sz="3200" smtClean="0">
                <a:solidFill>
                  <a:schemeClr val="bg1"/>
                </a:solidFill>
                <a:latin typeface="Arial" charset="0"/>
              </a:rPr>
              <a:t>Obrigado pela atenção!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ítulo 15"/>
          <p:cNvSpPr>
            <a:spLocks noGrp="1"/>
          </p:cNvSpPr>
          <p:nvPr>
            <p:ph type="title"/>
          </p:nvPr>
        </p:nvSpPr>
        <p:spPr>
          <a:xfrm>
            <a:off x="457200" y="981075"/>
            <a:ext cx="8229600" cy="647700"/>
          </a:xfrm>
        </p:spPr>
        <p:txBody>
          <a:bodyPr/>
          <a:lstStyle/>
          <a:p>
            <a:r>
              <a:rPr lang="pt-BR" smtClean="0"/>
              <a:t>1. ASPECTOS INSTITUCIONAIS</a:t>
            </a:r>
          </a:p>
        </p:txBody>
      </p:sp>
      <p:sp>
        <p:nvSpPr>
          <p:cNvPr id="3076" name="Espaço Reservado para Conteúdo 16"/>
          <p:cNvSpPr>
            <a:spLocks noGrp="1"/>
          </p:cNvSpPr>
          <p:nvPr>
            <p:ph idx="1"/>
          </p:nvPr>
        </p:nvSpPr>
        <p:spPr>
          <a:xfrm>
            <a:off x="0" y="1557338"/>
            <a:ext cx="9144000" cy="415925"/>
          </a:xfrm>
        </p:spPr>
        <p:txBody>
          <a:bodyPr/>
          <a:lstStyle/>
          <a:p>
            <a:pPr algn="ctr">
              <a:buFontTx/>
              <a:buNone/>
            </a:pPr>
            <a:r>
              <a:rPr lang="pt-BR" sz="1800" b="1" smtClean="0">
                <a:latin typeface="Arial" charset="0"/>
              </a:rPr>
              <a:t>MINISTÉRIO DOS TRANSPORTES, OBRAS PÚBLICAS E GESTÃO DE ÁGUAS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457200" y="6473825"/>
            <a:ext cx="2133600" cy="268288"/>
          </a:xfrm>
        </p:spPr>
        <p:txBody>
          <a:bodyPr/>
          <a:lstStyle/>
          <a:p>
            <a:pPr>
              <a:defRPr/>
            </a:pPr>
            <a:r>
              <a:rPr lang="pt-BR" dirty="0"/>
              <a:t>Agosto/2010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473825"/>
            <a:ext cx="2895600" cy="268288"/>
          </a:xfrm>
        </p:spPr>
        <p:txBody>
          <a:bodyPr/>
          <a:lstStyle/>
          <a:p>
            <a:pPr>
              <a:defRPr/>
            </a:pPr>
            <a:r>
              <a:rPr lang="pt-BR"/>
              <a:t>Ministério dos Transportes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473825"/>
            <a:ext cx="2133600" cy="268288"/>
          </a:xfrm>
        </p:spPr>
        <p:txBody>
          <a:bodyPr/>
          <a:lstStyle/>
          <a:p>
            <a:pPr>
              <a:defRPr/>
            </a:pPr>
            <a:fld id="{FC09CF6E-BFA5-45DC-87E3-FAE4C2BA7833}" type="slidenum">
              <a:rPr lang="pt-BR"/>
              <a:pPr>
                <a:defRPr/>
              </a:pPr>
              <a:t>3</a:t>
            </a:fld>
            <a:endParaRPr lang="pt-BR" dirty="0"/>
          </a:p>
        </p:txBody>
      </p:sp>
      <p:pic>
        <p:nvPicPr>
          <p:cNvPr id="308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" y="2262188"/>
            <a:ext cx="504825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CaixaDeTexto 12"/>
          <p:cNvSpPr txBox="1">
            <a:spLocks noChangeArrowheads="1"/>
          </p:cNvSpPr>
          <p:nvPr/>
        </p:nvSpPr>
        <p:spPr bwMode="auto">
          <a:xfrm>
            <a:off x="496888" y="5921375"/>
            <a:ext cx="11525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nl-NL" sz="1600"/>
              <a:t>Política</a:t>
            </a:r>
          </a:p>
          <a:p>
            <a:pPr>
              <a:lnSpc>
                <a:spcPct val="150000"/>
              </a:lnSpc>
            </a:pPr>
            <a:endParaRPr lang="nl-NL" sz="1600"/>
          </a:p>
        </p:txBody>
      </p:sp>
      <p:sp>
        <p:nvSpPr>
          <p:cNvPr id="20" name="Retângulo 19"/>
          <p:cNvSpPr/>
          <p:nvPr/>
        </p:nvSpPr>
        <p:spPr>
          <a:xfrm>
            <a:off x="395288" y="6092825"/>
            <a:ext cx="144462" cy="1444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692275" y="6092825"/>
            <a:ext cx="142875" cy="144463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3635375" y="6092825"/>
            <a:ext cx="144463" cy="1444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085" name="Retângulo 22"/>
          <p:cNvSpPr>
            <a:spLocks noChangeArrowheads="1"/>
          </p:cNvSpPr>
          <p:nvPr/>
        </p:nvSpPr>
        <p:spPr bwMode="auto">
          <a:xfrm>
            <a:off x="1790700" y="5935663"/>
            <a:ext cx="1584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nl-NL" sz="1600"/>
              <a:t>Implementação</a:t>
            </a:r>
          </a:p>
        </p:txBody>
      </p:sp>
      <p:sp>
        <p:nvSpPr>
          <p:cNvPr id="3086" name="Retângulo 23"/>
          <p:cNvSpPr>
            <a:spLocks noChangeArrowheads="1"/>
          </p:cNvSpPr>
          <p:nvPr/>
        </p:nvSpPr>
        <p:spPr bwMode="auto">
          <a:xfrm>
            <a:off x="3765550" y="5935663"/>
            <a:ext cx="130968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600"/>
              <a:t>Fiscalização</a:t>
            </a:r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3" cstate="print"/>
          <a:srcRect l="28528" t="40645" r="38664" b="32936"/>
          <a:stretch>
            <a:fillRect/>
          </a:stretch>
        </p:blipFill>
        <p:spPr bwMode="auto">
          <a:xfrm>
            <a:off x="5940425" y="2276475"/>
            <a:ext cx="16557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tângulo 26"/>
          <p:cNvSpPr>
            <a:spLocks noChangeArrowheads="1"/>
          </p:cNvSpPr>
          <p:nvPr/>
        </p:nvSpPr>
        <p:spPr bwMode="auto">
          <a:xfrm>
            <a:off x="6172200" y="4365625"/>
            <a:ext cx="280828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nl-NL" sz="1600"/>
              <a:t>Focos:</a:t>
            </a:r>
          </a:p>
          <a:p>
            <a:pPr>
              <a:buFont typeface="Arial" charset="0"/>
              <a:buChar char="•"/>
            </a:pPr>
            <a:r>
              <a:rPr lang="nl-NL" sz="1600"/>
              <a:t> emissão de normas (segurança, tripulação, etc);</a:t>
            </a:r>
          </a:p>
          <a:p>
            <a:pPr>
              <a:buFont typeface="Arial" charset="0"/>
              <a:buChar char="•"/>
            </a:pPr>
            <a:r>
              <a:rPr lang="nl-NL" sz="1600"/>
              <a:t> infraestrutura;</a:t>
            </a:r>
          </a:p>
          <a:p>
            <a:pPr>
              <a:buFont typeface="Arial" charset="0"/>
              <a:buChar char="•"/>
            </a:pPr>
            <a:r>
              <a:rPr lang="nl-NL" sz="1600"/>
              <a:t> condições do mercado (inovação, RIS, etc.)</a:t>
            </a:r>
          </a:p>
        </p:txBody>
      </p:sp>
      <p:cxnSp>
        <p:nvCxnSpPr>
          <p:cNvPr id="33" name="Conector reto 32"/>
          <p:cNvCxnSpPr/>
          <p:nvPr/>
        </p:nvCxnSpPr>
        <p:spPr>
          <a:xfrm rot="5400000">
            <a:off x="3707606" y="4148932"/>
            <a:ext cx="3887787" cy="0"/>
          </a:xfrm>
          <a:prstGeom prst="line">
            <a:avLst/>
          </a:prstGeom>
          <a:ln w="19050">
            <a:solidFill>
              <a:srgbClr val="FC98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ângulo 33"/>
          <p:cNvSpPr/>
          <p:nvPr/>
        </p:nvSpPr>
        <p:spPr>
          <a:xfrm>
            <a:off x="1663700" y="3732213"/>
            <a:ext cx="1511300" cy="8636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5" name="Retângulo 34"/>
          <p:cNvSpPr/>
          <p:nvPr/>
        </p:nvSpPr>
        <p:spPr>
          <a:xfrm>
            <a:off x="6011863" y="2303463"/>
            <a:ext cx="1512887" cy="86518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48" name="Conector reto 47"/>
          <p:cNvCxnSpPr>
            <a:stCxn id="25" idx="2"/>
          </p:cNvCxnSpPr>
          <p:nvPr/>
        </p:nvCxnSpPr>
        <p:spPr>
          <a:xfrm rot="16200000" flipH="1">
            <a:off x="6425406" y="3555207"/>
            <a:ext cx="720725" cy="365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846" name="Object 6"/>
          <p:cNvGraphicFramePr>
            <a:graphicFrameLocks noChangeAspect="1"/>
          </p:cNvGraphicFramePr>
          <p:nvPr/>
        </p:nvGraphicFramePr>
        <p:xfrm>
          <a:off x="6113463" y="3429000"/>
          <a:ext cx="1349375" cy="695325"/>
        </p:xfrm>
        <a:graphic>
          <a:graphicData uri="http://schemas.openxmlformats.org/presentationml/2006/ole">
            <p:oleObj spid="_x0000_s3074" name="Visio" r:id="rId4" imgW="1349502" imgH="695325" progId="Visio.Drawing.11">
              <p:link updateAutomatic="1"/>
            </p:oleObj>
          </a:graphicData>
        </a:graphic>
      </p:graphicFrame>
      <p:cxnSp>
        <p:nvCxnSpPr>
          <p:cNvPr id="24" name="Conector reto 23"/>
          <p:cNvCxnSpPr/>
          <p:nvPr/>
        </p:nvCxnSpPr>
        <p:spPr>
          <a:xfrm rot="5400000">
            <a:off x="5119687" y="5129213"/>
            <a:ext cx="20161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4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5"/>
          <p:cNvSpPr>
            <a:spLocks noGrp="1"/>
          </p:cNvSpPr>
          <p:nvPr>
            <p:ph type="title"/>
          </p:nvPr>
        </p:nvSpPr>
        <p:spPr>
          <a:xfrm>
            <a:off x="457200" y="981075"/>
            <a:ext cx="8229600" cy="647700"/>
          </a:xfrm>
        </p:spPr>
        <p:txBody>
          <a:bodyPr/>
          <a:lstStyle/>
          <a:p>
            <a:r>
              <a:rPr lang="pt-BR" smtClean="0"/>
              <a:t>1. ASPECTOS INSTITUCIONAIS</a:t>
            </a:r>
          </a:p>
        </p:txBody>
      </p:sp>
      <p:sp>
        <p:nvSpPr>
          <p:cNvPr id="5123" name="Espaço Reservado para Conteúdo 16"/>
          <p:cNvSpPr>
            <a:spLocks noGrp="1"/>
          </p:cNvSpPr>
          <p:nvPr>
            <p:ph idx="1"/>
          </p:nvPr>
        </p:nvSpPr>
        <p:spPr>
          <a:xfrm>
            <a:off x="0" y="1557338"/>
            <a:ext cx="8964613" cy="576262"/>
          </a:xfrm>
        </p:spPr>
        <p:txBody>
          <a:bodyPr/>
          <a:lstStyle/>
          <a:p>
            <a:pPr algn="ctr">
              <a:buFontTx/>
              <a:buNone/>
            </a:pPr>
            <a:r>
              <a:rPr lang="pt-BR" sz="2400" smtClean="0">
                <a:latin typeface="Arial" charset="0"/>
              </a:rPr>
              <a:t>Política para Navegação Interior – Pontos Chave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457200" y="6473825"/>
            <a:ext cx="2133600" cy="268288"/>
          </a:xfrm>
        </p:spPr>
        <p:txBody>
          <a:bodyPr/>
          <a:lstStyle/>
          <a:p>
            <a:pPr>
              <a:defRPr/>
            </a:pPr>
            <a:r>
              <a:rPr lang="pt-BR" dirty="0"/>
              <a:t>Agosto/2010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473825"/>
            <a:ext cx="2895600" cy="268288"/>
          </a:xfrm>
        </p:spPr>
        <p:txBody>
          <a:bodyPr/>
          <a:lstStyle/>
          <a:p>
            <a:pPr>
              <a:defRPr/>
            </a:pPr>
            <a:r>
              <a:rPr lang="pt-BR"/>
              <a:t>Ministério dos Transportes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473825"/>
            <a:ext cx="2133600" cy="268288"/>
          </a:xfrm>
        </p:spPr>
        <p:txBody>
          <a:bodyPr/>
          <a:lstStyle/>
          <a:p>
            <a:pPr>
              <a:defRPr/>
            </a:pPr>
            <a:fld id="{9DD24550-5974-4024-BAC7-295C00819884}" type="slidenum">
              <a:rPr lang="pt-BR"/>
              <a:pPr>
                <a:defRPr/>
              </a:pPr>
              <a:t>4</a:t>
            </a:fld>
            <a:endParaRPr lang="pt-BR" dirty="0"/>
          </a:p>
        </p:txBody>
      </p:sp>
      <p:sp>
        <p:nvSpPr>
          <p:cNvPr id="5127" name="CaixaDeTexto 12"/>
          <p:cNvSpPr txBox="1">
            <a:spLocks noChangeArrowheads="1"/>
          </p:cNvSpPr>
          <p:nvPr/>
        </p:nvSpPr>
        <p:spPr bwMode="auto">
          <a:xfrm>
            <a:off x="179388" y="2349500"/>
            <a:ext cx="8713787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Clr>
                <a:srgbClr val="008000"/>
              </a:buClr>
            </a:pPr>
            <a:r>
              <a:rPr lang="nl-NL"/>
              <a:t>1. Fortalecer a </a:t>
            </a:r>
            <a:r>
              <a:rPr lang="nl-NL" b="1"/>
              <a:t>posição competitiva</a:t>
            </a:r>
            <a:r>
              <a:rPr lang="nl-NL"/>
              <a:t> da navegação interior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Clr>
                <a:srgbClr val="008000"/>
              </a:buClr>
            </a:pPr>
            <a:endParaRPr lang="nl-NL"/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Clr>
                <a:srgbClr val="008000"/>
              </a:buClr>
            </a:pPr>
            <a:r>
              <a:rPr lang="nl-NL"/>
              <a:t>2. Propiciar uma rede de hidrovias e portos baseada numa abordagem da </a:t>
            </a:r>
            <a:r>
              <a:rPr lang="nl-NL" b="1"/>
              <a:t>cadeia logística</a:t>
            </a:r>
          </a:p>
          <a:p>
            <a:pPr lvl="2">
              <a:lnSpc>
                <a:spcPct val="90000"/>
              </a:lnSpc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ü"/>
            </a:pPr>
            <a:r>
              <a:rPr lang="nl-NL" b="1"/>
              <a:t> </a:t>
            </a:r>
            <a:r>
              <a:rPr lang="nl-NL"/>
              <a:t>Alcançar conquistas rápidas para melhorar a acessibilidade aos portos interiores</a:t>
            </a:r>
          </a:p>
          <a:p>
            <a:pPr lvl="2">
              <a:lnSpc>
                <a:spcPct val="90000"/>
              </a:lnSpc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ü"/>
            </a:pPr>
            <a:r>
              <a:rPr lang="nl-NL"/>
              <a:t> Trabalhar com governos </a:t>
            </a:r>
            <a:r>
              <a:rPr lang="nl-NL" b="1"/>
              <a:t>descentralizados</a:t>
            </a:r>
            <a:r>
              <a:rPr lang="nl-NL"/>
              <a:t> – com o objetivo de reforçar os elos mais fracos da cadeia logística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5"/>
          <p:cNvSpPr>
            <a:spLocks noGrp="1"/>
          </p:cNvSpPr>
          <p:nvPr>
            <p:ph type="title"/>
          </p:nvPr>
        </p:nvSpPr>
        <p:spPr>
          <a:xfrm>
            <a:off x="457200" y="981075"/>
            <a:ext cx="8229600" cy="647700"/>
          </a:xfrm>
        </p:spPr>
        <p:txBody>
          <a:bodyPr/>
          <a:lstStyle/>
          <a:p>
            <a:r>
              <a:rPr lang="pt-BR" smtClean="0"/>
              <a:t>1. ASPECTOS INSTITUCIONAIS</a:t>
            </a:r>
          </a:p>
        </p:txBody>
      </p:sp>
      <p:sp>
        <p:nvSpPr>
          <p:cNvPr id="6147" name="Espaço Reservado para Conteúdo 16"/>
          <p:cNvSpPr>
            <a:spLocks noGrp="1"/>
          </p:cNvSpPr>
          <p:nvPr>
            <p:ph idx="1"/>
          </p:nvPr>
        </p:nvSpPr>
        <p:spPr>
          <a:xfrm>
            <a:off x="0" y="1557338"/>
            <a:ext cx="8964613" cy="576262"/>
          </a:xfrm>
        </p:spPr>
        <p:txBody>
          <a:bodyPr/>
          <a:lstStyle/>
          <a:p>
            <a:pPr algn="ctr">
              <a:buFontTx/>
              <a:buNone/>
            </a:pPr>
            <a:r>
              <a:rPr lang="pt-BR" sz="2400" smtClean="0">
                <a:latin typeface="Arial" charset="0"/>
              </a:rPr>
              <a:t>Política para Navegação Interior – Pontos Chave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457200" y="6473825"/>
            <a:ext cx="2133600" cy="268288"/>
          </a:xfrm>
        </p:spPr>
        <p:txBody>
          <a:bodyPr/>
          <a:lstStyle/>
          <a:p>
            <a:pPr>
              <a:defRPr/>
            </a:pPr>
            <a:r>
              <a:rPr lang="pt-BR" dirty="0"/>
              <a:t>Agosto/2010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473825"/>
            <a:ext cx="2895600" cy="268288"/>
          </a:xfrm>
        </p:spPr>
        <p:txBody>
          <a:bodyPr/>
          <a:lstStyle/>
          <a:p>
            <a:pPr>
              <a:defRPr/>
            </a:pPr>
            <a:r>
              <a:rPr lang="pt-BR" dirty="0"/>
              <a:t>Ministério dos Transportes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473825"/>
            <a:ext cx="2133600" cy="268288"/>
          </a:xfrm>
        </p:spPr>
        <p:txBody>
          <a:bodyPr/>
          <a:lstStyle/>
          <a:p>
            <a:pPr>
              <a:defRPr/>
            </a:pPr>
            <a:fld id="{2F334558-2968-47C8-B811-3BDB42C8A1CD}" type="slidenum">
              <a:rPr lang="pt-BR"/>
              <a:pPr>
                <a:defRPr/>
              </a:pPr>
              <a:t>5</a:t>
            </a:fld>
            <a:endParaRPr lang="pt-BR" dirty="0"/>
          </a:p>
        </p:txBody>
      </p:sp>
      <p:sp>
        <p:nvSpPr>
          <p:cNvPr id="6151" name="CaixaDeTexto 12"/>
          <p:cNvSpPr txBox="1">
            <a:spLocks noChangeArrowheads="1"/>
          </p:cNvSpPr>
          <p:nvPr/>
        </p:nvSpPr>
        <p:spPr bwMode="auto">
          <a:xfrm>
            <a:off x="179388" y="2074863"/>
            <a:ext cx="8713787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Clr>
                <a:srgbClr val="008000"/>
              </a:buClr>
            </a:pPr>
            <a:r>
              <a:rPr lang="nl-NL"/>
              <a:t>3. Tornar a navegação interior o modo de transporte mais limpo ao longo do tempo</a:t>
            </a:r>
          </a:p>
          <a:p>
            <a:pPr lvl="2">
              <a:lnSpc>
                <a:spcPct val="90000"/>
              </a:lnSpc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ü"/>
            </a:pPr>
            <a:r>
              <a:rPr lang="nl-NL"/>
              <a:t> Plano de ação da qualidade do ar</a:t>
            </a:r>
          </a:p>
          <a:p>
            <a:pPr lvl="2">
              <a:lnSpc>
                <a:spcPct val="90000"/>
              </a:lnSpc>
              <a:spcAft>
                <a:spcPts val="600"/>
              </a:spcAft>
              <a:buClr>
                <a:srgbClr val="008000"/>
              </a:buClr>
            </a:pPr>
            <a:endParaRPr lang="nl-NL"/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Clr>
                <a:srgbClr val="008000"/>
              </a:buClr>
            </a:pPr>
            <a:r>
              <a:rPr lang="nl-NL"/>
              <a:t>4. Melhora contínua da segurança na navegação interior</a:t>
            </a:r>
          </a:p>
          <a:p>
            <a:pPr lvl="2">
              <a:lnSpc>
                <a:spcPct val="90000"/>
              </a:lnSpc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ü"/>
            </a:pPr>
            <a:r>
              <a:rPr lang="nl-NL"/>
              <a:t> Criação de um comitê de segurança</a:t>
            </a:r>
          </a:p>
          <a:p>
            <a:pPr lvl="2">
              <a:lnSpc>
                <a:spcPct val="90000"/>
              </a:lnSpc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ü"/>
            </a:pPr>
            <a:endParaRPr lang="nl-NL"/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Clr>
                <a:srgbClr val="008000"/>
              </a:buClr>
            </a:pPr>
            <a:r>
              <a:rPr lang="nl-NL"/>
              <a:t>5. Incentivar a inovação na navegação interior</a:t>
            </a:r>
          </a:p>
          <a:p>
            <a:pPr lvl="2">
              <a:lnSpc>
                <a:spcPct val="90000"/>
              </a:lnSpc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ü"/>
            </a:pPr>
            <a:r>
              <a:rPr lang="nl-NL"/>
              <a:t> Programa de subsídio para inovação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5"/>
          <p:cNvSpPr>
            <a:spLocks noGrp="1"/>
          </p:cNvSpPr>
          <p:nvPr>
            <p:ph type="title"/>
          </p:nvPr>
        </p:nvSpPr>
        <p:spPr>
          <a:xfrm>
            <a:off x="457200" y="981075"/>
            <a:ext cx="8229600" cy="647700"/>
          </a:xfrm>
        </p:spPr>
        <p:txBody>
          <a:bodyPr/>
          <a:lstStyle/>
          <a:p>
            <a:r>
              <a:rPr lang="pt-BR" smtClean="0"/>
              <a:t>1. ASPECTOS INSTITUCIONAIS</a:t>
            </a:r>
          </a:p>
        </p:txBody>
      </p:sp>
      <p:sp>
        <p:nvSpPr>
          <p:cNvPr id="7171" name="Espaço Reservado para Conteúdo 16"/>
          <p:cNvSpPr>
            <a:spLocks noGrp="1"/>
          </p:cNvSpPr>
          <p:nvPr>
            <p:ph idx="1"/>
          </p:nvPr>
        </p:nvSpPr>
        <p:spPr>
          <a:xfrm>
            <a:off x="0" y="1773238"/>
            <a:ext cx="8964613" cy="576262"/>
          </a:xfrm>
        </p:spPr>
        <p:txBody>
          <a:bodyPr/>
          <a:lstStyle/>
          <a:p>
            <a:pPr algn="ctr">
              <a:buFontTx/>
              <a:buNone/>
            </a:pPr>
            <a:r>
              <a:rPr lang="pt-BR" sz="2400" smtClean="0">
                <a:latin typeface="Arial" charset="0"/>
              </a:rPr>
              <a:t>GESTÃO HIDROVIÁRIA EM DISTRITOS REGIONAIS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457200" y="6473825"/>
            <a:ext cx="2133600" cy="268288"/>
          </a:xfrm>
        </p:spPr>
        <p:txBody>
          <a:bodyPr/>
          <a:lstStyle/>
          <a:p>
            <a:pPr>
              <a:defRPr/>
            </a:pPr>
            <a:r>
              <a:rPr lang="pt-BR" dirty="0"/>
              <a:t>Agosto/2010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473825"/>
            <a:ext cx="2895600" cy="268288"/>
          </a:xfrm>
        </p:spPr>
        <p:txBody>
          <a:bodyPr/>
          <a:lstStyle/>
          <a:p>
            <a:pPr>
              <a:defRPr/>
            </a:pPr>
            <a:r>
              <a:rPr lang="pt-BR"/>
              <a:t>Ministério dos Transportes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473825"/>
            <a:ext cx="2133600" cy="268288"/>
          </a:xfrm>
        </p:spPr>
        <p:txBody>
          <a:bodyPr/>
          <a:lstStyle/>
          <a:p>
            <a:pPr>
              <a:defRPr/>
            </a:pPr>
            <a:fld id="{9DA8A36B-B35C-4B9B-B0A7-B88921A4FD4D}" type="slidenum">
              <a:rPr lang="pt-BR"/>
              <a:pPr>
                <a:defRPr/>
              </a:pPr>
              <a:t>6</a:t>
            </a:fld>
            <a:endParaRPr lang="pt-BR" dirty="0"/>
          </a:p>
        </p:txBody>
      </p:sp>
      <p:grpSp>
        <p:nvGrpSpPr>
          <p:cNvPr id="7175" name="Grupo 9"/>
          <p:cNvGrpSpPr>
            <a:grpSpLocks/>
          </p:cNvGrpSpPr>
          <p:nvPr/>
        </p:nvGrpSpPr>
        <p:grpSpPr bwMode="auto">
          <a:xfrm>
            <a:off x="6084888" y="2565400"/>
            <a:ext cx="2735262" cy="3600450"/>
            <a:chOff x="6934200" y="3733800"/>
            <a:chExt cx="2066925" cy="2447925"/>
          </a:xfrm>
        </p:grpSpPr>
        <p:pic>
          <p:nvPicPr>
            <p:cNvPr id="7177" name="Picture 4" descr="Nederlan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934200" y="3733800"/>
              <a:ext cx="2066925" cy="2447925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7178" name="Picture 14" descr="Ned-Noordze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34200" y="3733800"/>
              <a:ext cx="612775" cy="962025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7176" name="CaixaDeTexto 12"/>
          <p:cNvSpPr txBox="1">
            <a:spLocks noChangeArrowheads="1"/>
          </p:cNvSpPr>
          <p:nvPr/>
        </p:nvSpPr>
        <p:spPr bwMode="auto">
          <a:xfrm>
            <a:off x="179388" y="2349500"/>
            <a:ext cx="5113337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rgbClr val="008000"/>
              </a:buClr>
              <a:buFont typeface="Wingdings" pitchFamily="2" charset="2"/>
              <a:buChar char="ü"/>
            </a:pPr>
            <a:r>
              <a:rPr lang="nl-NL"/>
              <a:t> Qualidade da água e segurança costeira</a:t>
            </a:r>
          </a:p>
          <a:p>
            <a:pPr>
              <a:lnSpc>
                <a:spcPct val="90000"/>
              </a:lnSpc>
              <a:buClr>
                <a:srgbClr val="008000"/>
              </a:buClr>
              <a:buFont typeface="Wingdings" pitchFamily="2" charset="2"/>
              <a:buChar char="ü"/>
            </a:pPr>
            <a:endParaRPr lang="nl-NL"/>
          </a:p>
          <a:p>
            <a:pPr>
              <a:lnSpc>
                <a:spcPct val="90000"/>
              </a:lnSpc>
              <a:buClr>
                <a:srgbClr val="008000"/>
              </a:buClr>
              <a:buFont typeface="Wingdings" pitchFamily="2" charset="2"/>
              <a:buChar char="ü"/>
            </a:pPr>
            <a:r>
              <a:rPr lang="nl-NL"/>
              <a:t> Tráfego seguro de embarcações</a:t>
            </a:r>
          </a:p>
          <a:p>
            <a:pPr>
              <a:lnSpc>
                <a:spcPct val="90000"/>
              </a:lnSpc>
              <a:buClr>
                <a:srgbClr val="008000"/>
              </a:buClr>
              <a:buFont typeface="Wingdings" pitchFamily="2" charset="2"/>
              <a:buChar char="ü"/>
            </a:pPr>
            <a:endParaRPr lang="nl-NL"/>
          </a:p>
          <a:p>
            <a:pPr>
              <a:lnSpc>
                <a:spcPct val="90000"/>
              </a:lnSpc>
              <a:buClr>
                <a:srgbClr val="008000"/>
              </a:buClr>
              <a:buFont typeface="Wingdings" pitchFamily="2" charset="2"/>
              <a:buChar char="ü"/>
            </a:pPr>
            <a:r>
              <a:rPr lang="nl-NL"/>
              <a:t> Operação e manutenção de hidrovias, eclusas e pontes</a:t>
            </a:r>
          </a:p>
          <a:p>
            <a:pPr>
              <a:lnSpc>
                <a:spcPct val="90000"/>
              </a:lnSpc>
              <a:buClr>
                <a:srgbClr val="008000"/>
              </a:buClr>
              <a:buFont typeface="Wingdings" pitchFamily="2" charset="2"/>
              <a:buChar char="ü"/>
            </a:pPr>
            <a:endParaRPr lang="nl-NL"/>
          </a:p>
          <a:p>
            <a:pPr>
              <a:lnSpc>
                <a:spcPct val="90000"/>
              </a:lnSpc>
              <a:buClr>
                <a:srgbClr val="008000"/>
              </a:buClr>
              <a:buFont typeface="Wingdings" pitchFamily="2" charset="2"/>
              <a:buChar char="ü"/>
            </a:pPr>
            <a:r>
              <a:rPr lang="nl-NL"/>
              <a:t> Permissão para atividades relacionadas com o uso das águas</a:t>
            </a:r>
          </a:p>
          <a:p>
            <a:pPr>
              <a:lnSpc>
                <a:spcPct val="90000"/>
              </a:lnSpc>
              <a:buClr>
                <a:srgbClr val="008000"/>
              </a:buClr>
              <a:buFont typeface="Wingdings" pitchFamily="2" charset="2"/>
              <a:buChar char="ü"/>
            </a:pPr>
            <a:endParaRPr lang="nl-NL"/>
          </a:p>
          <a:p>
            <a:pPr>
              <a:lnSpc>
                <a:spcPct val="90000"/>
              </a:lnSpc>
              <a:buClr>
                <a:srgbClr val="008000"/>
              </a:buClr>
              <a:buFont typeface="Wingdings" pitchFamily="2" charset="2"/>
              <a:buChar char="ü"/>
            </a:pPr>
            <a:r>
              <a:rPr lang="pt-BR"/>
              <a:t> Cobrança de tributos e isenções de tarifas</a:t>
            </a:r>
          </a:p>
          <a:p>
            <a:pPr>
              <a:lnSpc>
                <a:spcPct val="90000"/>
              </a:lnSpc>
              <a:buClr>
                <a:srgbClr val="008000"/>
              </a:buClr>
              <a:buFont typeface="Wingdings" pitchFamily="2" charset="2"/>
              <a:buChar char="ü"/>
            </a:pPr>
            <a:endParaRPr lang="pt-BR"/>
          </a:p>
          <a:p>
            <a:pPr>
              <a:lnSpc>
                <a:spcPct val="90000"/>
              </a:lnSpc>
              <a:buClr>
                <a:srgbClr val="008000"/>
              </a:buClr>
              <a:buFont typeface="Wingdings" pitchFamily="2" charset="2"/>
              <a:buChar char="ü"/>
            </a:pPr>
            <a:r>
              <a:rPr lang="pt-BR"/>
              <a:t> Controle do material dragado</a:t>
            </a:r>
          </a:p>
          <a:p>
            <a:pPr>
              <a:lnSpc>
                <a:spcPct val="90000"/>
              </a:lnSpc>
              <a:buClr>
                <a:srgbClr val="008000"/>
              </a:buClr>
              <a:buFont typeface="Wingdings" pitchFamily="2" charset="2"/>
              <a:buChar char="ü"/>
            </a:pPr>
            <a:endParaRPr lang="nl-NL"/>
          </a:p>
          <a:p>
            <a:pPr>
              <a:lnSpc>
                <a:spcPct val="90000"/>
              </a:lnSpc>
              <a:buClr>
                <a:srgbClr val="008000"/>
              </a:buClr>
              <a:buFont typeface="Wingdings" pitchFamily="2" charset="2"/>
              <a:buChar char="ü"/>
            </a:pPr>
            <a:r>
              <a:rPr lang="nl-NL"/>
              <a:t> Proteção contra inundações e calamidades</a:t>
            </a:r>
            <a:endParaRPr lang="en-GB"/>
          </a:p>
          <a:p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5"/>
          <p:cNvSpPr>
            <a:spLocks noGrp="1"/>
          </p:cNvSpPr>
          <p:nvPr>
            <p:ph type="title"/>
          </p:nvPr>
        </p:nvSpPr>
        <p:spPr>
          <a:xfrm>
            <a:off x="457200" y="981075"/>
            <a:ext cx="8229600" cy="647700"/>
          </a:xfrm>
        </p:spPr>
        <p:txBody>
          <a:bodyPr/>
          <a:lstStyle/>
          <a:p>
            <a:r>
              <a:rPr lang="pt-BR" smtClean="0"/>
              <a:t>1. ASPECTOS INSTITUCIONAIS</a:t>
            </a:r>
          </a:p>
        </p:txBody>
      </p:sp>
      <p:sp>
        <p:nvSpPr>
          <p:cNvPr id="8195" name="Espaço Reservado para Conteúdo 16"/>
          <p:cNvSpPr>
            <a:spLocks noGrp="1"/>
          </p:cNvSpPr>
          <p:nvPr>
            <p:ph idx="1"/>
          </p:nvPr>
        </p:nvSpPr>
        <p:spPr>
          <a:xfrm>
            <a:off x="0" y="1628775"/>
            <a:ext cx="9144000" cy="863600"/>
          </a:xfrm>
        </p:spPr>
        <p:txBody>
          <a:bodyPr/>
          <a:lstStyle/>
          <a:p>
            <a:pPr algn="ctr">
              <a:buFontTx/>
              <a:buNone/>
            </a:pPr>
            <a:r>
              <a:rPr lang="pt-BR" sz="2400" smtClean="0">
                <a:latin typeface="Arial" charset="0"/>
              </a:rPr>
              <a:t>FOMENTO AO TRANSPORTE HIDROVIÁRIO É UMA PRIORIDADE NACIONAL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457200" y="6473825"/>
            <a:ext cx="2133600" cy="268288"/>
          </a:xfrm>
        </p:spPr>
        <p:txBody>
          <a:bodyPr/>
          <a:lstStyle/>
          <a:p>
            <a:pPr>
              <a:defRPr/>
            </a:pPr>
            <a:r>
              <a:rPr lang="pt-BR" dirty="0"/>
              <a:t>Agosto/2010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473825"/>
            <a:ext cx="2895600" cy="268288"/>
          </a:xfrm>
        </p:spPr>
        <p:txBody>
          <a:bodyPr/>
          <a:lstStyle/>
          <a:p>
            <a:pPr>
              <a:defRPr/>
            </a:pPr>
            <a:r>
              <a:rPr lang="pt-BR"/>
              <a:t>Ministério dos Transportes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473825"/>
            <a:ext cx="2133600" cy="268288"/>
          </a:xfrm>
        </p:spPr>
        <p:txBody>
          <a:bodyPr/>
          <a:lstStyle/>
          <a:p>
            <a:pPr>
              <a:defRPr/>
            </a:pPr>
            <a:fld id="{147C6DB9-E079-4568-950F-7A79E994C9CF}" type="slidenum">
              <a:rPr lang="pt-BR"/>
              <a:pPr>
                <a:defRPr/>
              </a:pPr>
              <a:t>7</a:t>
            </a:fld>
            <a:endParaRPr lang="pt-BR" dirty="0"/>
          </a:p>
        </p:txBody>
      </p:sp>
      <p:sp>
        <p:nvSpPr>
          <p:cNvPr id="8199" name="CaixaDeTexto 12"/>
          <p:cNvSpPr txBox="1">
            <a:spLocks noChangeArrowheads="1"/>
          </p:cNvSpPr>
          <p:nvPr/>
        </p:nvSpPr>
        <p:spPr bwMode="auto">
          <a:xfrm>
            <a:off x="395288" y="2708275"/>
            <a:ext cx="8280400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rgbClr val="008000"/>
              </a:buClr>
              <a:buFont typeface="Wingdings" pitchFamily="2" charset="2"/>
              <a:buChar char="ü"/>
            </a:pPr>
            <a:r>
              <a:rPr lang="nl-NL"/>
              <a:t> Experiência holandesa é de mais de 450 anos;</a:t>
            </a:r>
          </a:p>
          <a:p>
            <a:pPr>
              <a:lnSpc>
                <a:spcPct val="90000"/>
              </a:lnSpc>
              <a:buClr>
                <a:srgbClr val="008000"/>
              </a:buClr>
              <a:buFont typeface="Wingdings" pitchFamily="2" charset="2"/>
              <a:buChar char="ü"/>
            </a:pPr>
            <a:endParaRPr lang="nl-NL"/>
          </a:p>
          <a:p>
            <a:pPr>
              <a:lnSpc>
                <a:spcPct val="90000"/>
              </a:lnSpc>
              <a:buClr>
                <a:srgbClr val="008000"/>
              </a:buClr>
              <a:buFont typeface="Wingdings" pitchFamily="2" charset="2"/>
              <a:buChar char="ü"/>
            </a:pPr>
            <a:r>
              <a:rPr lang="nl-NL"/>
              <a:t> O planejamento urbano nas cidades holandesas direciona a implantação de atividades industriais para as margens dos rios e canais;</a:t>
            </a:r>
          </a:p>
          <a:p>
            <a:pPr>
              <a:lnSpc>
                <a:spcPct val="90000"/>
              </a:lnSpc>
              <a:buClr>
                <a:srgbClr val="008000"/>
              </a:buClr>
              <a:buFont typeface="Wingdings" pitchFamily="2" charset="2"/>
              <a:buChar char="ü"/>
            </a:pPr>
            <a:endParaRPr lang="nl-NL"/>
          </a:p>
          <a:p>
            <a:pPr>
              <a:lnSpc>
                <a:spcPct val="90000"/>
              </a:lnSpc>
              <a:buClr>
                <a:srgbClr val="008000"/>
              </a:buClr>
              <a:buFont typeface="Wingdings" pitchFamily="2" charset="2"/>
              <a:buChar char="ü"/>
            </a:pPr>
            <a:r>
              <a:rPr lang="nl-NL"/>
              <a:t> O Transporte hidroviário representa 50% da matriz de transporte de cargas</a:t>
            </a:r>
          </a:p>
          <a:p>
            <a:pPr>
              <a:lnSpc>
                <a:spcPct val="90000"/>
              </a:lnSpc>
              <a:buClr>
                <a:srgbClr val="008000"/>
              </a:buClr>
              <a:buFont typeface="Wingdings" pitchFamily="2" charset="2"/>
              <a:buChar char="ü"/>
            </a:pPr>
            <a:endParaRPr lang="nl-NL"/>
          </a:p>
          <a:p>
            <a:pPr>
              <a:lnSpc>
                <a:spcPct val="90000"/>
              </a:lnSpc>
              <a:buClr>
                <a:srgbClr val="008000"/>
              </a:buClr>
              <a:buFont typeface="Wingdings" pitchFamily="2" charset="2"/>
              <a:buChar char="ü"/>
            </a:pPr>
            <a:r>
              <a:rPr lang="nl-NL"/>
              <a:t> Fortalecimento de programas de cooperação com outros países</a:t>
            </a:r>
          </a:p>
          <a:p>
            <a:pPr>
              <a:lnSpc>
                <a:spcPct val="90000"/>
              </a:lnSpc>
              <a:buClr>
                <a:srgbClr val="008000"/>
              </a:buClr>
              <a:buFont typeface="Wingdings" pitchFamily="2" charset="2"/>
              <a:buChar char="ü"/>
            </a:pPr>
            <a:endParaRPr lang="nl-NL"/>
          </a:p>
          <a:p>
            <a:pPr>
              <a:lnSpc>
                <a:spcPct val="90000"/>
              </a:lnSpc>
              <a:buClr>
                <a:srgbClr val="008000"/>
              </a:buClr>
              <a:buFont typeface="Wingdings" pitchFamily="2" charset="2"/>
              <a:buChar char="ü"/>
            </a:pPr>
            <a:r>
              <a:rPr lang="nl-NL"/>
              <a:t> O incentivo ao transporte hidroviário é levado até as escolas</a:t>
            </a:r>
          </a:p>
          <a:p>
            <a:pPr>
              <a:lnSpc>
                <a:spcPct val="90000"/>
              </a:lnSpc>
              <a:buClr>
                <a:srgbClr val="008000"/>
              </a:buClr>
              <a:buFont typeface="Wingdings" pitchFamily="2" charset="2"/>
              <a:buChar char="ü"/>
            </a:pPr>
            <a:endParaRPr lang="nl-NL"/>
          </a:p>
          <a:p>
            <a:pPr>
              <a:lnSpc>
                <a:spcPct val="90000"/>
              </a:lnSpc>
              <a:buClr>
                <a:srgbClr val="008000"/>
              </a:buClr>
              <a:buFont typeface="Wingdings" pitchFamily="2" charset="2"/>
              <a:buChar char="ü"/>
            </a:pPr>
            <a:r>
              <a:rPr lang="nl-NL"/>
              <a:t> Maximizar a efetividade do setor público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5"/>
          <p:cNvSpPr>
            <a:spLocks noGrp="1"/>
          </p:cNvSpPr>
          <p:nvPr>
            <p:ph type="title"/>
          </p:nvPr>
        </p:nvSpPr>
        <p:spPr>
          <a:xfrm>
            <a:off x="457200" y="981075"/>
            <a:ext cx="8229600" cy="647700"/>
          </a:xfrm>
        </p:spPr>
        <p:txBody>
          <a:bodyPr/>
          <a:lstStyle/>
          <a:p>
            <a:r>
              <a:rPr lang="pt-BR" smtClean="0"/>
              <a:t>1. ASPECTOS INSTITUCIONAIS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457200" y="6473825"/>
            <a:ext cx="2133600" cy="268288"/>
          </a:xfrm>
        </p:spPr>
        <p:txBody>
          <a:bodyPr/>
          <a:lstStyle/>
          <a:p>
            <a:pPr>
              <a:defRPr/>
            </a:pPr>
            <a:r>
              <a:rPr lang="pt-BR" dirty="0"/>
              <a:t>Agosto/2010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473825"/>
            <a:ext cx="2895600" cy="268288"/>
          </a:xfrm>
        </p:spPr>
        <p:txBody>
          <a:bodyPr/>
          <a:lstStyle/>
          <a:p>
            <a:pPr>
              <a:defRPr/>
            </a:pPr>
            <a:r>
              <a:rPr lang="pt-BR"/>
              <a:t>Ministério dos Transportes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473825"/>
            <a:ext cx="2133600" cy="268288"/>
          </a:xfrm>
        </p:spPr>
        <p:txBody>
          <a:bodyPr/>
          <a:lstStyle/>
          <a:p>
            <a:pPr>
              <a:defRPr/>
            </a:pPr>
            <a:fld id="{1BCBA7AE-4D85-4C2F-9045-C934F1B24CEB}" type="slidenum">
              <a:rPr lang="pt-BR"/>
              <a:pPr>
                <a:defRPr/>
              </a:pPr>
              <a:t>8</a:t>
            </a:fld>
            <a:endParaRPr lang="pt-BR" dirty="0"/>
          </a:p>
        </p:txBody>
      </p:sp>
      <p:pic>
        <p:nvPicPr>
          <p:cNvPr id="9222" name="Picture 2" descr="http://www.nileguide.com/destination/blog/amsterdam/files/2010/04/DSCN5438-300x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276475"/>
            <a:ext cx="422433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CaixaDeTexto 10"/>
          <p:cNvSpPr txBox="1">
            <a:spLocks noChangeArrowheads="1"/>
          </p:cNvSpPr>
          <p:nvPr/>
        </p:nvSpPr>
        <p:spPr bwMode="auto">
          <a:xfrm>
            <a:off x="1331913" y="1844675"/>
            <a:ext cx="172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QUEEN’S DAY</a:t>
            </a:r>
          </a:p>
        </p:txBody>
      </p:sp>
      <p:sp>
        <p:nvSpPr>
          <p:cNvPr id="9224" name="CaixaDeTexto 11"/>
          <p:cNvSpPr txBox="1">
            <a:spLocks noChangeArrowheads="1"/>
          </p:cNvSpPr>
          <p:nvPr/>
        </p:nvSpPr>
        <p:spPr bwMode="auto">
          <a:xfrm>
            <a:off x="4572000" y="1844675"/>
            <a:ext cx="4321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RECEPÇÃO À SELEÇÃO HOLANDESA</a:t>
            </a:r>
          </a:p>
        </p:txBody>
      </p:sp>
      <p:pic>
        <p:nvPicPr>
          <p:cNvPr id="9225" name="Picture 2" descr="F:\mrmobyCanal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2276475"/>
            <a:ext cx="422433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5"/>
          <p:cNvSpPr>
            <a:spLocks noGrp="1"/>
          </p:cNvSpPr>
          <p:nvPr>
            <p:ph type="title"/>
          </p:nvPr>
        </p:nvSpPr>
        <p:spPr>
          <a:xfrm>
            <a:off x="457200" y="981075"/>
            <a:ext cx="8229600" cy="647700"/>
          </a:xfrm>
        </p:spPr>
        <p:txBody>
          <a:bodyPr/>
          <a:lstStyle/>
          <a:p>
            <a:r>
              <a:rPr lang="pt-BR" smtClean="0"/>
              <a:t>1. ASPECTOS INSTITUCIONAIS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457200" y="6473825"/>
            <a:ext cx="2133600" cy="268288"/>
          </a:xfrm>
        </p:spPr>
        <p:txBody>
          <a:bodyPr/>
          <a:lstStyle/>
          <a:p>
            <a:pPr>
              <a:defRPr/>
            </a:pPr>
            <a:r>
              <a:rPr lang="pt-BR" dirty="0"/>
              <a:t>Agosto/2010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473825"/>
            <a:ext cx="2895600" cy="268288"/>
          </a:xfrm>
        </p:spPr>
        <p:txBody>
          <a:bodyPr/>
          <a:lstStyle/>
          <a:p>
            <a:pPr>
              <a:defRPr/>
            </a:pPr>
            <a:r>
              <a:rPr lang="pt-BR"/>
              <a:t>Ministério dos Transportes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473825"/>
            <a:ext cx="2133600" cy="268288"/>
          </a:xfrm>
        </p:spPr>
        <p:txBody>
          <a:bodyPr/>
          <a:lstStyle/>
          <a:p>
            <a:pPr>
              <a:defRPr/>
            </a:pPr>
            <a:fld id="{0F27B9A4-552C-41AB-A4C4-59414973EC35}" type="slidenum">
              <a:rPr lang="pt-BR"/>
              <a:pPr>
                <a:defRPr/>
              </a:pPr>
              <a:t>9</a:t>
            </a:fld>
            <a:endParaRPr lang="pt-BR" dirty="0"/>
          </a:p>
        </p:txBody>
      </p:sp>
      <p:sp>
        <p:nvSpPr>
          <p:cNvPr id="10246" name="CaixaDeTexto 10"/>
          <p:cNvSpPr txBox="1">
            <a:spLocks noChangeArrowheads="1"/>
          </p:cNvSpPr>
          <p:nvPr/>
        </p:nvSpPr>
        <p:spPr bwMode="auto">
          <a:xfrm>
            <a:off x="611188" y="1557338"/>
            <a:ext cx="3384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/>
              <a:t>LOGÍSTICA URBANA</a:t>
            </a:r>
          </a:p>
        </p:txBody>
      </p:sp>
      <p:sp>
        <p:nvSpPr>
          <p:cNvPr id="10247" name="CaixaDeTexto 11"/>
          <p:cNvSpPr txBox="1">
            <a:spLocks noChangeArrowheads="1"/>
          </p:cNvSpPr>
          <p:nvPr/>
        </p:nvSpPr>
        <p:spPr bwMode="auto">
          <a:xfrm>
            <a:off x="4643438" y="1557338"/>
            <a:ext cx="4321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/>
              <a:t>LAZER E TURISMO</a:t>
            </a:r>
          </a:p>
        </p:txBody>
      </p:sp>
      <p:pic>
        <p:nvPicPr>
          <p:cNvPr id="10248" name="Picture 3" descr="F:\n181_image_1_larg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25" y="1916113"/>
            <a:ext cx="4319588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2" descr="Rondvaartboot op Amsterdamse grac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09275" y="-26008013"/>
            <a:ext cx="4762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4" descr="Rondvaartboot op Amsterdamse grac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09275" y="-26008013"/>
            <a:ext cx="4762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6" descr="Rondvaartboot op Amsterdamse grac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09275" y="-26008013"/>
            <a:ext cx="4762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Imagem 12" descr="getasse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16113"/>
            <a:ext cx="4114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2" descr="d:\Users\eduardo.praca\AppData\Local\Microsoft\Windows\Temporary Internet Files\Content.Outlook\AQH7LFGJ\DSC083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4076700"/>
            <a:ext cx="297656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 Mestre (2)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1481</TotalTime>
  <Words>1201</Words>
  <Application>Microsoft Office PowerPoint</Application>
  <PresentationFormat>Apresentação na tela (4:3)</PresentationFormat>
  <Paragraphs>261</Paragraphs>
  <Slides>24</Slides>
  <Notes>1</Notes>
  <HiddenSlides>0</HiddenSlides>
  <MMClips>0</MMClips>
  <ScaleCrop>false</ScaleCrop>
  <HeadingPairs>
    <vt:vector size="10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Vínculos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1" baseType="lpstr">
      <vt:lpstr>Arial</vt:lpstr>
      <vt:lpstr>Calibri</vt:lpstr>
      <vt:lpstr>Wingdings</vt:lpstr>
      <vt:lpstr>Verdana</vt:lpstr>
      <vt:lpstr>Slide Mestre (2)</vt:lpstr>
      <vt:lpstr>???</vt:lpstr>
      <vt:lpstr>CorelDRAW</vt:lpstr>
      <vt:lpstr>Aspectos Institucionais, Educacionais e Ambientais – A Experiência Holandesa </vt:lpstr>
      <vt:lpstr>SUMÁRIO DA APRESENTAÇÃO</vt:lpstr>
      <vt:lpstr>1. ASPECTOS INSTITUCIONAIS</vt:lpstr>
      <vt:lpstr>1. ASPECTOS INSTITUCIONAIS</vt:lpstr>
      <vt:lpstr>1. ASPECTOS INSTITUCIONAIS</vt:lpstr>
      <vt:lpstr>1. ASPECTOS INSTITUCIONAIS</vt:lpstr>
      <vt:lpstr>1. ASPECTOS INSTITUCIONAIS</vt:lpstr>
      <vt:lpstr>1. ASPECTOS INSTITUCIONAIS</vt:lpstr>
      <vt:lpstr>1. ASPECTOS INSTITUCIONAIS</vt:lpstr>
      <vt:lpstr>1. ASPECTOS INSTITUCIONAIS</vt:lpstr>
      <vt:lpstr>2. ASPECTOS EDUCACIONAIS</vt:lpstr>
      <vt:lpstr>2. ASPECTOS EDUCACIONAIS</vt:lpstr>
      <vt:lpstr>2. ASPECTOS EDUCACIONAIS</vt:lpstr>
      <vt:lpstr>2. ASPECTOS EDUCACIONAIS</vt:lpstr>
      <vt:lpstr>2. ASPECTOS EDUCACIONAIS</vt:lpstr>
      <vt:lpstr>2. ASPECTOS EDUCACIONAIS</vt:lpstr>
      <vt:lpstr>2. ASPECTOS EDUCACIONAIS</vt:lpstr>
      <vt:lpstr>2. ASPECTOS EDUCACIONAIS</vt:lpstr>
      <vt:lpstr>2. ASPECTOS EDUCACIONAIS</vt:lpstr>
      <vt:lpstr>3. ASPECTOS AMBIENTAIS</vt:lpstr>
      <vt:lpstr>3. ASPECTOS AMBIENTAIS</vt:lpstr>
      <vt:lpstr>3. ASPECTOS AMBIENTAIS</vt:lpstr>
      <vt:lpstr>Slide 23</vt:lpstr>
      <vt:lpstr>Slide 24</vt:lpstr>
    </vt:vector>
  </TitlesOfParts>
  <Company>MT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paulo.barreiros</dc:creator>
  <cp:lastModifiedBy>ada.pereira</cp:lastModifiedBy>
  <cp:revision>130</cp:revision>
  <dcterms:created xsi:type="dcterms:W3CDTF">2010-07-15T18:30:54Z</dcterms:created>
  <dcterms:modified xsi:type="dcterms:W3CDTF">2014-11-12T16:39:43Z</dcterms:modified>
</cp:coreProperties>
</file>