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322" r:id="rId5"/>
    <p:sldId id="561" r:id="rId6"/>
    <p:sldId id="562" r:id="rId7"/>
    <p:sldId id="570" r:id="rId8"/>
    <p:sldId id="567" r:id="rId9"/>
    <p:sldId id="571" r:id="rId10"/>
    <p:sldId id="259" r:id="rId11"/>
    <p:sldId id="572" r:id="rId12"/>
    <p:sldId id="568" r:id="rId13"/>
    <p:sldId id="564" r:id="rId14"/>
    <p:sldId id="565" r:id="rId15"/>
    <p:sldId id="563" r:id="rId16"/>
    <p:sldId id="321" r:id="rId17"/>
    <p:sldId id="312" r:id="rId18"/>
    <p:sldId id="491" r:id="rId19"/>
  </p:sldIdLst>
  <p:sldSz cx="9144000" cy="5143500" type="screen16x9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6" userDrawn="1">
          <p15:clr>
            <a:srgbClr val="A4A3A4"/>
          </p15:clr>
        </p15:guide>
        <p15:guide id="2" pos="612" userDrawn="1">
          <p15:clr>
            <a:srgbClr val="A4A3A4"/>
          </p15:clr>
        </p15:guide>
        <p15:guide id="3" pos="31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5F2D"/>
    <a:srgbClr val="21573C"/>
    <a:srgbClr val="EDC852"/>
    <a:srgbClr val="E7B7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Estilo Médio 3 - Ênfas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Estilo Mé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250" autoAdjust="0"/>
    <p:restoredTop sz="93553" autoAdjust="0"/>
  </p:normalViewPr>
  <p:slideViewPr>
    <p:cSldViewPr>
      <p:cViewPr varScale="1">
        <p:scale>
          <a:sx n="139" d="100"/>
          <a:sy n="139" d="100"/>
        </p:scale>
        <p:origin x="176" y="480"/>
      </p:cViewPr>
      <p:guideLst>
        <p:guide orient="horz" pos="1756"/>
        <p:guide pos="612"/>
        <p:guide pos="315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237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3" Type="http://schemas.openxmlformats.org/officeDocument/2006/relationships/customXml" Target="../customXml/item3.xml" /><Relationship Id="rId21" Type="http://schemas.openxmlformats.org/officeDocument/2006/relationships/handoutMaster" Target="handoutMasters/handoutMaster1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tableStyles" Target="tableStyles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notesMaster" Target="notesMasters/notesMaster1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theme" Target="theme/theme1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viewProps" Target="viewProps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presProps" Target="presProps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A7F0CE-9ECD-4AEA-9FC8-1E1864C9B90A}" type="doc">
      <dgm:prSet loTypeId="urn:microsoft.com/office/officeart/2005/8/layout/radial4" loCatId="relationship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pt-BR"/>
        </a:p>
      </dgm:t>
    </dgm:pt>
    <dgm:pt modelId="{D69F98E7-ECD0-4D6B-B1C4-B3A62AFB1EFC}">
      <dgm:prSet phldrT="[Texto]"/>
      <dgm:spPr/>
      <dgm:t>
        <a:bodyPr/>
        <a:lstStyle/>
        <a:p>
          <a:r>
            <a:rPr lang="pt-BR" dirty="0"/>
            <a:t>Qualidade das Rodovias</a:t>
          </a:r>
        </a:p>
      </dgm:t>
    </dgm:pt>
    <dgm:pt modelId="{1C4CCF75-9A45-47A7-B042-52A3E1600661}" type="parTrans" cxnId="{C36556AE-F603-43CD-BB8F-22099F89E409}">
      <dgm:prSet/>
      <dgm:spPr/>
      <dgm:t>
        <a:bodyPr/>
        <a:lstStyle/>
        <a:p>
          <a:endParaRPr lang="pt-BR"/>
        </a:p>
      </dgm:t>
    </dgm:pt>
    <dgm:pt modelId="{85647F93-9C67-4DCA-9525-103D0479D875}" type="sibTrans" cxnId="{C36556AE-F603-43CD-BB8F-22099F89E409}">
      <dgm:prSet/>
      <dgm:spPr/>
      <dgm:t>
        <a:bodyPr/>
        <a:lstStyle/>
        <a:p>
          <a:endParaRPr lang="pt-BR"/>
        </a:p>
      </dgm:t>
    </dgm:pt>
    <dgm:pt modelId="{529C5F5E-D88B-4127-94E2-FD320499CE97}">
      <dgm:prSet phldrT="[Texto]"/>
      <dgm:spPr/>
      <dgm:t>
        <a:bodyPr/>
        <a:lstStyle/>
        <a:p>
          <a:r>
            <a:rPr lang="pt-BR" dirty="0"/>
            <a:t>Extensão</a:t>
          </a:r>
        </a:p>
      </dgm:t>
    </dgm:pt>
    <dgm:pt modelId="{407E9B1C-68B1-4151-B7B3-234CC7F64EC3}" type="parTrans" cxnId="{C5532272-EE9E-4714-8B53-75192AAB19A6}">
      <dgm:prSet/>
      <dgm:spPr/>
      <dgm:t>
        <a:bodyPr/>
        <a:lstStyle/>
        <a:p>
          <a:endParaRPr lang="pt-BR"/>
        </a:p>
      </dgm:t>
    </dgm:pt>
    <dgm:pt modelId="{DC211BF1-9C64-4EC2-8502-4E36DB503AB5}" type="sibTrans" cxnId="{C5532272-EE9E-4714-8B53-75192AAB19A6}">
      <dgm:prSet/>
      <dgm:spPr/>
      <dgm:t>
        <a:bodyPr/>
        <a:lstStyle/>
        <a:p>
          <a:endParaRPr lang="pt-BR"/>
        </a:p>
      </dgm:t>
    </dgm:pt>
    <dgm:pt modelId="{BF8A74A0-03EC-4A0F-9E33-0DF3F7F15FE9}">
      <dgm:prSet phldrT="[Texto]"/>
      <dgm:spPr/>
      <dgm:t>
        <a:bodyPr/>
        <a:lstStyle/>
        <a:p>
          <a:r>
            <a:rPr lang="pt-BR" dirty="0"/>
            <a:t>Condição</a:t>
          </a:r>
        </a:p>
      </dgm:t>
    </dgm:pt>
    <dgm:pt modelId="{11496134-8C95-4BB8-A4F5-3F7B37ED9685}" type="parTrans" cxnId="{94490551-A875-4EE2-B076-EF69B0722613}">
      <dgm:prSet/>
      <dgm:spPr/>
      <dgm:t>
        <a:bodyPr/>
        <a:lstStyle/>
        <a:p>
          <a:endParaRPr lang="pt-BR"/>
        </a:p>
      </dgm:t>
    </dgm:pt>
    <dgm:pt modelId="{DE1D192D-46FF-4A8F-BA4A-472F32FFEFBC}" type="sibTrans" cxnId="{94490551-A875-4EE2-B076-EF69B0722613}">
      <dgm:prSet/>
      <dgm:spPr/>
      <dgm:t>
        <a:bodyPr/>
        <a:lstStyle/>
        <a:p>
          <a:endParaRPr lang="pt-BR"/>
        </a:p>
      </dgm:t>
    </dgm:pt>
    <dgm:pt modelId="{49603EAA-BC9E-49E6-A8E4-7323D07CFA1D}" type="pres">
      <dgm:prSet presAssocID="{C3A7F0CE-9ECD-4AEA-9FC8-1E1864C9B90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E66E6D8-BBC8-4C7C-9BC8-572696BE07FE}" type="pres">
      <dgm:prSet presAssocID="{D69F98E7-ECD0-4D6B-B1C4-B3A62AFB1EFC}" presName="centerShape" presStyleLbl="node0" presStyleIdx="0" presStyleCnt="1"/>
      <dgm:spPr/>
    </dgm:pt>
    <dgm:pt modelId="{8DE0FF40-7B51-4729-9DE2-AF028B707228}" type="pres">
      <dgm:prSet presAssocID="{407E9B1C-68B1-4151-B7B3-234CC7F64EC3}" presName="parTrans" presStyleLbl="bgSibTrans2D1" presStyleIdx="0" presStyleCnt="2"/>
      <dgm:spPr/>
    </dgm:pt>
    <dgm:pt modelId="{FE9D5046-1293-4352-92E5-D24F154CB5DA}" type="pres">
      <dgm:prSet presAssocID="{529C5F5E-D88B-4127-94E2-FD320499CE97}" presName="node" presStyleLbl="node1" presStyleIdx="0" presStyleCnt="2">
        <dgm:presLayoutVars>
          <dgm:bulletEnabled val="1"/>
        </dgm:presLayoutVars>
      </dgm:prSet>
      <dgm:spPr/>
    </dgm:pt>
    <dgm:pt modelId="{FA62780F-E4BD-4202-B2C9-AEC4F3EC0ED5}" type="pres">
      <dgm:prSet presAssocID="{11496134-8C95-4BB8-A4F5-3F7B37ED9685}" presName="parTrans" presStyleLbl="bgSibTrans2D1" presStyleIdx="1" presStyleCnt="2"/>
      <dgm:spPr/>
    </dgm:pt>
    <dgm:pt modelId="{ED9C918B-AA91-492A-AF0C-C0A645F20AB7}" type="pres">
      <dgm:prSet presAssocID="{BF8A74A0-03EC-4A0F-9E33-0DF3F7F15FE9}" presName="node" presStyleLbl="node1" presStyleIdx="1" presStyleCnt="2">
        <dgm:presLayoutVars>
          <dgm:bulletEnabled val="1"/>
        </dgm:presLayoutVars>
      </dgm:prSet>
      <dgm:spPr/>
    </dgm:pt>
  </dgm:ptLst>
  <dgm:cxnLst>
    <dgm:cxn modelId="{2554D00C-6742-4516-93EA-D9DA1E2FCE31}" type="presOf" srcId="{11496134-8C95-4BB8-A4F5-3F7B37ED9685}" destId="{FA62780F-E4BD-4202-B2C9-AEC4F3EC0ED5}" srcOrd="0" destOrd="0" presId="urn:microsoft.com/office/officeart/2005/8/layout/radial4"/>
    <dgm:cxn modelId="{CF64E062-A953-4368-BB76-DB2235ECD389}" type="presOf" srcId="{BF8A74A0-03EC-4A0F-9E33-0DF3F7F15FE9}" destId="{ED9C918B-AA91-492A-AF0C-C0A645F20AB7}" srcOrd="0" destOrd="0" presId="urn:microsoft.com/office/officeart/2005/8/layout/radial4"/>
    <dgm:cxn modelId="{7A419869-1C11-49A4-B6C1-B7DC0BD35E80}" type="presOf" srcId="{529C5F5E-D88B-4127-94E2-FD320499CE97}" destId="{FE9D5046-1293-4352-92E5-D24F154CB5DA}" srcOrd="0" destOrd="0" presId="urn:microsoft.com/office/officeart/2005/8/layout/radial4"/>
    <dgm:cxn modelId="{CA3F864D-445C-4AC5-BD78-0E1B23C99EB9}" type="presOf" srcId="{407E9B1C-68B1-4151-B7B3-234CC7F64EC3}" destId="{8DE0FF40-7B51-4729-9DE2-AF028B707228}" srcOrd="0" destOrd="0" presId="urn:microsoft.com/office/officeart/2005/8/layout/radial4"/>
    <dgm:cxn modelId="{94490551-A875-4EE2-B076-EF69B0722613}" srcId="{D69F98E7-ECD0-4D6B-B1C4-B3A62AFB1EFC}" destId="{BF8A74A0-03EC-4A0F-9E33-0DF3F7F15FE9}" srcOrd="1" destOrd="0" parTransId="{11496134-8C95-4BB8-A4F5-3F7B37ED9685}" sibTransId="{DE1D192D-46FF-4A8F-BA4A-472F32FFEFBC}"/>
    <dgm:cxn modelId="{C5532272-EE9E-4714-8B53-75192AAB19A6}" srcId="{D69F98E7-ECD0-4D6B-B1C4-B3A62AFB1EFC}" destId="{529C5F5E-D88B-4127-94E2-FD320499CE97}" srcOrd="0" destOrd="0" parTransId="{407E9B1C-68B1-4151-B7B3-234CC7F64EC3}" sibTransId="{DC211BF1-9C64-4EC2-8502-4E36DB503AB5}"/>
    <dgm:cxn modelId="{439EA553-6970-4B60-8811-8B292B97247F}" type="presOf" srcId="{D69F98E7-ECD0-4D6B-B1C4-B3A62AFB1EFC}" destId="{FE66E6D8-BBC8-4C7C-9BC8-572696BE07FE}" srcOrd="0" destOrd="0" presId="urn:microsoft.com/office/officeart/2005/8/layout/radial4"/>
    <dgm:cxn modelId="{C36556AE-F603-43CD-BB8F-22099F89E409}" srcId="{C3A7F0CE-9ECD-4AEA-9FC8-1E1864C9B90A}" destId="{D69F98E7-ECD0-4D6B-B1C4-B3A62AFB1EFC}" srcOrd="0" destOrd="0" parTransId="{1C4CCF75-9A45-47A7-B042-52A3E1600661}" sibTransId="{85647F93-9C67-4DCA-9525-103D0479D875}"/>
    <dgm:cxn modelId="{246632D8-AECA-4CE0-A1D1-4DE15552049D}" type="presOf" srcId="{C3A7F0CE-9ECD-4AEA-9FC8-1E1864C9B90A}" destId="{49603EAA-BC9E-49E6-A8E4-7323D07CFA1D}" srcOrd="0" destOrd="0" presId="urn:microsoft.com/office/officeart/2005/8/layout/radial4"/>
    <dgm:cxn modelId="{438A76C4-632C-44A1-BF36-47CA14155C2A}" type="presParOf" srcId="{49603EAA-BC9E-49E6-A8E4-7323D07CFA1D}" destId="{FE66E6D8-BBC8-4C7C-9BC8-572696BE07FE}" srcOrd="0" destOrd="0" presId="urn:microsoft.com/office/officeart/2005/8/layout/radial4"/>
    <dgm:cxn modelId="{95147139-869E-4FB2-BC0F-FC55A108546F}" type="presParOf" srcId="{49603EAA-BC9E-49E6-A8E4-7323D07CFA1D}" destId="{8DE0FF40-7B51-4729-9DE2-AF028B707228}" srcOrd="1" destOrd="0" presId="urn:microsoft.com/office/officeart/2005/8/layout/radial4"/>
    <dgm:cxn modelId="{933AF751-134D-44A3-A90D-47B140ADFABE}" type="presParOf" srcId="{49603EAA-BC9E-49E6-A8E4-7323D07CFA1D}" destId="{FE9D5046-1293-4352-92E5-D24F154CB5DA}" srcOrd="2" destOrd="0" presId="urn:microsoft.com/office/officeart/2005/8/layout/radial4"/>
    <dgm:cxn modelId="{7FC8EE37-23BE-42AF-9929-9620208DAC9D}" type="presParOf" srcId="{49603EAA-BC9E-49E6-A8E4-7323D07CFA1D}" destId="{FA62780F-E4BD-4202-B2C9-AEC4F3EC0ED5}" srcOrd="3" destOrd="0" presId="urn:microsoft.com/office/officeart/2005/8/layout/radial4"/>
    <dgm:cxn modelId="{E93CCC69-916F-40F8-9B24-C295EBC9F483}" type="presParOf" srcId="{49603EAA-BC9E-49E6-A8E4-7323D07CFA1D}" destId="{ED9C918B-AA91-492A-AF0C-C0A645F20AB7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A7F0CE-9ECD-4AEA-9FC8-1E1864C9B90A}" type="doc">
      <dgm:prSet loTypeId="urn:microsoft.com/office/officeart/2005/8/layout/radial4" loCatId="relationship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pt-BR"/>
        </a:p>
      </dgm:t>
    </dgm:pt>
    <dgm:pt modelId="{D69F98E7-ECD0-4D6B-B1C4-B3A62AFB1EFC}">
      <dgm:prSet phldrT="[Texto]"/>
      <dgm:spPr/>
      <dgm:t>
        <a:bodyPr/>
        <a:lstStyle/>
        <a:p>
          <a:r>
            <a:rPr lang="pt-BR" dirty="0"/>
            <a:t>Eficiência dos Serviços</a:t>
          </a:r>
        </a:p>
      </dgm:t>
    </dgm:pt>
    <dgm:pt modelId="{1C4CCF75-9A45-47A7-B042-52A3E1600661}" type="parTrans" cxnId="{C36556AE-F603-43CD-BB8F-22099F89E409}">
      <dgm:prSet/>
      <dgm:spPr/>
      <dgm:t>
        <a:bodyPr/>
        <a:lstStyle/>
        <a:p>
          <a:endParaRPr lang="pt-BR"/>
        </a:p>
      </dgm:t>
    </dgm:pt>
    <dgm:pt modelId="{85647F93-9C67-4DCA-9525-103D0479D875}" type="sibTrans" cxnId="{C36556AE-F603-43CD-BB8F-22099F89E409}">
      <dgm:prSet/>
      <dgm:spPr/>
      <dgm:t>
        <a:bodyPr/>
        <a:lstStyle/>
        <a:p>
          <a:endParaRPr lang="pt-BR"/>
        </a:p>
      </dgm:t>
    </dgm:pt>
    <dgm:pt modelId="{529C5F5E-D88B-4127-94E2-FD320499CE97}">
      <dgm:prSet phldrT="[Texto]"/>
      <dgm:spPr/>
      <dgm:t>
        <a:bodyPr/>
        <a:lstStyle/>
        <a:p>
          <a:r>
            <a:rPr lang="pt-BR" dirty="0"/>
            <a:t>Frequência</a:t>
          </a:r>
        </a:p>
      </dgm:t>
    </dgm:pt>
    <dgm:pt modelId="{407E9B1C-68B1-4151-B7B3-234CC7F64EC3}" type="parTrans" cxnId="{C5532272-EE9E-4714-8B53-75192AAB19A6}">
      <dgm:prSet/>
      <dgm:spPr/>
      <dgm:t>
        <a:bodyPr/>
        <a:lstStyle/>
        <a:p>
          <a:endParaRPr lang="pt-BR"/>
        </a:p>
      </dgm:t>
    </dgm:pt>
    <dgm:pt modelId="{DC211BF1-9C64-4EC2-8502-4E36DB503AB5}" type="sibTrans" cxnId="{C5532272-EE9E-4714-8B53-75192AAB19A6}">
      <dgm:prSet/>
      <dgm:spPr/>
      <dgm:t>
        <a:bodyPr/>
        <a:lstStyle/>
        <a:p>
          <a:endParaRPr lang="pt-BR"/>
        </a:p>
      </dgm:t>
    </dgm:pt>
    <dgm:pt modelId="{BF8A74A0-03EC-4A0F-9E33-0DF3F7F15FE9}">
      <dgm:prSet phldrT="[Texto]"/>
      <dgm:spPr/>
      <dgm:t>
        <a:bodyPr/>
        <a:lstStyle/>
        <a:p>
          <a:r>
            <a:rPr lang="pt-BR" dirty="0"/>
            <a:t>Preço</a:t>
          </a:r>
        </a:p>
      </dgm:t>
    </dgm:pt>
    <dgm:pt modelId="{11496134-8C95-4BB8-A4F5-3F7B37ED9685}" type="parTrans" cxnId="{94490551-A875-4EE2-B076-EF69B0722613}">
      <dgm:prSet/>
      <dgm:spPr/>
      <dgm:t>
        <a:bodyPr/>
        <a:lstStyle/>
        <a:p>
          <a:endParaRPr lang="pt-BR"/>
        </a:p>
      </dgm:t>
    </dgm:pt>
    <dgm:pt modelId="{DE1D192D-46FF-4A8F-BA4A-472F32FFEFBC}" type="sibTrans" cxnId="{94490551-A875-4EE2-B076-EF69B0722613}">
      <dgm:prSet/>
      <dgm:spPr/>
      <dgm:t>
        <a:bodyPr/>
        <a:lstStyle/>
        <a:p>
          <a:endParaRPr lang="pt-BR"/>
        </a:p>
      </dgm:t>
    </dgm:pt>
    <dgm:pt modelId="{85AA5CC0-7F70-4622-BC5D-6E6CC6B8B384}">
      <dgm:prSet phldrT="[Texto]"/>
      <dgm:spPr/>
      <dgm:t>
        <a:bodyPr/>
        <a:lstStyle/>
        <a:p>
          <a:r>
            <a:rPr lang="pt-BR" dirty="0"/>
            <a:t>Pontualidade</a:t>
          </a:r>
        </a:p>
      </dgm:t>
    </dgm:pt>
    <dgm:pt modelId="{0239172E-68AD-407B-9E7F-753D6952FCDD}" type="parTrans" cxnId="{0FD7E3A0-4A92-43EA-9BA5-49F71D445862}">
      <dgm:prSet/>
      <dgm:spPr/>
      <dgm:t>
        <a:bodyPr/>
        <a:lstStyle/>
        <a:p>
          <a:endParaRPr lang="pt-BR"/>
        </a:p>
      </dgm:t>
    </dgm:pt>
    <dgm:pt modelId="{022B0D5B-E5CF-482B-AF08-4D4BCBEEBF2F}" type="sibTrans" cxnId="{0FD7E3A0-4A92-43EA-9BA5-49F71D445862}">
      <dgm:prSet/>
      <dgm:spPr/>
      <dgm:t>
        <a:bodyPr/>
        <a:lstStyle/>
        <a:p>
          <a:endParaRPr lang="pt-BR"/>
        </a:p>
      </dgm:t>
    </dgm:pt>
    <dgm:pt modelId="{2F27BE27-C532-44B8-B72C-D33267A16547}">
      <dgm:prSet phldrT="[Texto]"/>
      <dgm:spPr/>
      <dgm:t>
        <a:bodyPr/>
        <a:lstStyle/>
        <a:p>
          <a:r>
            <a:rPr lang="pt-BR" dirty="0"/>
            <a:t>Velocidade</a:t>
          </a:r>
        </a:p>
      </dgm:t>
    </dgm:pt>
    <dgm:pt modelId="{CD503B74-469F-4184-A493-E3264116BE59}" type="parTrans" cxnId="{DA4BF2D5-97C5-4F0D-B0F6-54F31F3F2FF0}">
      <dgm:prSet/>
      <dgm:spPr/>
      <dgm:t>
        <a:bodyPr/>
        <a:lstStyle/>
        <a:p>
          <a:endParaRPr lang="pt-BR"/>
        </a:p>
      </dgm:t>
    </dgm:pt>
    <dgm:pt modelId="{BA680215-DA4D-4A74-9217-2224260C4959}" type="sibTrans" cxnId="{DA4BF2D5-97C5-4F0D-B0F6-54F31F3F2FF0}">
      <dgm:prSet/>
      <dgm:spPr/>
      <dgm:t>
        <a:bodyPr/>
        <a:lstStyle/>
        <a:p>
          <a:endParaRPr lang="pt-BR"/>
        </a:p>
      </dgm:t>
    </dgm:pt>
    <dgm:pt modelId="{49603EAA-BC9E-49E6-A8E4-7323D07CFA1D}" type="pres">
      <dgm:prSet presAssocID="{C3A7F0CE-9ECD-4AEA-9FC8-1E1864C9B90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E66E6D8-BBC8-4C7C-9BC8-572696BE07FE}" type="pres">
      <dgm:prSet presAssocID="{D69F98E7-ECD0-4D6B-B1C4-B3A62AFB1EFC}" presName="centerShape" presStyleLbl="node0" presStyleIdx="0" presStyleCnt="1"/>
      <dgm:spPr/>
    </dgm:pt>
    <dgm:pt modelId="{8DE0FF40-7B51-4729-9DE2-AF028B707228}" type="pres">
      <dgm:prSet presAssocID="{407E9B1C-68B1-4151-B7B3-234CC7F64EC3}" presName="parTrans" presStyleLbl="bgSibTrans2D1" presStyleIdx="0" presStyleCnt="4"/>
      <dgm:spPr/>
    </dgm:pt>
    <dgm:pt modelId="{FE9D5046-1293-4352-92E5-D24F154CB5DA}" type="pres">
      <dgm:prSet presAssocID="{529C5F5E-D88B-4127-94E2-FD320499CE97}" presName="node" presStyleLbl="node1" presStyleIdx="0" presStyleCnt="4">
        <dgm:presLayoutVars>
          <dgm:bulletEnabled val="1"/>
        </dgm:presLayoutVars>
      </dgm:prSet>
      <dgm:spPr/>
    </dgm:pt>
    <dgm:pt modelId="{51628B42-C225-49B6-B0E9-24FA208CE3CB}" type="pres">
      <dgm:prSet presAssocID="{0239172E-68AD-407B-9E7F-753D6952FCDD}" presName="parTrans" presStyleLbl="bgSibTrans2D1" presStyleIdx="1" presStyleCnt="4"/>
      <dgm:spPr/>
    </dgm:pt>
    <dgm:pt modelId="{E6335367-BDEB-4B7E-903B-9C60D3504710}" type="pres">
      <dgm:prSet presAssocID="{85AA5CC0-7F70-4622-BC5D-6E6CC6B8B384}" presName="node" presStyleLbl="node1" presStyleIdx="1" presStyleCnt="4">
        <dgm:presLayoutVars>
          <dgm:bulletEnabled val="1"/>
        </dgm:presLayoutVars>
      </dgm:prSet>
      <dgm:spPr/>
    </dgm:pt>
    <dgm:pt modelId="{EBBBED70-BD49-4E47-9214-7211F4BB0AB8}" type="pres">
      <dgm:prSet presAssocID="{CD503B74-469F-4184-A493-E3264116BE59}" presName="parTrans" presStyleLbl="bgSibTrans2D1" presStyleIdx="2" presStyleCnt="4"/>
      <dgm:spPr/>
    </dgm:pt>
    <dgm:pt modelId="{D69E0EB1-837A-4405-8A6D-D441618F4E56}" type="pres">
      <dgm:prSet presAssocID="{2F27BE27-C532-44B8-B72C-D33267A16547}" presName="node" presStyleLbl="node1" presStyleIdx="2" presStyleCnt="4">
        <dgm:presLayoutVars>
          <dgm:bulletEnabled val="1"/>
        </dgm:presLayoutVars>
      </dgm:prSet>
      <dgm:spPr/>
    </dgm:pt>
    <dgm:pt modelId="{FA62780F-E4BD-4202-B2C9-AEC4F3EC0ED5}" type="pres">
      <dgm:prSet presAssocID="{11496134-8C95-4BB8-A4F5-3F7B37ED9685}" presName="parTrans" presStyleLbl="bgSibTrans2D1" presStyleIdx="3" presStyleCnt="4"/>
      <dgm:spPr/>
    </dgm:pt>
    <dgm:pt modelId="{ED9C918B-AA91-492A-AF0C-C0A645F20AB7}" type="pres">
      <dgm:prSet presAssocID="{BF8A74A0-03EC-4A0F-9E33-0DF3F7F15FE9}" presName="node" presStyleLbl="node1" presStyleIdx="3" presStyleCnt="4">
        <dgm:presLayoutVars>
          <dgm:bulletEnabled val="1"/>
        </dgm:presLayoutVars>
      </dgm:prSet>
      <dgm:spPr/>
    </dgm:pt>
  </dgm:ptLst>
  <dgm:cxnLst>
    <dgm:cxn modelId="{E5B15005-33A2-4180-BB2F-864EF53D0903}" type="presOf" srcId="{11496134-8C95-4BB8-A4F5-3F7B37ED9685}" destId="{FA62780F-E4BD-4202-B2C9-AEC4F3EC0ED5}" srcOrd="0" destOrd="0" presId="urn:microsoft.com/office/officeart/2005/8/layout/radial4"/>
    <dgm:cxn modelId="{9DD9A322-5CB9-4415-8858-3A1FB64B1FEC}" type="presOf" srcId="{D69F98E7-ECD0-4D6B-B1C4-B3A62AFB1EFC}" destId="{FE66E6D8-BBC8-4C7C-9BC8-572696BE07FE}" srcOrd="0" destOrd="0" presId="urn:microsoft.com/office/officeart/2005/8/layout/radial4"/>
    <dgm:cxn modelId="{27350A26-D50A-43F2-8B47-5C937AE6EB02}" type="presOf" srcId="{0239172E-68AD-407B-9E7F-753D6952FCDD}" destId="{51628B42-C225-49B6-B0E9-24FA208CE3CB}" srcOrd="0" destOrd="0" presId="urn:microsoft.com/office/officeart/2005/8/layout/radial4"/>
    <dgm:cxn modelId="{94490551-A875-4EE2-B076-EF69B0722613}" srcId="{D69F98E7-ECD0-4D6B-B1C4-B3A62AFB1EFC}" destId="{BF8A74A0-03EC-4A0F-9E33-0DF3F7F15FE9}" srcOrd="3" destOrd="0" parTransId="{11496134-8C95-4BB8-A4F5-3F7B37ED9685}" sibTransId="{DE1D192D-46FF-4A8F-BA4A-472F32FFEFBC}"/>
    <dgm:cxn modelId="{C5532272-EE9E-4714-8B53-75192AAB19A6}" srcId="{D69F98E7-ECD0-4D6B-B1C4-B3A62AFB1EFC}" destId="{529C5F5E-D88B-4127-94E2-FD320499CE97}" srcOrd="0" destOrd="0" parTransId="{407E9B1C-68B1-4151-B7B3-234CC7F64EC3}" sibTransId="{DC211BF1-9C64-4EC2-8502-4E36DB503AB5}"/>
    <dgm:cxn modelId="{593FFA72-83B1-43E3-B4AE-DC131AB0D27E}" type="presOf" srcId="{CD503B74-469F-4184-A493-E3264116BE59}" destId="{EBBBED70-BD49-4E47-9214-7211F4BB0AB8}" srcOrd="0" destOrd="0" presId="urn:microsoft.com/office/officeart/2005/8/layout/radial4"/>
    <dgm:cxn modelId="{556B3653-F278-4A57-8CF4-2F66E99516DF}" type="presOf" srcId="{85AA5CC0-7F70-4622-BC5D-6E6CC6B8B384}" destId="{E6335367-BDEB-4B7E-903B-9C60D3504710}" srcOrd="0" destOrd="0" presId="urn:microsoft.com/office/officeart/2005/8/layout/radial4"/>
    <dgm:cxn modelId="{887D5375-633A-4C17-8046-CA03C224D80F}" type="presOf" srcId="{407E9B1C-68B1-4151-B7B3-234CC7F64EC3}" destId="{8DE0FF40-7B51-4729-9DE2-AF028B707228}" srcOrd="0" destOrd="0" presId="urn:microsoft.com/office/officeart/2005/8/layout/radial4"/>
    <dgm:cxn modelId="{0FD7E3A0-4A92-43EA-9BA5-49F71D445862}" srcId="{D69F98E7-ECD0-4D6B-B1C4-B3A62AFB1EFC}" destId="{85AA5CC0-7F70-4622-BC5D-6E6CC6B8B384}" srcOrd="1" destOrd="0" parTransId="{0239172E-68AD-407B-9E7F-753D6952FCDD}" sibTransId="{022B0D5B-E5CF-482B-AF08-4D4BCBEEBF2F}"/>
    <dgm:cxn modelId="{C36556AE-F603-43CD-BB8F-22099F89E409}" srcId="{C3A7F0CE-9ECD-4AEA-9FC8-1E1864C9B90A}" destId="{D69F98E7-ECD0-4D6B-B1C4-B3A62AFB1EFC}" srcOrd="0" destOrd="0" parTransId="{1C4CCF75-9A45-47A7-B042-52A3E1600661}" sibTransId="{85647F93-9C67-4DCA-9525-103D0479D875}"/>
    <dgm:cxn modelId="{DA4BF2D5-97C5-4F0D-B0F6-54F31F3F2FF0}" srcId="{D69F98E7-ECD0-4D6B-B1C4-B3A62AFB1EFC}" destId="{2F27BE27-C532-44B8-B72C-D33267A16547}" srcOrd="2" destOrd="0" parTransId="{CD503B74-469F-4184-A493-E3264116BE59}" sibTransId="{BA680215-DA4D-4A74-9217-2224260C4959}"/>
    <dgm:cxn modelId="{85F944D6-E151-42F4-8970-3779F9B4300F}" type="presOf" srcId="{529C5F5E-D88B-4127-94E2-FD320499CE97}" destId="{FE9D5046-1293-4352-92E5-D24F154CB5DA}" srcOrd="0" destOrd="0" presId="urn:microsoft.com/office/officeart/2005/8/layout/radial4"/>
    <dgm:cxn modelId="{FC36D4D7-4309-4955-B3C9-0AE5591721CA}" type="presOf" srcId="{C3A7F0CE-9ECD-4AEA-9FC8-1E1864C9B90A}" destId="{49603EAA-BC9E-49E6-A8E4-7323D07CFA1D}" srcOrd="0" destOrd="0" presId="urn:microsoft.com/office/officeart/2005/8/layout/radial4"/>
    <dgm:cxn modelId="{566F00D9-5BC3-421E-95E6-C513D494BE32}" type="presOf" srcId="{2F27BE27-C532-44B8-B72C-D33267A16547}" destId="{D69E0EB1-837A-4405-8A6D-D441618F4E56}" srcOrd="0" destOrd="0" presId="urn:microsoft.com/office/officeart/2005/8/layout/radial4"/>
    <dgm:cxn modelId="{F145DBFB-77E5-43CE-82EB-DC7F9371C3C7}" type="presOf" srcId="{BF8A74A0-03EC-4A0F-9E33-0DF3F7F15FE9}" destId="{ED9C918B-AA91-492A-AF0C-C0A645F20AB7}" srcOrd="0" destOrd="0" presId="urn:microsoft.com/office/officeart/2005/8/layout/radial4"/>
    <dgm:cxn modelId="{50439E88-6742-4D03-9D29-8DFC4D6ACC43}" type="presParOf" srcId="{49603EAA-BC9E-49E6-A8E4-7323D07CFA1D}" destId="{FE66E6D8-BBC8-4C7C-9BC8-572696BE07FE}" srcOrd="0" destOrd="0" presId="urn:microsoft.com/office/officeart/2005/8/layout/radial4"/>
    <dgm:cxn modelId="{C2D1A7F5-8CD0-4168-B50F-ABAEC45E289D}" type="presParOf" srcId="{49603EAA-BC9E-49E6-A8E4-7323D07CFA1D}" destId="{8DE0FF40-7B51-4729-9DE2-AF028B707228}" srcOrd="1" destOrd="0" presId="urn:microsoft.com/office/officeart/2005/8/layout/radial4"/>
    <dgm:cxn modelId="{D291AE73-D9DA-4F25-9AE0-E7C343452C67}" type="presParOf" srcId="{49603EAA-BC9E-49E6-A8E4-7323D07CFA1D}" destId="{FE9D5046-1293-4352-92E5-D24F154CB5DA}" srcOrd="2" destOrd="0" presId="urn:microsoft.com/office/officeart/2005/8/layout/radial4"/>
    <dgm:cxn modelId="{198F8547-0D54-4DA4-9CB6-C485CADBB1A6}" type="presParOf" srcId="{49603EAA-BC9E-49E6-A8E4-7323D07CFA1D}" destId="{51628B42-C225-49B6-B0E9-24FA208CE3CB}" srcOrd="3" destOrd="0" presId="urn:microsoft.com/office/officeart/2005/8/layout/radial4"/>
    <dgm:cxn modelId="{0E224FA8-A9AB-4A68-BE78-3018BCA5488B}" type="presParOf" srcId="{49603EAA-BC9E-49E6-A8E4-7323D07CFA1D}" destId="{E6335367-BDEB-4B7E-903B-9C60D3504710}" srcOrd="4" destOrd="0" presId="urn:microsoft.com/office/officeart/2005/8/layout/radial4"/>
    <dgm:cxn modelId="{A9CED349-E10B-41DE-9D54-7360DEB06C44}" type="presParOf" srcId="{49603EAA-BC9E-49E6-A8E4-7323D07CFA1D}" destId="{EBBBED70-BD49-4E47-9214-7211F4BB0AB8}" srcOrd="5" destOrd="0" presId="urn:microsoft.com/office/officeart/2005/8/layout/radial4"/>
    <dgm:cxn modelId="{8990683C-FE86-4D40-BBDF-FEA4C5F3DD60}" type="presParOf" srcId="{49603EAA-BC9E-49E6-A8E4-7323D07CFA1D}" destId="{D69E0EB1-837A-4405-8A6D-D441618F4E56}" srcOrd="6" destOrd="0" presId="urn:microsoft.com/office/officeart/2005/8/layout/radial4"/>
    <dgm:cxn modelId="{19DC67BC-66D5-4CF9-B407-660740F54CF4}" type="presParOf" srcId="{49603EAA-BC9E-49E6-A8E4-7323D07CFA1D}" destId="{FA62780F-E4BD-4202-B2C9-AEC4F3EC0ED5}" srcOrd="7" destOrd="0" presId="urn:microsoft.com/office/officeart/2005/8/layout/radial4"/>
    <dgm:cxn modelId="{86208FAE-5B08-4B54-8C3F-DE81884C9CC3}" type="presParOf" srcId="{49603EAA-BC9E-49E6-A8E4-7323D07CFA1D}" destId="{ED9C918B-AA91-492A-AF0C-C0A645F20AB7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66E6D8-BBC8-4C7C-9BC8-572696BE07FE}">
      <dsp:nvSpPr>
        <dsp:cNvPr id="0" name=""/>
        <dsp:cNvSpPr/>
      </dsp:nvSpPr>
      <dsp:spPr>
        <a:xfrm>
          <a:off x="1318252" y="1344165"/>
          <a:ext cx="1215922" cy="12159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 dirty="0"/>
            <a:t>Qualidade das Rodovias</a:t>
          </a:r>
        </a:p>
      </dsp:txBody>
      <dsp:txXfrm>
        <a:off x="1496320" y="1522233"/>
        <a:ext cx="859786" cy="859786"/>
      </dsp:txXfrm>
    </dsp:sp>
    <dsp:sp modelId="{8DE0FF40-7B51-4729-9DE2-AF028B707228}">
      <dsp:nvSpPr>
        <dsp:cNvPr id="0" name=""/>
        <dsp:cNvSpPr/>
      </dsp:nvSpPr>
      <dsp:spPr>
        <a:xfrm rot="12900000">
          <a:off x="490394" y="1116478"/>
          <a:ext cx="979686" cy="346537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9D5046-1293-4352-92E5-D24F154CB5DA}">
      <dsp:nvSpPr>
        <dsp:cNvPr id="0" name=""/>
        <dsp:cNvSpPr/>
      </dsp:nvSpPr>
      <dsp:spPr>
        <a:xfrm>
          <a:off x="1418" y="546734"/>
          <a:ext cx="1155126" cy="9241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Extensão</a:t>
          </a:r>
        </a:p>
      </dsp:txBody>
      <dsp:txXfrm>
        <a:off x="28484" y="573800"/>
        <a:ext cx="1100994" cy="869969"/>
      </dsp:txXfrm>
    </dsp:sp>
    <dsp:sp modelId="{FA62780F-E4BD-4202-B2C9-AEC4F3EC0ED5}">
      <dsp:nvSpPr>
        <dsp:cNvPr id="0" name=""/>
        <dsp:cNvSpPr/>
      </dsp:nvSpPr>
      <dsp:spPr>
        <a:xfrm rot="19500000">
          <a:off x="2382346" y="1116478"/>
          <a:ext cx="979686" cy="346537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9C918B-AA91-492A-AF0C-C0A645F20AB7}">
      <dsp:nvSpPr>
        <dsp:cNvPr id="0" name=""/>
        <dsp:cNvSpPr/>
      </dsp:nvSpPr>
      <dsp:spPr>
        <a:xfrm>
          <a:off x="2695882" y="546734"/>
          <a:ext cx="1155126" cy="9241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Condição</a:t>
          </a:r>
        </a:p>
      </dsp:txBody>
      <dsp:txXfrm>
        <a:off x="2722948" y="573800"/>
        <a:ext cx="1100994" cy="8699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66E6D8-BBC8-4C7C-9BC8-572696BE07FE}">
      <dsp:nvSpPr>
        <dsp:cNvPr id="0" name=""/>
        <dsp:cNvSpPr/>
      </dsp:nvSpPr>
      <dsp:spPr>
        <a:xfrm>
          <a:off x="1678466" y="1383650"/>
          <a:ext cx="1241605" cy="12416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Eficiência dos Serviços</a:t>
          </a:r>
        </a:p>
      </dsp:txBody>
      <dsp:txXfrm>
        <a:off x="1860295" y="1565479"/>
        <a:ext cx="877947" cy="877947"/>
      </dsp:txXfrm>
    </dsp:sp>
    <dsp:sp modelId="{8DE0FF40-7B51-4729-9DE2-AF028B707228}">
      <dsp:nvSpPr>
        <dsp:cNvPr id="0" name=""/>
        <dsp:cNvSpPr/>
      </dsp:nvSpPr>
      <dsp:spPr>
        <a:xfrm rot="11700000">
          <a:off x="649664" y="1520877"/>
          <a:ext cx="1010368" cy="353857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9D5046-1293-4352-92E5-D24F154CB5DA}">
      <dsp:nvSpPr>
        <dsp:cNvPr id="0" name=""/>
        <dsp:cNvSpPr/>
      </dsp:nvSpPr>
      <dsp:spPr>
        <a:xfrm>
          <a:off x="77115" y="1095244"/>
          <a:ext cx="1179525" cy="9436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 dirty="0"/>
            <a:t>Frequência</a:t>
          </a:r>
        </a:p>
      </dsp:txBody>
      <dsp:txXfrm>
        <a:off x="104753" y="1122882"/>
        <a:ext cx="1124249" cy="888344"/>
      </dsp:txXfrm>
    </dsp:sp>
    <dsp:sp modelId="{51628B42-C225-49B6-B0E9-24FA208CE3CB}">
      <dsp:nvSpPr>
        <dsp:cNvPr id="0" name=""/>
        <dsp:cNvSpPr/>
      </dsp:nvSpPr>
      <dsp:spPr>
        <a:xfrm rot="14700000">
          <a:off x="1293370" y="753738"/>
          <a:ext cx="1010368" cy="353857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335367-BDEB-4B7E-903B-9C60D3504710}">
      <dsp:nvSpPr>
        <dsp:cNvPr id="0" name=""/>
        <dsp:cNvSpPr/>
      </dsp:nvSpPr>
      <dsp:spPr>
        <a:xfrm>
          <a:off x="995292" y="1004"/>
          <a:ext cx="1179525" cy="9436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 dirty="0"/>
            <a:t>Pontualidade</a:t>
          </a:r>
        </a:p>
      </dsp:txBody>
      <dsp:txXfrm>
        <a:off x="1022930" y="28642"/>
        <a:ext cx="1124249" cy="888344"/>
      </dsp:txXfrm>
    </dsp:sp>
    <dsp:sp modelId="{EBBBED70-BD49-4E47-9214-7211F4BB0AB8}">
      <dsp:nvSpPr>
        <dsp:cNvPr id="0" name=""/>
        <dsp:cNvSpPr/>
      </dsp:nvSpPr>
      <dsp:spPr>
        <a:xfrm rot="17700000">
          <a:off x="2294799" y="753738"/>
          <a:ext cx="1010368" cy="353857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9E0EB1-837A-4405-8A6D-D441618F4E56}">
      <dsp:nvSpPr>
        <dsp:cNvPr id="0" name=""/>
        <dsp:cNvSpPr/>
      </dsp:nvSpPr>
      <dsp:spPr>
        <a:xfrm>
          <a:off x="2423721" y="1004"/>
          <a:ext cx="1179525" cy="9436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 dirty="0"/>
            <a:t>Velocidade</a:t>
          </a:r>
        </a:p>
      </dsp:txBody>
      <dsp:txXfrm>
        <a:off x="2451359" y="28642"/>
        <a:ext cx="1124249" cy="888344"/>
      </dsp:txXfrm>
    </dsp:sp>
    <dsp:sp modelId="{FA62780F-E4BD-4202-B2C9-AEC4F3EC0ED5}">
      <dsp:nvSpPr>
        <dsp:cNvPr id="0" name=""/>
        <dsp:cNvSpPr/>
      </dsp:nvSpPr>
      <dsp:spPr>
        <a:xfrm rot="20700000">
          <a:off x="2938505" y="1520877"/>
          <a:ext cx="1010368" cy="353857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9C918B-AA91-492A-AF0C-C0A645F20AB7}">
      <dsp:nvSpPr>
        <dsp:cNvPr id="0" name=""/>
        <dsp:cNvSpPr/>
      </dsp:nvSpPr>
      <dsp:spPr>
        <a:xfrm>
          <a:off x="3341898" y="1095244"/>
          <a:ext cx="1179525" cy="9436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 dirty="0"/>
            <a:t>Preço</a:t>
          </a:r>
        </a:p>
      </dsp:txBody>
      <dsp:txXfrm>
        <a:off x="3369536" y="1122882"/>
        <a:ext cx="1124249" cy="8883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DC31A3-4351-4F0B-AD22-9BF22F94202A}" type="datetimeFigureOut">
              <a:rPr lang="pt-BR" smtClean="0"/>
              <a:pPr/>
              <a:t>11/12/2019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B54A1A-94D3-4C17-90D8-D1471AC56ED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59056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1F0DDD-1EAF-40D4-A4F9-616214117538}" type="datetimeFigureOut">
              <a:rPr lang="pt-BR" smtClean="0"/>
              <a:pPr/>
              <a:t>11/12/2019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86D59-F490-4DA5-9897-6440832325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9824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86D59-F490-4DA5-9897-6440832325F9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0432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86D59-F490-4DA5-9897-6440832325F9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5544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86D59-F490-4DA5-9897-6440832325F9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5842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86D59-F490-4DA5-9897-6440832325F9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1445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86D59-F490-4DA5-9897-6440832325F9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7698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86D59-F490-4DA5-9897-6440832325F9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3634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 dirty="0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49F0-A145-4D9D-BC03-4640DBDCF719}" type="datetimeFigureOut">
              <a:rPr lang="pt-BR" smtClean="0"/>
              <a:pPr/>
              <a:t>11/12/2019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0609B-0DCB-4A64-8550-104F1EEE907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defRPr>
            </a:lvl1pPr>
            <a:lvl2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49F0-A145-4D9D-BC03-4640DBDCF719}" type="datetimeFigureOut">
              <a:rPr lang="pt-BR" smtClean="0"/>
              <a:pPr/>
              <a:t>11/12/2019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0609B-0DCB-4A64-8550-104F1EEE907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49F0-A145-4D9D-BC03-4640DBDCF719}" type="datetimeFigureOut">
              <a:rPr lang="pt-BR" smtClean="0"/>
              <a:pPr/>
              <a:t>11/12/2019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0609B-0DCB-4A64-8550-104F1EEE907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402881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9338" y="230655"/>
            <a:ext cx="8229600" cy="1938992"/>
          </a:xfrm>
          <a:noFill/>
        </p:spPr>
        <p:txBody>
          <a:bodyPr wrap="square" rtlCol="0">
            <a:spAutoFit/>
          </a:bodyPr>
          <a:lstStyle>
            <a:lvl1pPr>
              <a:defRPr lang="pt-BR" sz="4000" b="1">
                <a:solidFill>
                  <a:srgbClr val="365F2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algn="l">
              <a:lnSpc>
                <a:spcPct val="150000"/>
              </a:lnSpc>
            </a:pPr>
            <a:r>
              <a:rPr lang="pt-BR" dirty="0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defRPr>
            </a:lvl1pPr>
            <a:lvl2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49F0-A145-4D9D-BC03-4640DBDCF719}" type="datetimeFigureOut">
              <a:rPr lang="pt-BR" smtClean="0"/>
              <a:pPr/>
              <a:t>11/12/2019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0609B-0DCB-4A64-8550-104F1EEE907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dirty="0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49F0-A145-4D9D-BC03-4640DBDCF719}" type="datetimeFigureOut">
              <a:rPr lang="pt-BR" smtClean="0"/>
              <a:pPr/>
              <a:t>11/12/2019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0609B-0DCB-4A64-8550-104F1EEE907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30655"/>
            <a:ext cx="8229600" cy="1938992"/>
          </a:xfrm>
          <a:noFill/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pt-BR" sz="4000" b="1">
                <a:solidFill>
                  <a:srgbClr val="365F2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algn="l">
              <a:lnSpc>
                <a:spcPct val="150000"/>
              </a:lnSpc>
            </a:pPr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defRPr>
            </a:lvl1pPr>
            <a:lvl2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defRPr>
            </a:lvl1pPr>
            <a:lvl2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49F0-A145-4D9D-BC03-4640DBDCF719}" type="datetimeFigureOut">
              <a:rPr lang="pt-BR" smtClean="0"/>
              <a:pPr/>
              <a:t>11/12/2019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0609B-0DCB-4A64-8550-104F1EEE907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81839"/>
            <a:ext cx="8229600" cy="1938992"/>
          </a:xfrm>
          <a:noFill/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pt-BR" sz="4000" b="1">
                <a:solidFill>
                  <a:srgbClr val="365F2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algn="l">
              <a:lnSpc>
                <a:spcPct val="150000"/>
              </a:lnSpc>
            </a:pPr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49F0-A145-4D9D-BC03-4640DBDCF719}" type="datetimeFigureOut">
              <a:rPr lang="pt-BR" smtClean="0"/>
              <a:pPr/>
              <a:t>11/12/2019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0609B-0DCB-4A64-8550-104F1EEE907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1938992"/>
          </a:xfrm>
          <a:noFill/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pt-BR" sz="4000" b="1">
                <a:solidFill>
                  <a:srgbClr val="365F2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algn="l">
              <a:lnSpc>
                <a:spcPct val="150000"/>
              </a:lnSpc>
            </a:pPr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49F0-A145-4D9D-BC03-4640DBDCF719}" type="datetimeFigureOut">
              <a:rPr lang="pt-BR" smtClean="0"/>
              <a:pPr/>
              <a:t>11/12/2019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0609B-0DCB-4A64-8550-104F1EEE907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49F0-A145-4D9D-BC03-4640DBDCF719}" type="datetimeFigureOut">
              <a:rPr lang="pt-BR" smtClean="0"/>
              <a:pPr/>
              <a:t>11/12/2019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0609B-0DCB-4A64-8550-104F1EEE907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dirty="0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dirty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49F0-A145-4D9D-BC03-4640DBDCF719}" type="datetimeFigureOut">
              <a:rPr lang="pt-BR" smtClean="0"/>
              <a:pPr/>
              <a:t>11/12/2019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0609B-0DCB-4A64-8550-104F1EEE907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49F0-A145-4D9D-BC03-4640DBDCF719}" type="datetimeFigureOut">
              <a:rPr lang="pt-BR" smtClean="0"/>
              <a:pPr/>
              <a:t>11/12/2019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0609B-0DCB-4A64-8550-104F1EEE907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image" Target="../media/image1.png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949F0-A145-4D9D-BC03-4640DBDCF719}" type="datetimeFigureOut">
              <a:rPr lang="pt-BR" smtClean="0"/>
              <a:pPr/>
              <a:t>11/12/2019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0609B-0DCB-4A64-8550-104F1EEE9075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7" Type="http://schemas.openxmlformats.org/officeDocument/2006/relationships/hyperlink" Target="https://canaldoservidor.infraestrutura.gov.br/images/2019_canal_servidor/4/Caderno-Estrategia-Minfra-VsFinal_1.pdf" TargetMode="External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Relationship Id="rId6" Type="http://schemas.microsoft.com/office/2007/relationships/hdphoto" Target="../media/hdphoto1.wdp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view?r=eyJrIjoiZDJkZGVjMmQtZjA0NC00Nzk1LTg1YjgtYmIyNzU4N2VkNjU3IiwidCI6IjdiZjAxYzZhLWU2ZmItNDIxYS1iYmIyLWI5MGMzZWE4NjhmNyJ9" TargetMode="External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6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7.xml" /><Relationship Id="rId5" Type="http://schemas.openxmlformats.org/officeDocument/2006/relationships/hyperlink" Target="https://bit.ly/35d9qyR" TargetMode="External" /><Relationship Id="rId4" Type="http://schemas.openxmlformats.org/officeDocument/2006/relationships/hyperlink" Target="https://www.infraestrutura.gov.br/ouvidoria.html" TargetMode="Externa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12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hyperlink" Target="https://app.powerbi.com/view?r=eyJrIjoiNGRlNGM2ODEtMTM2MC00NzE1LWE2OTUtMDY2ZmU0YjhkNDhkIiwidCI6IjdiZjAxYzZhLWU2ZmItNDIxYS1iYmIyLWI5MGMzZWE4NjhmNyJ9" TargetMode="External" /><Relationship Id="rId1" Type="http://schemas.openxmlformats.org/officeDocument/2006/relationships/slideLayout" Target="../slideLayouts/slideLayout1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3.xml" /><Relationship Id="rId5" Type="http://schemas.openxmlformats.org/officeDocument/2006/relationships/hyperlink" Target="mailto:carlos.reis@infraestrutura.gov.br" TargetMode="External" /><Relationship Id="rId4" Type="http://schemas.openxmlformats.org/officeDocument/2006/relationships/image" Target="../media/image12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reports.weforum.org/global-competitiveness-report-2019/economy-profiles/#economy=BRA" TargetMode="External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5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reports.weforum.org/global-competitiveness-report-2019/economy-profiles/#economy=BRA" TargetMode="External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7.emf" /><Relationship Id="rId4" Type="http://schemas.openxmlformats.org/officeDocument/2006/relationships/image" Target="../media/image6.emf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1.xml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 /><Relationship Id="rId3" Type="http://schemas.openxmlformats.org/officeDocument/2006/relationships/diagramData" Target="../diagrams/data1.xml" /><Relationship Id="rId7" Type="http://schemas.microsoft.com/office/2007/relationships/diagramDrawing" Target="../diagrams/drawing1.xml" /><Relationship Id="rId12" Type="http://schemas.microsoft.com/office/2007/relationships/diagramDrawing" Target="../diagrams/drawing2.xml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Relationship Id="rId6" Type="http://schemas.openxmlformats.org/officeDocument/2006/relationships/diagramColors" Target="../diagrams/colors1.xml" /><Relationship Id="rId11" Type="http://schemas.openxmlformats.org/officeDocument/2006/relationships/diagramColors" Target="../diagrams/colors2.xml" /><Relationship Id="rId5" Type="http://schemas.openxmlformats.org/officeDocument/2006/relationships/diagramQuickStyle" Target="../diagrams/quickStyle1.xml" /><Relationship Id="rId10" Type="http://schemas.openxmlformats.org/officeDocument/2006/relationships/diagramQuickStyle" Target="../diagrams/quickStyle2.xml" /><Relationship Id="rId4" Type="http://schemas.openxmlformats.org/officeDocument/2006/relationships/diagramLayout" Target="../diagrams/layout1.xml" /><Relationship Id="rId9" Type="http://schemas.openxmlformats.org/officeDocument/2006/relationships/diagramLayout" Target="../diagrams/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5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71B6E61A-E25C-584A-91FE-97955AB09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203848" y="1633031"/>
            <a:ext cx="29523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 Light" panose="020F0302020204030204" pitchFamily="34" charset="0"/>
              </a:rPr>
              <a:t>Pesquisa de Expectativas sobre Infraestrutura de Transportes</a:t>
            </a:r>
          </a:p>
          <a:p>
            <a:pPr algn="ctr"/>
            <a:endParaRPr lang="pt-BR" sz="1400" b="1" spc="300" dirty="0">
              <a:solidFill>
                <a:srgbClr val="365F2D"/>
              </a:solidFill>
            </a:endParaRPr>
          </a:p>
          <a:p>
            <a:pPr algn="ctr"/>
            <a:endParaRPr lang="pt-BR" sz="1400" b="1" spc="300" dirty="0">
              <a:solidFill>
                <a:srgbClr val="365F2D"/>
              </a:solidFill>
            </a:endParaRPr>
          </a:p>
          <a:p>
            <a:pPr algn="ctr"/>
            <a:r>
              <a:rPr lang="pt-BR" sz="1400" b="1" spc="300" dirty="0">
                <a:solidFill>
                  <a:srgbClr val="365F2D"/>
                </a:solidFill>
              </a:rPr>
              <a:t>Competitividade</a:t>
            </a:r>
          </a:p>
          <a:p>
            <a:pPr algn="ctr"/>
            <a:r>
              <a:rPr lang="pt-BR" sz="1400" b="1" spc="300" dirty="0">
                <a:solidFill>
                  <a:srgbClr val="365F2D"/>
                </a:solidFill>
              </a:rPr>
              <a:t>CGI WEF 2019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13DA104-1F75-AA49-8305-F1155B9A64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817" y="195486"/>
            <a:ext cx="2275454" cy="446168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01A6B6CB-106E-5944-8DDA-A9962D33C386}"/>
              </a:ext>
            </a:extLst>
          </p:cNvPr>
          <p:cNvSpPr/>
          <p:nvPr/>
        </p:nvSpPr>
        <p:spPr>
          <a:xfrm>
            <a:off x="3563888" y="3577173"/>
            <a:ext cx="20162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1600" spc="3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26" name="Picture 2" descr="canais">
            <a:extLst>
              <a:ext uri="{FF2B5EF4-FFF2-40B4-BE49-F238E27FC236}">
                <a16:creationId xmlns:a16="http://schemas.microsoft.com/office/drawing/2014/main" id="{D26A310B-AE41-4400-86E9-F2DB32622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82" b="89820" l="9804" r="89804">
                        <a14:foregroundMark x1="43922" y1="8982" x2="56863" y2="10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5486"/>
            <a:ext cx="1168510" cy="76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3638913C-467D-40C7-9FA3-8F8DB29C9214}"/>
              </a:ext>
            </a:extLst>
          </p:cNvPr>
          <p:cNvSpPr/>
          <p:nvPr/>
        </p:nvSpPr>
        <p:spPr>
          <a:xfrm>
            <a:off x="-36512" y="4940861"/>
            <a:ext cx="64087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>
                <a:hlinkClick r:id="rId7"/>
              </a:rPr>
              <a:t>https://canaldoservidor.infraestrutura.gov.br/images/2019_canal_servidor/4/Caderno-Estrategia-Minfra-VsFinal_1.pdf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1736697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hlinkClick r:id="rId3"/>
            <a:extLst>
              <a:ext uri="{FF2B5EF4-FFF2-40B4-BE49-F238E27FC236}">
                <a16:creationId xmlns:a16="http://schemas.microsoft.com/office/drawing/2014/main" id="{46C2E3F2-DFBA-403F-85A8-3CF4E23ED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712"/>
            <a:ext cx="9144000" cy="503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609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EDE70F1-ECAA-4D69-A4A0-551430E59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16"/>
            <a:ext cx="9144000" cy="512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72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31438E57-447C-4277-B4A1-12DB00CB0D74}"/>
              </a:ext>
            </a:extLst>
          </p:cNvPr>
          <p:cNvSpPr txBox="1">
            <a:spLocks/>
          </p:cNvSpPr>
          <p:nvPr/>
        </p:nvSpPr>
        <p:spPr>
          <a:xfrm>
            <a:off x="474140" y="182128"/>
            <a:ext cx="8229600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spcBef>
                <a:spcPct val="0"/>
              </a:spcBef>
              <a:buNone/>
              <a:defRPr lang="pt-BR" sz="2400" b="1">
                <a:solidFill>
                  <a:srgbClr val="365F2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 dirty="0"/>
              <a:t>Pesquisa de Expectativas sobre Infraestrutura de Transportes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5564D59-E392-4C4C-B8EB-8199AD4E1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6" t="44190" r="30913" b="33039"/>
          <a:stretch/>
        </p:blipFill>
        <p:spPr bwMode="auto">
          <a:xfrm>
            <a:off x="3275856" y="1789594"/>
            <a:ext cx="2232248" cy="192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48E33FD-86ED-44B8-8A83-8BAA99F25F14}"/>
              </a:ext>
            </a:extLst>
          </p:cNvPr>
          <p:cNvSpPr txBox="1"/>
          <p:nvPr/>
        </p:nvSpPr>
        <p:spPr>
          <a:xfrm>
            <a:off x="539552" y="4011910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Os resultados estão sendo disponibilizados, em tempo real, em </a:t>
            </a:r>
          </a:p>
          <a:p>
            <a:pPr algn="ctr"/>
            <a:r>
              <a:rPr lang="pt-BR" sz="1600" u="sng" dirty="0">
                <a:hlinkClick r:id="rId4"/>
              </a:rPr>
              <a:t>https://www.infraestrutura.gov.br/ouvidoria.html</a:t>
            </a:r>
            <a:r>
              <a:rPr lang="pt-BR" sz="1600" dirty="0"/>
              <a:t>,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9FE3C3C-C910-431C-BC91-1248D42B73D9}"/>
              </a:ext>
            </a:extLst>
          </p:cNvPr>
          <p:cNvSpPr txBox="1"/>
          <p:nvPr/>
        </p:nvSpPr>
        <p:spPr>
          <a:xfrm>
            <a:off x="683568" y="896402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Por favor, acesse o formulário através do </a:t>
            </a:r>
            <a:r>
              <a:rPr lang="pt-BR" sz="1600" dirty="0" err="1"/>
              <a:t>QrCode</a:t>
            </a:r>
            <a:r>
              <a:rPr lang="pt-BR" sz="1600" dirty="0"/>
              <a:t> abaixo, ou pelo link </a:t>
            </a:r>
            <a:r>
              <a:rPr lang="pt-BR" sz="1600" dirty="0">
                <a:hlinkClick r:id="rId5"/>
              </a:rPr>
              <a:t>https://bit.ly/35d9qyR</a:t>
            </a:r>
            <a:r>
              <a:rPr lang="pt-BR" sz="1600" dirty="0"/>
              <a:t> e contribua com suas expectativas e avaliações.</a:t>
            </a:r>
          </a:p>
        </p:txBody>
      </p:sp>
    </p:spTree>
    <p:extLst>
      <p:ext uri="{BB962C8B-B14F-4D97-AF65-F5344CB8AC3E}">
        <p14:creationId xmlns:p14="http://schemas.microsoft.com/office/powerpoint/2010/main" val="3201061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.png" descr="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3172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utoShape 4" descr="blob:https://web.whatsapp.com/8f7f8e35-e3c2-460a-ab16-ddf4a3c85f12">
            <a:extLst>
              <a:ext uri="{FF2B5EF4-FFF2-40B4-BE49-F238E27FC236}">
                <a16:creationId xmlns:a16="http://schemas.microsoft.com/office/drawing/2014/main" id="{CEA69F59-8025-49AD-B26E-8CD014DB8D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96428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EAD9EA-B65A-4F79-A323-0626393402A8}"/>
              </a:ext>
            </a:extLst>
          </p:cNvPr>
          <p:cNvSpPr txBox="1"/>
          <p:nvPr/>
        </p:nvSpPr>
        <p:spPr>
          <a:xfrm>
            <a:off x="96174" y="707579"/>
            <a:ext cx="8600508" cy="37856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indent="-342900" algn="just">
              <a:buFont typeface="Arial,Sans-Serif" panose="020B0604020202020204" pitchFamily="34" charset="0"/>
              <a:buChar char="•"/>
            </a:pPr>
            <a:r>
              <a:rPr lang="pt-BR" sz="2000" b="1">
                <a:solidFill>
                  <a:srgbClr val="006600"/>
                </a:solidFill>
                <a:cs typeface="Calibri"/>
              </a:rPr>
              <a:t>Atendimento</a:t>
            </a:r>
          </a:p>
          <a:p>
            <a:pPr marL="800100" lvl="1" indent="-342900" algn="just">
              <a:buFont typeface="Arial,Sans-Serif" panose="020B0604020202020204" pitchFamily="34" charset="0"/>
              <a:buChar char="•"/>
            </a:pPr>
            <a:r>
              <a:rPr lang="pt-BR" sz="2000">
                <a:solidFill>
                  <a:srgbClr val="006600"/>
                </a:solidFill>
                <a:cs typeface="Calibri"/>
              </a:rPr>
              <a:t>Unificação dos canais e atendimento da Ouv.</a:t>
            </a:r>
          </a:p>
          <a:p>
            <a:pPr marL="800100" lvl="1" indent="-342900" algn="just">
              <a:buFont typeface="Arial,Sans-Serif" panose="020B0604020202020204" pitchFamily="34" charset="0"/>
              <a:buChar char="•"/>
            </a:pPr>
            <a:r>
              <a:rPr lang="pt-BR" sz="2000">
                <a:solidFill>
                  <a:srgbClr val="006600"/>
                </a:solidFill>
                <a:cs typeface="Calibri"/>
              </a:rPr>
              <a:t>Campanha de divulgação (Cards, banners, vídeos e redes sociais)</a:t>
            </a:r>
          </a:p>
          <a:p>
            <a:pPr marL="800100" lvl="1" indent="-342900" algn="just">
              <a:buFont typeface="Arial,Sans-Serif" panose="020B0604020202020204" pitchFamily="34" charset="0"/>
              <a:buChar char="•"/>
            </a:pPr>
            <a:r>
              <a:rPr lang="pt-BR" sz="2000">
                <a:solidFill>
                  <a:srgbClr val="006600"/>
                </a:solidFill>
                <a:cs typeface="Calibri"/>
              </a:rPr>
              <a:t>Projeto Atendimento Inteligente</a:t>
            </a:r>
          </a:p>
          <a:p>
            <a:pPr marL="800100" lvl="1" indent="-342900" algn="just">
              <a:buFont typeface="Arial,Sans-Serif" panose="020B0604020202020204" pitchFamily="34" charset="0"/>
              <a:buChar char="•"/>
            </a:pPr>
            <a:r>
              <a:rPr lang="pt-BR" sz="2000">
                <a:solidFill>
                  <a:srgbClr val="006600"/>
                </a:solidFill>
                <a:cs typeface="Calibri"/>
              </a:rPr>
              <a:t>Paineis de Monitoramento em BI (MInfra, CTO, WhatsApp)</a:t>
            </a:r>
          </a:p>
          <a:p>
            <a:pPr marL="800100" lvl="1" indent="-342900" algn="just">
              <a:buFont typeface="Arial,Sans-Serif" panose="020B0604020202020204" pitchFamily="34" charset="0"/>
              <a:buChar char="•"/>
            </a:pPr>
            <a:endParaRPr lang="pt-BR" sz="2000">
              <a:solidFill>
                <a:srgbClr val="006600"/>
              </a:solidFill>
              <a:cs typeface="Calibri"/>
            </a:endParaRPr>
          </a:p>
          <a:p>
            <a:pPr marL="342900" indent="-342900" algn="just">
              <a:buFont typeface="Arial,Sans-Serif" panose="020B0604020202020204" pitchFamily="34" charset="0"/>
              <a:buChar char="•"/>
            </a:pPr>
            <a:r>
              <a:rPr lang="pt-BR" sz="2000" b="1">
                <a:solidFill>
                  <a:srgbClr val="006600"/>
                </a:solidFill>
                <a:cs typeface="Calibri"/>
              </a:rPr>
              <a:t>Avaliação</a:t>
            </a:r>
          </a:p>
          <a:p>
            <a:pPr marL="800100" lvl="1" indent="-342900" algn="just">
              <a:buFont typeface="Arial,Sans-Serif" panose="020B0604020202020204" pitchFamily="34" charset="0"/>
              <a:buChar char="•"/>
            </a:pPr>
            <a:r>
              <a:rPr lang="pt-BR" sz="2000">
                <a:solidFill>
                  <a:srgbClr val="006600"/>
                </a:solidFill>
                <a:cs typeface="Calibri"/>
              </a:rPr>
              <a:t>Whatsapp (Fala Caminhoneiro / Painel Bi)</a:t>
            </a:r>
          </a:p>
          <a:p>
            <a:pPr marL="800100" lvl="1" indent="-342900" algn="just">
              <a:buFont typeface="Arial,Sans-Serif" panose="020B0604020202020204" pitchFamily="34" charset="0"/>
              <a:buChar char="•"/>
            </a:pPr>
            <a:r>
              <a:rPr lang="pt-BR" sz="2000">
                <a:solidFill>
                  <a:srgbClr val="006600"/>
                </a:solidFill>
                <a:cs typeface="Calibri"/>
              </a:rPr>
              <a:t>Pesquisa de Expectativas sobre Infraestrutura</a:t>
            </a:r>
          </a:p>
          <a:p>
            <a:pPr marL="800100" lvl="1" indent="-342900" algn="just">
              <a:buFont typeface="Arial,Sans-Serif" panose="020B0604020202020204" pitchFamily="34" charset="0"/>
              <a:buChar char="•"/>
            </a:pPr>
            <a:r>
              <a:rPr lang="pt-BR" sz="2000">
                <a:solidFill>
                  <a:srgbClr val="006600"/>
                </a:solidFill>
                <a:cs typeface="Calibri"/>
              </a:rPr>
              <a:t>Projeto de Pesquisa de Satisfação dos Serviços Prestados</a:t>
            </a:r>
          </a:p>
          <a:p>
            <a:pPr marL="800100" lvl="1" indent="-342900" algn="just">
              <a:buFont typeface="Arial,Sans-Serif" panose="020B0604020202020204" pitchFamily="34" charset="0"/>
              <a:buChar char="•"/>
            </a:pPr>
            <a:r>
              <a:rPr lang="pt-BR" sz="2000">
                <a:solidFill>
                  <a:srgbClr val="006600"/>
                </a:solidFill>
                <a:cs typeface="Calibri"/>
              </a:rPr>
              <a:t>Projeto de Pesquisa de Satisfação dos Serviços de Infraestrutura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000">
              <a:solidFill>
                <a:srgbClr val="006600"/>
              </a:solidFill>
              <a:cs typeface="Calibri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F64D1E0-FE1E-496C-BC53-EF0FD4D9111D}"/>
              </a:ext>
            </a:extLst>
          </p:cNvPr>
          <p:cNvSpPr txBox="1"/>
          <p:nvPr/>
        </p:nvSpPr>
        <p:spPr>
          <a:xfrm>
            <a:off x="389383" y="81630"/>
            <a:ext cx="7776864" cy="58907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b="1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rPr>
              <a:t>OUVIDORIA DO MINFRA</a:t>
            </a:r>
            <a:endParaRPr lang="pt-BR" sz="2400" b="1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866456"/>
      </p:ext>
    </p:extLst>
  </p:cSld>
  <p:clrMapOvr>
    <a:masterClrMapping/>
  </p:clrMapOvr>
  <p:transition spd="slow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blob:https://web.whatsapp.com/8f7f8e35-e3c2-460a-ab16-ddf4a3c85f12">
            <a:extLst>
              <a:ext uri="{FF2B5EF4-FFF2-40B4-BE49-F238E27FC236}">
                <a16:creationId xmlns:a16="http://schemas.microsoft.com/office/drawing/2014/main" id="{CEA69F59-8025-49AD-B26E-8CD014DB8D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96428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F0DEAC-555B-45BF-B259-80272E70730F}"/>
              </a:ext>
            </a:extLst>
          </p:cNvPr>
          <p:cNvSpPr txBox="1"/>
          <p:nvPr/>
        </p:nvSpPr>
        <p:spPr>
          <a:xfrm>
            <a:off x="195800" y="57151"/>
            <a:ext cx="840125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ctr" fontAlgn="base"/>
            <a:r>
              <a:rPr lang="pt-BR" sz="2400" b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PAINÉIS DE MONITORAMENTO</a:t>
            </a:r>
          </a:p>
        </p:txBody>
      </p:sp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5D4B7FBB-5955-4460-9841-65292057D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60"/>
            <a:ext cx="9144000" cy="511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33548"/>
      </p:ext>
    </p:extLst>
  </p:cSld>
  <p:clrMapOvr>
    <a:masterClrMapping/>
  </p:clrMapOvr>
  <p:transition spd="slow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895764AD-3DFA-4C65-8630-2F2B660B8A33}"/>
              </a:ext>
            </a:extLst>
          </p:cNvPr>
          <p:cNvGrpSpPr/>
          <p:nvPr/>
        </p:nvGrpSpPr>
        <p:grpSpPr>
          <a:xfrm>
            <a:off x="2699792" y="3559030"/>
            <a:ext cx="3315970" cy="1442278"/>
            <a:chOff x="2914015" y="1779662"/>
            <a:chExt cx="3315970" cy="1442278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A186B68E-31B5-8F4C-AC48-930A272A6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4015" y="2571750"/>
              <a:ext cx="3315970" cy="650190"/>
            </a:xfrm>
            <a:prstGeom prst="rect">
              <a:avLst/>
            </a:prstGeom>
          </p:spPr>
        </p:pic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A3D426CB-C36F-3948-9F0B-08284044B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1884" y="1779662"/>
              <a:ext cx="2740232" cy="504056"/>
            </a:xfrm>
            <a:prstGeom prst="rect">
              <a:avLst/>
            </a:prstGeom>
          </p:spPr>
        </p:pic>
      </p:grp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049405" y="434052"/>
            <a:ext cx="7772400" cy="1021556"/>
          </a:xfrm>
        </p:spPr>
        <p:txBody>
          <a:bodyPr>
            <a:normAutofit/>
          </a:bodyPr>
          <a:lstStyle/>
          <a:p>
            <a:r>
              <a:rPr lang="pt-BR" sz="3200" dirty="0"/>
              <a:t>obrigado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idx="1"/>
          </p:nvPr>
        </p:nvSpPr>
        <p:spPr>
          <a:xfrm>
            <a:off x="251520" y="1080414"/>
            <a:ext cx="7772400" cy="1866992"/>
          </a:xfrm>
        </p:spPr>
        <p:txBody>
          <a:bodyPr>
            <a:normAutofit/>
          </a:bodyPr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Carlos Vinícius Brito Reis</a:t>
            </a:r>
          </a:p>
          <a:p>
            <a:pPr algn="ctr"/>
            <a:r>
              <a:rPr lang="pt-BR" dirty="0">
                <a:solidFill>
                  <a:schemeClr val="tx1"/>
                </a:solidFill>
              </a:rPr>
              <a:t>Ouvidor do Ministério da Infraestrutura</a:t>
            </a:r>
          </a:p>
          <a:p>
            <a:pPr algn="ctr"/>
            <a:endParaRPr lang="pt-BR" dirty="0">
              <a:solidFill>
                <a:schemeClr val="tx1"/>
              </a:solidFill>
            </a:endParaRPr>
          </a:p>
          <a:p>
            <a:pPr algn="ctr"/>
            <a:r>
              <a:rPr lang="pt-BR" dirty="0">
                <a:solidFill>
                  <a:schemeClr val="tx1"/>
                </a:solidFill>
                <a:hlinkClick r:id="rId5"/>
              </a:rPr>
              <a:t>carlos.reis@infraestrutura.gov.br</a:t>
            </a:r>
            <a:endParaRPr lang="pt-BR" dirty="0">
              <a:solidFill>
                <a:schemeClr val="tx1"/>
              </a:solidFill>
            </a:endParaRPr>
          </a:p>
          <a:p>
            <a:pPr algn="ctr"/>
            <a:r>
              <a:rPr lang="pt-BR" dirty="0">
                <a:solidFill>
                  <a:schemeClr val="tx1"/>
                </a:solidFill>
              </a:rPr>
              <a:t>(61) 2029-7835</a:t>
            </a:r>
          </a:p>
        </p:txBody>
      </p:sp>
    </p:spTree>
    <p:extLst>
      <p:ext uri="{BB962C8B-B14F-4D97-AF65-F5344CB8AC3E}">
        <p14:creationId xmlns:p14="http://schemas.microsoft.com/office/powerpoint/2010/main" val="20803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-34198" y="4948014"/>
            <a:ext cx="64784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>
                <a:hlinkClick r:id="rId3"/>
              </a:rPr>
              <a:t>http://reports.weforum.org/global-competitiveness-report-2019/economy-profiles/#economy=BRA</a:t>
            </a:r>
            <a:r>
              <a:rPr lang="pt-BR" sz="1000" dirty="0"/>
              <a:t>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9A474E1-9B02-4CC5-82FE-CF4A9635A4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9"/>
          <a:stretch/>
        </p:blipFill>
        <p:spPr bwMode="auto">
          <a:xfrm>
            <a:off x="971600" y="977634"/>
            <a:ext cx="7200800" cy="301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76A5A1E-C8FE-4833-8255-D02362204D53}"/>
              </a:ext>
            </a:extLst>
          </p:cNvPr>
          <p:cNvSpPr/>
          <p:nvPr/>
        </p:nvSpPr>
        <p:spPr>
          <a:xfrm>
            <a:off x="923619" y="4045523"/>
            <a:ext cx="82089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i="1" dirty="0">
                <a:solidFill>
                  <a:srgbClr val="000000"/>
                </a:solidFill>
                <a:latin typeface="Calibri Light" panose="020F0302020204030204" pitchFamily="34" charset="0"/>
              </a:rPr>
              <a:t>Fonte: Apresentação FUNDAÇÃO DOM CABRAL no 1º Seminário de Competitividade </a:t>
            </a:r>
            <a:endParaRPr lang="pt-BR" sz="1200" b="1" i="1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CF3325D2-AB3E-4863-BA5E-C375939C9344}"/>
              </a:ext>
            </a:extLst>
          </p:cNvPr>
          <p:cNvSpPr txBox="1">
            <a:spLocks/>
          </p:cNvSpPr>
          <p:nvPr/>
        </p:nvSpPr>
        <p:spPr>
          <a:xfrm>
            <a:off x="474140" y="195486"/>
            <a:ext cx="8229600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spcBef>
                <a:spcPct val="0"/>
              </a:spcBef>
              <a:buNone/>
              <a:defRPr lang="pt-BR" sz="2800" b="1">
                <a:solidFill>
                  <a:srgbClr val="365F2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 sz="2400" dirty="0"/>
              <a:t>Posição do Brasil no Ranking Global de 2006 a 2019</a:t>
            </a:r>
          </a:p>
        </p:txBody>
      </p:sp>
    </p:spTree>
    <p:extLst>
      <p:ext uri="{BB962C8B-B14F-4D97-AF65-F5344CB8AC3E}">
        <p14:creationId xmlns:p14="http://schemas.microsoft.com/office/powerpoint/2010/main" val="519224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-34198" y="4948014"/>
            <a:ext cx="64784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>
                <a:hlinkClick r:id="rId3"/>
              </a:rPr>
              <a:t>http://reports.weforum.org/global-competitiveness-report-2019/economy-profiles/#economy=BRA</a:t>
            </a:r>
            <a:r>
              <a:rPr lang="pt-BR" sz="1000"/>
              <a:t> </a:t>
            </a:r>
            <a:endParaRPr lang="pt-BR" sz="1000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31438E57-447C-4277-B4A1-12DB00CB0D74}"/>
              </a:ext>
            </a:extLst>
          </p:cNvPr>
          <p:cNvSpPr txBox="1">
            <a:spLocks/>
          </p:cNvSpPr>
          <p:nvPr/>
        </p:nvSpPr>
        <p:spPr>
          <a:xfrm>
            <a:off x="474140" y="182128"/>
            <a:ext cx="8229600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spcBef>
                <a:spcPct val="0"/>
              </a:spcBef>
              <a:buNone/>
              <a:defRPr lang="pt-BR" sz="2400" b="1">
                <a:solidFill>
                  <a:srgbClr val="365F2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Resultados do Brasil em 2019 sobre cada Modal de Transporte</a:t>
            </a: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49E0605-FA87-41CE-9105-9EB019F98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476" y="1038016"/>
            <a:ext cx="6922103" cy="154836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A44E90B-CBBD-41E7-990C-D6086861A9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476" y="2700415"/>
            <a:ext cx="6922103" cy="150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14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ntendo screenshot, texto, barco&#10;&#10;Descrição gerada com muito alta confiança">
            <a:extLst>
              <a:ext uri="{FF2B5EF4-FFF2-40B4-BE49-F238E27FC236}">
                <a16:creationId xmlns:a16="http://schemas.microsoft.com/office/drawing/2014/main" id="{5503F5D9-ECD9-413F-9957-269E9B911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054" y="1180225"/>
            <a:ext cx="7529509" cy="2750577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D0AE29D9-D7A1-4A4F-887B-C45CE5BE35E9}"/>
              </a:ext>
            </a:extLst>
          </p:cNvPr>
          <p:cNvSpPr txBox="1">
            <a:spLocks/>
          </p:cNvSpPr>
          <p:nvPr/>
        </p:nvSpPr>
        <p:spPr>
          <a:xfrm>
            <a:off x="463357" y="137641"/>
            <a:ext cx="8229600" cy="83099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spcBef>
                <a:spcPct val="0"/>
              </a:spcBef>
              <a:buNone/>
              <a:defRPr lang="pt-BR" sz="2400" b="1">
                <a:solidFill>
                  <a:srgbClr val="365F2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 dirty="0">
                <a:latin typeface="Calibri"/>
                <a:cs typeface="Calibri"/>
              </a:rPr>
              <a:t>A Infraestrutura de Transportes do Brasil em comparação com os demais Países da América Latina (dados de 2019)</a:t>
            </a:r>
          </a:p>
        </p:txBody>
      </p:sp>
    </p:spTree>
    <p:extLst>
      <p:ext uri="{BB962C8B-B14F-4D97-AF65-F5344CB8AC3E}">
        <p14:creationId xmlns:p14="http://schemas.microsoft.com/office/powerpoint/2010/main" val="1356472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6DF3FA86-473E-41EF-A7CA-7C318CEBDFAB}"/>
              </a:ext>
            </a:extLst>
          </p:cNvPr>
          <p:cNvSpPr txBox="1">
            <a:spLocks/>
          </p:cNvSpPr>
          <p:nvPr/>
        </p:nvSpPr>
        <p:spPr>
          <a:xfrm>
            <a:off x="474140" y="195486"/>
            <a:ext cx="8229600" cy="461665"/>
          </a:xfrm>
          <a:prstGeom prst="rect">
            <a:avLst/>
          </a:prstGeom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>
                <a:solidFill>
                  <a:srgbClr val="365F2D"/>
                </a:solidFill>
                <a:latin typeface="Calibri"/>
                <a:ea typeface="+mn-ea"/>
                <a:cs typeface="Calibri"/>
              </a:rPr>
              <a:t>Pontos de Vista sobre a Qualidade de um Serviço</a:t>
            </a:r>
            <a:endParaRPr lang="pt-BR" dirty="0">
              <a:ea typeface="+mn-ea"/>
            </a:endParaRPr>
          </a:p>
        </p:txBody>
      </p:sp>
      <p:pic>
        <p:nvPicPr>
          <p:cNvPr id="9" name="Imagem 9" descr="Uma imagem contendo texto, screenshot&#10;&#10;Descrição gerada com muito alta confiança">
            <a:extLst>
              <a:ext uri="{FF2B5EF4-FFF2-40B4-BE49-F238E27FC236}">
                <a16:creationId xmlns:a16="http://schemas.microsoft.com/office/drawing/2014/main" id="{C39E490C-8ED6-464E-BEE9-BC37FC31B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454" y="739007"/>
            <a:ext cx="5651549" cy="325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19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6DF3FA86-473E-41EF-A7CA-7C318CEBDFAB}"/>
              </a:ext>
            </a:extLst>
          </p:cNvPr>
          <p:cNvSpPr txBox="1">
            <a:spLocks/>
          </p:cNvSpPr>
          <p:nvPr/>
        </p:nvSpPr>
        <p:spPr>
          <a:xfrm>
            <a:off x="474140" y="195486"/>
            <a:ext cx="8229600" cy="461665"/>
          </a:xfrm>
          <a:prstGeom prst="rect">
            <a:avLst/>
          </a:prstGeom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>
                <a:solidFill>
                  <a:srgbClr val="365F2D"/>
                </a:solidFill>
                <a:latin typeface="Calibri"/>
                <a:ea typeface="+mn-ea"/>
                <a:cs typeface="Calibri"/>
              </a:rPr>
              <a:t>Pontos de Vista sobre a Qualidade de um Serviço</a:t>
            </a:r>
            <a:endParaRPr lang="pt-BR" dirty="0">
              <a:ea typeface="+mn-e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E7EAC6-FF7B-6B46-9852-1D900F89C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771550"/>
            <a:ext cx="4680520" cy="379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26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03648" y="411511"/>
            <a:ext cx="6083002" cy="810090"/>
          </a:xfrm>
        </p:spPr>
        <p:txBody>
          <a:bodyPr>
            <a:normAutofit/>
          </a:bodyPr>
          <a:lstStyle/>
          <a:p>
            <a:r>
              <a:rPr lang="pt-BR" sz="2400" b="1" dirty="0">
                <a:solidFill>
                  <a:srgbClr val="365F2D"/>
                </a:solidFill>
              </a:rPr>
              <a:t>Sequência Causal na Prestação dos Serviços.</a:t>
            </a:r>
            <a:endParaRPr lang="pt-BR" sz="2400" dirty="0">
              <a:solidFill>
                <a:srgbClr val="365F2D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884" y="1367777"/>
            <a:ext cx="3930530" cy="2407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22A7E3A0-9FF4-F14F-9CA7-60FCC2A34C35}"/>
              </a:ext>
            </a:extLst>
          </p:cNvPr>
          <p:cNvSpPr txBox="1">
            <a:spLocks/>
          </p:cNvSpPr>
          <p:nvPr/>
        </p:nvSpPr>
        <p:spPr>
          <a:xfrm>
            <a:off x="287524" y="3898911"/>
            <a:ext cx="8568952" cy="810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 b="1" dirty="0">
                <a:solidFill>
                  <a:srgbClr val="365F2D"/>
                </a:solidFill>
              </a:rPr>
              <a:t>Cada construto/dimensão tem seus diferentes atributos que pode ser mensurados</a:t>
            </a:r>
            <a:endParaRPr lang="pt-BR" sz="1800" dirty="0">
              <a:solidFill>
                <a:srgbClr val="365F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85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4140" y="10820"/>
            <a:ext cx="8229600" cy="1077218"/>
          </a:xfrm>
        </p:spPr>
        <p:txBody>
          <a:bodyPr/>
          <a:lstStyle/>
          <a:p>
            <a:r>
              <a:rPr lang="pt-BR" sz="3200" dirty="0"/>
              <a:t>Atributos de Eficiência e Qualidade dos Modos de Transportes (Pesquisa de Percepção)</a:t>
            </a: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6848275" y="4968796"/>
            <a:ext cx="2332237" cy="206967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r"/>
            <a:r>
              <a:rPr lang="pt-BR" sz="10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Fonte: Fórum Econômico Mundial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3D426CB-C36F-3948-9F0B-08284044BD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8" r="26419"/>
          <a:stretch>
            <a:fillRect/>
          </a:stretch>
        </p:blipFill>
        <p:spPr>
          <a:xfrm>
            <a:off x="5313885" y="1383618"/>
            <a:ext cx="576064" cy="504056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A3D426CB-C36F-3948-9F0B-08284044BD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977" b="-14285"/>
          <a:stretch>
            <a:fillRect/>
          </a:stretch>
        </p:blipFill>
        <p:spPr>
          <a:xfrm>
            <a:off x="6300192" y="1369386"/>
            <a:ext cx="576064" cy="576064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A3D426CB-C36F-3948-9F0B-08284044BD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9" r="52698"/>
          <a:stretch>
            <a:fillRect/>
          </a:stretch>
        </p:blipFill>
        <p:spPr>
          <a:xfrm>
            <a:off x="1619672" y="1369386"/>
            <a:ext cx="822949" cy="72008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A3D426CB-C36F-3948-9F0B-08284044BD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36" r="-2487"/>
          <a:stretch>
            <a:fillRect/>
          </a:stretch>
        </p:blipFill>
        <p:spPr>
          <a:xfrm>
            <a:off x="7142483" y="1383618"/>
            <a:ext cx="648072" cy="504056"/>
          </a:xfrm>
          <a:prstGeom prst="rect">
            <a:avLst/>
          </a:prstGeom>
        </p:spPr>
      </p:pic>
      <p:graphicFrame>
        <p:nvGraphicFramePr>
          <p:cNvPr id="3" name="Diagrama 2"/>
          <p:cNvGraphicFramePr/>
          <p:nvPr/>
        </p:nvGraphicFramePr>
        <p:xfrm>
          <a:off x="143508" y="1861972"/>
          <a:ext cx="3852428" cy="3106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6" name="Diagrama 15"/>
          <p:cNvGraphicFramePr/>
          <p:nvPr/>
        </p:nvGraphicFramePr>
        <p:xfrm>
          <a:off x="4221933" y="2177738"/>
          <a:ext cx="4598539" cy="2626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837473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6020E78-5D78-6B45-82CA-D139ACDA85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52" r="449" b="-306"/>
          <a:stretch/>
        </p:blipFill>
        <p:spPr>
          <a:xfrm>
            <a:off x="3071811" y="691604"/>
            <a:ext cx="2693210" cy="377979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EAD93C0-F88F-0B44-930E-74A869C1CB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39" t="8742" r="478" b="-307"/>
          <a:stretch/>
        </p:blipFill>
        <p:spPr>
          <a:xfrm>
            <a:off x="506556" y="691602"/>
            <a:ext cx="2467861" cy="354598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C052F84-B3C2-3543-AC70-E1EE7407F0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763" r="248" b="-161"/>
          <a:stretch/>
        </p:blipFill>
        <p:spPr>
          <a:xfrm>
            <a:off x="5907248" y="698098"/>
            <a:ext cx="2608255" cy="376738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A1E7EDF-D24A-4199-891B-D7EF5CE08171}"/>
              </a:ext>
            </a:extLst>
          </p:cNvPr>
          <p:cNvSpPr txBox="1">
            <a:spLocks/>
          </p:cNvSpPr>
          <p:nvPr/>
        </p:nvSpPr>
        <p:spPr>
          <a:xfrm>
            <a:off x="474140" y="195486"/>
            <a:ext cx="8229600" cy="461665"/>
          </a:xfrm>
          <a:prstGeom prst="rect">
            <a:avLst/>
          </a:prstGeom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>
                <a:solidFill>
                  <a:srgbClr val="365F2D"/>
                </a:solidFill>
                <a:latin typeface="Calibri"/>
                <a:ea typeface="+mn-ea"/>
                <a:cs typeface="Calibri"/>
              </a:rPr>
              <a:t>A Pesquisa de Expectativas sobre Infraestrutura de Transportes</a:t>
            </a:r>
            <a:endParaRPr lang="pt-BR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302939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d30e229-321d-4190-962e-1ffaf4d0f643">
      <UserInfo>
        <DisplayName>Paula El Jaick De Barros Franco Yida</DisplayName>
        <AccountId>27</AccountId>
        <AccountType/>
      </UserInfo>
      <UserInfo>
        <DisplayName>Carlos Vinícius Brito Reis</DisplayName>
        <AccountId>17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60073621592A046878C606A6B931E92" ma:contentTypeVersion="9" ma:contentTypeDescription="Crie um novo documento." ma:contentTypeScope="" ma:versionID="3bd53c400cb7699e2aa54efaad5cdb6f">
  <xsd:schema xmlns:xsd="http://www.w3.org/2001/XMLSchema" xmlns:xs="http://www.w3.org/2001/XMLSchema" xmlns:p="http://schemas.microsoft.com/office/2006/metadata/properties" xmlns:ns2="61a89555-c53f-489b-bdf8-3dcb817d66b7" xmlns:ns3="ad30e229-321d-4190-962e-1ffaf4d0f643" targetNamespace="http://schemas.microsoft.com/office/2006/metadata/properties" ma:root="true" ma:fieldsID="1b5f25c1dac9e5e6fff47ad88cde3bd2" ns2:_="" ns3:_="">
    <xsd:import namespace="61a89555-c53f-489b-bdf8-3dcb817d66b7"/>
    <xsd:import namespace="ad30e229-321d-4190-962e-1ffaf4d0f6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a89555-c53f-489b-bdf8-3dcb817d66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30e229-321d-4190-962e-1ffaf4d0f643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CF1C2F-7927-4C04-BD94-CFE0641B3E1F}">
  <ds:schemaRefs>
    <ds:schemaRef ds:uri="http://schemas.microsoft.com/office/2006/metadata/properties"/>
    <ds:schemaRef ds:uri="http://www.w3.org/2000/xmlns/"/>
    <ds:schemaRef ds:uri="ad30e229-321d-4190-962e-1ffaf4d0f643"/>
  </ds:schemaRefs>
</ds:datastoreItem>
</file>

<file path=customXml/itemProps2.xml><?xml version="1.0" encoding="utf-8"?>
<ds:datastoreItem xmlns:ds="http://schemas.openxmlformats.org/officeDocument/2006/customXml" ds:itemID="{450E9072-AF13-4CF2-8A20-2025C424A88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8774E2-5380-4B40-A9DC-EBCF8D0E8F83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61a89555-c53f-489b-bdf8-3dcb817d66b7"/>
    <ds:schemaRef ds:uri="ad30e229-321d-4190-962e-1ffaf4d0f64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10088</TotalTime>
  <Words>357</Words>
  <Application>Microsoft Office PowerPoint</Application>
  <PresentationFormat>Apresentação na tela (16:9)</PresentationFormat>
  <Paragraphs>56</Paragraphs>
  <Slides>15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6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Sequência Causal na Prestação dos Serviços.</vt:lpstr>
      <vt:lpstr>Atributos de Eficiência e Qualidade dos Modos de Transportes (Pesquisa de Percepção)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obrigado</vt:lpstr>
    </vt:vector>
  </TitlesOfParts>
  <Company>MT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leonardo.rosa</dc:creator>
  <cp:lastModifiedBy>Gabriel Alencar Barbosa</cp:lastModifiedBy>
  <cp:revision>874</cp:revision>
  <cp:lastPrinted>2019-06-26T20:47:49Z</cp:lastPrinted>
  <dcterms:created xsi:type="dcterms:W3CDTF">2019-01-17T14:02:23Z</dcterms:created>
  <dcterms:modified xsi:type="dcterms:W3CDTF">2019-12-11T18:08:00Z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0x010100D60073621592A046878C606A6B931E92</vt:lpwstr>
  </property>
</Properties>
</file>