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82" r:id="rId3"/>
    <p:sldId id="281" r:id="rId4"/>
    <p:sldId id="278" r:id="rId5"/>
    <p:sldId id="283" r:id="rId6"/>
    <p:sldId id="284" r:id="rId7"/>
    <p:sldId id="285" r:id="rId8"/>
    <p:sldId id="288" r:id="rId9"/>
    <p:sldId id="287" r:id="rId10"/>
    <p:sldId id="289" r:id="rId11"/>
    <p:sldId id="27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E5085B-8992-47C3-85ED-FD6FB71E55F1}" v="36" dt="2026-02-27T13:27:23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86441" autoAdjust="0"/>
  </p:normalViewPr>
  <p:slideViewPr>
    <p:cSldViewPr snapToGrid="0">
      <p:cViewPr varScale="1">
        <p:scale>
          <a:sx n="90" d="100"/>
          <a:sy n="90" d="100"/>
        </p:scale>
        <p:origin x="6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Souza de Oliveira Barreto" userId="88482613-a352-4fdf-9b2b-f177b15d93dd" providerId="ADAL" clId="{A89E80E3-57CD-477F-BF48-767BBC318B03}"/>
    <pc:docChg chg="modSld">
      <pc:chgData name="Adriana Souza de Oliveira Barreto" userId="88482613-a352-4fdf-9b2b-f177b15d93dd" providerId="ADAL" clId="{A89E80E3-57CD-477F-BF48-767BBC318B03}" dt="2026-02-27T13:50:40.265" v="1" actId="6549"/>
      <pc:docMkLst>
        <pc:docMk/>
      </pc:docMkLst>
      <pc:sldChg chg="modSp mod">
        <pc:chgData name="Adriana Souza de Oliveira Barreto" userId="88482613-a352-4fdf-9b2b-f177b15d93dd" providerId="ADAL" clId="{A89E80E3-57CD-477F-BF48-767BBC318B03}" dt="2026-02-27T13:50:40.265" v="1" actId="6549"/>
        <pc:sldMkLst>
          <pc:docMk/>
          <pc:sldMk cId="4016423093" sldId="289"/>
        </pc:sldMkLst>
        <pc:spChg chg="mod">
          <ac:chgData name="Adriana Souza de Oliveira Barreto" userId="88482613-a352-4fdf-9b2b-f177b15d93dd" providerId="ADAL" clId="{A89E80E3-57CD-477F-BF48-767BBC318B03}" dt="2026-02-27T13:50:40.265" v="1" actId="6549"/>
          <ac:spMkLst>
            <pc:docMk/>
            <pc:sldMk cId="4016423093" sldId="289"/>
            <ac:spMk id="10" creationId="{CCD0AB8A-96D3-0333-8FE8-514639F400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6D06F-F76B-47AA-8EB5-B867A0A35F07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9F6A-E9B8-4A2D-86BB-30849B3AC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32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9F6A-E9B8-4A2D-86BB-30849B3AC2F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87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9F6A-E9B8-4A2D-86BB-30849B3AC2F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61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BD810-3500-FC25-FF53-CF0CE09D6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3D9D4FE-FB19-1DB3-F65B-AA5E9E7A4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7EEB0A5-C3B3-9D60-917C-6B9B0E401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5DB2C6-600B-3E6A-3E5B-E85DA0260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9F6A-E9B8-4A2D-86BB-30849B3AC2F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85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DBF3E-82F4-67A2-DDD0-A3A4A3E76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7ED37FE-21FC-A5F8-A4B9-7CEA9BC6D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1974731-9658-5758-69E7-0875C2AA4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80AFE9-85B5-61C5-95A2-4CD03A680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9F6A-E9B8-4A2D-86BB-30849B3AC2F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81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E7053-D140-097E-FB44-5865E942C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0C2BA01-E3C5-60F4-9BD0-8E9B2C5E1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76F57E7-A280-D091-BEBE-334C2D9AC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DCE686-86D2-18FC-5117-6F281BD8C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9F6A-E9B8-4A2D-86BB-30849B3AC2F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18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9F6A-E9B8-4A2D-86BB-30849B3AC2F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1BF3D-02A1-4E98-656E-2A775697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C57B58-8FA9-EE8A-A264-4D997682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A6DD47-5F51-7527-D27B-44348B92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94BA2D-88CC-F4B5-5280-C0E2D250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58F6BD-A768-EE86-5C69-1ED374D0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89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03FB2-40C4-606F-936E-80BBF863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167D91-457A-FA91-1E68-4C9C50625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1384A0-D1DB-16B6-5766-1DF53719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90AF1-169F-169B-B288-173634A2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8C23F-69C3-6664-4E7A-DCB2F61D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1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1CA8D6-9261-03A6-07B1-591F2529B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96A1F8-69B9-AF3B-BF99-A836E6196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37077-F634-B144-5675-96DDE5AE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71B684-FD70-5197-0664-30FBA005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301FAA-BA0C-0FA4-024B-D510AED1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8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DB6DD-9EF0-A2F6-FDB5-B3BB17BA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3920B-0807-0EC4-E2A4-5E5D81EA2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14B72E-28BB-39F3-F5B9-21C5DF27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78FE4E-E7C4-C7B5-0699-955D13C7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FE4592-C65B-DE46-77E6-7263A7A4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77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70679-09C5-C0C7-A5C9-56BAB396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ADF9A6-6E5D-5744-4CFD-6DE8F97B7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8B892E-E27C-3669-A2E1-898FD599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0FC731-5701-7CBB-2A73-A0F44CCA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4599BD-BC35-380A-2AAD-44342249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65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7AAA9-D06D-95C5-FE39-D3A5C657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0F359F-4816-40E4-1992-43315C222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AE8B7B-FF9F-DFB5-425C-4ACC42CE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5900DB-1C84-280B-0838-1BB58AF3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E58044-FF0B-A229-AD1C-433557DE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CDFE60-B29E-B3A3-43EE-63612CF7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82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3FF40-7E69-4844-794D-FD664AE5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BE35AA-2B1F-29C8-31C4-1D5D5A33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E4E252-7143-2BD5-0056-70F9DB624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F72384-069E-618A-E205-591CFA99C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90E84E-025B-4C6C-5E91-F7F7BFF87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939BDA-DCEE-2CF5-FE49-0EAB87CF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A9CB71-D4CA-58BC-F67C-681617C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CEA3AE-5172-1ECF-9A44-A65A0026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37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5670C-BF69-DBB5-525F-3489B92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431A6B-32DD-202D-0E1E-E86F9E86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E818CA-CFC1-7266-5A24-A2DA4D5B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9406ED-99ED-1811-A293-7F14C76D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33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BD1F63-C634-0F52-8654-D3B7F39D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F106840-8EE8-4FA5-71C5-DD6FADEA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F5F7EC-E9B8-FDF2-43C7-AAF49800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95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7851-C8FA-8C56-B8F7-C75ACCE7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74CB4B-0C0C-D5F5-8451-451DBDDA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67AF91-A4CA-320A-5645-DB6BFF732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6C3CEE-8F8A-5D48-B226-AAD6A012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3E68D2-02AF-59BD-0AE8-2EACEE9C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E8E762-CBBA-994C-95D4-97D7385F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23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248C6-9735-4305-6C7A-BF677337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F5AC0E9-AE91-6C91-8098-D61DFD459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59CA3A-CEA3-B136-3101-72A00EC02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E06B20-BFC2-4F0D-FE5D-B1826AC3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B28C07-1624-4461-7492-B572006F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5A5F81-9FAC-4DF8-FAAA-5F2AA8C3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24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65DDDE-7EE5-B4B8-A074-080D25B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3A6A92-DC4A-59BC-E2EE-5E09458E2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D92DD5-045D-DADF-AA97-39B531AF1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A413-E0DC-41DF-8A68-39A2F273538A}" type="datetimeFigureOut">
              <a:rPr lang="pt-BR" smtClean="0"/>
              <a:t>27/02/2026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D7A63B-37D0-AEF1-CDC7-4B3F4FB9A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3D5C54-F855-94ED-627A-37D8E37BD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86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mma/pt-br/composicao/smc/plano-clima/plano-clima-adaptacao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2E0E17F-040D-D26D-C069-1A8BEF2C7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2534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4849BB5-2C8D-61BE-BD39-7AB74FAA0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/>
          <a:stretch/>
        </p:blipFill>
        <p:spPr>
          <a:xfrm>
            <a:off x="0" y="-1"/>
            <a:ext cx="11764078" cy="6857999"/>
          </a:xfrm>
          <a:prstGeom prst="rect">
            <a:avLst/>
          </a:prstGeom>
        </p:spPr>
      </p:pic>
      <p:pic>
        <p:nvPicPr>
          <p:cNvPr id="8" name="Imagem 7" descr="Gráfico&#10;&#10;Descrição gerada automaticamente">
            <a:extLst>
              <a:ext uri="{FF2B5EF4-FFF2-40B4-BE49-F238E27FC236}">
                <a16:creationId xmlns:a16="http://schemas.microsoft.com/office/drawing/2014/main" id="{2B6C5A0D-EB0A-CA35-11D1-F46BDD57A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94"/>
            <a:ext cx="2824973" cy="66772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6EAE991-7646-F0AA-2599-95D32396E302}"/>
              </a:ext>
            </a:extLst>
          </p:cNvPr>
          <p:cNvSpPr txBox="1"/>
          <p:nvPr/>
        </p:nvSpPr>
        <p:spPr>
          <a:xfrm>
            <a:off x="6024284" y="246918"/>
            <a:ext cx="591869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spc="300" dirty="0">
                <a:solidFill>
                  <a:schemeClr val="bg1"/>
                </a:solidFill>
                <a:latin typeface="+mj-lt"/>
              </a:rPr>
              <a:t>MINISTÉRIO DO TURISMO</a:t>
            </a:r>
            <a:endParaRPr lang="pt-BR" sz="2000" dirty="0">
              <a:latin typeface="+mj-lt"/>
            </a:endParaRPr>
          </a:p>
          <a:p>
            <a:pPr algn="ctr"/>
            <a:endParaRPr lang="pt-BR" sz="32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pt-BR" sz="3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tserrat Black" panose="00000A00000000000000" pitchFamily="50" charset="0"/>
              </a:rPr>
              <a:t>3ª </a:t>
            </a:r>
            <a:r>
              <a:rPr lang="en-US" sz="2400" dirty="0" err="1">
                <a:solidFill>
                  <a:schemeClr val="bg1"/>
                </a:solidFill>
                <a:latin typeface="Montserrat Black" panose="00000A00000000000000" pitchFamily="50" charset="0"/>
              </a:rPr>
              <a:t>Reunião</a:t>
            </a:r>
            <a:r>
              <a:rPr lang="en-US" sz="2400" dirty="0">
                <a:solidFill>
                  <a:schemeClr val="bg1"/>
                </a:solidFill>
                <a:latin typeface="Montserrat Black" panose="00000A00000000000000" pitchFamily="50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tserrat Black" panose="00000A00000000000000" pitchFamily="50" charset="0"/>
              </a:rPr>
              <a:t>Câmara </a:t>
            </a:r>
            <a:r>
              <a:rPr lang="en-US" sz="2400" dirty="0" err="1">
                <a:solidFill>
                  <a:schemeClr val="bg1"/>
                </a:solidFill>
                <a:latin typeface="Montserrat Black" panose="00000A00000000000000" pitchFamily="50" charset="0"/>
              </a:rPr>
              <a:t>Temática</a:t>
            </a:r>
            <a:r>
              <a:rPr lang="en-US" sz="2400" dirty="0">
                <a:solidFill>
                  <a:schemeClr val="bg1"/>
                </a:solidFill>
                <a:latin typeface="Montserrat Black" panose="00000A00000000000000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 Black" panose="00000A00000000000000" pitchFamily="50" charset="0"/>
              </a:rPr>
              <a:t>Sustentabilidade</a:t>
            </a:r>
            <a:r>
              <a:rPr lang="en-US" sz="2400" dirty="0">
                <a:solidFill>
                  <a:schemeClr val="bg1"/>
                </a:solidFill>
                <a:latin typeface="Montserrat Black" panose="00000A00000000000000" pitchFamily="50" charset="0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Montserrat Black" panose="00000A00000000000000" pitchFamily="50" charset="0"/>
              </a:rPr>
              <a:t>Ações</a:t>
            </a:r>
            <a:r>
              <a:rPr lang="en-US" sz="2400" dirty="0">
                <a:solidFill>
                  <a:schemeClr val="bg1"/>
                </a:solidFill>
                <a:latin typeface="Montserrat Black" panose="00000A00000000000000" pitchFamily="5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 Black" panose="00000A00000000000000" pitchFamily="50" charset="0"/>
              </a:rPr>
              <a:t>Climáticas</a:t>
            </a:r>
            <a:endParaRPr lang="pt-BR" sz="2400" dirty="0">
              <a:solidFill>
                <a:schemeClr val="bg1"/>
              </a:solidFill>
              <a:latin typeface="Montserrat Black" panose="00000A00000000000000" pitchFamily="50" charset="0"/>
            </a:endParaRPr>
          </a:p>
          <a:p>
            <a:pPr algn="ctr"/>
            <a:endParaRPr lang="pt-BR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dirty="0">
              <a:solidFill>
                <a:schemeClr val="bg1"/>
              </a:solidFill>
              <a:latin typeface="Montserrat Black" panose="00000A00000000000000" pitchFamily="50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 Black" panose="00000A00000000000000" pitchFamily="50" charset="0"/>
              </a:rPr>
              <a:t>Carolina Fávero de Souza</a:t>
            </a:r>
          </a:p>
          <a:p>
            <a:pPr algn="ctr"/>
            <a:r>
              <a:rPr lang="en-US" sz="1200" dirty="0" err="1">
                <a:solidFill>
                  <a:srgbClr val="FFFFFF"/>
                </a:solidFill>
                <a:latin typeface="Avenir Next LT Pro Demi" panose="020B0704020202020204" pitchFamily="34" charset="0"/>
              </a:rPr>
              <a:t>Coordenadora</a:t>
            </a:r>
            <a:r>
              <a:rPr lang="en-US" sz="12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-Geral de Turismo </a:t>
            </a:r>
            <a:r>
              <a:rPr lang="en-US" sz="1200" dirty="0" err="1">
                <a:solidFill>
                  <a:srgbClr val="FFFFFF"/>
                </a:solidFill>
                <a:latin typeface="Avenir Next LT Pro Demi" panose="020B0704020202020204" pitchFamily="34" charset="0"/>
              </a:rPr>
              <a:t>Sustentável</a:t>
            </a:r>
            <a:r>
              <a:rPr lang="en-US" sz="12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e Responsável (CGTURES)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B222498-048D-1B21-0E40-62A2A6C61C51}"/>
              </a:ext>
            </a:extLst>
          </p:cNvPr>
          <p:cNvSpPr/>
          <p:nvPr/>
        </p:nvSpPr>
        <p:spPr>
          <a:xfrm>
            <a:off x="609600" y="647700"/>
            <a:ext cx="1924050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1025C65B-DFC6-ADEB-41F5-6AACABAAE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8" y="556093"/>
            <a:ext cx="2256776" cy="6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0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7F917-39A7-96C1-32CE-6C2654795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95BF49A-3A10-5961-DCEA-813E3E907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6364223"/>
            <a:ext cx="8058912" cy="1623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7B1B1AD-1676-D549-F517-94C2E2E27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1800" y="0"/>
            <a:ext cx="5234431" cy="1351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7BAB521-91EB-0E35-F3DC-A62E36D8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-183533"/>
            <a:ext cx="10224008" cy="1107996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3ª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Reunião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da Câmara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Temática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(CT)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Sustentabilidade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Ações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Climáticas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25FE1B3-E494-5F03-724C-F140D999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10</a:t>
            </a:fld>
            <a:endParaRPr lang="pt-BR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2AA813D8-F696-DB8D-EFED-6BAF23760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" y="6027157"/>
            <a:ext cx="2399048" cy="694318"/>
          </a:xfrm>
          <a:prstGeom prst="rect">
            <a:avLst/>
          </a:prstGeom>
        </p:spPr>
      </p:pic>
      <p:sp>
        <p:nvSpPr>
          <p:cNvPr id="26" name="Text 3">
            <a:extLst>
              <a:ext uri="{FF2B5EF4-FFF2-40B4-BE49-F238E27FC236}">
                <a16:creationId xmlns:a16="http://schemas.microsoft.com/office/drawing/2014/main" id="{9A794C69-DCE0-8C49-43AF-209B9A914DC6}"/>
              </a:ext>
            </a:extLst>
          </p:cNvPr>
          <p:cNvSpPr/>
          <p:nvPr/>
        </p:nvSpPr>
        <p:spPr>
          <a:xfrm>
            <a:off x="4261908" y="2024077"/>
            <a:ext cx="1944916" cy="235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Shape 1">
            <a:extLst>
              <a:ext uri="{FF2B5EF4-FFF2-40B4-BE49-F238E27FC236}">
                <a16:creationId xmlns:a16="http://schemas.microsoft.com/office/drawing/2014/main" id="{B18CA3B2-D77B-F7AC-8989-1945F2B0B0EF}"/>
              </a:ext>
            </a:extLst>
          </p:cNvPr>
          <p:cNvSpPr/>
          <p:nvPr/>
        </p:nvSpPr>
        <p:spPr>
          <a:xfrm>
            <a:off x="10276211" y="71381"/>
            <a:ext cx="117495" cy="712737"/>
          </a:xfrm>
          <a:prstGeom prst="roundRect">
            <a:avLst>
              <a:gd name="adj" fmla="val 42025"/>
            </a:avLst>
          </a:prstGeom>
          <a:solidFill>
            <a:schemeClr val="accent1">
              <a:lumMod val="40000"/>
              <a:lumOff val="60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BR" sz="1400" dirty="0"/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2605E1F1-A4B6-2AA1-3BC2-82E8F84C5789}"/>
              </a:ext>
            </a:extLst>
          </p:cNvPr>
          <p:cNvSpPr/>
          <p:nvPr/>
        </p:nvSpPr>
        <p:spPr>
          <a:xfrm>
            <a:off x="10614179" y="298274"/>
            <a:ext cx="4361736" cy="175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b="1" dirty="0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2027</a:t>
            </a:r>
            <a:r>
              <a:rPr lang="en-US" sz="1400" b="1" dirty="0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: 10 </a:t>
            </a:r>
            <a:r>
              <a:rPr lang="en-US" sz="1400" b="1" dirty="0" err="1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metas</a:t>
            </a:r>
            <a:endParaRPr lang="en-US" sz="14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9" name="Text 3">
            <a:extLst>
              <a:ext uri="{FF2B5EF4-FFF2-40B4-BE49-F238E27FC236}">
                <a16:creationId xmlns:a16="http://schemas.microsoft.com/office/drawing/2014/main" id="{7C4E69C9-E6FB-9A41-9CE8-FB2F6232BD0C}"/>
              </a:ext>
            </a:extLst>
          </p:cNvPr>
          <p:cNvSpPr/>
          <p:nvPr/>
        </p:nvSpPr>
        <p:spPr>
          <a:xfrm>
            <a:off x="6244978" y="2176777"/>
            <a:ext cx="5400814" cy="358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endParaRPr lang="en-US" sz="1050" dirty="0">
              <a:solidFill>
                <a:srgbClr val="000000"/>
              </a:solidFill>
              <a:latin typeface="Open Sans" pitchFamily="2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A777271-D094-6DE9-C411-EADDFF3A7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09950"/>
              </p:ext>
            </p:extLst>
          </p:nvPr>
        </p:nvGraphicFramePr>
        <p:xfrm>
          <a:off x="546207" y="1319572"/>
          <a:ext cx="11256227" cy="2828044"/>
        </p:xfrm>
        <a:graphic>
          <a:graphicData uri="http://schemas.openxmlformats.org/drawingml/2006/table">
            <a:tbl>
              <a:tblPr/>
              <a:tblGrid>
                <a:gridCol w="5833328">
                  <a:extLst>
                    <a:ext uri="{9D8B030D-6E8A-4147-A177-3AD203B41FA5}">
                      <a16:colId xmlns:a16="http://schemas.microsoft.com/office/drawing/2014/main" val="813547279"/>
                    </a:ext>
                  </a:extLst>
                </a:gridCol>
                <a:gridCol w="2753832">
                  <a:extLst>
                    <a:ext uri="{9D8B030D-6E8A-4147-A177-3AD203B41FA5}">
                      <a16:colId xmlns:a16="http://schemas.microsoft.com/office/drawing/2014/main" val="1021298507"/>
                    </a:ext>
                  </a:extLst>
                </a:gridCol>
                <a:gridCol w="1265275">
                  <a:extLst>
                    <a:ext uri="{9D8B030D-6E8A-4147-A177-3AD203B41FA5}">
                      <a16:colId xmlns:a16="http://schemas.microsoft.com/office/drawing/2014/main" val="316898414"/>
                    </a:ext>
                  </a:extLst>
                </a:gridCol>
                <a:gridCol w="1403792">
                  <a:extLst>
                    <a:ext uri="{9D8B030D-6E8A-4147-A177-3AD203B41FA5}">
                      <a16:colId xmlns:a16="http://schemas.microsoft.com/office/drawing/2014/main" val="2100056389"/>
                    </a:ext>
                  </a:extLst>
                </a:gridCol>
              </a:tblGrid>
              <a:tr h="37131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Ação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 Esperados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Previsão de Entrega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Parceiro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44226"/>
                  </a:ext>
                </a:extLst>
              </a:tr>
              <a:tr h="768047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Realizar, pelo menos,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1(uma) ação de sensibilização por ano 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sobre mudanças climáticas;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Promover o debate e visibilidade do tema para públicos estratégicos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Coordenação-Geral de Turismo Sustentável e Responsável (CGTURES)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406093"/>
                  </a:ext>
                </a:extLst>
              </a:tr>
              <a:tr h="768047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Participar de, pelo menos,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2(dois) eventos por ano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para dar visibilidade e capilaridade à agenda climática no turismo; 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Promover o debate e visibilidade do tema para públicos estratégicos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Coordenação-Geral de Turismo Sustentável e Responsável (CGTURES)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080915"/>
                  </a:ext>
                </a:extLst>
              </a:tr>
              <a:tr h="920638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Elaborar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(um) projeto-piloto 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Plano Clima Adaptação para destino turístico nacional.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Contribuir com a adaptação climática de um destino turístico nacional a definir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Coordenação-Geral de Turismo Sustentável e Responsável (CGTURES) e Parceiro(s)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01772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CD0AB8A-96D3-0333-8FE8-514639F40057}"/>
              </a:ext>
            </a:extLst>
          </p:cNvPr>
          <p:cNvSpPr txBox="1"/>
          <p:nvPr/>
        </p:nvSpPr>
        <p:spPr>
          <a:xfrm>
            <a:off x="546207" y="700937"/>
            <a:ext cx="7485320" cy="46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metas inseridas para 2027</a:t>
            </a:r>
            <a:endParaRPr lang="pt-BR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2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0EABD34-879A-55D4-BF65-0313E163A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63F08E8-7AA8-740E-8DC9-F05702AC48DC}"/>
              </a:ext>
            </a:extLst>
          </p:cNvPr>
          <p:cNvSpPr txBox="1"/>
          <p:nvPr/>
        </p:nvSpPr>
        <p:spPr>
          <a:xfrm>
            <a:off x="2728058" y="745390"/>
            <a:ext cx="6735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Montserrat Light" panose="00000400000000000000" pitchFamily="50" charset="0"/>
              </a:rPr>
              <a:t>OB</a:t>
            </a:r>
            <a:r>
              <a:rPr lang="pt-BR" sz="8000" dirty="0">
                <a:solidFill>
                  <a:schemeClr val="bg1"/>
                </a:solidFill>
                <a:latin typeface="Montserrat" panose="02000505000000020004" pitchFamily="2" charset="0"/>
              </a:rPr>
              <a:t>RI</a:t>
            </a:r>
            <a:r>
              <a:rPr lang="pt-BR" sz="8000" b="1" dirty="0">
                <a:solidFill>
                  <a:schemeClr val="bg1"/>
                </a:solidFill>
                <a:latin typeface="Montserrat Medium" panose="00000600000000000000" pitchFamily="50" charset="0"/>
              </a:rPr>
              <a:t>GA</a:t>
            </a:r>
            <a:r>
              <a:rPr lang="pt-BR" sz="8000" dirty="0">
                <a:solidFill>
                  <a:schemeClr val="bg1"/>
                </a:solidFill>
                <a:latin typeface="Montserrat ExtraBold" panose="00000900000000000000" pitchFamily="50" charset="0"/>
              </a:rPr>
              <a:t>DA</a:t>
            </a:r>
            <a:r>
              <a:rPr lang="pt-BR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6C7976-212A-93B5-BA99-37C1B26F156F}"/>
              </a:ext>
            </a:extLst>
          </p:cNvPr>
          <p:cNvSpPr txBox="1"/>
          <p:nvPr/>
        </p:nvSpPr>
        <p:spPr>
          <a:xfrm>
            <a:off x="3025047" y="2227320"/>
            <a:ext cx="60962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Black" panose="00000A00000000000000" pitchFamily="50" charset="0"/>
              </a:rPr>
              <a:t>Carolina Fávero de Souza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Coordenação-Geral de Turismo </a:t>
            </a:r>
            <a:r>
              <a:rPr lang="en-US" sz="1400" dirty="0" err="1">
                <a:solidFill>
                  <a:srgbClr val="FFFFFF"/>
                </a:solidFill>
                <a:latin typeface="Avenir Next LT Pro Demi" panose="020B0704020202020204" pitchFamily="34" charset="0"/>
              </a:rPr>
              <a:t>Sustentável</a:t>
            </a:r>
            <a:r>
              <a:rPr lang="en-US" sz="14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 e Responsável (CGTURES)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carolina.souza@turismo.gov.br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turismo.responsavel@turismo.gov.br</a:t>
            </a:r>
            <a:endParaRPr lang="pt-BR" sz="1400" b="1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DB2C4D9-FD87-15D9-26B4-6890E06E96B9}"/>
              </a:ext>
            </a:extLst>
          </p:cNvPr>
          <p:cNvSpPr txBox="1"/>
          <p:nvPr/>
        </p:nvSpPr>
        <p:spPr>
          <a:xfrm>
            <a:off x="3933837" y="4318930"/>
            <a:ext cx="4324327" cy="77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@mturismo                               @mturismo</a:t>
            </a:r>
          </a:p>
          <a:p>
            <a:pPr algn="ctr">
              <a:lnSpc>
                <a:spcPct val="200000"/>
              </a:lnSpc>
            </a:pP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/</a:t>
            </a:r>
            <a:r>
              <a:rPr lang="pt-BR" sz="1200" dirty="0" err="1">
                <a:solidFill>
                  <a:schemeClr val="bg1"/>
                </a:solidFill>
                <a:latin typeface="Montserrat Medium" panose="00000600000000000000" pitchFamily="50" charset="0"/>
              </a:rPr>
              <a:t>MinisteriodoTurismo</a:t>
            </a: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              /</a:t>
            </a:r>
            <a:r>
              <a:rPr lang="pt-BR" sz="1200" dirty="0" err="1">
                <a:solidFill>
                  <a:schemeClr val="bg1"/>
                </a:solidFill>
                <a:latin typeface="Montserrat Medium" panose="00000600000000000000" pitchFamily="50" charset="0"/>
              </a:rPr>
              <a:t>MinistérioDoTurismo</a:t>
            </a:r>
            <a:endParaRPr lang="pt-BR" sz="120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09B62D54-AE4A-0DCA-8EB7-42176BB704F1}"/>
              </a:ext>
            </a:extLst>
          </p:cNvPr>
          <p:cNvSpPr/>
          <p:nvPr/>
        </p:nvSpPr>
        <p:spPr>
          <a:xfrm>
            <a:off x="4242343" y="4477421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3314452-E589-B5C1-4372-5E002D7CA9D5}"/>
              </a:ext>
            </a:extLst>
          </p:cNvPr>
          <p:cNvSpPr/>
          <p:nvPr/>
        </p:nvSpPr>
        <p:spPr>
          <a:xfrm>
            <a:off x="6433855" y="4477421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53D9839-7324-C180-FA18-E85D13A659F8}"/>
              </a:ext>
            </a:extLst>
          </p:cNvPr>
          <p:cNvSpPr/>
          <p:nvPr/>
        </p:nvSpPr>
        <p:spPr>
          <a:xfrm>
            <a:off x="3819376" y="4824108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59F02BD0-D619-2098-B15E-C473AFFCE18B}"/>
              </a:ext>
            </a:extLst>
          </p:cNvPr>
          <p:cNvSpPr/>
          <p:nvPr/>
        </p:nvSpPr>
        <p:spPr>
          <a:xfrm>
            <a:off x="6073183" y="4824108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Logotipo, Ícone&#10;&#10;Descrição gerada automaticamente">
            <a:extLst>
              <a:ext uri="{FF2B5EF4-FFF2-40B4-BE49-F238E27FC236}">
                <a16:creationId xmlns:a16="http://schemas.microsoft.com/office/drawing/2014/main" id="{1D85FDEA-4335-E388-2A5A-B7D8584B4B7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33" y="4512872"/>
            <a:ext cx="194485" cy="158019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0D44E6AD-8314-889C-DEBD-616CB7376935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50" y="4512872"/>
            <a:ext cx="162613" cy="162613"/>
          </a:xfrm>
          <a:prstGeom prst="rect">
            <a:avLst/>
          </a:prstGeom>
        </p:spPr>
      </p:pic>
      <p:pic>
        <p:nvPicPr>
          <p:cNvPr id="13" name="Imagem 12" descr="Uma imagem contendo Ícone&#10;&#10;Descrição gerada automaticamente">
            <a:extLst>
              <a:ext uri="{FF2B5EF4-FFF2-40B4-BE49-F238E27FC236}">
                <a16:creationId xmlns:a16="http://schemas.microsoft.com/office/drawing/2014/main" id="{47574459-4140-21E7-CB76-B843B04F246F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19" y="4851773"/>
            <a:ext cx="98951" cy="196367"/>
          </a:xfrm>
          <a:prstGeom prst="rect">
            <a:avLst/>
          </a:prstGeom>
        </p:spPr>
      </p:pic>
      <p:pic>
        <p:nvPicPr>
          <p:cNvPr id="19" name="Imagem 18" descr="Logotipo, Ícone&#10;&#10;Descrição gerada automaticamente com confiança média">
            <a:extLst>
              <a:ext uri="{FF2B5EF4-FFF2-40B4-BE49-F238E27FC236}">
                <a16:creationId xmlns:a16="http://schemas.microsoft.com/office/drawing/2014/main" id="{F5BA7D1B-D23A-3A2A-C259-E63E4D8607C7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88" y="4856663"/>
            <a:ext cx="161578" cy="161578"/>
          </a:xfrm>
          <a:prstGeom prst="rect">
            <a:avLst/>
          </a:prstGeom>
        </p:spPr>
      </p:pic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49A5D239-3E18-034E-C405-A3560DFF5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50" y="5395956"/>
            <a:ext cx="2990963" cy="8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1630-28D2-7A88-FBFA-51F0AA4BA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0DAEA2-0A26-A0CA-1B1F-6EA40025E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6364223"/>
            <a:ext cx="8058912" cy="1623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9F769A9-7B4D-4360-94B5-591C13BE1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1800" y="0"/>
            <a:ext cx="5234431" cy="1351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0ECD9A1-4272-F07E-0211-B2978F5F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8600"/>
            <a:ext cx="10224008" cy="110799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3ª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Reunião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da Câmara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Temática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(CT)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Sustentabilidade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Ações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Climáticas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D70B1B-A9DC-8CAB-AA61-ED135249737B}"/>
              </a:ext>
            </a:extLst>
          </p:cNvPr>
          <p:cNvSpPr txBox="1"/>
          <p:nvPr/>
        </p:nvSpPr>
        <p:spPr>
          <a:xfrm>
            <a:off x="1568521" y="1639233"/>
            <a:ext cx="9087287" cy="294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Pauta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pt-BR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Validação do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calendário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reuniões 2026;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Alinhamento das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ações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2026; e 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Apresentação do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de Adaptação Climática para o Turismo </a:t>
            </a:r>
            <a:r>
              <a:rPr lang="pt-BR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a inclusão de 5 metas</a:t>
            </a:r>
            <a:endParaRPr lang="pt-BR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7457A94-114A-130E-A511-6AB1CECD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2</a:t>
            </a:fld>
            <a:endParaRPr lang="pt-BR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9CDD743A-E9EF-5A60-D9E4-EB54AEE88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" y="6027157"/>
            <a:ext cx="2399048" cy="6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E8C0E-C9EA-E3F8-61EC-DCBA062C7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7454092-7E2F-D2ED-CDFD-A15A19E1B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6364223"/>
            <a:ext cx="8058912" cy="1623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9ABA280-6220-BED1-FC63-154D8F524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1800" y="0"/>
            <a:ext cx="5234431" cy="1351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74E3A07-002B-F001-E1F4-5D28B5EA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-106680"/>
            <a:ext cx="10224008" cy="1107996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3ª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Reunião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da Câmara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Temática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(CT)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Sustentabilidade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Ações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Climáticas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492DB9-FD58-88C1-9E96-580E7C9DF20F}"/>
              </a:ext>
            </a:extLst>
          </p:cNvPr>
          <p:cNvSpPr txBox="1"/>
          <p:nvPr/>
        </p:nvSpPr>
        <p:spPr>
          <a:xfrm>
            <a:off x="1568521" y="1639233"/>
            <a:ext cx="9087287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Validação do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calendário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reuniões 2026</a:t>
            </a:r>
            <a:endParaRPr lang="pt-B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07429F5-3BAA-4963-A82D-ACDB5C85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3</a:t>
            </a:fld>
            <a:endParaRPr lang="pt-BR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1B35F575-4A7A-EFDC-6E9D-B27D284C8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" y="6027157"/>
            <a:ext cx="2399048" cy="694318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964D9C0-44B3-4925-4D57-87FE6D40E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20515"/>
              </p:ext>
            </p:extLst>
          </p:nvPr>
        </p:nvGraphicFramePr>
        <p:xfrm>
          <a:off x="553028" y="2477815"/>
          <a:ext cx="10800772" cy="2553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042">
                  <a:extLst>
                    <a:ext uri="{9D8B030D-6E8A-4147-A177-3AD203B41FA5}">
                      <a16:colId xmlns:a16="http://schemas.microsoft.com/office/drawing/2014/main" val="2612029422"/>
                    </a:ext>
                  </a:extLst>
                </a:gridCol>
                <a:gridCol w="1144256">
                  <a:extLst>
                    <a:ext uri="{9D8B030D-6E8A-4147-A177-3AD203B41FA5}">
                      <a16:colId xmlns:a16="http://schemas.microsoft.com/office/drawing/2014/main" val="4053738220"/>
                    </a:ext>
                  </a:extLst>
                </a:gridCol>
                <a:gridCol w="529747">
                  <a:extLst>
                    <a:ext uri="{9D8B030D-6E8A-4147-A177-3AD203B41FA5}">
                      <a16:colId xmlns:a16="http://schemas.microsoft.com/office/drawing/2014/main" val="597989193"/>
                    </a:ext>
                  </a:extLst>
                </a:gridCol>
                <a:gridCol w="572127">
                  <a:extLst>
                    <a:ext uri="{9D8B030D-6E8A-4147-A177-3AD203B41FA5}">
                      <a16:colId xmlns:a16="http://schemas.microsoft.com/office/drawing/2014/main" val="4142386584"/>
                    </a:ext>
                  </a:extLst>
                </a:gridCol>
                <a:gridCol w="1048900">
                  <a:extLst>
                    <a:ext uri="{9D8B030D-6E8A-4147-A177-3AD203B41FA5}">
                      <a16:colId xmlns:a16="http://schemas.microsoft.com/office/drawing/2014/main" val="2666003741"/>
                    </a:ext>
                  </a:extLst>
                </a:gridCol>
                <a:gridCol w="572127">
                  <a:extLst>
                    <a:ext uri="{9D8B030D-6E8A-4147-A177-3AD203B41FA5}">
                      <a16:colId xmlns:a16="http://schemas.microsoft.com/office/drawing/2014/main" val="912503941"/>
                    </a:ext>
                  </a:extLst>
                </a:gridCol>
                <a:gridCol w="529748">
                  <a:extLst>
                    <a:ext uri="{9D8B030D-6E8A-4147-A177-3AD203B41FA5}">
                      <a16:colId xmlns:a16="http://schemas.microsoft.com/office/drawing/2014/main" val="2572485217"/>
                    </a:ext>
                  </a:extLst>
                </a:gridCol>
                <a:gridCol w="794621">
                  <a:extLst>
                    <a:ext uri="{9D8B030D-6E8A-4147-A177-3AD203B41FA5}">
                      <a16:colId xmlns:a16="http://schemas.microsoft.com/office/drawing/2014/main" val="2294018851"/>
                    </a:ext>
                  </a:extLst>
                </a:gridCol>
                <a:gridCol w="430606">
                  <a:extLst>
                    <a:ext uri="{9D8B030D-6E8A-4147-A177-3AD203B41FA5}">
                      <a16:colId xmlns:a16="http://schemas.microsoft.com/office/drawing/2014/main" val="13044527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8501289"/>
                    </a:ext>
                  </a:extLst>
                </a:gridCol>
                <a:gridCol w="1194954">
                  <a:extLst>
                    <a:ext uri="{9D8B030D-6E8A-4147-A177-3AD203B41FA5}">
                      <a16:colId xmlns:a16="http://schemas.microsoft.com/office/drawing/2014/main" val="1875115934"/>
                    </a:ext>
                  </a:extLst>
                </a:gridCol>
                <a:gridCol w="426028">
                  <a:extLst>
                    <a:ext uri="{9D8B030D-6E8A-4147-A177-3AD203B41FA5}">
                      <a16:colId xmlns:a16="http://schemas.microsoft.com/office/drawing/2014/main" val="962632733"/>
                    </a:ext>
                  </a:extLst>
                </a:gridCol>
                <a:gridCol w="436416">
                  <a:extLst>
                    <a:ext uri="{9D8B030D-6E8A-4147-A177-3AD203B41FA5}">
                      <a16:colId xmlns:a16="http://schemas.microsoft.com/office/drawing/2014/main" val="2160496377"/>
                    </a:ext>
                  </a:extLst>
                </a:gridCol>
              </a:tblGrid>
              <a:tr h="562330">
                <a:tc grid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900" dirty="0">
                          <a:effectLst/>
                        </a:rPr>
                        <a:t>PREVISÃO DE CALENDÁRIO DE REUNIÕES 2026</a:t>
                      </a:r>
                      <a:endParaRPr lang="pt-BR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125404" marR="125404" marT="62702" marB="62702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186901"/>
                  </a:ext>
                </a:extLst>
              </a:tr>
              <a:tr h="562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900" dirty="0">
                          <a:effectLst/>
                        </a:rPr>
                        <a:t>Meses</a:t>
                      </a:r>
                      <a:endParaRPr lang="pt-BR" sz="19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>
                          <a:effectLst/>
                        </a:rPr>
                        <a:t>jan</a:t>
                      </a:r>
                      <a:endParaRPr lang="pt-BR" sz="1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>
                          <a:effectLst/>
                        </a:rPr>
                        <a:t>fev</a:t>
                      </a:r>
                      <a:endParaRPr lang="pt-BR" sz="1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>
                          <a:effectLst/>
                        </a:rPr>
                        <a:t>mar</a:t>
                      </a:r>
                      <a:endParaRPr lang="pt-BR" sz="1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>
                          <a:effectLst/>
                        </a:rPr>
                        <a:t>abr</a:t>
                      </a:r>
                      <a:endParaRPr lang="pt-BR" sz="1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>
                          <a:effectLst/>
                        </a:rPr>
                        <a:t>mai</a:t>
                      </a:r>
                      <a:endParaRPr lang="pt-BR" sz="1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>
                          <a:effectLst/>
                        </a:rPr>
                        <a:t>jun</a:t>
                      </a:r>
                      <a:endParaRPr lang="pt-BR" sz="1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 dirty="0" err="1">
                          <a:effectLst/>
                        </a:rPr>
                        <a:t>jul</a:t>
                      </a:r>
                      <a:endParaRPr lang="pt-BR" sz="15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>
                          <a:effectLst/>
                        </a:rPr>
                        <a:t>ago</a:t>
                      </a:r>
                      <a:endParaRPr lang="pt-BR" sz="1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 dirty="0">
                          <a:effectLst/>
                        </a:rPr>
                        <a:t>set</a:t>
                      </a:r>
                      <a:endParaRPr lang="pt-BR" sz="15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 dirty="0">
                          <a:effectLst/>
                        </a:rPr>
                        <a:t>out</a:t>
                      </a:r>
                      <a:endParaRPr lang="pt-BR" sz="15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>
                          <a:effectLst/>
                        </a:rPr>
                        <a:t>nov</a:t>
                      </a:r>
                      <a:endParaRPr lang="pt-BR" sz="1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>
                          <a:effectLst/>
                        </a:rPr>
                        <a:t>dez</a:t>
                      </a:r>
                      <a:endParaRPr lang="pt-BR" sz="15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val="552005685"/>
                  </a:ext>
                </a:extLst>
              </a:tr>
              <a:tr h="13214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 Sustentabilidade e Ações Climáticas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 b="1" dirty="0">
                          <a:effectLst/>
                        </a:rPr>
                        <a:t>28/01 </a:t>
                      </a:r>
                      <a:endParaRPr lang="pt-BR" sz="15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5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 b="1" dirty="0">
                          <a:effectLst/>
                        </a:rPr>
                        <a:t> </a:t>
                      </a:r>
                      <a:endParaRPr lang="pt-BR" sz="15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 b="1" dirty="0">
                          <a:effectLst/>
                        </a:rPr>
                        <a:t>29/04</a:t>
                      </a:r>
                      <a:endParaRPr lang="pt-BR" sz="15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5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 b="1" dirty="0">
                          <a:effectLst/>
                        </a:rPr>
                        <a:t> </a:t>
                      </a:r>
                      <a:endParaRPr lang="pt-BR" sz="15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22/07</a:t>
                      </a: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5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 b="1" dirty="0">
                          <a:effectLst/>
                        </a:rPr>
                        <a:t> </a:t>
                      </a:r>
                      <a:endParaRPr lang="pt-BR" sz="15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 b="1" dirty="0">
                          <a:effectLst/>
                        </a:rPr>
                        <a:t> 21/10</a:t>
                      </a:r>
                      <a:endParaRPr lang="pt-BR" sz="15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5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  <a:endParaRPr lang="pt-BR" sz="15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960" marR="60960" marT="0" marB="0" anchor="ctr"/>
                </a:tc>
                <a:extLst>
                  <a:ext uri="{0D108BD9-81ED-4DB2-BD59-A6C34878D82A}">
                    <a16:rowId xmlns:a16="http://schemas.microsoft.com/office/drawing/2014/main" val="3271971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07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CE1B1-62D4-822F-E6DC-E0A3DE812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92F87C5-4EC4-82D5-AE3D-8389A3585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6364223"/>
            <a:ext cx="8058912" cy="1623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30F59AB-6142-1972-852A-4CC9FC832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1800" y="0"/>
            <a:ext cx="5234431" cy="1351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C42A92B-616F-6B29-4123-2F4AB5C5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71" y="-175332"/>
            <a:ext cx="10224008" cy="1107996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3ª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Reunião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da Câmara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Temática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(CT)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Sustentabilidade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Ações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Climáticas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FFF4762-5226-F752-1EA0-2375175B8FA6}"/>
              </a:ext>
            </a:extLst>
          </p:cNvPr>
          <p:cNvSpPr txBox="1"/>
          <p:nvPr/>
        </p:nvSpPr>
        <p:spPr>
          <a:xfrm>
            <a:off x="656325" y="932664"/>
            <a:ext cx="9087287" cy="125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Alinhamento das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ações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2026: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Plano de Aceleração de Soluções (PAS)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D2D840E-47B5-6292-44EC-1F4CA278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4</a:t>
            </a:fld>
            <a:endParaRPr lang="pt-BR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BEED7B9A-08E3-08E7-0D02-904E88CE0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" y="6027157"/>
            <a:ext cx="2399048" cy="694318"/>
          </a:xfrm>
          <a:prstGeom prst="rect">
            <a:avLst/>
          </a:prstGeom>
        </p:spPr>
      </p:pic>
      <p:pic>
        <p:nvPicPr>
          <p:cNvPr id="11" name="Imagem 10" descr="Texto&#10;&#10;O conteúdo gerado por IA pode estar incorreto.">
            <a:extLst>
              <a:ext uri="{FF2B5EF4-FFF2-40B4-BE49-F238E27FC236}">
                <a16:creationId xmlns:a16="http://schemas.microsoft.com/office/drawing/2014/main" id="{DD5DF72D-0320-0E66-CF8E-80E3AE5E1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28" y="1600728"/>
            <a:ext cx="6015706" cy="362894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6BB41E76-9F72-7E80-A219-544023AD4EAD}"/>
              </a:ext>
            </a:extLst>
          </p:cNvPr>
          <p:cNvGrpSpPr/>
          <p:nvPr/>
        </p:nvGrpSpPr>
        <p:grpSpPr>
          <a:xfrm>
            <a:off x="6293840" y="4935603"/>
            <a:ext cx="2288361" cy="1203014"/>
            <a:chOff x="7860324" y="4789991"/>
            <a:chExt cx="2551597" cy="1371445"/>
          </a:xfrm>
        </p:grpSpPr>
        <p:pic>
          <p:nvPicPr>
            <p:cNvPr id="13" name="Imagem 12" descr="Logotipo, nome da empresa&#10;&#10;O conteúdo gerado por IA pode estar incorreto.">
              <a:extLst>
                <a:ext uri="{FF2B5EF4-FFF2-40B4-BE49-F238E27FC236}">
                  <a16:creationId xmlns:a16="http://schemas.microsoft.com/office/drawing/2014/main" id="{7ED825B5-6E83-EFFF-F95C-52EDD2108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0324" y="5143607"/>
              <a:ext cx="1664532" cy="1017829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61E43C9-17C2-5885-DE83-13B092DF89E0}"/>
                </a:ext>
              </a:extLst>
            </p:cNvPr>
            <p:cNvSpPr txBox="1"/>
            <p:nvPr/>
          </p:nvSpPr>
          <p:spPr>
            <a:xfrm>
              <a:off x="8289739" y="4789991"/>
              <a:ext cx="2122182" cy="69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Parcerias</a:t>
              </a:r>
              <a:endPara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555D69-0F94-974B-5D7F-5B6361AF066F}"/>
              </a:ext>
            </a:extLst>
          </p:cNvPr>
          <p:cNvSpPr txBox="1"/>
          <p:nvPr/>
        </p:nvSpPr>
        <p:spPr>
          <a:xfrm>
            <a:off x="6626352" y="1632589"/>
            <a:ext cx="5121651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rgbClr val="00B050"/>
                </a:solidFill>
              </a:rPr>
              <a:t>Medir Melhor </a:t>
            </a:r>
          </a:p>
          <a:p>
            <a:r>
              <a:rPr lang="pt-BR" sz="1500" dirty="0"/>
              <a:t>Inventário internacional de emissões com metodologia padronizada </a:t>
            </a:r>
          </a:p>
          <a:p>
            <a:endParaRPr lang="pt-BR" sz="1500" dirty="0"/>
          </a:p>
          <a:p>
            <a:r>
              <a:rPr lang="pt-BR" sz="1500" b="1" dirty="0">
                <a:solidFill>
                  <a:schemeClr val="accent1"/>
                </a:solidFill>
              </a:rPr>
              <a:t>Adaptar Melhor </a:t>
            </a:r>
          </a:p>
          <a:p>
            <a:r>
              <a:rPr lang="pt-BR" sz="1500" dirty="0"/>
              <a:t>Modelo internacional de Plano de Adaptação Climática para o Turismo</a:t>
            </a:r>
          </a:p>
          <a:p>
            <a:endParaRPr lang="pt-BR" sz="1500" dirty="0"/>
          </a:p>
          <a:p>
            <a:r>
              <a:rPr lang="pt-BR" sz="1500" b="1" dirty="0">
                <a:solidFill>
                  <a:schemeClr val="accent2"/>
                </a:solidFill>
              </a:rPr>
              <a:t>Regenerar Melhor </a:t>
            </a:r>
          </a:p>
          <a:p>
            <a:r>
              <a:rPr lang="pt-BR" sz="1500" dirty="0"/>
              <a:t>Guia de Princípios para o Turismo Regenerativo</a:t>
            </a:r>
          </a:p>
          <a:p>
            <a:endParaRPr lang="pt-BR" sz="1500" dirty="0"/>
          </a:p>
          <a:p>
            <a:r>
              <a:rPr lang="pt-BR" sz="1500" b="1" dirty="0">
                <a:solidFill>
                  <a:srgbClr val="7030A0"/>
                </a:solidFill>
              </a:rPr>
              <a:t>Financiar Melhor </a:t>
            </a:r>
          </a:p>
          <a:p>
            <a:r>
              <a:rPr lang="pt-BR" sz="1500" dirty="0"/>
              <a:t>Créditos verdes e mecanismos de </a:t>
            </a:r>
            <a:r>
              <a:rPr lang="pt-BR" sz="1500" i="1" dirty="0" err="1"/>
              <a:t>blended</a:t>
            </a:r>
            <a:r>
              <a:rPr lang="pt-BR" sz="1500" i="1" dirty="0"/>
              <a:t> </a:t>
            </a:r>
            <a:r>
              <a:rPr lang="pt-BR" sz="1500" i="1" dirty="0" err="1"/>
              <a:t>finance</a:t>
            </a:r>
            <a:r>
              <a:rPr lang="pt-BR" sz="1500" i="1" dirty="0"/>
              <a:t> </a:t>
            </a:r>
          </a:p>
        </p:txBody>
      </p:sp>
      <p:pic>
        <p:nvPicPr>
          <p:cNvPr id="15" name="Imagem 14" descr="Texto&#10;&#10;O conteúdo gerado por IA pode estar incorreto.">
            <a:extLst>
              <a:ext uri="{FF2B5EF4-FFF2-40B4-BE49-F238E27FC236}">
                <a16:creationId xmlns:a16="http://schemas.microsoft.com/office/drawing/2014/main" id="{1CCC687B-2C8D-C07D-A3A7-CFFC10BB0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4181" y="4951349"/>
            <a:ext cx="4355746" cy="11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7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E0181-6B36-CFB2-CA0D-55BE390BE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0BF98F4-81C8-5F7E-6C1D-E2AC5305C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6364223"/>
            <a:ext cx="8058912" cy="1623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BC3DC7-AE3C-F88E-F7C7-E3CC06A1F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1800" y="0"/>
            <a:ext cx="5234431" cy="1351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74DDD39-36C7-C827-A1D3-0917493D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-157070"/>
            <a:ext cx="10224008" cy="1107996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3ª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Reunião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da Câmara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Temática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(CT)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Sustentabilidade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Ações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Climáticas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9DF03DD-FB5F-10EA-6321-0D673D6B38A0}"/>
              </a:ext>
            </a:extLst>
          </p:cNvPr>
          <p:cNvSpPr txBox="1"/>
          <p:nvPr/>
        </p:nvSpPr>
        <p:spPr>
          <a:xfrm>
            <a:off x="431800" y="618780"/>
            <a:ext cx="9087287" cy="83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Apresentação do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de Adaptação Climática para o Turismo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8EBED9C-224C-575E-9000-5C3B5850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5</a:t>
            </a:fld>
            <a:endParaRPr lang="pt-BR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49C22A9A-8341-C124-900C-B8509A52C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" y="6027157"/>
            <a:ext cx="2399048" cy="694318"/>
          </a:xfrm>
          <a:prstGeom prst="rect">
            <a:avLst/>
          </a:prstGeom>
        </p:spPr>
      </p:pic>
      <p:sp>
        <p:nvSpPr>
          <p:cNvPr id="26" name="Text 3">
            <a:extLst>
              <a:ext uri="{FF2B5EF4-FFF2-40B4-BE49-F238E27FC236}">
                <a16:creationId xmlns:a16="http://schemas.microsoft.com/office/drawing/2014/main" id="{24C25938-9CC6-601D-9F46-99C77E0BD2F9}"/>
              </a:ext>
            </a:extLst>
          </p:cNvPr>
          <p:cNvSpPr/>
          <p:nvPr/>
        </p:nvSpPr>
        <p:spPr>
          <a:xfrm>
            <a:off x="4261908" y="2024077"/>
            <a:ext cx="1944916" cy="235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F3D1F17-E0D0-5F1B-0E72-2E6FDD764E83}"/>
              </a:ext>
            </a:extLst>
          </p:cNvPr>
          <p:cNvSpPr/>
          <p:nvPr/>
        </p:nvSpPr>
        <p:spPr>
          <a:xfrm>
            <a:off x="4261908" y="1208144"/>
            <a:ext cx="2878480" cy="645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Plano Nacional do Turismo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ABD5780-3893-14E0-8917-8CBC5A283562}"/>
              </a:ext>
            </a:extLst>
          </p:cNvPr>
          <p:cNvSpPr/>
          <p:nvPr/>
        </p:nvSpPr>
        <p:spPr>
          <a:xfrm>
            <a:off x="5849471" y="2147861"/>
            <a:ext cx="3763746" cy="6262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Plano Clima Setorial de Turismo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7C7CDE7-32F6-FE51-D1EF-C02DCE13CE08}"/>
              </a:ext>
            </a:extLst>
          </p:cNvPr>
          <p:cNvSpPr/>
          <p:nvPr/>
        </p:nvSpPr>
        <p:spPr>
          <a:xfrm>
            <a:off x="7140388" y="3117598"/>
            <a:ext cx="4366087" cy="6143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Programa de Adaptação Climática para o Turismo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417D2F-22AD-6568-7826-A8F6B346D48A}"/>
              </a:ext>
            </a:extLst>
          </p:cNvPr>
          <p:cNvSpPr txBox="1"/>
          <p:nvPr/>
        </p:nvSpPr>
        <p:spPr>
          <a:xfrm>
            <a:off x="4090191" y="5302330"/>
            <a:ext cx="7977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6"/>
              </a:rPr>
              <a:t>Link: Plano Clima Adaptação — Ministério do Meio Ambiente e Mudança do Clima</a:t>
            </a:r>
            <a:endParaRPr lang="pt-BR" dirty="0"/>
          </a:p>
        </p:txBody>
      </p:sp>
      <p:pic>
        <p:nvPicPr>
          <p:cNvPr id="12" name="Imagem 11" descr="Imagem de vídeo game&#10;&#10;O conteúdo gerado por IA pode estar incorreto.">
            <a:extLst>
              <a:ext uri="{FF2B5EF4-FFF2-40B4-BE49-F238E27FC236}">
                <a16:creationId xmlns:a16="http://schemas.microsoft.com/office/drawing/2014/main" id="{B00A3C6C-639F-6AB2-95CC-BF2E65E51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30" y="1173030"/>
            <a:ext cx="3173649" cy="448935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B834451-C49D-DA0A-9E12-3A3475C7B7CD}"/>
              </a:ext>
            </a:extLst>
          </p:cNvPr>
          <p:cNvSpPr txBox="1"/>
          <p:nvPr/>
        </p:nvSpPr>
        <p:spPr>
          <a:xfrm>
            <a:off x="4103638" y="4624731"/>
            <a:ext cx="7592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Plano Clima – Setorial Turismo publicado na página do Ministério do Meio Ambiente e Mudanças Climáticas</a:t>
            </a:r>
            <a:endParaRPr lang="pt-B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4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7A85-E88F-BA49-19CA-80582A786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9A0C27C-6B74-1374-F6E1-DF5E74A6D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6364223"/>
            <a:ext cx="8058912" cy="1623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83B85A8-7545-00A7-8E56-03274BD30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1800" y="0"/>
            <a:ext cx="5234431" cy="1351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DD5DDC0-7633-C259-E95A-1E60B7F1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67" y="-142224"/>
            <a:ext cx="10224008" cy="1107996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3ª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Reunião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da Câmara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Temática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(CT)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Sustentabilidade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Ações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Climáticas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42B4CC-5BD6-2029-7279-2A837A4B4856}"/>
              </a:ext>
            </a:extLst>
          </p:cNvPr>
          <p:cNvSpPr txBox="1"/>
          <p:nvPr/>
        </p:nvSpPr>
        <p:spPr>
          <a:xfrm>
            <a:off x="355067" y="572581"/>
            <a:ext cx="9087287" cy="125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Apresentação do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de Adaptação Climática para o Turismo 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Metas ampliadas de 19 para 24.</a:t>
            </a:r>
            <a:endParaRPr lang="pt-BR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7163A1B-0FA3-321D-69B2-765D944C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6</a:t>
            </a:fld>
            <a:endParaRPr lang="pt-BR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0E7604A4-0021-CA59-B6A9-310B675BE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" y="6027157"/>
            <a:ext cx="2399048" cy="694318"/>
          </a:xfrm>
          <a:prstGeom prst="rect">
            <a:avLst/>
          </a:prstGeom>
        </p:spPr>
      </p:pic>
      <p:sp>
        <p:nvSpPr>
          <p:cNvPr id="26" name="Text 3">
            <a:extLst>
              <a:ext uri="{FF2B5EF4-FFF2-40B4-BE49-F238E27FC236}">
                <a16:creationId xmlns:a16="http://schemas.microsoft.com/office/drawing/2014/main" id="{D0710FDF-2CE0-975B-7F08-7AB04FAD1BE4}"/>
              </a:ext>
            </a:extLst>
          </p:cNvPr>
          <p:cNvSpPr/>
          <p:nvPr/>
        </p:nvSpPr>
        <p:spPr>
          <a:xfrm>
            <a:off x="4261908" y="2024077"/>
            <a:ext cx="1944916" cy="235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m 12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E143C59F-1970-6B08-6705-DC8B23BC9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31" y="1635515"/>
            <a:ext cx="4653275" cy="3334048"/>
          </a:xfrm>
          <a:prstGeom prst="rect">
            <a:avLst/>
          </a:prstGeom>
        </p:spPr>
      </p:pic>
      <p:sp>
        <p:nvSpPr>
          <p:cNvPr id="27" name="Shape 1">
            <a:extLst>
              <a:ext uri="{FF2B5EF4-FFF2-40B4-BE49-F238E27FC236}">
                <a16:creationId xmlns:a16="http://schemas.microsoft.com/office/drawing/2014/main" id="{A828D279-5E42-E45D-30A7-2D18E711CAED}"/>
              </a:ext>
            </a:extLst>
          </p:cNvPr>
          <p:cNvSpPr/>
          <p:nvPr/>
        </p:nvSpPr>
        <p:spPr>
          <a:xfrm>
            <a:off x="5848263" y="1870348"/>
            <a:ext cx="117495" cy="712737"/>
          </a:xfrm>
          <a:prstGeom prst="roundRect">
            <a:avLst>
              <a:gd name="adj" fmla="val 42025"/>
            </a:avLst>
          </a:prstGeom>
          <a:solidFill>
            <a:schemeClr val="accent1">
              <a:lumMod val="40000"/>
              <a:lumOff val="60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BR" sz="1400" dirty="0"/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D72ADC13-B0DE-0D41-65A0-090130EE2FFB}"/>
              </a:ext>
            </a:extLst>
          </p:cNvPr>
          <p:cNvSpPr/>
          <p:nvPr/>
        </p:nvSpPr>
        <p:spPr>
          <a:xfrm>
            <a:off x="6186231" y="2033443"/>
            <a:ext cx="4361736" cy="175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b="1" dirty="0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2025: 6 </a:t>
            </a:r>
            <a:r>
              <a:rPr lang="en-US" sz="1600" b="1" dirty="0" err="1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metas</a:t>
            </a:r>
            <a:endParaRPr lang="en-US" sz="16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9" name="Text 3">
            <a:extLst>
              <a:ext uri="{FF2B5EF4-FFF2-40B4-BE49-F238E27FC236}">
                <a16:creationId xmlns:a16="http://schemas.microsoft.com/office/drawing/2014/main" id="{2EA30B1E-7289-F193-E867-C85F65C66273}"/>
              </a:ext>
            </a:extLst>
          </p:cNvPr>
          <p:cNvSpPr/>
          <p:nvPr/>
        </p:nvSpPr>
        <p:spPr>
          <a:xfrm>
            <a:off x="6244978" y="2176777"/>
            <a:ext cx="5400814" cy="358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endParaRPr lang="en-US" sz="1050" dirty="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30" name="Text 5">
            <a:extLst>
              <a:ext uri="{FF2B5EF4-FFF2-40B4-BE49-F238E27FC236}">
                <a16:creationId xmlns:a16="http://schemas.microsoft.com/office/drawing/2014/main" id="{DB0466E4-B330-04F3-E026-86E08D9799E7}"/>
              </a:ext>
            </a:extLst>
          </p:cNvPr>
          <p:cNvSpPr/>
          <p:nvPr/>
        </p:nvSpPr>
        <p:spPr>
          <a:xfrm>
            <a:off x="7201046" y="3610419"/>
            <a:ext cx="3008828" cy="175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b="1" dirty="0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2026: 8 </a:t>
            </a:r>
            <a:r>
              <a:rPr lang="en-US" sz="1600" b="1" dirty="0" err="1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metas</a:t>
            </a:r>
            <a:endParaRPr lang="en-US" sz="16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2" name="Text 8">
            <a:extLst>
              <a:ext uri="{FF2B5EF4-FFF2-40B4-BE49-F238E27FC236}">
                <a16:creationId xmlns:a16="http://schemas.microsoft.com/office/drawing/2014/main" id="{CC94A5CB-21C7-1C38-94E4-31E04DE27B3F}"/>
              </a:ext>
            </a:extLst>
          </p:cNvPr>
          <p:cNvSpPr/>
          <p:nvPr/>
        </p:nvSpPr>
        <p:spPr>
          <a:xfrm>
            <a:off x="8578395" y="5250430"/>
            <a:ext cx="2718435" cy="175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600" b="1" dirty="0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2027: 10 </a:t>
            </a:r>
            <a:r>
              <a:rPr lang="en-US" sz="1600" b="1" dirty="0" err="1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metas</a:t>
            </a:r>
            <a:endParaRPr lang="en-US" sz="16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4" name="Shape 1">
            <a:extLst>
              <a:ext uri="{FF2B5EF4-FFF2-40B4-BE49-F238E27FC236}">
                <a16:creationId xmlns:a16="http://schemas.microsoft.com/office/drawing/2014/main" id="{89C0AEF1-7A47-83C0-B9D1-344217615860}"/>
              </a:ext>
            </a:extLst>
          </p:cNvPr>
          <p:cNvSpPr/>
          <p:nvPr/>
        </p:nvSpPr>
        <p:spPr>
          <a:xfrm>
            <a:off x="6915695" y="3462529"/>
            <a:ext cx="117495" cy="712737"/>
          </a:xfrm>
          <a:prstGeom prst="roundRect">
            <a:avLst>
              <a:gd name="adj" fmla="val 42025"/>
            </a:avLst>
          </a:prstGeom>
          <a:solidFill>
            <a:schemeClr val="accent1">
              <a:lumMod val="40000"/>
              <a:lumOff val="60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BR" sz="1400"/>
          </a:p>
        </p:txBody>
      </p:sp>
      <p:sp>
        <p:nvSpPr>
          <p:cNvPr id="35" name="Shape 1">
            <a:extLst>
              <a:ext uri="{FF2B5EF4-FFF2-40B4-BE49-F238E27FC236}">
                <a16:creationId xmlns:a16="http://schemas.microsoft.com/office/drawing/2014/main" id="{4EDA1BAD-94D8-2337-5108-CE6008432DCB}"/>
              </a:ext>
            </a:extLst>
          </p:cNvPr>
          <p:cNvSpPr/>
          <p:nvPr/>
        </p:nvSpPr>
        <p:spPr>
          <a:xfrm>
            <a:off x="8261948" y="5050036"/>
            <a:ext cx="118448" cy="780013"/>
          </a:xfrm>
          <a:prstGeom prst="roundRect">
            <a:avLst>
              <a:gd name="adj" fmla="val 42025"/>
            </a:avLst>
          </a:prstGeom>
          <a:solidFill>
            <a:schemeClr val="accent1">
              <a:lumMod val="40000"/>
              <a:lumOff val="60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BR" sz="1400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DE7EA53-2BD6-DB99-11D0-5D0E73775124}"/>
              </a:ext>
            </a:extLst>
          </p:cNvPr>
          <p:cNvSpPr txBox="1"/>
          <p:nvPr/>
        </p:nvSpPr>
        <p:spPr>
          <a:xfrm>
            <a:off x="1695209" y="5333941"/>
            <a:ext cx="1655527" cy="37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pt-BR" sz="1600" b="1" dirty="0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24 metas</a:t>
            </a:r>
          </a:p>
        </p:txBody>
      </p:sp>
    </p:spTree>
    <p:extLst>
      <p:ext uri="{BB962C8B-B14F-4D97-AF65-F5344CB8AC3E}">
        <p14:creationId xmlns:p14="http://schemas.microsoft.com/office/powerpoint/2010/main" val="280886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7EE56-A097-4E83-4D6C-C09E59B06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A74C92C-C142-78F4-D48A-DA471D617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6364223"/>
            <a:ext cx="8058912" cy="1623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A2332E1-5BDD-A25A-0F1B-3C43FA76B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1800" y="0"/>
            <a:ext cx="5234431" cy="1351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EC85B00-8107-A3DB-DB69-0F35C187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-183533"/>
            <a:ext cx="10224008" cy="1107996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3ª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Reunião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da Câmara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Temática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(CT)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Sustentabilidade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Ações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Climáticas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AF4076-F6E0-96C8-4F2A-C8CFE30C32D7}"/>
              </a:ext>
            </a:extLst>
          </p:cNvPr>
          <p:cNvSpPr txBox="1"/>
          <p:nvPr/>
        </p:nvSpPr>
        <p:spPr>
          <a:xfrm>
            <a:off x="431800" y="564155"/>
            <a:ext cx="9087287" cy="83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Apresentação do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de Adaptação Climática para o Turismo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5AAA9C-094C-F3A4-87B0-5F808587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7</a:t>
            </a:fld>
            <a:endParaRPr lang="pt-BR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CB6D722F-0FA9-0C61-FF60-A53AD5F00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" y="6027157"/>
            <a:ext cx="2399048" cy="694318"/>
          </a:xfrm>
          <a:prstGeom prst="rect">
            <a:avLst/>
          </a:prstGeom>
        </p:spPr>
      </p:pic>
      <p:sp>
        <p:nvSpPr>
          <p:cNvPr id="26" name="Text 3">
            <a:extLst>
              <a:ext uri="{FF2B5EF4-FFF2-40B4-BE49-F238E27FC236}">
                <a16:creationId xmlns:a16="http://schemas.microsoft.com/office/drawing/2014/main" id="{4FEA3ABB-246D-A35C-F99F-D116A5162A2D}"/>
              </a:ext>
            </a:extLst>
          </p:cNvPr>
          <p:cNvSpPr/>
          <p:nvPr/>
        </p:nvSpPr>
        <p:spPr>
          <a:xfrm>
            <a:off x="4261908" y="2024077"/>
            <a:ext cx="1944916" cy="235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Shape 1">
            <a:extLst>
              <a:ext uri="{FF2B5EF4-FFF2-40B4-BE49-F238E27FC236}">
                <a16:creationId xmlns:a16="http://schemas.microsoft.com/office/drawing/2014/main" id="{B4FDC30E-C3DD-9EBA-2197-CF4724960A1A}"/>
              </a:ext>
            </a:extLst>
          </p:cNvPr>
          <p:cNvSpPr/>
          <p:nvPr/>
        </p:nvSpPr>
        <p:spPr>
          <a:xfrm>
            <a:off x="10320677" y="202517"/>
            <a:ext cx="117495" cy="712737"/>
          </a:xfrm>
          <a:prstGeom prst="roundRect">
            <a:avLst>
              <a:gd name="adj" fmla="val 42025"/>
            </a:avLst>
          </a:prstGeom>
          <a:solidFill>
            <a:schemeClr val="accent1">
              <a:lumMod val="40000"/>
              <a:lumOff val="60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BR" sz="1400" dirty="0"/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595D6D24-3E3C-DF6C-4F40-699AA6995824}"/>
              </a:ext>
            </a:extLst>
          </p:cNvPr>
          <p:cNvSpPr/>
          <p:nvPr/>
        </p:nvSpPr>
        <p:spPr>
          <a:xfrm>
            <a:off x="10658645" y="365612"/>
            <a:ext cx="4361736" cy="175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b="1" dirty="0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2026</a:t>
            </a:r>
            <a:r>
              <a:rPr lang="en-US" sz="1400" b="1" dirty="0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: 8 </a:t>
            </a:r>
            <a:r>
              <a:rPr lang="en-US" sz="1400" b="1" dirty="0" err="1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metas</a:t>
            </a:r>
            <a:endParaRPr lang="en-US" sz="14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9" name="Text 3">
            <a:extLst>
              <a:ext uri="{FF2B5EF4-FFF2-40B4-BE49-F238E27FC236}">
                <a16:creationId xmlns:a16="http://schemas.microsoft.com/office/drawing/2014/main" id="{88213F10-DE22-CA80-3A53-D1CEDBB45858}"/>
              </a:ext>
            </a:extLst>
          </p:cNvPr>
          <p:cNvSpPr/>
          <p:nvPr/>
        </p:nvSpPr>
        <p:spPr>
          <a:xfrm>
            <a:off x="6244978" y="2176777"/>
            <a:ext cx="5400814" cy="358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endParaRPr lang="en-US" sz="1050" dirty="0">
              <a:solidFill>
                <a:srgbClr val="000000"/>
              </a:solidFill>
              <a:latin typeface="Open Sans" pitchFamily="2" charset="0"/>
            </a:endParaRPr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800C6EFF-F09C-FF93-45BF-8F9E4CE6F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074104"/>
              </p:ext>
            </p:extLst>
          </p:nvPr>
        </p:nvGraphicFramePr>
        <p:xfrm>
          <a:off x="546208" y="1288376"/>
          <a:ext cx="11213993" cy="4724645"/>
        </p:xfrm>
        <a:graphic>
          <a:graphicData uri="http://schemas.openxmlformats.org/drawingml/2006/table">
            <a:tbl>
              <a:tblPr/>
              <a:tblGrid>
                <a:gridCol w="6152304">
                  <a:extLst>
                    <a:ext uri="{9D8B030D-6E8A-4147-A177-3AD203B41FA5}">
                      <a16:colId xmlns:a16="http://schemas.microsoft.com/office/drawing/2014/main" val="926905794"/>
                    </a:ext>
                  </a:extLst>
                </a:gridCol>
                <a:gridCol w="2254102">
                  <a:extLst>
                    <a:ext uri="{9D8B030D-6E8A-4147-A177-3AD203B41FA5}">
                      <a16:colId xmlns:a16="http://schemas.microsoft.com/office/drawing/2014/main" val="1143001082"/>
                    </a:ext>
                  </a:extLst>
                </a:gridCol>
                <a:gridCol w="1180214">
                  <a:extLst>
                    <a:ext uri="{9D8B030D-6E8A-4147-A177-3AD203B41FA5}">
                      <a16:colId xmlns:a16="http://schemas.microsoft.com/office/drawing/2014/main" val="1943878548"/>
                    </a:ext>
                  </a:extLst>
                </a:gridCol>
                <a:gridCol w="1627373">
                  <a:extLst>
                    <a:ext uri="{9D8B030D-6E8A-4147-A177-3AD203B41FA5}">
                      <a16:colId xmlns:a16="http://schemas.microsoft.com/office/drawing/2014/main" val="12204308"/>
                    </a:ext>
                  </a:extLst>
                </a:gridCol>
              </a:tblGrid>
              <a:tr h="3510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Ação</a:t>
                      </a:r>
                    </a:p>
                  </a:txBody>
                  <a:tcPr marL="3317" marR="3317" marT="33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 Esperados</a:t>
                      </a:r>
                    </a:p>
                  </a:txBody>
                  <a:tcPr marL="3317" marR="3317" marT="33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Previsão de Entrega</a:t>
                      </a:r>
                    </a:p>
                  </a:txBody>
                  <a:tcPr marL="3317" marR="3317" marT="33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Parceiro</a:t>
                      </a:r>
                    </a:p>
                  </a:txBody>
                  <a:tcPr marL="3317" marR="3317" marT="33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12723"/>
                  </a:ext>
                </a:extLst>
              </a:tr>
              <a:tr h="793385">
                <a:tc>
                  <a:txBody>
                    <a:bodyPr/>
                    <a:lstStyle/>
                    <a:p>
                      <a:pPr marL="85725" indent="0" algn="l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Elaborar o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Nacional de Capacitação em Turismo Sustentável e Resiliente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destinado a profissionais do setor, prestadores de serviços turísticos e comunidades locais de municípios turísticos, com foco na preservação, conservação e restauração ambiental, na gestão para resiliência e na adoção de medidas de adaptação climática (meta 7)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a disponibilização de cursos em plataforma de capacitação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 de 2026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UFRJ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192281"/>
                  </a:ext>
                </a:extLst>
              </a:tr>
              <a:tr h="793385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Realizar 1 (uma) </a:t>
                      </a: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reunião de articulação institucional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trimestralmente, com os membros da Câmara Temática de Sustentabilidade e Ações Climáticas no Turismo (meta 8)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Fortalecer o turismo e contribuir para o cumprimento das metas do Programa de Adaptação Climática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 de 2026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Membros da Câmara Temática de Sustentabilidade e Ações Climáticas no Turismo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347860"/>
                  </a:ext>
                </a:extLst>
              </a:tr>
              <a:tr h="630071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Realizar análise da </a:t>
                      </a: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legislação de Licenciamento Ambiental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identificando ao menos 3 (três) pontos de impacto sobre o turismo e propondo, formalmente, a inclusão de temas relacionados ao setor nos marcos normativos correspondentes (meta 9)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Incluir temas relacionados ao turismo nos marcos normativos 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Julho de 2026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MMA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73620"/>
                  </a:ext>
                </a:extLst>
              </a:tr>
              <a:tr h="951374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Criar o </a:t>
                      </a: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Observatório Nacional de Turismo Sustentável 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para geração, análise e divulgação de dados e informações, em apoio ao planejamento de ações de mitigação e de adaptação nos destinos turísticos (meta 11)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 uma ferramenta para o acompanhamento de indicadores </a:t>
                      </a:r>
                      <a:b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 fase: 52 municípios selecionados dos 26 estados e DF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 de 2026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Itaipu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Parquetec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083730"/>
                  </a:ext>
                </a:extLst>
              </a:tr>
              <a:tr h="635396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Elaborar e disponibilizar </a:t>
                      </a: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capacitação nacional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até 2027, destinada a gestores públicos, conselhos municipais e comunidades locais de municípios turísticos, para apoio e resposta a situações de crises, como medida de resiliência das populações a eventos climáticos extremos (meta 13)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Aumentar a disponibilização de cursos em plataforma de capacitação 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UFRJ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06127"/>
                  </a:ext>
                </a:extLst>
              </a:tr>
              <a:tr h="519092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Elaborar </a:t>
                      </a: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inventário de emissões de gases de efeito estufa 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 setor de turismo, sistematizando dados que subsidiem ações de mitigação e adaptação climática (meta 18)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Fundamentar as ações de mitigação e adaptação do Ministério do Turismo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Julho de 2026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779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69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270C4-40AC-0570-F4FA-76AC361A1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186B2A5-813C-BF5A-7D2C-C63E58F34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6364223"/>
            <a:ext cx="8058912" cy="1623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B59A5AB-5594-3BCE-761F-8A428B044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1800" y="0"/>
            <a:ext cx="5234431" cy="1351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B81064A-39F9-C235-375B-8B77123E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-183533"/>
            <a:ext cx="10224008" cy="1107996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3ª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Reunião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da Câmara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Temática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(CT)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Sustentabilidade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Ações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Climáticas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660E5F-24B3-85AF-0FD4-CC1BDEB2E378}"/>
              </a:ext>
            </a:extLst>
          </p:cNvPr>
          <p:cNvSpPr txBox="1"/>
          <p:nvPr/>
        </p:nvSpPr>
        <p:spPr>
          <a:xfrm>
            <a:off x="431800" y="564155"/>
            <a:ext cx="9087287" cy="83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Apresentação do </a:t>
            </a:r>
            <a:r>
              <a:rPr lang="pt-BR" b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de Adaptação Climática para o Turismo</a:t>
            </a:r>
            <a:endParaRPr lang="pt-BR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3005AA5-AA1F-8E95-9026-C81EBB4B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8</a:t>
            </a:fld>
            <a:endParaRPr lang="pt-BR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214500BD-A020-4958-14B9-97C2C571E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" y="6027157"/>
            <a:ext cx="2399048" cy="694318"/>
          </a:xfrm>
          <a:prstGeom prst="rect">
            <a:avLst/>
          </a:prstGeom>
        </p:spPr>
      </p:pic>
      <p:sp>
        <p:nvSpPr>
          <p:cNvPr id="26" name="Text 3">
            <a:extLst>
              <a:ext uri="{FF2B5EF4-FFF2-40B4-BE49-F238E27FC236}">
                <a16:creationId xmlns:a16="http://schemas.microsoft.com/office/drawing/2014/main" id="{781AB6DA-5599-407E-CF7D-1FC52C7B5AA6}"/>
              </a:ext>
            </a:extLst>
          </p:cNvPr>
          <p:cNvSpPr/>
          <p:nvPr/>
        </p:nvSpPr>
        <p:spPr>
          <a:xfrm>
            <a:off x="4261908" y="2024077"/>
            <a:ext cx="1944916" cy="235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Shape 1">
            <a:extLst>
              <a:ext uri="{FF2B5EF4-FFF2-40B4-BE49-F238E27FC236}">
                <a16:creationId xmlns:a16="http://schemas.microsoft.com/office/drawing/2014/main" id="{96B9839D-DD0C-5FE5-B0B5-D048A924A7CC}"/>
              </a:ext>
            </a:extLst>
          </p:cNvPr>
          <p:cNvSpPr/>
          <p:nvPr/>
        </p:nvSpPr>
        <p:spPr>
          <a:xfrm>
            <a:off x="10320677" y="202517"/>
            <a:ext cx="117495" cy="712737"/>
          </a:xfrm>
          <a:prstGeom prst="roundRect">
            <a:avLst>
              <a:gd name="adj" fmla="val 42025"/>
            </a:avLst>
          </a:prstGeom>
          <a:solidFill>
            <a:schemeClr val="accent1">
              <a:lumMod val="40000"/>
              <a:lumOff val="60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BR" sz="1400" dirty="0"/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E0E2F6D1-DAB5-775D-7267-2A261D30CFA4}"/>
              </a:ext>
            </a:extLst>
          </p:cNvPr>
          <p:cNvSpPr/>
          <p:nvPr/>
        </p:nvSpPr>
        <p:spPr>
          <a:xfrm>
            <a:off x="10658645" y="365612"/>
            <a:ext cx="4361736" cy="175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b="1" dirty="0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2026</a:t>
            </a:r>
            <a:r>
              <a:rPr lang="en-US" sz="1400" b="1" dirty="0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: 8 </a:t>
            </a:r>
            <a:r>
              <a:rPr lang="en-US" sz="1400" b="1" dirty="0" err="1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metas</a:t>
            </a:r>
            <a:endParaRPr lang="en-US" sz="14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9" name="Text 3">
            <a:extLst>
              <a:ext uri="{FF2B5EF4-FFF2-40B4-BE49-F238E27FC236}">
                <a16:creationId xmlns:a16="http://schemas.microsoft.com/office/drawing/2014/main" id="{F645B710-03D6-D284-2F3F-DD35ED9D998C}"/>
              </a:ext>
            </a:extLst>
          </p:cNvPr>
          <p:cNvSpPr/>
          <p:nvPr/>
        </p:nvSpPr>
        <p:spPr>
          <a:xfrm>
            <a:off x="6244978" y="2176777"/>
            <a:ext cx="5400814" cy="358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endParaRPr lang="en-US" sz="1050" dirty="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E22122F-3E48-0734-8E0F-8B00E6AC536B}"/>
              </a:ext>
            </a:extLst>
          </p:cNvPr>
          <p:cNvSpPr txBox="1"/>
          <p:nvPr/>
        </p:nvSpPr>
        <p:spPr>
          <a:xfrm>
            <a:off x="431800" y="1126939"/>
            <a:ext cx="7509162" cy="46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metas inseridas para 2026</a:t>
            </a:r>
            <a:endParaRPr lang="pt-BR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48BE14AD-6925-B7A3-7444-F69868B92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58003"/>
              </p:ext>
            </p:extLst>
          </p:nvPr>
        </p:nvGraphicFramePr>
        <p:xfrm>
          <a:off x="489003" y="1713419"/>
          <a:ext cx="11213993" cy="1955847"/>
        </p:xfrm>
        <a:graphic>
          <a:graphicData uri="http://schemas.openxmlformats.org/drawingml/2006/table">
            <a:tbl>
              <a:tblPr/>
              <a:tblGrid>
                <a:gridCol w="6152304">
                  <a:extLst>
                    <a:ext uri="{9D8B030D-6E8A-4147-A177-3AD203B41FA5}">
                      <a16:colId xmlns:a16="http://schemas.microsoft.com/office/drawing/2014/main" val="926905794"/>
                    </a:ext>
                  </a:extLst>
                </a:gridCol>
                <a:gridCol w="2254102">
                  <a:extLst>
                    <a:ext uri="{9D8B030D-6E8A-4147-A177-3AD203B41FA5}">
                      <a16:colId xmlns:a16="http://schemas.microsoft.com/office/drawing/2014/main" val="1143001082"/>
                    </a:ext>
                  </a:extLst>
                </a:gridCol>
                <a:gridCol w="1180214">
                  <a:extLst>
                    <a:ext uri="{9D8B030D-6E8A-4147-A177-3AD203B41FA5}">
                      <a16:colId xmlns:a16="http://schemas.microsoft.com/office/drawing/2014/main" val="1943878548"/>
                    </a:ext>
                  </a:extLst>
                </a:gridCol>
                <a:gridCol w="1627373">
                  <a:extLst>
                    <a:ext uri="{9D8B030D-6E8A-4147-A177-3AD203B41FA5}">
                      <a16:colId xmlns:a16="http://schemas.microsoft.com/office/drawing/2014/main" val="12204308"/>
                    </a:ext>
                  </a:extLst>
                </a:gridCol>
              </a:tblGrid>
              <a:tr h="3510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Ação</a:t>
                      </a:r>
                    </a:p>
                  </a:txBody>
                  <a:tcPr marL="3317" marR="3317" marT="33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 Esperados</a:t>
                      </a:r>
                    </a:p>
                  </a:txBody>
                  <a:tcPr marL="3317" marR="3317" marT="33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Previsão de Entrega</a:t>
                      </a:r>
                    </a:p>
                  </a:txBody>
                  <a:tcPr marL="3317" marR="3317" marT="33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Parceiro</a:t>
                      </a:r>
                    </a:p>
                  </a:txBody>
                  <a:tcPr marL="3317" marR="3317" marT="33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12723"/>
                  </a:ext>
                </a:extLst>
              </a:tr>
              <a:tr h="793385">
                <a:tc>
                  <a:txBody>
                    <a:bodyPr/>
                    <a:lstStyle/>
                    <a:p>
                      <a:pPr marL="85725" indent="0" algn="l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Desenvolver 1 (um)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modelo internacional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Plano de Adaptação Climática para o Turismo (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template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inspirado no Plano Clima Adaptação Setorial Turismo;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Ter modelo internacional de Plano de Adaptação Climática para o Turismo (</a:t>
                      </a:r>
                      <a:r>
                        <a:rPr lang="pt-B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template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que possa ser utilizado por públicos estratégicos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 de 2026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UFRJ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192281"/>
                  </a:ext>
                </a:extLst>
              </a:tr>
              <a:tr h="793385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Elaborar o </a:t>
                      </a: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Guia de Princípios para o Turismo Regenerativo.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 um Guia que apresente as diretrizes e premissas do turismo regenerativo para contribuir com o entendimento do tema. 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Dezembro de 2026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ONU TURISMO</a:t>
                      </a:r>
                    </a:p>
                  </a:txBody>
                  <a:tcPr marL="3317" marR="3317" marT="33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347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47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ECFEA-E9BF-AAF2-077A-599C1EAFF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166B55-D03A-3369-A2DD-4E064B6E1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6364223"/>
            <a:ext cx="8058912" cy="1623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CE810F-20F1-B8EE-8BA8-1B350D410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1800" y="0"/>
            <a:ext cx="5234431" cy="1351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25B5465-3CFC-B0C7-1CFC-D9A09729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-183533"/>
            <a:ext cx="10224008" cy="1107996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3ª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Reunião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da Câmara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Temática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(CT)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Sustentabilidade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Ações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Climáticas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155F983-4BF5-BC79-87ED-5F9DAD50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9</a:t>
            </a:fld>
            <a:endParaRPr lang="pt-BR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4815578A-BFA0-3115-3213-B9A1B9F27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" y="6027157"/>
            <a:ext cx="2399048" cy="694318"/>
          </a:xfrm>
          <a:prstGeom prst="rect">
            <a:avLst/>
          </a:prstGeom>
        </p:spPr>
      </p:pic>
      <p:sp>
        <p:nvSpPr>
          <p:cNvPr id="26" name="Text 3">
            <a:extLst>
              <a:ext uri="{FF2B5EF4-FFF2-40B4-BE49-F238E27FC236}">
                <a16:creationId xmlns:a16="http://schemas.microsoft.com/office/drawing/2014/main" id="{D403EF7E-96E7-D003-DBB4-C0479D87D6A1}"/>
              </a:ext>
            </a:extLst>
          </p:cNvPr>
          <p:cNvSpPr/>
          <p:nvPr/>
        </p:nvSpPr>
        <p:spPr>
          <a:xfrm>
            <a:off x="4261908" y="2024077"/>
            <a:ext cx="1944916" cy="235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Shape 1">
            <a:extLst>
              <a:ext uri="{FF2B5EF4-FFF2-40B4-BE49-F238E27FC236}">
                <a16:creationId xmlns:a16="http://schemas.microsoft.com/office/drawing/2014/main" id="{AE449358-9647-B6CA-2503-064AE19A896B}"/>
              </a:ext>
            </a:extLst>
          </p:cNvPr>
          <p:cNvSpPr/>
          <p:nvPr/>
        </p:nvSpPr>
        <p:spPr>
          <a:xfrm>
            <a:off x="10276211" y="71381"/>
            <a:ext cx="117495" cy="712737"/>
          </a:xfrm>
          <a:prstGeom prst="roundRect">
            <a:avLst>
              <a:gd name="adj" fmla="val 42025"/>
            </a:avLst>
          </a:prstGeom>
          <a:solidFill>
            <a:schemeClr val="accent1">
              <a:lumMod val="40000"/>
              <a:lumOff val="60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BR" sz="1400" dirty="0"/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F790507C-F7D7-C3B9-6732-59171717419B}"/>
              </a:ext>
            </a:extLst>
          </p:cNvPr>
          <p:cNvSpPr/>
          <p:nvPr/>
        </p:nvSpPr>
        <p:spPr>
          <a:xfrm>
            <a:off x="10614179" y="298274"/>
            <a:ext cx="4361736" cy="175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b="1" dirty="0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2027</a:t>
            </a:r>
            <a:r>
              <a:rPr lang="en-US" sz="1400" b="1" dirty="0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: 10 </a:t>
            </a:r>
            <a:r>
              <a:rPr lang="en-US" sz="1400" b="1" dirty="0" err="1">
                <a:solidFill>
                  <a:schemeClr val="accent1"/>
                </a:solidFill>
                <a:latin typeface="Avenir Next LT Pro" panose="020B0504020202020204" pitchFamily="34" charset="0"/>
                <a:ea typeface="Unbounded Bold" pitchFamily="34" charset="-122"/>
              </a:rPr>
              <a:t>metas</a:t>
            </a:r>
            <a:endParaRPr lang="en-US" sz="14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9" name="Text 3">
            <a:extLst>
              <a:ext uri="{FF2B5EF4-FFF2-40B4-BE49-F238E27FC236}">
                <a16:creationId xmlns:a16="http://schemas.microsoft.com/office/drawing/2014/main" id="{B022DBDA-4A47-D75F-722C-20DEA2789B57}"/>
              </a:ext>
            </a:extLst>
          </p:cNvPr>
          <p:cNvSpPr/>
          <p:nvPr/>
        </p:nvSpPr>
        <p:spPr>
          <a:xfrm>
            <a:off x="6244978" y="2176777"/>
            <a:ext cx="5400814" cy="358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endParaRPr lang="en-US" sz="1050" dirty="0">
              <a:solidFill>
                <a:srgbClr val="000000"/>
              </a:solidFill>
              <a:latin typeface="Open Sans" pitchFamily="2" charset="0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1CDABD88-1D19-8CAF-CF70-836794195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71899"/>
              </p:ext>
            </p:extLst>
          </p:nvPr>
        </p:nvGraphicFramePr>
        <p:xfrm>
          <a:off x="546209" y="906266"/>
          <a:ext cx="11213991" cy="5092562"/>
        </p:xfrm>
        <a:graphic>
          <a:graphicData uri="http://schemas.openxmlformats.org/drawingml/2006/table">
            <a:tbl>
              <a:tblPr/>
              <a:tblGrid>
                <a:gridCol w="6620135">
                  <a:extLst>
                    <a:ext uri="{9D8B030D-6E8A-4147-A177-3AD203B41FA5}">
                      <a16:colId xmlns:a16="http://schemas.microsoft.com/office/drawing/2014/main" val="813547279"/>
                    </a:ext>
                  </a:extLst>
                </a:gridCol>
                <a:gridCol w="2817628">
                  <a:extLst>
                    <a:ext uri="{9D8B030D-6E8A-4147-A177-3AD203B41FA5}">
                      <a16:colId xmlns:a16="http://schemas.microsoft.com/office/drawing/2014/main" val="1021298507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316898414"/>
                    </a:ext>
                  </a:extLst>
                </a:gridCol>
                <a:gridCol w="1010684">
                  <a:extLst>
                    <a:ext uri="{9D8B030D-6E8A-4147-A177-3AD203B41FA5}">
                      <a16:colId xmlns:a16="http://schemas.microsoft.com/office/drawing/2014/main" val="2100056389"/>
                    </a:ext>
                  </a:extLst>
                </a:gridCol>
              </a:tblGrid>
              <a:tr h="1360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Ação</a:t>
                      </a:r>
                    </a:p>
                  </a:txBody>
                  <a:tcPr marL="5089" marR="5089" marT="508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 Esperados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Previsão de Entrega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Parceiro</a:t>
                      </a:r>
                    </a:p>
                  </a:txBody>
                  <a:tcPr marL="5089" marR="5089" marT="5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44226"/>
                  </a:ext>
                </a:extLst>
              </a:tr>
              <a:tr h="544236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Elaborar e divulgar 1 (uma)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cartilha sobre turismo sustentável e responsável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até 2027, destinada às redes de ensino escolar dos municípios turísticos, para a sensibilização de crianças e jovens, comunidades tradicionais, trabalhadores do setor e turistas, com proposta de abordagem na perspectiva de Educação baseada na Natureza (</a:t>
                      </a:r>
                      <a:r>
                        <a:rPr lang="pt-BR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EbN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(meta 10)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 uma Cartilha com conteúdo qualificado para divulgação a públicos estratégicos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406093"/>
                  </a:ext>
                </a:extLst>
              </a:tr>
              <a:tr h="761931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Elaborar, em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cooperação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com a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Defesa Civil Nacional, protocolo 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 gestão de riscos e crises para municípios turísticos, até 2027, destinado a gestores públicos municipais, com enfoque na inclusão do turismo nos planos de contingência e na proteção e remoção de profissionais de turismo e turistas, em desastres causados por eventos climáticos extremos (meta 12)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 um protocolo que contribua com os planos de contingência dos municípios visando a inclusão e proteção de turistas em contextos de emergência.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080915"/>
                  </a:ext>
                </a:extLst>
              </a:tr>
              <a:tr h="614987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Disponibilizar, no âmbito do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Fundo Geral de Turismo (Novo </a:t>
                      </a:r>
                      <a:r>
                        <a:rPr lang="pt-BR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Fungetur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linha de crédito específica para prestadores de serviços turísticos, como instrumento da Política Nacional sobre Mudança do Clima (meta 14)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 uma linha de crédito específica para prestadores de serviços turísticos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Coordenação Geral do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Fugentur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01772"/>
                  </a:ext>
                </a:extLst>
              </a:tr>
              <a:tr h="658525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Elaborar, até 2027, em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cooperação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com o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IPHAN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Programa Nacional de Adaptação Climática 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voltado à proteção do patrimônio cultural reconhecido em destinos turísticos, inclusive bens históricos, arqueológicos, paisagísticos e seus atributos naturais associados, com enfoque na resiliência das edificações, conjuntos urbanos, territórios e comunidades detentoras. (meta 15)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Contribuir para a resiliência das edificações, atributos e recursos naturais, conjuntos urbanos, territórios e comunidades de detentores e seus bens associados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IPHAN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758002"/>
                  </a:ext>
                </a:extLst>
              </a:tr>
              <a:tr h="551195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Elaborar e divulgar, com a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cooperação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das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autoridades de saúde, 1 (uma) cartilha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até 2027, contendo diretrizes para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autorização de grandes eventos culturais em municípios turísticos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com enfoque na proteção da população local e dos turistas a fenômenos climáticos extremos. (meta 16)</a:t>
                      </a:r>
                      <a:b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endParaRPr lang="pt-B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 uma Cartilha com conteúdo qualificado para promoção de ações que contribuam com a proteção da população local e dos turistas a fenômenos climáticos extremos por meio de peça informativa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791117"/>
                  </a:ext>
                </a:extLst>
              </a:tr>
              <a:tr h="647641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Elaborar 1 (um)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relatório com o levantamento de ingredientes alimentícios regionais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saberes, tecnologias, modos de produção e patrimônios culturais materiais e imateriais de povos indígenas, comunidades tradicionais e rurais, até 2027, em parceria com suas instâncias de representação, para apoiar e promover a justiça climática e ações de turismo responsável e sustentável nesses territórios. (meta 17)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Identificar costumes e saberes que possam ser catalogados de modo a apoiar e promover à justiça climática e ações de turismo responsável e sustentável nesses territórios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UFRN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468698"/>
                  </a:ext>
                </a:extLst>
              </a:tr>
              <a:tr h="642199">
                <a:tc>
                  <a:txBody>
                    <a:bodyPr/>
                    <a:lstStyle/>
                    <a:p>
                      <a:pPr marL="85725" indent="0" algn="l" defTabSz="914400" rtl="0" eaLnBrk="1" fontAlgn="ctr" latinLnBrk="0" hangingPunct="1">
                        <a:buNone/>
                      </a:pP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Implementar, em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cooperação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com a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EMBRAPA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1 (um) 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Programa Nacional de Fortalecimento </a:t>
                      </a:r>
                      <a:r>
                        <a:rPr lang="pt-BR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 Turismo</a:t>
                      </a:r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em regiões turísticas com sistemas agrícolas tradicionais, até 2027, para promoção da resiliência e da justiça climática. (meta 19)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Promoção de ações que visam a resiliência e jutiça climática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EMBRAPA</a:t>
                      </a:r>
                    </a:p>
                  </a:txBody>
                  <a:tcPr marL="5089" marR="5089" marT="5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105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242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1559</Words>
  <Application>Microsoft Office PowerPoint</Application>
  <PresentationFormat>Widescreen</PresentationFormat>
  <Paragraphs>192</Paragraphs>
  <Slides>11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4" baseType="lpstr">
      <vt:lpstr>Aptos</vt:lpstr>
      <vt:lpstr>Arial</vt:lpstr>
      <vt:lpstr>Avenir Next LT Pro</vt:lpstr>
      <vt:lpstr>Avenir Next LT Pro Demi</vt:lpstr>
      <vt:lpstr>Calibri</vt:lpstr>
      <vt:lpstr>Calibri Light</vt:lpstr>
      <vt:lpstr>Montserrat</vt:lpstr>
      <vt:lpstr>Montserrat Black</vt:lpstr>
      <vt:lpstr>Montserrat ExtraBold</vt:lpstr>
      <vt:lpstr>Montserrat Light</vt:lpstr>
      <vt:lpstr>Montserrat Medium</vt:lpstr>
      <vt:lpstr>Open Sans</vt:lpstr>
      <vt:lpstr>Tema do Office</vt:lpstr>
      <vt:lpstr>Apresentação do PowerPoint</vt:lpstr>
      <vt:lpstr>3ª Reunião da Câmara Temática (CT) Sustentabilidade e Ações Climáticas</vt:lpstr>
      <vt:lpstr>3ª Reunião da Câmara Temática (CT) Sustentabilidade e Ações Climáticas</vt:lpstr>
      <vt:lpstr>3ª Reunião da Câmara Temática (CT) Sustentabilidade e Ações Climáticas</vt:lpstr>
      <vt:lpstr>3ª Reunião da Câmara Temática (CT) Sustentabilidade e Ações Climáticas</vt:lpstr>
      <vt:lpstr>3ª Reunião da Câmara Temática (CT) Sustentabilidade e Ações Climáticas</vt:lpstr>
      <vt:lpstr>3ª Reunião da Câmara Temática (CT) Sustentabilidade e Ações Climáticas</vt:lpstr>
      <vt:lpstr>3ª Reunião da Câmara Temática (CT) Sustentabilidade e Ações Climáticas</vt:lpstr>
      <vt:lpstr>3ª Reunião da Câmara Temática (CT) Sustentabilidade e Ações Climáticas</vt:lpstr>
      <vt:lpstr>3ª Reunião da Câmara Temática (CT) Sustentabilidade e Ações Climáticas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Dias</dc:creator>
  <cp:lastModifiedBy>Adriana Souza de Oliveira Barreto</cp:lastModifiedBy>
  <cp:revision>8</cp:revision>
  <dcterms:created xsi:type="dcterms:W3CDTF">2025-06-02T17:13:15Z</dcterms:created>
  <dcterms:modified xsi:type="dcterms:W3CDTF">2026-02-27T13:50:44Z</dcterms:modified>
</cp:coreProperties>
</file>