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  <p:sldMasterId id="2147483677" r:id="rId2"/>
  </p:sldMasterIdLst>
  <p:notesMasterIdLst>
    <p:notesMasterId r:id="rId7"/>
  </p:notesMasterIdLst>
  <p:sldIdLst>
    <p:sldId id="310" r:id="rId3"/>
    <p:sldId id="312" r:id="rId4"/>
    <p:sldId id="270" r:id="rId5"/>
    <p:sldId id="280" r:id="rId6"/>
  </p:sldIdLst>
  <p:sldSz cx="9144000" cy="5143500" type="screen16x9"/>
  <p:notesSz cx="6858000" cy="9144000"/>
  <p:embeddedFontLst>
    <p:embeddedFont>
      <p:font typeface="Arvo" panose="020B0604020202020204" charset="0"/>
      <p:regular r:id="rId8"/>
      <p:bold r:id="rId9"/>
      <p:italic r:id="rId10"/>
      <p:boldItalic r:id="rId11"/>
    </p:embeddedFont>
    <p:embeddedFont>
      <p:font typeface="Nunito Sans ExtraBold" pitchFamily="2" charset="0"/>
      <p:bold r:id="rId12"/>
      <p:boldItalic r:id="rId13"/>
    </p:embeddedFont>
    <p:embeddedFont>
      <p:font typeface="Proxima Nova" panose="020B0604020202020204" charset="0"/>
      <p:regular r:id="rId14"/>
      <p:bold r:id="rId15"/>
      <p:italic r:id="rId16"/>
      <p:boldItalic r:id="rId17"/>
    </p:embeddedFont>
    <p:embeddedFont>
      <p:font typeface="Proxima Nova Semibold" panose="020B0604020202020204" charset="0"/>
      <p:regular r:id="rId18"/>
      <p:bold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Medium" panose="020B06040202020202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4C3EC-B185-4350-AAD8-22BB7330856B}" v="6" dt="2022-11-03T17:51:49.314"/>
  </p1510:revLst>
</p1510:revInfo>
</file>

<file path=ppt/tableStyles.xml><?xml version="1.0" encoding="utf-8"?>
<a:tblStyleLst xmlns:a="http://schemas.openxmlformats.org/drawingml/2006/main" def="{668C4398-8BD7-4EC4-83C3-9C2625BB2F66}">
  <a:tblStyle styleId="{668C4398-8BD7-4EC4-83C3-9C2625BB2F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/>
    <p:restoredTop sz="94646"/>
  </p:normalViewPr>
  <p:slideViewPr>
    <p:cSldViewPr snapToGrid="0" snapToObjects="1">
      <p:cViewPr varScale="1">
        <p:scale>
          <a:sx n="137" d="100"/>
          <a:sy n="137" d="100"/>
        </p:scale>
        <p:origin x="11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46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53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76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2" name="Google Shape;5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3" name="Google Shape;532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">
  <p:cSld name="CUSTOM_1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5083800" y="24787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0" y="0"/>
            <a:ext cx="4457400" cy="5143500"/>
          </a:xfrm>
          <a:prstGeom prst="rect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3"/>
          <p:cNvCxnSpPr/>
          <p:nvPr/>
        </p:nvCxnSpPr>
        <p:spPr>
          <a:xfrm>
            <a:off x="5161825" y="1160825"/>
            <a:ext cx="1140000" cy="0"/>
          </a:xfrm>
          <a:prstGeom prst="straightConnector1">
            <a:avLst/>
          </a:prstGeom>
          <a:noFill/>
          <a:ln w="19050" cap="flat" cmpd="sng">
            <a:solidFill>
              <a:srgbClr val="19344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4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7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5300" y="695225"/>
            <a:ext cx="755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Medium"/>
              <a:buNone/>
              <a:defRPr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85225" y="1668825"/>
            <a:ext cx="64029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9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9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.docs.live.net/1ec211e1ce6f6c2f/&#193;rea%20de%20Trabalho/DIRED/Edital%20UnB/Manual%20do%20Youtube%20para%20o%20v&#237;deo.pdf" TargetMode="External"/><Relationship Id="rId5" Type="http://schemas.openxmlformats.org/officeDocument/2006/relationships/hyperlink" Target="http://www.gestaopublica.unb.br/images/Regulamentos/ProjetoPedagogico.pdf" TargetMode="External"/><Relationship Id="rId4" Type="http://schemas.openxmlformats.org/officeDocument/2006/relationships/hyperlink" Target="https://d.docs.live.net/1ec211e1ce6f6c2f/&#193;rea%20de%20Trabalho/DIRED/Edital%20UnB/2%20Edital%20UnB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74BD036-C1BD-1742-9292-3230D4D2B378}"/>
              </a:ext>
            </a:extLst>
          </p:cNvPr>
          <p:cNvSpPr txBox="1"/>
          <p:nvPr/>
        </p:nvSpPr>
        <p:spPr>
          <a:xfrm>
            <a:off x="5417813" y="151455"/>
            <a:ext cx="390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Coordenação- Geral de Gestão de Pessoas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511E59-4F47-484B-9A9F-33BC4E9FC648}"/>
              </a:ext>
            </a:extLst>
          </p:cNvPr>
          <p:cNvSpPr txBox="1"/>
          <p:nvPr/>
        </p:nvSpPr>
        <p:spPr>
          <a:xfrm>
            <a:off x="3765740" y="1946907"/>
            <a:ext cx="4860099" cy="8925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l Tarikh" pitchFamily="2" charset="-78"/>
                <a:cs typeface="Al Tarikh" pitchFamily="2" charset="-78"/>
              </a:rPr>
              <a:t>     </a:t>
            </a:r>
            <a:r>
              <a:rPr lang="pt-BR" sz="2600" b="1" i="1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Divisão de Desenvolvimento de Pessoal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399BA31-942A-314C-BE45-08F268B3C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1" y="0"/>
            <a:ext cx="3234011" cy="514350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62275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39F1D6-98E7-A247-904F-5B0307C43DF8}"/>
              </a:ext>
            </a:extLst>
          </p:cNvPr>
          <p:cNvSpPr txBox="1"/>
          <p:nvPr/>
        </p:nvSpPr>
        <p:spPr>
          <a:xfrm>
            <a:off x="-1" y="275573"/>
            <a:ext cx="6843713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UNB - PPGP – Programa de Pós Graduação em Gestão Pública </a:t>
            </a:r>
            <a:endParaRPr lang="pt-BR" sz="1800" dirty="0">
              <a:solidFill>
                <a:schemeClr val="bg1"/>
              </a:solidFill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C5F588-2F02-9C4D-9718-3F5DE1C7090C}"/>
              </a:ext>
            </a:extLst>
          </p:cNvPr>
          <p:cNvSpPr txBox="1"/>
          <p:nvPr/>
        </p:nvSpPr>
        <p:spPr>
          <a:xfrm>
            <a:off x="200416" y="1733826"/>
            <a:ext cx="8379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dirty="0">
                <a:latin typeface="Al Tarikh" pitchFamily="2" charset="-78"/>
                <a:cs typeface="Al Tarikh" pitchFamily="2" charset="-78"/>
              </a:rPr>
              <a:t>O Programa de Pós-Graduação em Gestão Pública (PPGP) – Faculdade UnB Planaltina (FUP) – busca desenvolver inovação e pesquisas relacionadas ao setor público com vistas ao desenvolvimento nacional, regional ou local.</a:t>
            </a:r>
          </a:p>
          <a:p>
            <a:pPr algn="just"/>
            <a:r>
              <a:rPr lang="pt-BR" dirty="0">
                <a:latin typeface="Al Tarikh" pitchFamily="2" charset="-78"/>
                <a:cs typeface="Al Tarikh" pitchFamily="2" charset="-78"/>
              </a:rPr>
              <a:t> 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b="1" dirty="0">
                <a:latin typeface="Al Tarikh" pitchFamily="2" charset="-78"/>
                <a:cs typeface="Al Tarikh" pitchFamily="2" charset="-78"/>
              </a:rPr>
              <a:t> O Mestrado Profissional</a:t>
            </a:r>
            <a:r>
              <a:rPr lang="pt-BR" dirty="0">
                <a:latin typeface="Al Tarikh" pitchFamily="2" charset="-78"/>
                <a:cs typeface="Al Tarikh" pitchFamily="2" charset="-78"/>
              </a:rPr>
              <a:t> contempla uma carga horária mínima de </a:t>
            </a:r>
            <a:r>
              <a:rPr lang="pt-BR" sz="1800" dirty="0">
                <a:latin typeface="Al Tarikh" pitchFamily="2" charset="-78"/>
                <a:cs typeface="Al Tarikh" pitchFamily="2" charset="-78"/>
              </a:rPr>
              <a:t>370 </a:t>
            </a:r>
            <a:r>
              <a:rPr lang="pt-BR" dirty="0">
                <a:latin typeface="Al Tarikh" pitchFamily="2" charset="-78"/>
                <a:cs typeface="Al Tarikh" pitchFamily="2" charset="-78"/>
              </a:rPr>
              <a:t>horas (</a:t>
            </a:r>
            <a:r>
              <a:rPr lang="pt-BR" sz="1800" dirty="0">
                <a:latin typeface="Al Tarikh" pitchFamily="2" charset="-78"/>
                <a:cs typeface="Al Tarikh" pitchFamily="2" charset="-78"/>
              </a:rPr>
              <a:t>330</a:t>
            </a:r>
            <a:r>
              <a:rPr lang="pt-BR" dirty="0">
                <a:latin typeface="Al Tarikh" pitchFamily="2" charset="-78"/>
                <a:cs typeface="Al Tarikh" pitchFamily="2" charset="-78"/>
              </a:rPr>
              <a:t> horas em disciplinas e </a:t>
            </a:r>
            <a:r>
              <a:rPr lang="pt-BR" sz="1800" dirty="0">
                <a:latin typeface="Al Tarikh" pitchFamily="2" charset="-78"/>
                <a:cs typeface="Al Tarikh" pitchFamily="2" charset="-78"/>
              </a:rPr>
              <a:t>40</a:t>
            </a:r>
            <a:r>
              <a:rPr lang="pt-BR" dirty="0">
                <a:latin typeface="Al Tarikh" pitchFamily="2" charset="-78"/>
                <a:cs typeface="Al Tarikh" pitchFamily="2" charset="-78"/>
              </a:rPr>
              <a:t> horas em atividades equivalentes/complementares). </a:t>
            </a:r>
          </a:p>
          <a:p>
            <a:pPr algn="just"/>
            <a:r>
              <a:rPr lang="pt-BR" dirty="0">
                <a:latin typeface="Al Tarikh" pitchFamily="2" charset="-78"/>
                <a:cs typeface="Al Tarikh" pitchFamily="2" charset="-78"/>
              </a:rPr>
              <a:t> 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dirty="0">
                <a:latin typeface="Al Tarikh" pitchFamily="2" charset="-78"/>
                <a:cs typeface="Al Tarikh" pitchFamily="2" charset="-78"/>
              </a:rPr>
              <a:t>A admissão de alunos regulares e especiais no PPGP ocorre em fluxo contínuo por meio de seleção pública.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936171D-7D3A-8E4E-8C92-044AF40D9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04" b="100000" l="1716" r="995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808" y="0"/>
            <a:ext cx="2648192" cy="137160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F2DBFAE-CDBB-D145-99B2-8D34ECE3D734}"/>
              </a:ext>
            </a:extLst>
          </p:cNvPr>
          <p:cNvSpPr txBox="1"/>
          <p:nvPr/>
        </p:nvSpPr>
        <p:spPr>
          <a:xfrm>
            <a:off x="7515616" y="870559"/>
            <a:ext cx="106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2060"/>
                </a:solidFill>
              </a:rPr>
              <a:t>UnB</a:t>
            </a:r>
          </a:p>
        </p:txBody>
      </p:sp>
      <p:sp>
        <p:nvSpPr>
          <p:cNvPr id="11" name="Google Shape;5239;p51">
            <a:extLst>
              <a:ext uri="{FF2B5EF4-FFF2-40B4-BE49-F238E27FC236}">
                <a16:creationId xmlns:a16="http://schemas.microsoft.com/office/drawing/2014/main" id="{301D09A0-DDBD-AB4D-9EB2-46DB3F9F2631}"/>
              </a:ext>
            </a:extLst>
          </p:cNvPr>
          <p:cNvSpPr/>
          <p:nvPr/>
        </p:nvSpPr>
        <p:spPr>
          <a:xfrm>
            <a:off x="7819904" y="3806385"/>
            <a:ext cx="620920" cy="612726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6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/>
          <p:nvPr/>
        </p:nvSpPr>
        <p:spPr>
          <a:xfrm flipH="1">
            <a:off x="0" y="146091"/>
            <a:ext cx="8239125" cy="485775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CC4E14-7DC8-8140-8C97-A99DC3E01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223" y="878436"/>
            <a:ext cx="3168030" cy="2874167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D9D0A84-9FEB-8B4D-90C7-90D80C9277EF}"/>
              </a:ext>
            </a:extLst>
          </p:cNvPr>
          <p:cNvSpPr txBox="1"/>
          <p:nvPr/>
        </p:nvSpPr>
        <p:spPr>
          <a:xfrm>
            <a:off x="515361" y="697529"/>
            <a:ext cx="47572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Importante</a:t>
            </a:r>
            <a:r>
              <a:rPr lang="pt-BR" b="1" dirty="0">
                <a:solidFill>
                  <a:schemeClr val="bg2"/>
                </a:solidFill>
                <a:latin typeface="Abadi MT Condensed Light" panose="020B0306030101010103" pitchFamily="34" charset="77"/>
                <a:cs typeface="Al Tarikh" pitchFamily="2" charset="-78"/>
              </a:rPr>
              <a:t>!</a:t>
            </a:r>
            <a:endParaRPr lang="pt-BR" b="1" dirty="0">
              <a:solidFill>
                <a:schemeClr val="bg2"/>
              </a:solidFill>
              <a:latin typeface="Al Tarikh" pitchFamily="2" charset="-78"/>
              <a:cs typeface="Al Tarikh" pitchFamily="2" charset="-78"/>
            </a:endParaRPr>
          </a:p>
          <a:p>
            <a:endParaRPr lang="pt-BR" dirty="0">
              <a:solidFill>
                <a:schemeClr val="bg2"/>
              </a:solidFill>
              <a:latin typeface="Al Tarikh" pitchFamily="2" charset="-78"/>
              <a:cs typeface="Al Tarikh" pitchFamily="2" charset="-78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As aulas serão ministradas no Edifício Celso Furtado a partir do dia 28/03/2023</a:t>
            </a:r>
          </a:p>
          <a:p>
            <a:endParaRPr lang="pt-BR" dirty="0">
              <a:solidFill>
                <a:schemeClr val="bg2"/>
              </a:solidFill>
              <a:latin typeface="Al Tarikh" pitchFamily="2" charset="-78"/>
              <a:cs typeface="Al Tarikh" pitchFamily="2" charset="-78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300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Edital</a:t>
            </a:r>
          </a:p>
          <a:p>
            <a:r>
              <a:rPr lang="pt-BR" sz="1300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  <a:hlinkClick r:id="rId4"/>
              </a:rPr>
              <a:t>https://d.docs.live.net/1ec211e1ce6f6c2f/Área%20de%20Trabalho/DIRED/Edital%20UnB/2%20Edital%20UnB.pdf</a:t>
            </a:r>
            <a:endParaRPr lang="pt-BR" sz="1300" dirty="0">
              <a:solidFill>
                <a:schemeClr val="bg2"/>
              </a:solidFill>
              <a:latin typeface="Al Tarikh" pitchFamily="2" charset="-78"/>
              <a:cs typeface="Al Tarikh" pitchFamily="2" charset="-78"/>
            </a:endParaRPr>
          </a:p>
          <a:p>
            <a:r>
              <a:rPr lang="pt-BR" sz="1300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 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300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Projeto Pedagógico</a:t>
            </a:r>
          </a:p>
          <a:p>
            <a:r>
              <a:rPr lang="pt-BR" sz="1300" u="sng" dirty="0">
                <a:solidFill>
                  <a:schemeClr val="accent5">
                    <a:lumMod val="75000"/>
                  </a:schemeClr>
                </a:solidFill>
                <a:latin typeface="Al Tarikh" pitchFamily="2" charset="-78"/>
                <a:cs typeface="Al Tarikh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http://www.gestaopublica.unb.br/images/Regulamentos/ProjetoPedagogico.pdf</a:t>
            </a:r>
            <a:endParaRPr lang="pt-BR" sz="1300" u="sng" dirty="0">
              <a:solidFill>
                <a:schemeClr val="accent5">
                  <a:lumMod val="75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u="sng" dirty="0">
              <a:solidFill>
                <a:schemeClr val="accent5">
                  <a:lumMod val="75000"/>
                </a:schemeClr>
              </a:solidFill>
              <a:latin typeface="Al Tarikh" pitchFamily="2" charset="-78"/>
              <a:cs typeface="Al Tarikh" pitchFamily="2" charset="-78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300" dirty="0">
                <a:solidFill>
                  <a:schemeClr val="bg2"/>
                </a:solidFill>
                <a:cs typeface="Al Tarikh" pitchFamily="2" charset="-78"/>
              </a:rPr>
              <a:t>Manual do Youtube para o vídeo</a:t>
            </a:r>
          </a:p>
          <a:p>
            <a:pPr marL="285750" indent="-285750">
              <a:buFont typeface="Wingdings" pitchFamily="2" charset="2"/>
              <a:buChar char="§"/>
            </a:pPr>
            <a:endParaRPr lang="pt-BR" sz="1300" dirty="0">
              <a:solidFill>
                <a:schemeClr val="bg2"/>
              </a:solidFill>
              <a:cs typeface="Al Tarikh" pitchFamily="2" charset="-78"/>
            </a:endParaRPr>
          </a:p>
          <a:p>
            <a:r>
              <a:rPr lang="pt-BR" dirty="0">
                <a:hlinkClick r:id="rId6"/>
              </a:rPr>
              <a:t>https://d.docs.live.net/1ec211e1ce6f6c2f/Área%20de%20Trabalho/DIRED/Edital%20UnB/Manual%20do%20Youtube%20para%20o%20vídeo.pdf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16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5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Google Shape;5325;p56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i="1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Obrigado</a:t>
            </a:r>
            <a:r>
              <a:rPr lang="pt-BR" i="1" dirty="0">
                <a:solidFill>
                  <a:schemeClr val="bg2"/>
                </a:solidFill>
                <a:latin typeface="Abadi MT Condensed Light" panose="020B0306030101010103" pitchFamily="34" charset="77"/>
                <a:cs typeface="Al Tarikh" pitchFamily="2" charset="-78"/>
              </a:rPr>
              <a:t>!</a:t>
            </a:r>
            <a:endParaRPr i="1" dirty="0">
              <a:solidFill>
                <a:schemeClr val="bg2"/>
              </a:solidFill>
              <a:latin typeface="Al Tarikh" pitchFamily="2" charset="-78"/>
              <a:cs typeface="Al Tarikh" pitchFamily="2" charset="-7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l Tarikh" pitchFamily="2" charset="-78"/>
              <a:cs typeface="Al Tarikh" pitchFamily="2" charset="-78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i="1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5326" name="Google Shape;5326;p56"/>
          <p:cNvSpPr txBox="1">
            <a:spLocks noGrp="1"/>
          </p:cNvSpPr>
          <p:nvPr>
            <p:ph type="body" idx="1"/>
          </p:nvPr>
        </p:nvSpPr>
        <p:spPr>
          <a:xfrm>
            <a:off x="5083800" y="2499020"/>
            <a:ext cx="42126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200" i="1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Coordenação – Geral de Gestão de Pessoas/MDR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200" i="1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Andrea: 2034- 5126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200" i="1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Luciana: 2034-4339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1200" i="1" dirty="0">
                <a:solidFill>
                  <a:schemeClr val="bg2"/>
                </a:solidFill>
                <a:latin typeface="Al Tarikh" pitchFamily="2" charset="-78"/>
                <a:cs typeface="Al Tarikh" pitchFamily="2" charset="-78"/>
              </a:rPr>
              <a:t>Vanessa:  2034-5116</a:t>
            </a:r>
            <a:endParaRPr sz="1200" i="1" dirty="0">
              <a:solidFill>
                <a:schemeClr val="bg2"/>
              </a:solidFill>
              <a:latin typeface="Al Tarikh" pitchFamily="2" charset="-78"/>
              <a:cs typeface="Al Tarikh" pitchFamily="2" charset="-78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Al Tarikh" pitchFamily="2" charset="-78"/>
              <a:cs typeface="Al Tarikh" pitchFamily="2" charset="-78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Al Tarikh" pitchFamily="2" charset="-78"/>
              <a:cs typeface="Al Tarikh" pitchFamily="2" charset="-78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 i="1" dirty="0">
              <a:latin typeface="Al Tarikh" pitchFamily="2" charset="-78"/>
              <a:cs typeface="Al Tarikh" pitchFamily="2" charset="-78"/>
            </a:endParaRPr>
          </a:p>
        </p:txBody>
      </p:sp>
      <p:pic>
        <p:nvPicPr>
          <p:cNvPr id="5327" name="Google Shape;5327;p56"/>
          <p:cNvPicPr preferRelativeResize="0"/>
          <p:nvPr/>
        </p:nvPicPr>
        <p:blipFill rotWithShape="1">
          <a:blip r:embed="rId3">
            <a:alphaModFix/>
          </a:blip>
          <a:srcRect l="5303" b="19256"/>
          <a:stretch/>
        </p:blipFill>
        <p:spPr>
          <a:xfrm>
            <a:off x="212710" y="1332250"/>
            <a:ext cx="4525650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6E8247-3DAA-6B46-B0BC-D0507A2F47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8803851"/>
            <a:ext cx="4426527" cy="14962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74F405-7EEB-B04C-A6DC-0F9EC50087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8956251"/>
            <a:ext cx="4426527" cy="14962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187E74-3E22-DF46-AC2A-C1D1931C53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9108651"/>
            <a:ext cx="4426527" cy="1496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busines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237</Words>
  <Application>Microsoft Office PowerPoint</Application>
  <PresentationFormat>Apresentação na tela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6" baseType="lpstr">
      <vt:lpstr>Nunito Sans ExtraBold</vt:lpstr>
      <vt:lpstr>Arial</vt:lpstr>
      <vt:lpstr>Roboto Medium</vt:lpstr>
      <vt:lpstr>Proxima Nova Semibold</vt:lpstr>
      <vt:lpstr>Wingdings</vt:lpstr>
      <vt:lpstr>Abadi MT Condensed Light</vt:lpstr>
      <vt:lpstr>Roboto</vt:lpstr>
      <vt:lpstr>Arvo</vt:lpstr>
      <vt:lpstr>Al Tarikh</vt:lpstr>
      <vt:lpstr>Proxima Nova</vt:lpstr>
      <vt:lpstr>Simple business</vt:lpstr>
      <vt:lpstr>SlidesGo Final Pages</vt:lpstr>
      <vt:lpstr>Apresentação do PowerPoint</vt:lpstr>
      <vt:lpstr>Apresentação do PowerPoint</vt:lpstr>
      <vt:lpstr>Apresentação do PowerPoint</vt:lpstr>
      <vt:lpstr>Obrigado!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is where your presentation begins</dc:title>
  <dc:creator>Rayane Gonçalves Melo</dc:creator>
  <cp:lastModifiedBy>Valdilani Nogueira Silva</cp:lastModifiedBy>
  <cp:revision>164</cp:revision>
  <dcterms:modified xsi:type="dcterms:W3CDTF">2022-11-08T14:16:10Z</dcterms:modified>
</cp:coreProperties>
</file>