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77" r:id="rId2"/>
    <p:sldId id="309" r:id="rId3"/>
    <p:sldId id="288" r:id="rId4"/>
    <p:sldId id="292" r:id="rId5"/>
    <p:sldId id="293" r:id="rId6"/>
    <p:sldId id="310" r:id="rId7"/>
    <p:sldId id="298" r:id="rId8"/>
    <p:sldId id="296" r:id="rId9"/>
    <p:sldId id="301" r:id="rId10"/>
    <p:sldId id="302" r:id="rId11"/>
    <p:sldId id="300" r:id="rId12"/>
    <p:sldId id="303" r:id="rId13"/>
    <p:sldId id="304" r:id="rId14"/>
    <p:sldId id="281" r:id="rId15"/>
    <p:sldId id="289" r:id="rId16"/>
    <p:sldId id="286" r:id="rId17"/>
    <p:sldId id="305" r:id="rId18"/>
    <p:sldId id="311" r:id="rId19"/>
    <p:sldId id="312" r:id="rId20"/>
    <p:sldId id="316" r:id="rId21"/>
    <p:sldId id="308" r:id="rId22"/>
    <p:sldId id="282" r:id="rId23"/>
    <p:sldId id="313" r:id="rId24"/>
    <p:sldId id="315" r:id="rId25"/>
    <p:sldId id="306" r:id="rId26"/>
    <p:sldId id="314" r:id="rId27"/>
    <p:sldId id="317" r:id="rId28"/>
    <p:sldId id="307" r:id="rId29"/>
    <p:sldId id="318" r:id="rId30"/>
    <p:sldId id="319" r:id="rId31"/>
    <p:sldId id="320" r:id="rId32"/>
    <p:sldId id="322" r:id="rId33"/>
    <p:sldId id="321" r:id="rId34"/>
    <p:sldId id="279" r:id="rId35"/>
  </p:sldIdLst>
  <p:sldSz cx="9144000" cy="5143500" type="screen16x9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756" userDrawn="1">
          <p15:clr>
            <a:srgbClr val="A4A3A4"/>
          </p15:clr>
        </p15:guide>
        <p15:guide id="2" pos="612" userDrawn="1">
          <p15:clr>
            <a:srgbClr val="A4A3A4"/>
          </p15:clr>
        </p15:guide>
        <p15:guide id="3" pos="315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EC427"/>
    <a:srgbClr val="5CC2E7"/>
    <a:srgbClr val="049CD6"/>
    <a:srgbClr val="365F2D"/>
    <a:srgbClr val="EDC852"/>
    <a:srgbClr val="2157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661" autoAdjust="0"/>
    <p:restoredTop sz="95206" autoAdjust="0"/>
  </p:normalViewPr>
  <p:slideViewPr>
    <p:cSldViewPr>
      <p:cViewPr varScale="1">
        <p:scale>
          <a:sx n="143" d="100"/>
          <a:sy n="143" d="100"/>
        </p:scale>
        <p:origin x="912" y="114"/>
      </p:cViewPr>
      <p:guideLst>
        <p:guide orient="horz" pos="1756"/>
        <p:guide pos="612"/>
        <p:guide pos="315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1B94E4-0718-4CB0-A695-FF1F3C92267F}" type="datetimeFigureOut">
              <a:rPr lang="pt-BR" smtClean="0"/>
              <a:t>16/06/2021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904EB1-89EE-48E4-9EC6-599B7C2EE2D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641562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 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904EB1-89EE-48E4-9EC6-599B7C2EE2DB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211095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949F0-A145-4D9D-BC03-4640DBDCF719}" type="datetimeFigureOut">
              <a:rPr lang="pt-BR" smtClean="0"/>
              <a:pPr/>
              <a:t>16/06/2021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0609B-0DCB-4A64-8550-104F1EEE907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949F0-A145-4D9D-BC03-4640DBDCF719}" type="datetimeFigureOut">
              <a:rPr lang="pt-BR" smtClean="0"/>
              <a:pPr/>
              <a:t>16/06/2021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0609B-0DCB-4A64-8550-104F1EEE907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949F0-A145-4D9D-BC03-4640DBDCF719}" type="datetimeFigureOut">
              <a:rPr lang="pt-BR" smtClean="0"/>
              <a:pPr/>
              <a:t>16/06/2021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0609B-0DCB-4A64-8550-104F1EEE907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949F0-A145-4D9D-BC03-4640DBDCF719}" type="datetimeFigureOut">
              <a:rPr lang="pt-BR" smtClean="0"/>
              <a:pPr/>
              <a:t>16/06/2021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0609B-0DCB-4A64-8550-104F1EEE907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949F0-A145-4D9D-BC03-4640DBDCF719}" type="datetimeFigureOut">
              <a:rPr lang="pt-BR" smtClean="0"/>
              <a:pPr/>
              <a:t>16/06/2021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0609B-0DCB-4A64-8550-104F1EEE907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949F0-A145-4D9D-BC03-4640DBDCF719}" type="datetimeFigureOut">
              <a:rPr lang="pt-BR" smtClean="0"/>
              <a:pPr/>
              <a:t>16/06/2021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0609B-0DCB-4A64-8550-104F1EEE907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949F0-A145-4D9D-BC03-4640DBDCF719}" type="datetimeFigureOut">
              <a:rPr lang="pt-BR" smtClean="0"/>
              <a:pPr/>
              <a:t>16/06/2021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0609B-0DCB-4A64-8550-104F1EEE907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949F0-A145-4D9D-BC03-4640DBDCF719}" type="datetimeFigureOut">
              <a:rPr lang="pt-BR" smtClean="0"/>
              <a:pPr/>
              <a:t>16/06/2021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0609B-0DCB-4A64-8550-104F1EEE907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949F0-A145-4D9D-BC03-4640DBDCF719}" type="datetimeFigureOut">
              <a:rPr lang="pt-BR" smtClean="0"/>
              <a:pPr/>
              <a:t>16/06/2021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0609B-0DCB-4A64-8550-104F1EEE907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949F0-A145-4D9D-BC03-4640DBDCF719}" type="datetimeFigureOut">
              <a:rPr lang="pt-BR" smtClean="0"/>
              <a:pPr/>
              <a:t>16/06/2021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0609B-0DCB-4A64-8550-104F1EEE907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949F0-A145-4D9D-BC03-4640DBDCF719}" type="datetimeFigureOut">
              <a:rPr lang="pt-BR" smtClean="0"/>
              <a:pPr/>
              <a:t>16/06/2021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0609B-0DCB-4A64-8550-104F1EEE907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F949F0-A145-4D9D-BC03-4640DBDCF719}" type="datetimeFigureOut">
              <a:rPr lang="pt-BR" smtClean="0"/>
              <a:pPr/>
              <a:t>16/06/2021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E0609B-0DCB-4A64-8550-104F1EEE907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.png"/><Relationship Id="rId7" Type="http://schemas.openxmlformats.org/officeDocument/2006/relationships/image" Target="../media/image31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5" Type="http://schemas.openxmlformats.org/officeDocument/2006/relationships/image" Target="../media/image29.svg"/><Relationship Id="rId4" Type="http://schemas.openxmlformats.org/officeDocument/2006/relationships/image" Target="../media/image2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38419695-EB3A-4126-B77C-53C2C478CE5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8" y="0"/>
            <a:ext cx="9141224" cy="5143500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2363869" y="1740753"/>
            <a:ext cx="4286622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4800" b="1" spc="300" dirty="0">
                <a:solidFill>
                  <a:schemeClr val="accent3">
                    <a:lumMod val="75000"/>
                  </a:schemeClr>
                </a:solidFill>
              </a:rPr>
              <a:t>PPA</a:t>
            </a:r>
            <a:r>
              <a:rPr lang="pt-BR" sz="2000" b="1" spc="3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pt-BR" sz="4800" b="1" spc="300" dirty="0">
                <a:solidFill>
                  <a:schemeClr val="accent3">
                    <a:lumMod val="75000"/>
                  </a:schemeClr>
                </a:solidFill>
              </a:rPr>
              <a:t>2020</a:t>
            </a:r>
            <a:r>
              <a:rPr lang="pt-BR" sz="2000" b="1" spc="3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pt-BR" sz="4800" b="1" spc="300" dirty="0">
                <a:solidFill>
                  <a:schemeClr val="accent3">
                    <a:lumMod val="75000"/>
                  </a:schemeClr>
                </a:solidFill>
              </a:rPr>
              <a:t>2023</a:t>
            </a:r>
          </a:p>
          <a:p>
            <a:pPr algn="ctr"/>
            <a:r>
              <a:rPr lang="pt-BR" sz="2000" b="1" spc="300" dirty="0">
                <a:solidFill>
                  <a:schemeClr val="accent3">
                    <a:lumMod val="75000"/>
                  </a:schemeClr>
                </a:solidFill>
              </a:rPr>
              <a:t>Programas temáticos </a:t>
            </a:r>
          </a:p>
          <a:p>
            <a:pPr algn="ctr"/>
            <a:r>
              <a:rPr lang="pt-BR" sz="2000" b="1" spc="300" dirty="0">
                <a:solidFill>
                  <a:schemeClr val="accent3">
                    <a:lumMod val="75000"/>
                  </a:schemeClr>
                </a:solidFill>
              </a:rPr>
              <a:t>do MInfra</a:t>
            </a: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203699"/>
            <a:ext cx="2442232" cy="409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4653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m 10" descr="Uma imagem contendo grande, avião&#10;&#10;Descrição gerada automaticamente">
            <a:extLst>
              <a:ext uri="{FF2B5EF4-FFF2-40B4-BE49-F238E27FC236}">
                <a16:creationId xmlns:a16="http://schemas.microsoft.com/office/drawing/2014/main" id="{464100EB-FCC1-46E8-AF19-4E7316486B2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0"/>
            <a:ext cx="9211806" cy="5143500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62A05BC0-4FDC-4230-8AA7-B92EF9339EE2}"/>
              </a:ext>
            </a:extLst>
          </p:cNvPr>
          <p:cNvSpPr/>
          <p:nvPr/>
        </p:nvSpPr>
        <p:spPr>
          <a:xfrm>
            <a:off x="179512" y="627534"/>
            <a:ext cx="8424936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2000" b="1" dirty="0">
                <a:solidFill>
                  <a:schemeClr val="accent3">
                    <a:lumMod val="75000"/>
                  </a:schemeClr>
                </a:solidFill>
              </a:rPr>
              <a:t>CAPÍTULO  III - DA INTEGRAÇÃO COM OS ORÇAMENTOS DA UNIÃO;</a:t>
            </a:r>
          </a:p>
          <a:p>
            <a:endParaRPr lang="pt-PT" sz="1000" b="1" dirty="0"/>
          </a:p>
          <a:p>
            <a:pPr algn="just"/>
            <a:r>
              <a:rPr lang="pt-PT" b="1" dirty="0"/>
              <a:t>Art. 9º</a:t>
            </a:r>
            <a:r>
              <a:rPr lang="pt-PT" dirty="0"/>
              <a:t> Compõem o </a:t>
            </a:r>
            <a:r>
              <a:rPr lang="pt-PT" b="1" dirty="0"/>
              <a:t>Anexo III os  investimentos  plurianuais  prioritários</a:t>
            </a:r>
            <a:r>
              <a:rPr lang="pt-PT" dirty="0"/>
              <a:t>, definidos entre as ações do tipo projeto, dos programas finalísticos integrantes dos Orçamentos Fiscal e da Seguridade Social, exceto os investimentos relacionados exclusivamente às transferências da União aos Estados, ao Distrito Federal  e  aos Municípios, observadas as seguintes diretrizes:</a:t>
            </a:r>
            <a:endParaRPr lang="pt-BR" dirty="0"/>
          </a:p>
          <a:p>
            <a:pPr algn="just"/>
            <a:endParaRPr lang="pt-PT" dirty="0"/>
          </a:p>
          <a:p>
            <a:pPr algn="just"/>
            <a:r>
              <a:rPr lang="pt-PT" dirty="0"/>
              <a:t>I - </a:t>
            </a:r>
            <a:r>
              <a:rPr lang="pt-PT" b="1" dirty="0"/>
              <a:t>execução financeira acumulada superior a vinte por  cento  </a:t>
            </a:r>
            <a:r>
              <a:rPr lang="pt-PT" dirty="0"/>
              <a:t>de  seu  custo  total estimado na data-base de </a:t>
            </a:r>
            <a:r>
              <a:rPr lang="pt-PT" b="1" dirty="0"/>
              <a:t>30 de junho de 2019</a:t>
            </a:r>
            <a:r>
              <a:rPr lang="pt-PT" dirty="0"/>
              <a:t>; ou </a:t>
            </a:r>
          </a:p>
          <a:p>
            <a:pPr algn="just"/>
            <a:endParaRPr lang="pt-PT" dirty="0"/>
          </a:p>
          <a:p>
            <a:pPr algn="just"/>
            <a:r>
              <a:rPr lang="pt-PT" dirty="0"/>
              <a:t>II - </a:t>
            </a:r>
            <a:r>
              <a:rPr lang="pt-PT" b="1" dirty="0"/>
              <a:t>conclusão até 2023</a:t>
            </a:r>
            <a:r>
              <a:rPr lang="pt-PT" dirty="0"/>
              <a:t>.</a:t>
            </a:r>
            <a:endParaRPr lang="pt-BR" dirty="0"/>
          </a:p>
          <a:p>
            <a:endParaRPr lang="pt-BR" dirty="0"/>
          </a:p>
          <a:p>
            <a:r>
              <a:rPr lang="pt-BR" sz="2000" b="1" dirty="0"/>
              <a:t> </a:t>
            </a:r>
          </a:p>
          <a:p>
            <a:r>
              <a:rPr lang="pt-BR" sz="2000" b="1" dirty="0"/>
              <a:t> </a:t>
            </a:r>
          </a:p>
          <a:p>
            <a:endParaRPr lang="pt-BR" sz="800" b="1" dirty="0"/>
          </a:p>
        </p:txBody>
      </p:sp>
    </p:spTree>
    <p:extLst>
      <p:ext uri="{BB962C8B-B14F-4D97-AF65-F5344CB8AC3E}">
        <p14:creationId xmlns:p14="http://schemas.microsoft.com/office/powerpoint/2010/main" val="3119665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m 10" descr="Uma imagem contendo grande, avião&#10;&#10;Descrição gerada automaticamente">
            <a:extLst>
              <a:ext uri="{FF2B5EF4-FFF2-40B4-BE49-F238E27FC236}">
                <a16:creationId xmlns:a16="http://schemas.microsoft.com/office/drawing/2014/main" id="{464100EB-FCC1-46E8-AF19-4E7316486B2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0"/>
            <a:ext cx="9211806" cy="5143500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64F315CE-D0A2-EF47-B53F-1FC853145822}"/>
              </a:ext>
            </a:extLst>
          </p:cNvPr>
          <p:cNvSpPr txBox="1"/>
          <p:nvPr/>
        </p:nvSpPr>
        <p:spPr>
          <a:xfrm>
            <a:off x="-36512" y="-236562"/>
            <a:ext cx="6120680" cy="9202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4000" b="1" dirty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PPA 2020-2023 </a:t>
            </a:r>
            <a:r>
              <a:rPr lang="pt-BR" sz="2400" b="1" dirty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LEI 13.971/2019</a:t>
            </a: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62A05BC0-4FDC-4230-8AA7-B92EF9339EE2}"/>
              </a:ext>
            </a:extLst>
          </p:cNvPr>
          <p:cNvSpPr/>
          <p:nvPr/>
        </p:nvSpPr>
        <p:spPr>
          <a:xfrm>
            <a:off x="179512" y="627534"/>
            <a:ext cx="8640960" cy="4001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2000" b="1" dirty="0">
                <a:solidFill>
                  <a:schemeClr val="accent3">
                    <a:lumMod val="75000"/>
                  </a:schemeClr>
                </a:solidFill>
              </a:rPr>
              <a:t>CAPÍTULO  IV - DA GOVERNANÇA DO PLANO PLURIANUAL DA UNIÃO;</a:t>
            </a:r>
            <a:endParaRPr lang="pt-BR" sz="2000" b="1" dirty="0">
              <a:solidFill>
                <a:schemeClr val="accent3">
                  <a:lumMod val="75000"/>
                </a:schemeClr>
              </a:solidFill>
            </a:endParaRPr>
          </a:p>
          <a:p>
            <a:endParaRPr lang="pt-PT" sz="1000" b="1" dirty="0"/>
          </a:p>
          <a:p>
            <a:pPr algn="just"/>
            <a:r>
              <a:rPr lang="pt-PT" b="1" dirty="0"/>
              <a:t>Art. 14º </a:t>
            </a:r>
            <a:r>
              <a:rPr lang="pt-PT" dirty="0"/>
              <a:t>A </a:t>
            </a:r>
            <a:r>
              <a:rPr lang="pt-PT" b="1" dirty="0"/>
              <a:t>avaliação do PPA 2020-2023 </a:t>
            </a:r>
            <a:r>
              <a:rPr lang="pt-PT" dirty="0"/>
              <a:t>consiste em processo sistemático, integrado e institucionalizado de análise  das  políticas  públicas,  com  objetivo  de  aprimorar os programas e a qualidade do gasto público.</a:t>
            </a:r>
            <a:endParaRPr lang="pt-BR" dirty="0"/>
          </a:p>
          <a:p>
            <a:endParaRPr lang="pt-PT" b="1" dirty="0"/>
          </a:p>
          <a:p>
            <a:pPr algn="just"/>
            <a:r>
              <a:rPr lang="pt-PT" b="1" dirty="0"/>
              <a:t>Art. 15º </a:t>
            </a:r>
            <a:r>
              <a:rPr lang="pt-PT" dirty="0"/>
              <a:t>O Poder Executivo encaminhará anualmente ao Congresso Nacional Relatório Anual de </a:t>
            </a:r>
            <a:r>
              <a:rPr lang="pt-PT" b="1" dirty="0"/>
              <a:t>Monitoramento do PPA 2020-2023 </a:t>
            </a:r>
            <a:r>
              <a:rPr lang="pt-PT" dirty="0"/>
              <a:t>com o resultado do processo de monitoramento, que conterá:</a:t>
            </a:r>
            <a:endParaRPr lang="pt-BR" dirty="0"/>
          </a:p>
          <a:p>
            <a:pPr algn="just"/>
            <a:r>
              <a:rPr lang="pt-PT" dirty="0"/>
              <a:t>I - o comportamento das variáveis macroeconômicas que embasaram a elaboração  do  Plano  Plurianual,  explicitando  as  eventuais  discrepâncias  verificadas  entre os valores previstos e os realizados;</a:t>
            </a:r>
            <a:endParaRPr lang="pt-BR" dirty="0"/>
          </a:p>
          <a:p>
            <a:pPr algn="just"/>
            <a:r>
              <a:rPr lang="pt-PT" dirty="0"/>
              <a:t>II - a situação, por programa finalístico, dos objetivos, das metas e dos indicadores; e </a:t>
            </a:r>
            <a:endParaRPr lang="pt-BR" dirty="0"/>
          </a:p>
          <a:p>
            <a:pPr algn="just"/>
            <a:r>
              <a:rPr lang="pt-PT" dirty="0"/>
              <a:t>III - demonstrativo da execução orçamentária e financeira dos investimentos plurianuais.</a:t>
            </a:r>
            <a:endParaRPr lang="pt-BR" dirty="0"/>
          </a:p>
          <a:p>
            <a:endParaRPr lang="pt-BR" sz="800" b="1" dirty="0"/>
          </a:p>
        </p:txBody>
      </p:sp>
    </p:spTree>
    <p:extLst>
      <p:ext uri="{BB962C8B-B14F-4D97-AF65-F5344CB8AC3E}">
        <p14:creationId xmlns:p14="http://schemas.microsoft.com/office/powerpoint/2010/main" val="3321675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m 10" descr="Uma imagem contendo grande, avião&#10;&#10;Descrição gerada automaticamente">
            <a:extLst>
              <a:ext uri="{FF2B5EF4-FFF2-40B4-BE49-F238E27FC236}">
                <a16:creationId xmlns:a16="http://schemas.microsoft.com/office/drawing/2014/main" id="{464100EB-FCC1-46E8-AF19-4E7316486B2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0"/>
            <a:ext cx="9211806" cy="5143500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62A05BC0-4FDC-4230-8AA7-B92EF9339EE2}"/>
              </a:ext>
            </a:extLst>
          </p:cNvPr>
          <p:cNvSpPr/>
          <p:nvPr/>
        </p:nvSpPr>
        <p:spPr>
          <a:xfrm>
            <a:off x="107504" y="555526"/>
            <a:ext cx="9036496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2000" b="1" dirty="0">
                <a:solidFill>
                  <a:schemeClr val="accent3">
                    <a:lumMod val="75000"/>
                  </a:schemeClr>
                </a:solidFill>
              </a:rPr>
              <a:t>CAPÍTULO  IV - DA GOVERNANÇA DO PLANO PLURIANUAL DA UNIÃO;</a:t>
            </a:r>
            <a:endParaRPr lang="pt-BR" sz="2000" b="1" dirty="0">
              <a:solidFill>
                <a:schemeClr val="accent3">
                  <a:lumMod val="75000"/>
                </a:schemeClr>
              </a:solidFill>
            </a:endParaRPr>
          </a:p>
          <a:p>
            <a:endParaRPr lang="pt-PT" sz="1000" b="1" dirty="0"/>
          </a:p>
          <a:p>
            <a:pPr algn="just"/>
            <a:r>
              <a:rPr lang="pt-PT" b="1" dirty="0"/>
              <a:t>Art. 16º </a:t>
            </a:r>
            <a:r>
              <a:rPr lang="pt-PT" dirty="0"/>
              <a:t>A Avaliação prevista  no  art.  14  desta  Lei  será  realizada  no  âmbito  do </a:t>
            </a:r>
            <a:r>
              <a:rPr lang="pt-PT" b="1" dirty="0"/>
              <a:t>Conselho de Monitoramento e Avaliação de Políticas Públicas (CMAP) </a:t>
            </a:r>
            <a:r>
              <a:rPr lang="pt-PT" dirty="0"/>
              <a:t>e contemplará avaliações de políticas públicas financiadas por gastos diretos e subsídios da União.</a:t>
            </a:r>
            <a:r>
              <a:rPr lang="pt-BR" sz="2000" b="1" dirty="0"/>
              <a:t> </a:t>
            </a:r>
          </a:p>
          <a:p>
            <a:endParaRPr lang="pt-BR" sz="800" b="1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39BBBC7C-B759-4577-98CC-4E5F6D1B48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2265283"/>
            <a:ext cx="8600726" cy="2826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1020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m 10" descr="Uma imagem contendo grande, avião&#10;&#10;Descrição gerada automaticamente">
            <a:extLst>
              <a:ext uri="{FF2B5EF4-FFF2-40B4-BE49-F238E27FC236}">
                <a16:creationId xmlns:a16="http://schemas.microsoft.com/office/drawing/2014/main" id="{464100EB-FCC1-46E8-AF19-4E7316486B2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0"/>
            <a:ext cx="9211806" cy="5143500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62A05BC0-4FDC-4230-8AA7-B92EF9339EE2}"/>
              </a:ext>
            </a:extLst>
          </p:cNvPr>
          <p:cNvSpPr/>
          <p:nvPr/>
        </p:nvSpPr>
        <p:spPr>
          <a:xfrm>
            <a:off x="179512" y="339502"/>
            <a:ext cx="8856984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2000" b="1" dirty="0">
                <a:solidFill>
                  <a:schemeClr val="accent3">
                    <a:lumMod val="75000"/>
                  </a:schemeClr>
                </a:solidFill>
              </a:rPr>
              <a:t>CAPÍTULO V – DISPOSIÇÕES GERAIS:</a:t>
            </a:r>
            <a:endParaRPr lang="pt-BR" sz="2000" b="1" dirty="0">
              <a:solidFill>
                <a:schemeClr val="accent3">
                  <a:lumMod val="75000"/>
                </a:schemeClr>
              </a:solidFill>
            </a:endParaRPr>
          </a:p>
          <a:p>
            <a:endParaRPr lang="pt-PT" b="1" dirty="0"/>
          </a:p>
          <a:p>
            <a:r>
              <a:rPr lang="pt-PT" b="1" dirty="0"/>
              <a:t>Art. 21º </a:t>
            </a:r>
            <a:r>
              <a:rPr lang="pt-PT" dirty="0"/>
              <a:t>Fica o Poder Executivo federal autorizado a promover </a:t>
            </a:r>
            <a:r>
              <a:rPr lang="pt-PT" b="1" dirty="0"/>
              <a:t>alterações no PPA 2020-2023</a:t>
            </a:r>
            <a:r>
              <a:rPr lang="pt-PT" dirty="0"/>
              <a:t>, em </a:t>
            </a:r>
            <a:r>
              <a:rPr lang="pt-PT" b="1" dirty="0"/>
              <a:t>ato próprio</a:t>
            </a:r>
            <a:r>
              <a:rPr lang="pt-PT" dirty="0"/>
              <a:t>, para:</a:t>
            </a:r>
          </a:p>
          <a:p>
            <a:endParaRPr lang="pt-BR" dirty="0"/>
          </a:p>
          <a:p>
            <a:pPr algn="just"/>
            <a:r>
              <a:rPr lang="pt-PT" dirty="0"/>
              <a:t> I - conciliar com o PPA 2020-2023 as alterações promovidas pelas leis orçamentárias anuais e pelas leis de crédito adicional;</a:t>
            </a:r>
            <a:endParaRPr lang="pt-BR" dirty="0"/>
          </a:p>
          <a:p>
            <a:pPr algn="just"/>
            <a:r>
              <a:rPr lang="pt-PT" sz="1600" dirty="0"/>
              <a:t>a) alterar o valor global do programa;</a:t>
            </a:r>
            <a:endParaRPr lang="pt-BR" sz="1600" dirty="0"/>
          </a:p>
          <a:p>
            <a:pPr algn="just"/>
            <a:r>
              <a:rPr lang="pt-PT" sz="1600" dirty="0"/>
              <a:t>b) revisar ou atualizar as metas; e</a:t>
            </a:r>
            <a:endParaRPr lang="pt-BR" sz="1600" dirty="0"/>
          </a:p>
          <a:p>
            <a:pPr algn="just"/>
            <a:r>
              <a:rPr lang="pt-PT" sz="1600" dirty="0"/>
              <a:t>d) revisar ou atualizar  os  investimentos  plurianuais dos  Anexos  III, em  até  25% do  valor  total;</a:t>
            </a:r>
            <a:endParaRPr lang="pt-BR" sz="1600" dirty="0"/>
          </a:p>
          <a:p>
            <a:pPr algn="just"/>
            <a:endParaRPr lang="pt-PT" dirty="0"/>
          </a:p>
          <a:p>
            <a:pPr algn="just"/>
            <a:r>
              <a:rPr lang="pt-PT" dirty="0"/>
              <a:t>II - alterar metas; e</a:t>
            </a:r>
            <a:endParaRPr lang="pt-BR" dirty="0"/>
          </a:p>
          <a:p>
            <a:pPr algn="just"/>
            <a:r>
              <a:rPr lang="pt-PT" dirty="0"/>
              <a:t>III - incluir, excluir ou alterar:</a:t>
            </a:r>
            <a:endParaRPr lang="pt-BR" dirty="0"/>
          </a:p>
          <a:p>
            <a:pPr marL="342900" indent="-342900" algn="just">
              <a:buAutoNum type="alphaLcParenR"/>
            </a:pPr>
            <a:r>
              <a:rPr lang="pt-PT" sz="1600" dirty="0"/>
              <a:t>o valor global do programa, em razão de alteração de fontes de financiamento com recursos não orçamentários; e</a:t>
            </a:r>
          </a:p>
          <a:p>
            <a:pPr algn="just"/>
            <a:r>
              <a:rPr lang="pt-PT" sz="1600" dirty="0"/>
              <a:t>b) o valor dos gastos diretos ou dos subsídios.</a:t>
            </a:r>
            <a:endParaRPr lang="pt-BR" sz="2000" b="1" dirty="0"/>
          </a:p>
          <a:p>
            <a:endParaRPr lang="pt-BR" sz="800" b="1" dirty="0"/>
          </a:p>
        </p:txBody>
      </p:sp>
    </p:spTree>
    <p:extLst>
      <p:ext uri="{BB962C8B-B14F-4D97-AF65-F5344CB8AC3E}">
        <p14:creationId xmlns:p14="http://schemas.microsoft.com/office/powerpoint/2010/main" val="3334159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m 10" descr="Uma imagem contendo grande, avião&#10;&#10;Descrição gerada automaticamente">
            <a:extLst>
              <a:ext uri="{FF2B5EF4-FFF2-40B4-BE49-F238E27FC236}">
                <a16:creationId xmlns:a16="http://schemas.microsoft.com/office/drawing/2014/main" id="{464100EB-FCC1-46E8-AF19-4E7316486B2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8" y="0"/>
            <a:ext cx="9141224" cy="5143500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061D0523-D1F2-419F-9E46-4AEFBDC865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2" y="267494"/>
            <a:ext cx="9095479" cy="4628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603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m 10" descr="Uma imagem contendo grande, avião&#10;&#10;Descrição gerada automaticamente">
            <a:extLst>
              <a:ext uri="{FF2B5EF4-FFF2-40B4-BE49-F238E27FC236}">
                <a16:creationId xmlns:a16="http://schemas.microsoft.com/office/drawing/2014/main" id="{464100EB-FCC1-46E8-AF19-4E7316486B2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8" y="0"/>
            <a:ext cx="9141224" cy="5143500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64F315CE-D0A2-EF47-B53F-1FC853145822}"/>
              </a:ext>
            </a:extLst>
          </p:cNvPr>
          <p:cNvSpPr txBox="1"/>
          <p:nvPr/>
        </p:nvSpPr>
        <p:spPr>
          <a:xfrm>
            <a:off x="-36512" y="-236562"/>
            <a:ext cx="9141224" cy="8374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3600" b="1" dirty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Visão Geral da metodologia do PPA 2020-2023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5DF472BB-5419-479E-9B88-B8F7701718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525521"/>
            <a:ext cx="4903092" cy="4494501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0AF61A09-AFF3-4ADE-9524-8203790DB8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83399" y="1073542"/>
            <a:ext cx="3753097" cy="1209675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FFAFA500-B645-4382-8DF7-89831D80EA8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31550" y="2772771"/>
            <a:ext cx="3804946" cy="847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063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m 10" descr="Uma imagem contendo grande, avião&#10;&#10;Descrição gerada automaticamente">
            <a:extLst>
              <a:ext uri="{FF2B5EF4-FFF2-40B4-BE49-F238E27FC236}">
                <a16:creationId xmlns:a16="http://schemas.microsoft.com/office/drawing/2014/main" id="{464100EB-FCC1-46E8-AF19-4E7316486B2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8" y="0"/>
            <a:ext cx="9141224" cy="5143500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64F315CE-D0A2-EF47-B53F-1FC853145822}"/>
              </a:ext>
            </a:extLst>
          </p:cNvPr>
          <p:cNvSpPr txBox="1"/>
          <p:nvPr/>
        </p:nvSpPr>
        <p:spPr>
          <a:xfrm>
            <a:off x="-36512" y="-236562"/>
            <a:ext cx="6120680" cy="878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3800" b="1" dirty="0">
                <a:solidFill>
                  <a:srgbClr val="9EC42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PPA 2020-2023 Definições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0D1D799B-4C5A-4827-915F-BED6568A0F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6876255" cy="5143500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6C86664F-7403-4316-B43A-C0F9E84907C3}"/>
              </a:ext>
            </a:extLst>
          </p:cNvPr>
          <p:cNvSpPr txBox="1"/>
          <p:nvPr/>
        </p:nvSpPr>
        <p:spPr>
          <a:xfrm>
            <a:off x="6084168" y="483518"/>
            <a:ext cx="2592288" cy="4510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400" b="1" dirty="0">
                <a:latin typeface="Calibri" panose="020F0502020204030204" pitchFamily="34" charset="0"/>
                <a:cs typeface="Calibri" panose="020F0502020204030204" pitchFamily="34" charset="0"/>
              </a:rPr>
              <a:t>INFRAESTRUTURA:</a:t>
            </a:r>
          </a:p>
          <a:p>
            <a:pPr>
              <a:lnSpc>
                <a:spcPts val="2000"/>
              </a:lnSpc>
            </a:pPr>
            <a:r>
              <a:rPr lang="pt-BR" sz="2400" dirty="0">
                <a:latin typeface="Calibri" panose="020F0502020204030204" pitchFamily="34" charset="0"/>
                <a:cs typeface="Calibri" panose="020F0502020204030204" pitchFamily="34" charset="0"/>
              </a:rPr>
              <a:t>Fomentar o </a:t>
            </a:r>
            <a:r>
              <a:rPr lang="pt-BR" sz="2400" b="1" dirty="0">
                <a:latin typeface="Calibri" panose="020F0502020204030204" pitchFamily="34" charset="0"/>
                <a:cs typeface="Calibri" panose="020F0502020204030204" pitchFamily="34" charset="0"/>
              </a:rPr>
              <a:t>desenvolvimento integrado </a:t>
            </a:r>
            <a:r>
              <a:rPr lang="pt-BR" sz="2400" dirty="0">
                <a:latin typeface="Calibri" panose="020F0502020204030204" pitchFamily="34" charset="0"/>
                <a:cs typeface="Calibri" panose="020F0502020204030204" pitchFamily="34" charset="0"/>
              </a:rPr>
              <a:t>da infraestrutura com foco no ganho de competitividade e na melhoria da qualidade de vida, assegurando a sustentabilidade ambiental e propiciando a integração nacional e internacional.</a:t>
            </a:r>
            <a:r>
              <a:rPr lang="pt-BR" sz="2400" b="1" dirty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04876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m 10" descr="Uma imagem contendo grande, avião&#10;&#10;Descrição gerada automaticamente">
            <a:extLst>
              <a:ext uri="{FF2B5EF4-FFF2-40B4-BE49-F238E27FC236}">
                <a16:creationId xmlns:a16="http://schemas.microsoft.com/office/drawing/2014/main" id="{464100EB-FCC1-46E8-AF19-4E7316486B2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6" y="17496"/>
            <a:ext cx="9141224" cy="5143500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64F315CE-D0A2-EF47-B53F-1FC853145822}"/>
              </a:ext>
            </a:extLst>
          </p:cNvPr>
          <p:cNvSpPr txBox="1"/>
          <p:nvPr/>
        </p:nvSpPr>
        <p:spPr>
          <a:xfrm>
            <a:off x="107504" y="1302229"/>
            <a:ext cx="8928992" cy="24994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3600" b="1" dirty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PROGRAMAS TEMÁTICOS do </a:t>
            </a:r>
          </a:p>
          <a:p>
            <a:pPr algn="ctr">
              <a:lnSpc>
                <a:spcPct val="150000"/>
              </a:lnSpc>
            </a:pPr>
            <a:r>
              <a:rPr lang="pt-BR" sz="3600" b="1" dirty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MINISTÉRIO DA INFRAESTRUTURA – MInfra </a:t>
            </a:r>
          </a:p>
          <a:p>
            <a:pPr algn="ctr">
              <a:lnSpc>
                <a:spcPct val="150000"/>
              </a:lnSpc>
            </a:pPr>
            <a:r>
              <a:rPr lang="pt-BR" sz="3600" b="1" dirty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 PPA 2020-2023</a:t>
            </a:r>
          </a:p>
        </p:txBody>
      </p:sp>
    </p:spTree>
    <p:extLst>
      <p:ext uri="{BB962C8B-B14F-4D97-AF65-F5344CB8AC3E}">
        <p14:creationId xmlns:p14="http://schemas.microsoft.com/office/powerpoint/2010/main" val="3994992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m 10" descr="Uma imagem contendo grande, avião&#10;&#10;Descrição gerada automaticamente">
            <a:extLst>
              <a:ext uri="{FF2B5EF4-FFF2-40B4-BE49-F238E27FC236}">
                <a16:creationId xmlns:a16="http://schemas.microsoft.com/office/drawing/2014/main" id="{464100EB-FCC1-46E8-AF19-4E7316486B2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6" y="17496"/>
            <a:ext cx="9141224" cy="5143500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CBFA61A7-F02B-411B-B693-A61BE0D97BBF}"/>
              </a:ext>
            </a:extLst>
          </p:cNvPr>
          <p:cNvSpPr txBox="1"/>
          <p:nvPr/>
        </p:nvSpPr>
        <p:spPr>
          <a:xfrm>
            <a:off x="179512" y="775636"/>
            <a:ext cx="5293096" cy="40763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Aft>
                <a:spcPts val="300"/>
              </a:spcAft>
            </a:pPr>
            <a:r>
              <a:rPr lang="pt-BR" sz="2200" b="1" dirty="0">
                <a:solidFill>
                  <a:schemeClr val="accent3">
                    <a:lumMod val="75000"/>
                  </a:schemeClr>
                </a:solidFill>
              </a:rPr>
              <a:t>Prioridades do Ministério da Infraestrutura</a:t>
            </a:r>
            <a:endParaRPr lang="pt-BR" sz="2200" dirty="0">
              <a:solidFill>
                <a:srgbClr val="0A365B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>
              <a:lnSpc>
                <a:spcPct val="150000"/>
              </a:lnSpc>
              <a:spcAft>
                <a:spcPts val="300"/>
              </a:spcAft>
            </a:pPr>
            <a:r>
              <a:rPr lang="pt-BR" sz="15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Um novo ciclo de investimentos está em execução no MInfra, com o objetivo principal, de entregar em 2022, uma área de infraestrutura muito melhor do que a existente atualmente. O projeto está baseado em quatro pilares:</a:t>
            </a:r>
          </a:p>
          <a:p>
            <a:pPr marL="285750" indent="-285750" algn="just">
              <a:lnSpc>
                <a:spcPct val="15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pt-BR" sz="1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Transferência de Ativos para iniciativa privada com as concessões;</a:t>
            </a:r>
          </a:p>
          <a:p>
            <a:pPr marL="285750" indent="-285750" algn="just">
              <a:lnSpc>
                <a:spcPct val="15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pt-BR" sz="1400" b="1" dirty="0">
                <a:latin typeface="Open Sans" panose="020B06060305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Conclusão de Obras Inacabadas e manutenção do patrimônio;</a:t>
            </a:r>
          </a:p>
          <a:p>
            <a:pPr marL="285750" indent="-285750" algn="just">
              <a:lnSpc>
                <a:spcPct val="15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pt-BR" sz="1400" b="1" dirty="0">
                <a:latin typeface="Open Sans" panose="020B06060305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Resolução dos Problemas do Passado;</a:t>
            </a:r>
          </a:p>
          <a:p>
            <a:pPr marL="285750" lvl="1" indent="-285750">
              <a:lnSpc>
                <a:spcPct val="15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pt-BR" sz="1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Fortalecimento Organizacional e das Instituições.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449B0BF4-5DC7-4587-94CC-0BCA733D3585}"/>
              </a:ext>
            </a:extLst>
          </p:cNvPr>
          <p:cNvSpPr txBox="1"/>
          <p:nvPr/>
        </p:nvSpPr>
        <p:spPr>
          <a:xfrm>
            <a:off x="-36512" y="-236562"/>
            <a:ext cx="7200800" cy="9202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4000" b="1" dirty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Programas temáticos MInfra</a:t>
            </a:r>
            <a:endParaRPr lang="pt-BR" sz="2400" b="1" dirty="0">
              <a:solidFill>
                <a:schemeClr val="accent3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F7E933B4-565A-4701-8502-6E1B077D2F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6136" y="683690"/>
            <a:ext cx="3334221" cy="4459810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75976F69-586D-4424-8E2F-D84BBA0EB222}"/>
              </a:ext>
            </a:extLst>
          </p:cNvPr>
          <p:cNvSpPr txBox="1"/>
          <p:nvPr/>
        </p:nvSpPr>
        <p:spPr>
          <a:xfrm>
            <a:off x="5857827" y="543200"/>
            <a:ext cx="2962645" cy="4648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300"/>
              </a:spcAft>
            </a:pPr>
            <a:r>
              <a:rPr lang="pt-BR" sz="1800" b="1" dirty="0">
                <a:solidFill>
                  <a:schemeClr val="accent3">
                    <a:lumMod val="75000"/>
                  </a:schemeClr>
                </a:solidFill>
              </a:rPr>
              <a:t>Planejamento Estratégico</a:t>
            </a:r>
            <a:endParaRPr lang="pt-BR" sz="1800" dirty="0">
              <a:solidFill>
                <a:srgbClr val="0A365B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8121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m 10" descr="Uma imagem contendo grande, avião&#10;&#10;Descrição gerada automaticamente">
            <a:extLst>
              <a:ext uri="{FF2B5EF4-FFF2-40B4-BE49-F238E27FC236}">
                <a16:creationId xmlns:a16="http://schemas.microsoft.com/office/drawing/2014/main" id="{464100EB-FCC1-46E8-AF19-4E7316486B2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6" y="17496"/>
            <a:ext cx="9141224" cy="5143500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17493EF9-3CB0-4318-8336-F722467263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0312" y="2799005"/>
            <a:ext cx="1642354" cy="2326999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5C001DE4-2240-4FF1-91F7-E6095CD2AC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512" y="307120"/>
            <a:ext cx="8821011" cy="2491885"/>
          </a:xfrm>
          <a:prstGeom prst="rect">
            <a:avLst/>
          </a:prstGeom>
        </p:spPr>
      </p:pic>
      <p:pic>
        <p:nvPicPr>
          <p:cNvPr id="15" name="Imagem 14">
            <a:extLst>
              <a:ext uri="{FF2B5EF4-FFF2-40B4-BE49-F238E27FC236}">
                <a16:creationId xmlns:a16="http://schemas.microsoft.com/office/drawing/2014/main" id="{077B28A5-DA4E-4ACD-A8C3-E7CC5EE293B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9512" y="2771343"/>
            <a:ext cx="1975797" cy="2370956"/>
          </a:xfrm>
          <a:prstGeom prst="rect">
            <a:avLst/>
          </a:prstGeom>
        </p:spPr>
      </p:pic>
      <p:pic>
        <p:nvPicPr>
          <p:cNvPr id="17" name="Imagem 16">
            <a:extLst>
              <a:ext uri="{FF2B5EF4-FFF2-40B4-BE49-F238E27FC236}">
                <a16:creationId xmlns:a16="http://schemas.microsoft.com/office/drawing/2014/main" id="{67E81E8B-FB1F-4145-9861-B52818801C1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97426" y="2799004"/>
            <a:ext cx="1782886" cy="2416921"/>
          </a:xfrm>
          <a:prstGeom prst="rect">
            <a:avLst/>
          </a:prstGeom>
        </p:spPr>
      </p:pic>
      <p:pic>
        <p:nvPicPr>
          <p:cNvPr id="19" name="Imagem 18">
            <a:extLst>
              <a:ext uri="{FF2B5EF4-FFF2-40B4-BE49-F238E27FC236}">
                <a16:creationId xmlns:a16="http://schemas.microsoft.com/office/drawing/2014/main" id="{72457465-B007-45D4-A154-798237254C1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67511" y="3281802"/>
            <a:ext cx="3412601" cy="1882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583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m 10" descr="Uma imagem contendo grande, avião&#10;&#10;Descrição gerada automaticamente">
            <a:extLst>
              <a:ext uri="{FF2B5EF4-FFF2-40B4-BE49-F238E27FC236}">
                <a16:creationId xmlns:a16="http://schemas.microsoft.com/office/drawing/2014/main" id="{464100EB-FCC1-46E8-AF19-4E7316486B2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8" y="0"/>
            <a:ext cx="9141224" cy="5143500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64F315CE-D0A2-EF47-B53F-1FC853145822}"/>
              </a:ext>
            </a:extLst>
          </p:cNvPr>
          <p:cNvSpPr txBox="1"/>
          <p:nvPr/>
        </p:nvSpPr>
        <p:spPr>
          <a:xfrm>
            <a:off x="107504" y="-209939"/>
            <a:ext cx="8856984" cy="8374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3600" b="1" dirty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PPA 2020-2023 – </a:t>
            </a:r>
            <a:r>
              <a:rPr lang="pt-BR" sz="3400" b="1" dirty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Ministério</a:t>
            </a:r>
            <a:r>
              <a:rPr lang="pt-BR" sz="3600" b="1" dirty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da Infraestrutura</a:t>
            </a: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E8B35AB4-0AF1-40D5-AEFA-8F00066349E9}"/>
              </a:ext>
            </a:extLst>
          </p:cNvPr>
          <p:cNvSpPr/>
          <p:nvPr/>
        </p:nvSpPr>
        <p:spPr>
          <a:xfrm>
            <a:off x="539552" y="975955"/>
            <a:ext cx="792088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>
                <a:solidFill>
                  <a:schemeClr val="accent3">
                    <a:lumMod val="75000"/>
                  </a:schemeClr>
                </a:solidFill>
              </a:rPr>
              <a:t>Tópicos a serem abordados na apresentação:</a:t>
            </a:r>
          </a:p>
          <a:p>
            <a:endParaRPr lang="pt-BR" sz="2400" b="1" dirty="0">
              <a:solidFill>
                <a:schemeClr val="accent3">
                  <a:lumMod val="75000"/>
                </a:schemeClr>
              </a:solidFill>
            </a:endParaRPr>
          </a:p>
          <a:p>
            <a:pPr marL="342900" lvl="0" indent="-342900">
              <a:buFont typeface="Wingdings" panose="05000000000000000000" pitchFamily="2" charset="2"/>
              <a:buChar char=""/>
            </a:pPr>
            <a:r>
              <a:rPr lang="pt-BR" dirty="0">
                <a:latin typeface="Calibri" panose="020F0502020204030204" pitchFamily="34" charset="0"/>
                <a:ea typeface="Times New Roman" panose="02020603050405020304" pitchFamily="18" charset="0"/>
              </a:rPr>
              <a:t>Legislação, Duração do PPA e início da vigência;</a:t>
            </a:r>
          </a:p>
          <a:p>
            <a:pPr marL="342900" lvl="0" indent="-342900">
              <a:buFont typeface="Wingdings" panose="05000000000000000000" pitchFamily="2" charset="2"/>
              <a:buChar char=""/>
            </a:pPr>
            <a:endParaRPr lang="pt-BR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buFont typeface="Wingdings" panose="05000000000000000000" pitchFamily="2" charset="2"/>
              <a:buChar char=""/>
            </a:pPr>
            <a:r>
              <a:rPr lang="pt-BR" dirty="0">
                <a:latin typeface="Calibri" panose="020F0502020204030204" pitchFamily="34" charset="0"/>
                <a:ea typeface="Times New Roman" panose="02020603050405020304" pitchFamily="18" charset="0"/>
              </a:rPr>
              <a:t>Monitoramento e avaliação </a:t>
            </a:r>
            <a:r>
              <a:rPr lang="pt-BR" dirty="0">
                <a:latin typeface="Calibri" panose="020F0502020204030204" pitchFamily="34" charset="0"/>
              </a:rPr>
              <a:t>do </a:t>
            </a:r>
            <a:r>
              <a:rPr lang="pt-PT" dirty="0">
                <a:latin typeface="Calibri" panose="020F0502020204030204" pitchFamily="34" charset="0"/>
              </a:rPr>
              <a:t>Conselho de Monitoramento e Avaliação de Políticas Públicas (CMAP)</a:t>
            </a:r>
            <a:r>
              <a:rPr lang="pt-BR" dirty="0">
                <a:latin typeface="Calibri" panose="020F0502020204030204" pitchFamily="34" charset="0"/>
              </a:rPr>
              <a:t>;</a:t>
            </a:r>
          </a:p>
          <a:p>
            <a:pPr marL="342900" lvl="0" indent="-342900">
              <a:buFont typeface="Wingdings" panose="05000000000000000000" pitchFamily="2" charset="2"/>
              <a:buChar char=""/>
            </a:pPr>
            <a:endParaRPr lang="pt-BR" dirty="0">
              <a:latin typeface="Calibri" panose="020F0502020204030204" pitchFamily="34" charset="0"/>
            </a:endParaRPr>
          </a:p>
          <a:p>
            <a:pPr marL="342900" lvl="0" indent="-342900">
              <a:buFont typeface="Wingdings" panose="05000000000000000000" pitchFamily="2" charset="2"/>
              <a:buChar char=""/>
            </a:pPr>
            <a:r>
              <a:rPr lang="pt-BR" dirty="0">
                <a:latin typeface="Calibri" panose="020F0502020204030204" pitchFamily="34" charset="0"/>
                <a:ea typeface="Times New Roman" panose="02020603050405020304" pitchFamily="18" charset="0"/>
              </a:rPr>
              <a:t>Programas Temáticos do MInfra e seus indicadores. </a:t>
            </a:r>
          </a:p>
          <a:p>
            <a:pPr marL="342900" lvl="0" indent="-342900">
              <a:buFont typeface="Wingdings" panose="05000000000000000000" pitchFamily="2" charset="2"/>
              <a:buChar char=""/>
            </a:pPr>
            <a:endParaRPr lang="pt-BR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342900" lvl="0" indent="-342900">
              <a:buFont typeface="Wingdings" panose="05000000000000000000" pitchFamily="2" charset="2"/>
              <a:buChar char=""/>
            </a:pPr>
            <a:endParaRPr lang="pt-BR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342900" lvl="0" indent="-342900">
              <a:buFont typeface="Wingdings" panose="05000000000000000000" pitchFamily="2" charset="2"/>
              <a:buChar char=""/>
            </a:pPr>
            <a:endParaRPr lang="pt-BR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8147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m 10" descr="Uma imagem contendo grande, avião&#10;&#10;Descrição gerada automaticamente">
            <a:extLst>
              <a:ext uri="{FF2B5EF4-FFF2-40B4-BE49-F238E27FC236}">
                <a16:creationId xmlns:a16="http://schemas.microsoft.com/office/drawing/2014/main" id="{464100EB-FCC1-46E8-AF19-4E7316486B2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8" y="0"/>
            <a:ext cx="9141224" cy="5143500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64F315CE-D0A2-EF47-B53F-1FC853145822}"/>
              </a:ext>
            </a:extLst>
          </p:cNvPr>
          <p:cNvSpPr txBox="1"/>
          <p:nvPr/>
        </p:nvSpPr>
        <p:spPr>
          <a:xfrm>
            <a:off x="-36512" y="-236562"/>
            <a:ext cx="8208912" cy="1843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4000" b="1" dirty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Plano Nacional de Logística  Potencialidades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2A1DD8FF-30E0-46BD-98CE-A0DE44C100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96" y="609882"/>
            <a:ext cx="3275206" cy="4533618"/>
          </a:xfrm>
          <a:prstGeom prst="rect">
            <a:avLst/>
          </a:prstGeom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03EDE5A8-7CFD-4B6C-A073-D19CC3B6B5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1769" y="1094014"/>
            <a:ext cx="5796735" cy="2777821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7B90F922-D5D7-43B8-A677-FEDEBDED073A}"/>
              </a:ext>
            </a:extLst>
          </p:cNvPr>
          <p:cNvSpPr txBox="1"/>
          <p:nvPr/>
        </p:nvSpPr>
        <p:spPr>
          <a:xfrm>
            <a:off x="5580112" y="3864820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PNL 2035</a:t>
            </a:r>
          </a:p>
        </p:txBody>
      </p:sp>
    </p:spTree>
    <p:extLst>
      <p:ext uri="{BB962C8B-B14F-4D97-AF65-F5344CB8AC3E}">
        <p14:creationId xmlns:p14="http://schemas.microsoft.com/office/powerpoint/2010/main" val="3870019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m 10" descr="Uma imagem contendo grande, avião&#10;&#10;Descrição gerada automaticamente">
            <a:extLst>
              <a:ext uri="{FF2B5EF4-FFF2-40B4-BE49-F238E27FC236}">
                <a16:creationId xmlns:a16="http://schemas.microsoft.com/office/drawing/2014/main" id="{464100EB-FCC1-46E8-AF19-4E7316486B2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6" y="17496"/>
            <a:ext cx="9141224" cy="5143500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64F315CE-D0A2-EF47-B53F-1FC853145822}"/>
              </a:ext>
            </a:extLst>
          </p:cNvPr>
          <p:cNvSpPr txBox="1"/>
          <p:nvPr/>
        </p:nvSpPr>
        <p:spPr>
          <a:xfrm>
            <a:off x="-36512" y="73536"/>
            <a:ext cx="892899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b="1" dirty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PROGRAMAS TEMÁTICOS do MInfra no PPA 2020-2023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F6375658-A8BE-4D1D-9E43-58B827EB170E}"/>
              </a:ext>
            </a:extLst>
          </p:cNvPr>
          <p:cNvSpPr/>
          <p:nvPr/>
        </p:nvSpPr>
        <p:spPr>
          <a:xfrm>
            <a:off x="179512" y="843558"/>
            <a:ext cx="8568952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sz="1000" b="1" dirty="0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pt-BR" sz="2200" b="1" dirty="0">
                <a:solidFill>
                  <a:schemeClr val="accent3">
                    <a:lumMod val="75000"/>
                  </a:schemeClr>
                </a:solidFill>
              </a:rPr>
              <a:t>PROGRAMA: 3004 - AVIAÇÃO CIVIL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b="1" dirty="0">
                <a:solidFill>
                  <a:schemeClr val="accent3">
                    <a:lumMod val="75000"/>
                  </a:schemeClr>
                </a:solidFill>
              </a:rPr>
              <a:t>Objetivo:</a:t>
            </a:r>
            <a:r>
              <a:rPr lang="pt-BR" dirty="0"/>
              <a:t> Incrementar a eficiência, a segurança e a qualidade da aviação civil;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b="1" dirty="0">
                <a:solidFill>
                  <a:schemeClr val="accent3">
                    <a:lumMod val="75000"/>
                  </a:schemeClr>
                </a:solidFill>
              </a:rPr>
              <a:t>Indicador: </a:t>
            </a:r>
            <a:r>
              <a:rPr lang="pt-BR" dirty="0"/>
              <a:t>Índice de Desenvolvimento da Aviação Civil – IDAC.</a:t>
            </a:r>
          </a:p>
          <a:p>
            <a:endParaRPr lang="pt-PT" b="1" dirty="0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pt-BR" sz="2200" b="1" dirty="0">
                <a:solidFill>
                  <a:schemeClr val="accent3">
                    <a:lumMod val="75000"/>
                  </a:schemeClr>
                </a:solidFill>
              </a:rPr>
              <a:t>PROGRAMA: 3005 - TRANSPORTE AQUAVIÁRIO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b="1" dirty="0">
                <a:solidFill>
                  <a:schemeClr val="accent3">
                    <a:lumMod val="75000"/>
                  </a:schemeClr>
                </a:solidFill>
              </a:rPr>
              <a:t>Objetivo:</a:t>
            </a:r>
            <a:r>
              <a:rPr lang="pt-BR" dirty="0"/>
              <a:t> Promover a eficiência, a qualidade e a segurança do sistema de transporte aquaviário, aumentando a sua disponibilidade e competitividade;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b="1" dirty="0">
                <a:solidFill>
                  <a:schemeClr val="accent3">
                    <a:lumMod val="75000"/>
                  </a:schemeClr>
                </a:solidFill>
              </a:rPr>
              <a:t>Indicador: </a:t>
            </a:r>
            <a:r>
              <a:rPr lang="pt-BR" dirty="0"/>
              <a:t>Índice de Eficiência do Sistema de Transporte Aquaviário – IESTA.</a:t>
            </a:r>
          </a:p>
          <a:p>
            <a:endParaRPr lang="pt-BR" dirty="0"/>
          </a:p>
          <a:p>
            <a:r>
              <a:rPr lang="pt-BR" sz="2200" b="1" dirty="0">
                <a:solidFill>
                  <a:schemeClr val="accent3">
                    <a:lumMod val="75000"/>
                  </a:schemeClr>
                </a:solidFill>
              </a:rPr>
              <a:t>PROGRAMA: 3006 - TRANSPORTE TERRESTRE E TRÂNSITO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b="1" dirty="0">
                <a:solidFill>
                  <a:schemeClr val="accent3">
                    <a:lumMod val="75000"/>
                  </a:schemeClr>
                </a:solidFill>
              </a:rPr>
              <a:t>Objetivo: </a:t>
            </a:r>
            <a:r>
              <a:rPr lang="pt-BR" dirty="0"/>
              <a:t>Promover a eficiência do sistema de transporte terrestre e trânsito.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b="1" dirty="0">
                <a:solidFill>
                  <a:schemeClr val="accent3">
                    <a:lumMod val="75000"/>
                  </a:schemeClr>
                </a:solidFill>
              </a:rPr>
              <a:t>Indicador: </a:t>
            </a:r>
            <a:r>
              <a:rPr lang="pt-BR" dirty="0"/>
              <a:t>Índice de Eficiência do Sistema de Transporte Terrestre e Trânsito – IESTTT.</a:t>
            </a:r>
            <a:endParaRPr lang="pt-BR" sz="800" b="1" dirty="0"/>
          </a:p>
        </p:txBody>
      </p:sp>
    </p:spTree>
    <p:extLst>
      <p:ext uri="{BB962C8B-B14F-4D97-AF65-F5344CB8AC3E}">
        <p14:creationId xmlns:p14="http://schemas.microsoft.com/office/powerpoint/2010/main" val="189777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m 10" descr="Uma imagem contendo grande, avião&#10;&#10;Descrição gerada automaticamente">
            <a:extLst>
              <a:ext uri="{FF2B5EF4-FFF2-40B4-BE49-F238E27FC236}">
                <a16:creationId xmlns:a16="http://schemas.microsoft.com/office/drawing/2014/main" id="{464100EB-FCC1-46E8-AF19-4E7316486B2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6" y="-22415"/>
            <a:ext cx="9141224" cy="5143500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455AF180-0621-4997-926D-D0BDA1E3BEAC}"/>
              </a:ext>
            </a:extLst>
          </p:cNvPr>
          <p:cNvSpPr txBox="1"/>
          <p:nvPr/>
        </p:nvSpPr>
        <p:spPr>
          <a:xfrm>
            <a:off x="0" y="-22415"/>
            <a:ext cx="9074696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200" b="1" dirty="0">
                <a:solidFill>
                  <a:schemeClr val="accent3">
                    <a:lumMod val="75000"/>
                  </a:schemeClr>
                </a:solidFill>
              </a:rPr>
              <a:t>PROGRAMA: 3004 – AVIAÇÃO CIVIL</a:t>
            </a:r>
          </a:p>
          <a:p>
            <a:r>
              <a:rPr lang="pt-BR" sz="2400" b="1" dirty="0">
                <a:solidFill>
                  <a:schemeClr val="accent3">
                    <a:lumMod val="75000"/>
                  </a:schemeClr>
                </a:solidFill>
              </a:rPr>
              <a:t>Indicador: </a:t>
            </a:r>
            <a:r>
              <a:rPr lang="pt-BR" sz="2400" dirty="0"/>
              <a:t>Índice de Desenvolvimento da Aviação Civil – IDAC</a:t>
            </a:r>
          </a:p>
          <a:p>
            <a:endParaRPr lang="pt-BR" sz="22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B703C4D1-919B-4E2D-B703-24281A499A89}"/>
              </a:ext>
            </a:extLst>
          </p:cNvPr>
          <p:cNvSpPr txBox="1"/>
          <p:nvPr/>
        </p:nvSpPr>
        <p:spPr>
          <a:xfrm>
            <a:off x="104800" y="1094422"/>
            <a:ext cx="295503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dirty="0"/>
              <a:t>Meta em 2020 = 0,687</a:t>
            </a:r>
          </a:p>
          <a:p>
            <a:pPr algn="just"/>
            <a:r>
              <a:rPr lang="pt-BR" dirty="0"/>
              <a:t>IDAC em 2020 = 0,297</a:t>
            </a:r>
          </a:p>
        </p:txBody>
      </p:sp>
      <p:pic>
        <p:nvPicPr>
          <p:cNvPr id="15" name="Imagem 14">
            <a:extLst>
              <a:ext uri="{FF2B5EF4-FFF2-40B4-BE49-F238E27FC236}">
                <a16:creationId xmlns:a16="http://schemas.microsoft.com/office/drawing/2014/main" id="{A08754D5-D680-4813-AF9C-7B03979CC5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5856" y="699543"/>
            <a:ext cx="5760640" cy="2133570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F9D697EE-733E-4AEB-9D28-82DE32F464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512" y="2926296"/>
            <a:ext cx="4824537" cy="2177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30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m 10" descr="Uma imagem contendo grande, avião&#10;&#10;Descrição gerada automaticamente">
            <a:extLst>
              <a:ext uri="{FF2B5EF4-FFF2-40B4-BE49-F238E27FC236}">
                <a16:creationId xmlns:a16="http://schemas.microsoft.com/office/drawing/2014/main" id="{464100EB-FCC1-46E8-AF19-4E7316486B2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6" y="-22415"/>
            <a:ext cx="9141224" cy="5143500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455AF180-0621-4997-926D-D0BDA1E3BEAC}"/>
              </a:ext>
            </a:extLst>
          </p:cNvPr>
          <p:cNvSpPr txBox="1"/>
          <p:nvPr/>
        </p:nvSpPr>
        <p:spPr>
          <a:xfrm>
            <a:off x="0" y="-22415"/>
            <a:ext cx="9074696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200" b="1" dirty="0">
                <a:solidFill>
                  <a:schemeClr val="accent3">
                    <a:lumMod val="75000"/>
                  </a:schemeClr>
                </a:solidFill>
              </a:rPr>
              <a:t>PROGRAMA: 3004 – AVIAÇÃO CIVIL     Destaques 2020/2021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B703C4D1-919B-4E2D-B703-24281A499A89}"/>
              </a:ext>
            </a:extLst>
          </p:cNvPr>
          <p:cNvSpPr txBox="1"/>
          <p:nvPr/>
        </p:nvSpPr>
        <p:spPr>
          <a:xfrm>
            <a:off x="34652" y="555526"/>
            <a:ext cx="9074696" cy="35086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2200" b="1" dirty="0">
                <a:solidFill>
                  <a:schemeClr val="accent3">
                    <a:lumMod val="75000"/>
                  </a:schemeClr>
                </a:solidFill>
              </a:rPr>
              <a:t>Concessão da 6ª rodada com 22 Aeroportos </a:t>
            </a:r>
          </a:p>
          <a:p>
            <a:pPr algn="just"/>
            <a:r>
              <a:rPr lang="pt-BR" sz="1600" b="1" dirty="0">
                <a:solidFill>
                  <a:schemeClr val="accent3">
                    <a:lumMod val="75000"/>
                  </a:schemeClr>
                </a:solidFill>
              </a:rPr>
              <a:t>Investimentos de R$ 6,13 bilhões      Outorga total: R$ 3,3 bilhões: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1600" b="1" dirty="0">
                <a:solidFill>
                  <a:schemeClr val="accent3">
                    <a:lumMod val="75000"/>
                  </a:schemeClr>
                </a:solidFill>
              </a:rPr>
              <a:t>Bloco Sul (9): </a:t>
            </a:r>
            <a:r>
              <a:rPr lang="pt-BR" sz="1600" dirty="0">
                <a:latin typeface="rawline"/>
              </a:rPr>
              <a:t>Aeroportos de Curitiba/PR, Foz do Iguaçu/PR, Londrina/PR, Bacacheri em Curitiba/PR, Navegantes/SC, Joinville/SC, Pelotas/RS, Uruguaiana/RS e Bagé/RS. A Companhia de Participações em Concessões - CCR arrematou por R$ 130,20 milhões.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1600" b="1" dirty="0">
                <a:solidFill>
                  <a:schemeClr val="accent3">
                    <a:lumMod val="75000"/>
                  </a:schemeClr>
                </a:solidFill>
              </a:rPr>
              <a:t>Bloco Norte l (7): </a:t>
            </a:r>
            <a:r>
              <a:rPr lang="pt-BR" sz="1600" b="0" i="0" dirty="0">
                <a:effectLst/>
                <a:latin typeface="rawline"/>
              </a:rPr>
              <a:t>Aeroportos de Manaus/AM, Tabatinga/AM, Tefé/AM, Porto Velho/RO, Rio Branco/AC, Cruzeiro do Sul/AC e Boa Vista/RR. O Vinci Airports arrematou com a proposta de R$ 420 milhões.</a:t>
            </a:r>
            <a:endParaRPr lang="pt-BR" sz="1600" b="1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1600" b="1" dirty="0">
                <a:solidFill>
                  <a:schemeClr val="accent3">
                    <a:lumMod val="75000"/>
                  </a:schemeClr>
                </a:solidFill>
              </a:rPr>
              <a:t>Bloco Central (6): </a:t>
            </a:r>
            <a:r>
              <a:rPr lang="pt-BR" sz="1600" dirty="0">
                <a:latin typeface="rawline"/>
              </a:rPr>
              <a:t>Aeroportos de Goiânia/GO, Palmas/TO, São Luís/MA, Imperatriz/MA, Teresina/PI e Petrolina/PE.  A CCR arrematou com a proposta de R$ 8,14 milhões.</a:t>
            </a:r>
          </a:p>
          <a:p>
            <a:pPr algn="just"/>
            <a:endParaRPr lang="pt-BR" sz="2000" b="1" dirty="0">
              <a:solidFill>
                <a:schemeClr val="accent3">
                  <a:lumMod val="75000"/>
                </a:schemeClr>
              </a:solidFill>
            </a:endParaRPr>
          </a:p>
          <a:p>
            <a:pPr algn="just"/>
            <a:r>
              <a:rPr lang="pt-BR" sz="2000" b="1" dirty="0">
                <a:solidFill>
                  <a:schemeClr val="accent3">
                    <a:lumMod val="75000"/>
                  </a:schemeClr>
                </a:solidFill>
              </a:rPr>
              <a:t>Adequação da Infraestrutura Aeroportuária: </a:t>
            </a:r>
            <a:r>
              <a:rPr lang="pt-BR" sz="1600" dirty="0">
                <a:latin typeface="rawline"/>
              </a:rPr>
              <a:t>construção, reforma ou reaparelhamento nos aeroportos de </a:t>
            </a:r>
            <a:r>
              <a:rPr lang="pt-BR" sz="1600" b="1" dirty="0">
                <a:latin typeface="rawline"/>
              </a:rPr>
              <a:t>Cascavel/PR</a:t>
            </a:r>
            <a:r>
              <a:rPr lang="pt-BR" sz="1600" dirty="0">
                <a:latin typeface="rawline"/>
              </a:rPr>
              <a:t>, </a:t>
            </a:r>
            <a:r>
              <a:rPr lang="pt-BR" sz="1600" b="1" dirty="0">
                <a:latin typeface="rawline"/>
              </a:rPr>
              <a:t>Santa Maria/RS</a:t>
            </a:r>
            <a:r>
              <a:rPr lang="pt-BR" sz="1600" dirty="0">
                <a:latin typeface="rawline"/>
              </a:rPr>
              <a:t> e </a:t>
            </a:r>
            <a:r>
              <a:rPr lang="pt-BR" sz="1600" b="1" dirty="0">
                <a:latin typeface="rawline"/>
              </a:rPr>
              <a:t>Oriximiná/PA</a:t>
            </a:r>
            <a:r>
              <a:rPr lang="pt-BR" sz="1600" dirty="0">
                <a:latin typeface="rawline"/>
              </a:rPr>
              <a:t>. </a:t>
            </a:r>
          </a:p>
          <a:p>
            <a:pPr algn="just"/>
            <a:r>
              <a:rPr lang="pt-BR" sz="1600" dirty="0">
                <a:latin typeface="rawline"/>
              </a:rPr>
              <a:t>No aeroporto de </a:t>
            </a:r>
            <a:r>
              <a:rPr lang="pt-BR" sz="1600" b="1" dirty="0">
                <a:latin typeface="rawline"/>
              </a:rPr>
              <a:t>Congonhas/SP</a:t>
            </a:r>
            <a:r>
              <a:rPr lang="pt-BR" sz="1600" dirty="0">
                <a:latin typeface="rawline"/>
              </a:rPr>
              <a:t>, a pista principal foi reformada. </a:t>
            </a:r>
          </a:p>
        </p:txBody>
      </p:sp>
    </p:spTree>
    <p:extLst>
      <p:ext uri="{BB962C8B-B14F-4D97-AF65-F5344CB8AC3E}">
        <p14:creationId xmlns:p14="http://schemas.microsoft.com/office/powerpoint/2010/main" val="4262987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m 10" descr="Uma imagem contendo grande, avião&#10;&#10;Descrição gerada automaticamente">
            <a:extLst>
              <a:ext uri="{FF2B5EF4-FFF2-40B4-BE49-F238E27FC236}">
                <a16:creationId xmlns:a16="http://schemas.microsoft.com/office/drawing/2014/main" id="{464100EB-FCC1-46E8-AF19-4E7316486B2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6" y="-22415"/>
            <a:ext cx="9141224" cy="5143500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455AF180-0621-4997-926D-D0BDA1E3BEAC}"/>
              </a:ext>
            </a:extLst>
          </p:cNvPr>
          <p:cNvSpPr txBox="1"/>
          <p:nvPr/>
        </p:nvSpPr>
        <p:spPr>
          <a:xfrm>
            <a:off x="0" y="-22415"/>
            <a:ext cx="907469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200" b="1" dirty="0">
                <a:solidFill>
                  <a:schemeClr val="accent3">
                    <a:lumMod val="75000"/>
                  </a:schemeClr>
                </a:solidFill>
              </a:rPr>
              <a:t>PROGRAMA: 3004 – AVIAÇÃO CIVIL     </a:t>
            </a:r>
            <a:r>
              <a:rPr lang="pt-BR" sz="2400" b="1" dirty="0">
                <a:solidFill>
                  <a:schemeClr val="accent3">
                    <a:lumMod val="75000"/>
                  </a:schemeClr>
                </a:solidFill>
              </a:rPr>
              <a:t>Ações Futuras 2022/2023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B703C4D1-919B-4E2D-B703-24281A499A89}"/>
              </a:ext>
            </a:extLst>
          </p:cNvPr>
          <p:cNvSpPr txBox="1"/>
          <p:nvPr/>
        </p:nvSpPr>
        <p:spPr>
          <a:xfrm>
            <a:off x="251520" y="555526"/>
            <a:ext cx="8496944" cy="37548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2200" b="1" dirty="0">
                <a:solidFill>
                  <a:schemeClr val="accent3">
                    <a:lumMod val="75000"/>
                  </a:schemeClr>
                </a:solidFill>
              </a:rPr>
              <a:t>Concessão da 7ª rodada com 16 Aeroportos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b="1" dirty="0">
                <a:solidFill>
                  <a:schemeClr val="accent3">
                    <a:lumMod val="75000"/>
                  </a:schemeClr>
                </a:solidFill>
              </a:rPr>
              <a:t>Bloco Norte II (6): </a:t>
            </a:r>
            <a:r>
              <a:rPr lang="pt-BR" dirty="0">
                <a:latin typeface="rawline"/>
              </a:rPr>
              <a:t>Aeroportos de Belém/PA, Santarém/PA, Marabá/PA, Carajás/PA, Altamira/PA e Macapá/AP. Investimentos estimados R$ 1,18 bilhões.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b="1" dirty="0">
                <a:solidFill>
                  <a:schemeClr val="accent3">
                    <a:lumMod val="75000"/>
                  </a:schemeClr>
                </a:solidFill>
              </a:rPr>
              <a:t>Bloco RJ-MG (5): </a:t>
            </a:r>
            <a:r>
              <a:rPr lang="pt-BR" dirty="0">
                <a:latin typeface="rawline"/>
              </a:rPr>
              <a:t>Aeroportos de Santos Dumont/MG, Jacarepaguá/RJ, Uberlândia/MG, Montes Claros/MG e Uberaba/MG. Investimentos estimados R$ 1,7 bilhões.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b="1" dirty="0">
                <a:solidFill>
                  <a:schemeClr val="accent3">
                    <a:lumMod val="75000"/>
                  </a:schemeClr>
                </a:solidFill>
              </a:rPr>
              <a:t>Bloco SP-MS (4): </a:t>
            </a:r>
            <a:r>
              <a:rPr lang="pt-BR" dirty="0">
                <a:latin typeface="rawline"/>
              </a:rPr>
              <a:t>Aeroportos de Congonhas/SP, Campo de Marte/SP, Corumbá/MS e Ponta Porã/MS. Investimentos estimados R$ 2,4 bilhões.</a:t>
            </a:r>
          </a:p>
          <a:p>
            <a:endParaRPr lang="pt-BR" dirty="0"/>
          </a:p>
          <a:p>
            <a:r>
              <a:rPr lang="pt-BR" sz="2000" b="1" dirty="0">
                <a:solidFill>
                  <a:schemeClr val="accent3">
                    <a:lumMod val="75000"/>
                  </a:schemeClr>
                </a:solidFill>
              </a:rPr>
              <a:t>Alienação da participação da Infraero </a:t>
            </a:r>
            <a:r>
              <a:rPr lang="pt-BR" dirty="0"/>
              <a:t>Guarulhos/SP, Brasília/DF, Galeão/RJ e Confins/MG;</a:t>
            </a:r>
          </a:p>
          <a:p>
            <a:endParaRPr lang="pt-BR" sz="1600" dirty="0"/>
          </a:p>
          <a:p>
            <a:r>
              <a:rPr lang="pt-BR" sz="2000" b="1" dirty="0">
                <a:solidFill>
                  <a:schemeClr val="accent3">
                    <a:lumMod val="75000"/>
                  </a:schemeClr>
                </a:solidFill>
              </a:rPr>
              <a:t>Relicitação </a:t>
            </a:r>
            <a:r>
              <a:rPr lang="pt-BR" dirty="0"/>
              <a:t>dos aeroportos de Viracopos/SP e São Gonçalo do Amarante/RN.</a:t>
            </a:r>
          </a:p>
          <a:p>
            <a:pPr algn="just"/>
            <a:endParaRPr lang="pt-BR" sz="1600" dirty="0">
              <a:latin typeface="rawline"/>
            </a:endParaRPr>
          </a:p>
        </p:txBody>
      </p:sp>
    </p:spTree>
    <p:extLst>
      <p:ext uri="{BB962C8B-B14F-4D97-AF65-F5344CB8AC3E}">
        <p14:creationId xmlns:p14="http://schemas.microsoft.com/office/powerpoint/2010/main" val="2177559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m 10" descr="Uma imagem contendo grande, avião&#10;&#10;Descrição gerada automaticamente">
            <a:extLst>
              <a:ext uri="{FF2B5EF4-FFF2-40B4-BE49-F238E27FC236}">
                <a16:creationId xmlns:a16="http://schemas.microsoft.com/office/drawing/2014/main" id="{464100EB-FCC1-46E8-AF19-4E7316486B2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8" y="0"/>
            <a:ext cx="9141224" cy="5143500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0AF60561-A146-43BC-95DB-F88924FF93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7784" y="783312"/>
            <a:ext cx="6302896" cy="4164702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455AF180-0621-4997-926D-D0BDA1E3BEAC}"/>
              </a:ext>
            </a:extLst>
          </p:cNvPr>
          <p:cNvSpPr txBox="1"/>
          <p:nvPr/>
        </p:nvSpPr>
        <p:spPr>
          <a:xfrm>
            <a:off x="0" y="-22415"/>
            <a:ext cx="9074696" cy="1508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200" b="1" dirty="0">
                <a:solidFill>
                  <a:schemeClr val="accent3">
                    <a:lumMod val="75000"/>
                  </a:schemeClr>
                </a:solidFill>
              </a:rPr>
              <a:t>PROGRAMA: 3005 - TRANSPORTE AQUAVIÁRIO</a:t>
            </a:r>
          </a:p>
          <a:p>
            <a:r>
              <a:rPr lang="pt-BR" sz="2400" b="1" dirty="0">
                <a:solidFill>
                  <a:schemeClr val="accent3">
                    <a:lumMod val="75000"/>
                  </a:schemeClr>
                </a:solidFill>
              </a:rPr>
              <a:t>Indicador: </a:t>
            </a:r>
            <a:r>
              <a:rPr lang="pt-BR" sz="2400" dirty="0"/>
              <a:t>Índice de Eficiência do Sistema de Transporte Aquaviário – IESTA</a:t>
            </a:r>
          </a:p>
          <a:p>
            <a:endParaRPr lang="pt-BR" sz="22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B703C4D1-919B-4E2D-B703-24281A499A89}"/>
              </a:ext>
            </a:extLst>
          </p:cNvPr>
          <p:cNvSpPr txBox="1"/>
          <p:nvPr/>
        </p:nvSpPr>
        <p:spPr>
          <a:xfrm>
            <a:off x="0" y="1349355"/>
            <a:ext cx="266429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dirty="0"/>
              <a:t>Meta em 2020 = 2,04</a:t>
            </a:r>
          </a:p>
          <a:p>
            <a:pPr algn="just"/>
            <a:r>
              <a:rPr lang="pt-BR" dirty="0"/>
              <a:t>IESTA em 2020 = 3,61</a:t>
            </a:r>
          </a:p>
        </p:txBody>
      </p:sp>
    </p:spTree>
    <p:extLst>
      <p:ext uri="{BB962C8B-B14F-4D97-AF65-F5344CB8AC3E}">
        <p14:creationId xmlns:p14="http://schemas.microsoft.com/office/powerpoint/2010/main" val="1033659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m 10" descr="Uma imagem contendo grande, avião&#10;&#10;Descrição gerada automaticamente">
            <a:extLst>
              <a:ext uri="{FF2B5EF4-FFF2-40B4-BE49-F238E27FC236}">
                <a16:creationId xmlns:a16="http://schemas.microsoft.com/office/drawing/2014/main" id="{464100EB-FCC1-46E8-AF19-4E7316486B2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6" y="-22415"/>
            <a:ext cx="9141224" cy="5143500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455AF180-0621-4997-926D-D0BDA1E3BEAC}"/>
              </a:ext>
            </a:extLst>
          </p:cNvPr>
          <p:cNvSpPr txBox="1"/>
          <p:nvPr/>
        </p:nvSpPr>
        <p:spPr>
          <a:xfrm>
            <a:off x="0" y="-22415"/>
            <a:ext cx="9074696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200" b="1" dirty="0">
                <a:solidFill>
                  <a:schemeClr val="accent3">
                    <a:lumMod val="75000"/>
                  </a:schemeClr>
                </a:solidFill>
              </a:rPr>
              <a:t>PROGRAMA: 3005 – TRANSPORTE AQUAVIÁRIO   Destaques 2020/2021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B703C4D1-919B-4E2D-B703-24281A499A89}"/>
              </a:ext>
            </a:extLst>
          </p:cNvPr>
          <p:cNvSpPr txBox="1"/>
          <p:nvPr/>
        </p:nvSpPr>
        <p:spPr>
          <a:xfrm>
            <a:off x="47996" y="483518"/>
            <a:ext cx="8772476" cy="59400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2000" b="1" dirty="0">
                <a:solidFill>
                  <a:schemeClr val="accent3">
                    <a:lumMod val="75000"/>
                  </a:schemeClr>
                </a:solidFill>
              </a:rPr>
              <a:t>Oito Leilões de Terminais Portuários</a:t>
            </a:r>
            <a:r>
              <a:rPr lang="pt-BR" sz="2000" dirty="0"/>
              <a:t>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b="1" dirty="0">
                <a:solidFill>
                  <a:schemeClr val="accent3">
                    <a:lumMod val="75000"/>
                  </a:schemeClr>
                </a:solidFill>
              </a:rPr>
              <a:t>Porto do Mucuripe/CE (MUC02): </a:t>
            </a:r>
            <a:r>
              <a:rPr lang="pt-BR" sz="1600" dirty="0"/>
              <a:t>R$ 3,4 milhões em outorgas, com investimentos previstos(IP) de R$ 10,0 milhões. Cargas de pescado;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b="1" dirty="0">
                <a:solidFill>
                  <a:schemeClr val="accent3">
                    <a:lumMod val="75000"/>
                  </a:schemeClr>
                </a:solidFill>
              </a:rPr>
              <a:t>Porto de Santos/SP (STS14 e STS14A):</a:t>
            </a:r>
            <a:r>
              <a:rPr lang="pt-BR" sz="1600" dirty="0"/>
              <a:t> R$ 505,0 milhões em outorgas, com IP de R$ 420,0 milhões. Carga Geral (celulose);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b="1" dirty="0">
                <a:solidFill>
                  <a:schemeClr val="accent3">
                    <a:lumMod val="75000"/>
                  </a:schemeClr>
                </a:solidFill>
              </a:rPr>
              <a:t>Porto de Maceió/AL (MAC10):</a:t>
            </a:r>
            <a:r>
              <a:rPr lang="pt-BR" sz="1600" b="1" dirty="0"/>
              <a:t> </a:t>
            </a:r>
            <a:r>
              <a:rPr lang="pt-BR" sz="1600" dirty="0"/>
              <a:t>R$ 50,0 mil em outorgas. IP de R$ 13,0 milhões, Granéis Líquidos (ácido sulfúrico);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b="1" dirty="0">
                <a:solidFill>
                  <a:schemeClr val="accent3">
                    <a:lumMod val="75000"/>
                  </a:schemeClr>
                </a:solidFill>
              </a:rPr>
              <a:t>Porto de Aratu/BA (ATU12 e ATU18):</a:t>
            </a:r>
            <a:r>
              <a:rPr lang="pt-BR" sz="1600" b="1" dirty="0"/>
              <a:t> </a:t>
            </a:r>
            <a:r>
              <a:rPr lang="pt-BR" sz="1600" dirty="0"/>
              <a:t>ATU12 por R$ 10,0 milhões e o ATU18 por R$ 52,5 milhões. IP nos dois terminais de R$ 400,0 milhões, Granéis Sólidos;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b="1" dirty="0">
                <a:solidFill>
                  <a:schemeClr val="accent3">
                    <a:lumMod val="75000"/>
                  </a:schemeClr>
                </a:solidFill>
              </a:rPr>
              <a:t>Porto de Paranaguá/PR (PAR12):</a:t>
            </a:r>
            <a:r>
              <a:rPr lang="pt-BR" sz="1600" dirty="0"/>
              <a:t> R$ 25,0 milhões em outorgas, com IP de R$ 22,5 milhões, Veículos;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b="1" dirty="0">
                <a:solidFill>
                  <a:schemeClr val="accent3">
                    <a:lumMod val="75000"/>
                  </a:schemeClr>
                </a:solidFill>
              </a:rPr>
              <a:t>Porto de Vila do Conde/PA (VDC30): </a:t>
            </a:r>
            <a:r>
              <a:rPr lang="pt-BR" sz="1600" dirty="0"/>
              <a:t>construção de uma térmica e uma unidade flutuante de Gás Natural Liquefeito (GNL), com IP de R$ 1,5 bilhão.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sz="1600" dirty="0"/>
          </a:p>
          <a:p>
            <a:pPr algn="just"/>
            <a:r>
              <a:rPr lang="pt-BR" sz="2000" b="1" dirty="0">
                <a:solidFill>
                  <a:schemeClr val="accent3">
                    <a:lumMod val="75000"/>
                  </a:schemeClr>
                </a:solidFill>
              </a:rPr>
              <a:t>Dragagens no Porto de Santos/SP e Rio Grande/RS</a:t>
            </a:r>
          </a:p>
          <a:p>
            <a:pPr algn="just"/>
            <a:r>
              <a:rPr lang="pt-BR" sz="2000" b="1" dirty="0">
                <a:solidFill>
                  <a:schemeClr val="accent3">
                    <a:lumMod val="75000"/>
                  </a:schemeClr>
                </a:solidFill>
              </a:rPr>
              <a:t>Manutenção de Hidrovias </a:t>
            </a:r>
            <a:r>
              <a:rPr lang="pt-BR" sz="1600" dirty="0"/>
              <a:t>Madeira, Amazonas, São Francisco, Paraná, Paraguai, Parnaíba e Sul.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sz="16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sz="16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sz="16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sz="1600" dirty="0"/>
          </a:p>
          <a:p>
            <a:pPr algn="just"/>
            <a:endParaRPr lang="pt-BR" sz="2000" b="1" dirty="0">
              <a:solidFill>
                <a:schemeClr val="accent3">
                  <a:lumMod val="75000"/>
                </a:schemeClr>
              </a:solidFill>
            </a:endParaRPr>
          </a:p>
          <a:p>
            <a:pPr algn="just"/>
            <a:endParaRPr lang="pt-BR" sz="1600" b="1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5667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m 10" descr="Uma imagem contendo grande, avião&#10;&#10;Descrição gerada automaticamente">
            <a:extLst>
              <a:ext uri="{FF2B5EF4-FFF2-40B4-BE49-F238E27FC236}">
                <a16:creationId xmlns:a16="http://schemas.microsoft.com/office/drawing/2014/main" id="{464100EB-FCC1-46E8-AF19-4E7316486B2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6" y="-22415"/>
            <a:ext cx="9141224" cy="5143500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455AF180-0621-4997-926D-D0BDA1E3BEAC}"/>
              </a:ext>
            </a:extLst>
          </p:cNvPr>
          <p:cNvSpPr txBox="1"/>
          <p:nvPr/>
        </p:nvSpPr>
        <p:spPr>
          <a:xfrm>
            <a:off x="0" y="-22415"/>
            <a:ext cx="9074696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200" b="1" dirty="0">
                <a:solidFill>
                  <a:schemeClr val="accent3">
                    <a:lumMod val="75000"/>
                  </a:schemeClr>
                </a:solidFill>
              </a:rPr>
              <a:t>PROGRAMA: 3005 – TRANSPORTE AQUAVIÁRIO   Ações Futuras 2022/2023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B703C4D1-919B-4E2D-B703-24281A499A89}"/>
              </a:ext>
            </a:extLst>
          </p:cNvPr>
          <p:cNvSpPr txBox="1"/>
          <p:nvPr/>
        </p:nvSpPr>
        <p:spPr>
          <a:xfrm>
            <a:off x="47996" y="483518"/>
            <a:ext cx="8772476" cy="53553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2000" b="1" dirty="0">
                <a:solidFill>
                  <a:schemeClr val="accent3">
                    <a:lumMod val="75000"/>
                  </a:schemeClr>
                </a:solidFill>
              </a:rPr>
              <a:t>Oito Leilões de Terminais Portuários</a:t>
            </a:r>
            <a:r>
              <a:rPr lang="pt-BR" sz="2000" dirty="0"/>
              <a:t> </a:t>
            </a:r>
          </a:p>
          <a:p>
            <a:pPr algn="just"/>
            <a:r>
              <a:rPr lang="pt-BR" dirty="0"/>
              <a:t>Deverá ser lançado edital de licitação dos terminais de combustíveis líquidos STS8 e STS8A, do Porto de Santos, que será o maior leilão na área dos últimos 15 anos e com previsão de investimentos de R$ 1,4 bilhão. </a:t>
            </a:r>
          </a:p>
          <a:p>
            <a:pPr algn="just"/>
            <a:r>
              <a:rPr lang="pt-BR" dirty="0"/>
              <a:t>Estão previstos também os editais dos terminais MAC11, MAC12 e MAC13, em Maceió/AL; MUC01, no Porto de Mucuripe/CE; TERSAB, no Complexo Portuário Salineiro de Areia Branca/RN; PAR50, no Porto de Paranaguá/PR; e Terminal VDC10, no Porto de Vila do Conde/PA. </a:t>
            </a:r>
          </a:p>
          <a:p>
            <a:pPr algn="just"/>
            <a:r>
              <a:rPr lang="pt-BR" sz="2000" b="1" dirty="0">
                <a:solidFill>
                  <a:schemeClr val="accent3">
                    <a:lumMod val="75000"/>
                  </a:schemeClr>
                </a:solidFill>
              </a:rPr>
              <a:t>Desestatização</a:t>
            </a:r>
            <a:r>
              <a:rPr lang="pt-BR" dirty="0"/>
              <a:t> da Companhia Docas do Espírito Santo – CODESA e dos Portos Organizados de Santos/SP e São Sebastião</a:t>
            </a:r>
            <a:r>
              <a:rPr lang="pt-BR"/>
              <a:t>/SP. </a:t>
            </a:r>
            <a:endParaRPr lang="pt-BR" dirty="0"/>
          </a:p>
          <a:p>
            <a:pPr algn="just"/>
            <a:r>
              <a:rPr lang="pt-BR" dirty="0"/>
              <a:t>Em 2022, deverá ser concedido o Porto Organizado de Itajaí/SC. </a:t>
            </a:r>
            <a:endParaRPr lang="pt-BR" sz="1600" dirty="0"/>
          </a:p>
          <a:p>
            <a:pPr algn="just"/>
            <a:endParaRPr lang="pt-BR" sz="2000" b="1" dirty="0">
              <a:solidFill>
                <a:schemeClr val="accent3">
                  <a:lumMod val="75000"/>
                </a:schemeClr>
              </a:solidFill>
            </a:endParaRPr>
          </a:p>
          <a:p>
            <a:pPr algn="just"/>
            <a:r>
              <a:rPr lang="pt-BR" sz="2000" b="1" dirty="0">
                <a:solidFill>
                  <a:schemeClr val="accent3">
                    <a:lumMod val="75000"/>
                  </a:schemeClr>
                </a:solidFill>
              </a:rPr>
              <a:t>Manutenção de Hidrovias </a:t>
            </a:r>
            <a:r>
              <a:rPr lang="pt-BR" sz="1600" dirty="0"/>
              <a:t>Madeira, Amazonas, São Francisco, Paraná, Paraguai, Parnaíba e Sul.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sz="16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sz="16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sz="16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sz="1600" dirty="0"/>
          </a:p>
          <a:p>
            <a:pPr algn="just"/>
            <a:endParaRPr lang="pt-BR" sz="2000" b="1" dirty="0">
              <a:solidFill>
                <a:schemeClr val="accent3">
                  <a:lumMod val="75000"/>
                </a:schemeClr>
              </a:solidFill>
            </a:endParaRPr>
          </a:p>
          <a:p>
            <a:pPr algn="just"/>
            <a:endParaRPr lang="pt-BR" sz="1600" b="1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9907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m 10" descr="Uma imagem contendo grande, avião&#10;&#10;Descrição gerada automaticamente">
            <a:extLst>
              <a:ext uri="{FF2B5EF4-FFF2-40B4-BE49-F238E27FC236}">
                <a16:creationId xmlns:a16="http://schemas.microsoft.com/office/drawing/2014/main" id="{464100EB-FCC1-46E8-AF19-4E7316486B2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8" y="0"/>
            <a:ext cx="9141224" cy="5143500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455AF180-0621-4997-926D-D0BDA1E3BEAC}"/>
              </a:ext>
            </a:extLst>
          </p:cNvPr>
          <p:cNvSpPr txBox="1"/>
          <p:nvPr/>
        </p:nvSpPr>
        <p:spPr>
          <a:xfrm>
            <a:off x="0" y="-22415"/>
            <a:ext cx="9074696" cy="1508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200" b="1" dirty="0">
                <a:solidFill>
                  <a:schemeClr val="accent3">
                    <a:lumMod val="75000"/>
                  </a:schemeClr>
                </a:solidFill>
              </a:rPr>
              <a:t>PROGRAMA: 3006 - TRANSPORTE TERRESTRE E TRÂNSITO</a:t>
            </a:r>
          </a:p>
          <a:p>
            <a:r>
              <a:rPr lang="pt-BR" sz="2400" b="1" dirty="0">
                <a:solidFill>
                  <a:schemeClr val="accent3">
                    <a:lumMod val="75000"/>
                  </a:schemeClr>
                </a:solidFill>
              </a:rPr>
              <a:t>Indicador: </a:t>
            </a:r>
            <a:r>
              <a:rPr lang="pt-BR" sz="2400" dirty="0"/>
              <a:t>Índice de Eficiência do Sistema de Transporte Terrestre e Trânsito – IESTTT</a:t>
            </a:r>
          </a:p>
          <a:p>
            <a:endParaRPr lang="pt-BR" sz="22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B703C4D1-919B-4E2D-B703-24281A499A89}"/>
              </a:ext>
            </a:extLst>
          </p:cNvPr>
          <p:cNvSpPr txBox="1"/>
          <p:nvPr/>
        </p:nvSpPr>
        <p:spPr>
          <a:xfrm>
            <a:off x="20356" y="1565379"/>
            <a:ext cx="266429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dirty="0"/>
              <a:t>Meta em 2020 = 2,01</a:t>
            </a:r>
          </a:p>
          <a:p>
            <a:pPr algn="just"/>
            <a:r>
              <a:rPr lang="pt-BR" dirty="0"/>
              <a:t>IESTTT em 2020 = 3,57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17376F2E-8DB7-4FDC-8824-F992ABA071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0957" y="753096"/>
            <a:ext cx="6433739" cy="4307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954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m 10" descr="Uma imagem contendo grande, avião&#10;&#10;Descrição gerada automaticamente">
            <a:extLst>
              <a:ext uri="{FF2B5EF4-FFF2-40B4-BE49-F238E27FC236}">
                <a16:creationId xmlns:a16="http://schemas.microsoft.com/office/drawing/2014/main" id="{464100EB-FCC1-46E8-AF19-4E7316486B2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6" y="-22415"/>
            <a:ext cx="9141224" cy="5143500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455AF180-0621-4997-926D-D0BDA1E3BEAC}"/>
              </a:ext>
            </a:extLst>
          </p:cNvPr>
          <p:cNvSpPr txBox="1"/>
          <p:nvPr/>
        </p:nvSpPr>
        <p:spPr>
          <a:xfrm>
            <a:off x="0" y="-22415"/>
            <a:ext cx="907469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000" b="1" dirty="0">
                <a:solidFill>
                  <a:schemeClr val="accent3">
                    <a:lumMod val="75000"/>
                  </a:schemeClr>
                </a:solidFill>
              </a:rPr>
              <a:t>PROGRAMA: 3006 - TRANSPORTE TERRESTRE E TRÂNSITO Destaques 2020/2021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B703C4D1-919B-4E2D-B703-24281A499A89}"/>
              </a:ext>
            </a:extLst>
          </p:cNvPr>
          <p:cNvSpPr txBox="1"/>
          <p:nvPr/>
        </p:nvSpPr>
        <p:spPr>
          <a:xfrm>
            <a:off x="69304" y="355601"/>
            <a:ext cx="8772476" cy="55707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2200" b="1" dirty="0">
                <a:solidFill>
                  <a:schemeClr val="accent3">
                    <a:lumMod val="75000"/>
                  </a:schemeClr>
                </a:solidFill>
              </a:rPr>
              <a:t>Investimentos Plurianuais Prioritários</a:t>
            </a:r>
            <a:r>
              <a:rPr lang="pt-BR" sz="2200" dirty="0"/>
              <a:t> </a:t>
            </a:r>
          </a:p>
          <a:p>
            <a:pPr algn="just"/>
            <a:r>
              <a:rPr lang="pt-BR" sz="2000" b="1" dirty="0">
                <a:solidFill>
                  <a:schemeClr val="accent3">
                    <a:lumMod val="75000"/>
                  </a:schemeClr>
                </a:solidFill>
              </a:rPr>
              <a:t>BR-101/AL </a:t>
            </a:r>
            <a:r>
              <a:rPr lang="pt-BR" sz="2000" dirty="0"/>
              <a:t>- </a:t>
            </a:r>
            <a:r>
              <a:rPr lang="pt-BR" dirty="0"/>
              <a:t>Adequação - Divisa AL/PE - Divisa AL/SE: extensão de 248,4 km dos quais já foram executados 62,53%. Em 2020 na conclusão do viaduto da PRF. </a:t>
            </a:r>
          </a:p>
          <a:p>
            <a:pPr algn="just"/>
            <a:r>
              <a:rPr lang="pt-BR" sz="2000" b="1" dirty="0">
                <a:solidFill>
                  <a:schemeClr val="accent3">
                    <a:lumMod val="75000"/>
                  </a:schemeClr>
                </a:solidFill>
              </a:rPr>
              <a:t>BR-101/BA </a:t>
            </a:r>
            <a:r>
              <a:rPr lang="pt-BR" sz="2000" dirty="0"/>
              <a:t>- </a:t>
            </a:r>
            <a:r>
              <a:rPr lang="pt-BR" dirty="0"/>
              <a:t>Adequação - Divisa SE/BA- Entr. BR-324: extensão de 166,5 km dos quais já foram executados 25,74 %. Em 2020 foram executados 12,88 km o equivalente a 7,74%. </a:t>
            </a:r>
          </a:p>
          <a:p>
            <a:pPr algn="just"/>
            <a:r>
              <a:rPr lang="pt-BR" sz="2000" b="1" dirty="0">
                <a:solidFill>
                  <a:schemeClr val="accent3">
                    <a:lumMod val="75000"/>
                  </a:schemeClr>
                </a:solidFill>
              </a:rPr>
              <a:t>BRs-116/290/RS </a:t>
            </a:r>
            <a:r>
              <a:rPr lang="pt-BR" sz="2000" dirty="0"/>
              <a:t>- </a:t>
            </a:r>
            <a:r>
              <a:rPr lang="pt-BR" dirty="0"/>
              <a:t>Construção da Segunda Ponte sobre o Rio Guaíba: em 2020, houve a execução física de 9% dos serviços contratados. Inauguração e liberação na ponte.</a:t>
            </a:r>
          </a:p>
          <a:p>
            <a:pPr algn="just"/>
            <a:r>
              <a:rPr lang="pt-BR" sz="2000" b="1" dirty="0">
                <a:solidFill>
                  <a:schemeClr val="accent3">
                    <a:lumMod val="75000"/>
                  </a:schemeClr>
                </a:solidFill>
              </a:rPr>
              <a:t>BR-116/RS </a:t>
            </a:r>
            <a:r>
              <a:rPr lang="pt-BR" dirty="0"/>
              <a:t>- Adequação - Eldorado do Sul – Pelotas: 227,0 km com executados 76,03%. Em 2020 foram executados 65,45 km, 28,83% do total da obra. </a:t>
            </a:r>
          </a:p>
          <a:p>
            <a:pPr algn="just"/>
            <a:r>
              <a:rPr lang="pt-BR" sz="2000" b="1" dirty="0">
                <a:solidFill>
                  <a:schemeClr val="accent3">
                    <a:lumMod val="75000"/>
                  </a:schemeClr>
                </a:solidFill>
              </a:rPr>
              <a:t>BR-163/PA </a:t>
            </a:r>
            <a:r>
              <a:rPr lang="pt-BR" sz="2000" dirty="0"/>
              <a:t>- </a:t>
            </a:r>
            <a:r>
              <a:rPr lang="pt-BR" dirty="0"/>
              <a:t>Construção - Divisa MT/PA – Santarém: 914 Km de extensão. a execução física foi de 15,97 Km, o que equivale a 1,75%. </a:t>
            </a:r>
          </a:p>
          <a:p>
            <a:pPr algn="just"/>
            <a:r>
              <a:rPr lang="pt-BR" sz="2000" b="1" dirty="0">
                <a:solidFill>
                  <a:schemeClr val="accent3">
                    <a:lumMod val="75000"/>
                  </a:schemeClr>
                </a:solidFill>
              </a:rPr>
              <a:t>BR-163/MT </a:t>
            </a:r>
            <a:r>
              <a:rPr lang="pt-BR" dirty="0"/>
              <a:t>- Adequação - Rondonópolis - Cuiabá - Posto Gil: 403,0 km de extensão e  94,68 %. Em 2020 foram construídos 24,1 km, com 5,98% da execução total. </a:t>
            </a:r>
          </a:p>
          <a:p>
            <a:pPr algn="just"/>
            <a:r>
              <a:rPr lang="pt-BR" sz="2000" b="1" dirty="0">
                <a:solidFill>
                  <a:schemeClr val="accent3">
                    <a:lumMod val="75000"/>
                  </a:schemeClr>
                </a:solidFill>
              </a:rPr>
              <a:t>BR-222/CE </a:t>
            </a:r>
            <a:r>
              <a:rPr lang="pt-BR" dirty="0"/>
              <a:t>- Acesso rodoviário ao Porto de Pecém: 24,0 Km de extensão. Construção de oito novas pontes. A execução física foi de 5,32 km, o que equivale a 22,17%. </a:t>
            </a:r>
          </a:p>
          <a:p>
            <a:endParaRPr lang="pt-BR" sz="16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sz="1600" dirty="0"/>
          </a:p>
          <a:p>
            <a:pPr algn="just"/>
            <a:endParaRPr lang="pt-BR" sz="2000" b="1" dirty="0">
              <a:solidFill>
                <a:schemeClr val="accent3">
                  <a:lumMod val="75000"/>
                </a:schemeClr>
              </a:solidFill>
            </a:endParaRPr>
          </a:p>
          <a:p>
            <a:pPr algn="just"/>
            <a:endParaRPr lang="pt-BR" sz="1600" b="1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5065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m 10" descr="Uma imagem contendo grande, avião&#10;&#10;Descrição gerada automaticamente">
            <a:extLst>
              <a:ext uri="{FF2B5EF4-FFF2-40B4-BE49-F238E27FC236}">
                <a16:creationId xmlns:a16="http://schemas.microsoft.com/office/drawing/2014/main" id="{464100EB-FCC1-46E8-AF19-4E7316486B2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8" y="0"/>
            <a:ext cx="9141224" cy="5143500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64F315CE-D0A2-EF47-B53F-1FC853145822}"/>
              </a:ext>
            </a:extLst>
          </p:cNvPr>
          <p:cNvSpPr txBox="1"/>
          <p:nvPr/>
        </p:nvSpPr>
        <p:spPr>
          <a:xfrm>
            <a:off x="-36512" y="-236562"/>
            <a:ext cx="6120680" cy="9202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4000" b="1" dirty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PPA 2020-2023 Marco Legal</a:t>
            </a: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62A05BC0-4FDC-4230-8AA7-B92EF9339EE2}"/>
              </a:ext>
            </a:extLst>
          </p:cNvPr>
          <p:cNvSpPr/>
          <p:nvPr/>
        </p:nvSpPr>
        <p:spPr>
          <a:xfrm>
            <a:off x="107504" y="627534"/>
            <a:ext cx="5904656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sz="500" b="1" dirty="0"/>
          </a:p>
          <a:p>
            <a:endParaRPr lang="pt-BR" sz="500" b="1" dirty="0"/>
          </a:p>
          <a:p>
            <a:r>
              <a:rPr lang="pt-BR" b="1" dirty="0"/>
              <a:t>Art. 165 </a:t>
            </a:r>
            <a:r>
              <a:rPr lang="pt-BR" dirty="0"/>
              <a:t>- Leis de iniciativa do Poder Executivo estabelecerão: </a:t>
            </a:r>
          </a:p>
          <a:p>
            <a:r>
              <a:rPr lang="pt-BR" dirty="0"/>
              <a:t>I - o </a:t>
            </a:r>
            <a:r>
              <a:rPr lang="pt-BR" b="1" dirty="0"/>
              <a:t>plano plurianual</a:t>
            </a:r>
            <a:r>
              <a:rPr lang="pt-BR" dirty="0"/>
              <a:t>; </a:t>
            </a:r>
          </a:p>
          <a:p>
            <a:r>
              <a:rPr lang="pt-BR" dirty="0"/>
              <a:t>II - as diretrizes orçamentárias; </a:t>
            </a:r>
          </a:p>
          <a:p>
            <a:r>
              <a:rPr lang="pt-BR" dirty="0"/>
              <a:t>III - os orçamentos anuais. </a:t>
            </a:r>
          </a:p>
          <a:p>
            <a:endParaRPr lang="pt-BR" dirty="0"/>
          </a:p>
          <a:p>
            <a:pPr algn="just"/>
            <a:r>
              <a:rPr lang="pt-BR" dirty="0"/>
              <a:t>§ 1º A lei que instituir o </a:t>
            </a:r>
            <a:r>
              <a:rPr lang="pt-BR" b="1" dirty="0"/>
              <a:t>plano plurianual </a:t>
            </a:r>
            <a:r>
              <a:rPr lang="pt-BR" dirty="0"/>
              <a:t>estabelecerá, de forma regionalizada, as diretrizes, objetivos e metas da administração pública federal para as despesas de capital e outras delas decorrentes e para as relativas aos programas de duração continuada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18756D6B-0485-4BB3-BCD8-77CCD24BDF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2160" y="123478"/>
            <a:ext cx="3086100" cy="4871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1524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m 10" descr="Uma imagem contendo grande, avião&#10;&#10;Descrição gerada automaticamente">
            <a:extLst>
              <a:ext uri="{FF2B5EF4-FFF2-40B4-BE49-F238E27FC236}">
                <a16:creationId xmlns:a16="http://schemas.microsoft.com/office/drawing/2014/main" id="{464100EB-FCC1-46E8-AF19-4E7316486B2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6" y="-22415"/>
            <a:ext cx="9141224" cy="5143500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455AF180-0621-4997-926D-D0BDA1E3BEAC}"/>
              </a:ext>
            </a:extLst>
          </p:cNvPr>
          <p:cNvSpPr txBox="1"/>
          <p:nvPr/>
        </p:nvSpPr>
        <p:spPr>
          <a:xfrm>
            <a:off x="0" y="-22415"/>
            <a:ext cx="907469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000" b="1" dirty="0">
                <a:solidFill>
                  <a:schemeClr val="accent3">
                    <a:lumMod val="75000"/>
                  </a:schemeClr>
                </a:solidFill>
              </a:rPr>
              <a:t>PROGRAMA: 3006 - TRANSPORTE TERRESTRE E TRÂNSITO Destaques 2020/2021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B703C4D1-919B-4E2D-B703-24281A499A89}"/>
              </a:ext>
            </a:extLst>
          </p:cNvPr>
          <p:cNvSpPr txBox="1"/>
          <p:nvPr/>
        </p:nvSpPr>
        <p:spPr>
          <a:xfrm>
            <a:off x="69304" y="355601"/>
            <a:ext cx="8772476" cy="47705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2200" b="1" dirty="0">
                <a:solidFill>
                  <a:schemeClr val="accent3">
                    <a:lumMod val="75000"/>
                  </a:schemeClr>
                </a:solidFill>
              </a:rPr>
              <a:t>Investimentos Plurianuais Prioritários</a:t>
            </a:r>
            <a:r>
              <a:rPr lang="pt-BR" sz="2200" dirty="0"/>
              <a:t> </a:t>
            </a:r>
          </a:p>
          <a:p>
            <a:pPr algn="just"/>
            <a:r>
              <a:rPr lang="pt-BR" sz="2000" b="1" dirty="0">
                <a:solidFill>
                  <a:schemeClr val="accent3">
                    <a:lumMod val="75000"/>
                  </a:schemeClr>
                </a:solidFill>
              </a:rPr>
              <a:t>BR-163/PR </a:t>
            </a:r>
            <a:r>
              <a:rPr lang="pt-BR" dirty="0"/>
              <a:t>- Adequação - Cascavel – Guaíra: 147,0 Km de extensão. Em 2020, a execução física foi de 4,6 Km, o que equivale a 3,13%.</a:t>
            </a:r>
          </a:p>
          <a:p>
            <a:pPr algn="just"/>
            <a:r>
              <a:rPr lang="pt-BR" sz="2000" b="1" dirty="0">
                <a:solidFill>
                  <a:schemeClr val="accent3">
                    <a:lumMod val="75000"/>
                  </a:schemeClr>
                </a:solidFill>
              </a:rPr>
              <a:t>BR-163/PR </a:t>
            </a:r>
            <a:r>
              <a:rPr lang="pt-BR" dirty="0"/>
              <a:t>- Adequação Entr.BR-277 - Cascavel – Marmelândia: 74,0 Km de extensão. Em 2020, a execução física foi de 12,64 Km, o que equivale a 17,08%. </a:t>
            </a:r>
          </a:p>
          <a:p>
            <a:pPr algn="just"/>
            <a:r>
              <a:rPr lang="pt-BR" sz="2000" b="1" dirty="0">
                <a:solidFill>
                  <a:schemeClr val="accent3">
                    <a:lumMod val="75000"/>
                  </a:schemeClr>
                </a:solidFill>
              </a:rPr>
              <a:t>BR-280/SC </a:t>
            </a:r>
            <a:r>
              <a:rPr lang="pt-BR" dirty="0"/>
              <a:t>- Adequação - São Francisco do Sul - Jaraguá do Sul: 73,9 Km. Em 2020, a execução física 1,8 Km, o que equivale a 2,44%.</a:t>
            </a:r>
          </a:p>
          <a:p>
            <a:pPr algn="just"/>
            <a:r>
              <a:rPr lang="pt-BR" sz="2000" b="1" dirty="0">
                <a:solidFill>
                  <a:schemeClr val="accent3">
                    <a:lumMod val="75000"/>
                  </a:schemeClr>
                </a:solidFill>
              </a:rPr>
              <a:t>BR-381/MG </a:t>
            </a:r>
            <a:r>
              <a:rPr lang="pt-BR" dirty="0"/>
              <a:t>- Duplicação - Gov. Valadares - BH: Em 2020, a execução física de 28,13 Km, 9,28% do total da obra. </a:t>
            </a:r>
          </a:p>
          <a:p>
            <a:r>
              <a:rPr lang="pt-BR" sz="2000" b="1" dirty="0">
                <a:solidFill>
                  <a:schemeClr val="accent3">
                    <a:lumMod val="75000"/>
                  </a:schemeClr>
                </a:solidFill>
              </a:rPr>
              <a:t>BR-470/SC </a:t>
            </a:r>
            <a:r>
              <a:rPr lang="pt-BR" dirty="0"/>
              <a:t>- Adequação - Navegantes - Rio Sul: 73,2 Km. Em 2020, a execução física foi de 31,67 Km, o que equivale a 43,27%. </a:t>
            </a:r>
          </a:p>
          <a:p>
            <a:r>
              <a:rPr lang="pt-BR" sz="2000" b="1" dirty="0">
                <a:solidFill>
                  <a:schemeClr val="accent3">
                    <a:lumMod val="75000"/>
                  </a:schemeClr>
                </a:solidFill>
              </a:rPr>
              <a:t>EF-334/BA </a:t>
            </a:r>
            <a:r>
              <a:rPr lang="pt-BR" dirty="0"/>
              <a:t>- Ferrovia de Integração Oeste-Leste - FIOL (Ilhéus/BA - Barreiras/BA): Concessão da FIOL I (Ilhéus/BA - Caetité/BA). Execução física da FIOL II, que em 2020 executou 3,20% do empreendimento, que possui uma execução acumulada de 62,0%. </a:t>
            </a:r>
            <a:endParaRPr lang="pt-BR" sz="1600" dirty="0"/>
          </a:p>
          <a:p>
            <a:pPr algn="just"/>
            <a:endParaRPr lang="pt-BR" sz="2000" b="1" dirty="0">
              <a:solidFill>
                <a:schemeClr val="accent3">
                  <a:lumMod val="75000"/>
                </a:schemeClr>
              </a:solidFill>
            </a:endParaRPr>
          </a:p>
          <a:p>
            <a:pPr algn="just"/>
            <a:endParaRPr lang="pt-BR" sz="1600" b="1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5183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m 10" descr="Uma imagem contendo grande, avião&#10;&#10;Descrição gerada automaticamente">
            <a:extLst>
              <a:ext uri="{FF2B5EF4-FFF2-40B4-BE49-F238E27FC236}">
                <a16:creationId xmlns:a16="http://schemas.microsoft.com/office/drawing/2014/main" id="{464100EB-FCC1-46E8-AF19-4E7316486B2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6" y="-22415"/>
            <a:ext cx="9141224" cy="5143500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455AF180-0621-4997-926D-D0BDA1E3BEAC}"/>
              </a:ext>
            </a:extLst>
          </p:cNvPr>
          <p:cNvSpPr txBox="1"/>
          <p:nvPr/>
        </p:nvSpPr>
        <p:spPr>
          <a:xfrm>
            <a:off x="0" y="-22415"/>
            <a:ext cx="907469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000" b="1" dirty="0">
                <a:solidFill>
                  <a:schemeClr val="accent3">
                    <a:lumMod val="75000"/>
                  </a:schemeClr>
                </a:solidFill>
              </a:rPr>
              <a:t>PROGRAMA: 3006 - TRANSPORTE TERRESTRE E TRÂNSITO Destaques 2020/2021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B703C4D1-919B-4E2D-B703-24281A499A89}"/>
              </a:ext>
            </a:extLst>
          </p:cNvPr>
          <p:cNvSpPr txBox="1"/>
          <p:nvPr/>
        </p:nvSpPr>
        <p:spPr>
          <a:xfrm>
            <a:off x="75196" y="377695"/>
            <a:ext cx="8772476" cy="43704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2200" b="1" dirty="0">
                <a:solidFill>
                  <a:schemeClr val="accent3">
                    <a:lumMod val="75000"/>
                  </a:schemeClr>
                </a:solidFill>
              </a:rPr>
              <a:t>Grandes Destaques</a:t>
            </a:r>
          </a:p>
          <a:p>
            <a:pPr algn="just"/>
            <a:r>
              <a:rPr lang="pt-BR" sz="2000" b="1" dirty="0">
                <a:solidFill>
                  <a:schemeClr val="accent3">
                    <a:lumMod val="75000"/>
                  </a:schemeClr>
                </a:solidFill>
              </a:rPr>
              <a:t>BR-163/PA </a:t>
            </a:r>
            <a:r>
              <a:rPr lang="pt-BR" dirty="0"/>
              <a:t>(Divisa MT/PA - Porto de Miritituba/PA), que reduziu em mais de </a:t>
            </a:r>
            <a:r>
              <a:rPr lang="pt-BR" b="1" dirty="0"/>
              <a:t>13% os custos operacionais diretos</a:t>
            </a:r>
            <a:r>
              <a:rPr lang="pt-BR" dirty="0"/>
              <a:t>, otimizando o escoamento de grãos oriundos de Mato Grosso;</a:t>
            </a:r>
          </a:p>
          <a:p>
            <a:r>
              <a:rPr lang="pt-BR" sz="2000" b="1" dirty="0">
                <a:solidFill>
                  <a:schemeClr val="accent3">
                    <a:lumMod val="75000"/>
                  </a:schemeClr>
                </a:solidFill>
              </a:rPr>
              <a:t>Entrega das pontes: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Guaíba, na BR-290/116/RS;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Abunã, na BR-364/RO;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Santa Filomena, na BR-235/PI;</a:t>
            </a:r>
            <a:endParaRPr lang="pt-BR" b="1" dirty="0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pt-BR" b="1" dirty="0">
                <a:solidFill>
                  <a:schemeClr val="accent3">
                    <a:lumMod val="75000"/>
                  </a:schemeClr>
                </a:solidFill>
              </a:rPr>
              <a:t>Concessão da BR-101/SC</a:t>
            </a:r>
            <a:r>
              <a:rPr lang="pt-BR" dirty="0"/>
              <a:t> Paulo Lopes/SC e a Divisa SC/RS;</a:t>
            </a:r>
          </a:p>
          <a:p>
            <a:r>
              <a:rPr lang="pt-BR" b="1" dirty="0">
                <a:solidFill>
                  <a:schemeClr val="accent3">
                    <a:lumMod val="75000"/>
                  </a:schemeClr>
                </a:solidFill>
              </a:rPr>
              <a:t>Manutenção de rodovias federais:</a:t>
            </a:r>
            <a:r>
              <a:rPr lang="pt-BR" dirty="0"/>
              <a:t> mais de </a:t>
            </a:r>
            <a:r>
              <a:rPr lang="pt-BR" b="1" dirty="0"/>
              <a:t>56,6 mil km </a:t>
            </a:r>
            <a:r>
              <a:rPr lang="pt-BR" dirty="0"/>
              <a:t>de estradas federais sendo 6,9 mil km de trechos não pavimentados.  </a:t>
            </a:r>
            <a:endParaRPr lang="pt-BR" sz="1600" dirty="0"/>
          </a:p>
          <a:p>
            <a:pPr algn="just"/>
            <a:r>
              <a:rPr lang="pt-BR" b="1" dirty="0">
                <a:solidFill>
                  <a:schemeClr val="accent3">
                    <a:lumMod val="75000"/>
                  </a:schemeClr>
                </a:solidFill>
              </a:rPr>
              <a:t>Renovação antecipada da concessão da Rumo Malha Paulista. </a:t>
            </a:r>
            <a:r>
              <a:rPr lang="pt-BR" dirty="0"/>
              <a:t>O contrato prevê R$ 5,7 bilhões de investimentos na ferrovia nos próximos cinco anos e pagamento de R$ 2,2 bilhões de outorga à União. </a:t>
            </a:r>
          </a:p>
          <a:p>
            <a:pPr algn="just"/>
            <a:r>
              <a:rPr lang="pt-BR" b="1" dirty="0">
                <a:solidFill>
                  <a:schemeClr val="accent3">
                    <a:lumMod val="75000"/>
                  </a:schemeClr>
                </a:solidFill>
              </a:rPr>
              <a:t>Autorização das renovações antecipadas da Estrada de Ferro Carajás (EFC) e da Estrada de Ferro Vitória-Minas (EFVM)</a:t>
            </a:r>
            <a:r>
              <a:rPr lang="pt-BR" dirty="0"/>
              <a:t> R$ 25,5 bilhões em investimentos. </a:t>
            </a:r>
            <a:endParaRPr lang="pt-BR" sz="1600" b="1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6259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m 10" descr="Uma imagem contendo grande, avião&#10;&#10;Descrição gerada automaticamente">
            <a:extLst>
              <a:ext uri="{FF2B5EF4-FFF2-40B4-BE49-F238E27FC236}">
                <a16:creationId xmlns:a16="http://schemas.microsoft.com/office/drawing/2014/main" id="{464100EB-FCC1-46E8-AF19-4E7316486B2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6" y="-22415"/>
            <a:ext cx="9141224" cy="5143500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455AF180-0621-4997-926D-D0BDA1E3BEAC}"/>
              </a:ext>
            </a:extLst>
          </p:cNvPr>
          <p:cNvSpPr txBox="1"/>
          <p:nvPr/>
        </p:nvSpPr>
        <p:spPr>
          <a:xfrm>
            <a:off x="0" y="-22415"/>
            <a:ext cx="907469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000" b="1" dirty="0">
                <a:solidFill>
                  <a:schemeClr val="accent3">
                    <a:lumMod val="75000"/>
                  </a:schemeClr>
                </a:solidFill>
              </a:rPr>
              <a:t>PROGRAMA: 3006 - TRANSPORTE TERRESTRE E TRÂNSITO Destaques 2022/2023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B703C4D1-919B-4E2D-B703-24281A499A89}"/>
              </a:ext>
            </a:extLst>
          </p:cNvPr>
          <p:cNvSpPr txBox="1"/>
          <p:nvPr/>
        </p:nvSpPr>
        <p:spPr>
          <a:xfrm>
            <a:off x="3091792" y="534615"/>
            <a:ext cx="5656672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dirty="0"/>
              <a:t>Em 04/01/2021, foi publicada a Agenda Regulatória do DENATRAN para o biênio 2021-2022, com a análise do impacto e do resultado regulatório de cada norma editada.</a:t>
            </a:r>
          </a:p>
          <a:p>
            <a:pPr algn="just"/>
            <a:endParaRPr lang="pt-BR" b="1" dirty="0">
              <a:solidFill>
                <a:schemeClr val="accent3">
                  <a:lumMod val="75000"/>
                </a:schemeClr>
              </a:solidFill>
            </a:endParaRPr>
          </a:p>
          <a:p>
            <a:pPr algn="just"/>
            <a:r>
              <a:rPr lang="pt-BR" b="1" dirty="0">
                <a:solidFill>
                  <a:schemeClr val="accent3">
                    <a:lumMod val="75000"/>
                  </a:schemeClr>
                </a:solidFill>
              </a:rPr>
              <a:t>Segurança viária e veicular</a:t>
            </a:r>
            <a:r>
              <a:rPr lang="pt-BR" dirty="0"/>
              <a:t>, regulamenta o programa de rotulagem veicular de segurança, a revisão da sinalização de indicação de áreas turística e a coordenação de reuniões junto ao Mercosul. </a:t>
            </a:r>
          </a:p>
          <a:p>
            <a:pPr algn="just"/>
            <a:endParaRPr lang="pt-BR" b="1" dirty="0">
              <a:solidFill>
                <a:schemeClr val="accent3">
                  <a:lumMod val="75000"/>
                </a:schemeClr>
              </a:solidFill>
            </a:endParaRPr>
          </a:p>
          <a:p>
            <a:pPr algn="just"/>
            <a:r>
              <a:rPr lang="pt-BR" b="1" dirty="0">
                <a:solidFill>
                  <a:schemeClr val="accent3">
                    <a:lumMod val="75000"/>
                  </a:schemeClr>
                </a:solidFill>
              </a:rPr>
              <a:t>Campanha do Maio Amarelo: </a:t>
            </a:r>
            <a:r>
              <a:rPr lang="pt-BR" dirty="0"/>
              <a:t>chamar a atenção para o alto índice de mortos e feridos no trânsito e para as medidas para reverter esse quadro.</a:t>
            </a:r>
            <a:endParaRPr lang="pt-BR" sz="1600" dirty="0"/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B5062E6B-6FD3-4801-8C8A-E820C3E1D3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80" y="471372"/>
            <a:ext cx="2996408" cy="4155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7465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m 10" descr="Uma imagem contendo grande, avião&#10;&#10;Descrição gerada automaticamente">
            <a:extLst>
              <a:ext uri="{FF2B5EF4-FFF2-40B4-BE49-F238E27FC236}">
                <a16:creationId xmlns:a16="http://schemas.microsoft.com/office/drawing/2014/main" id="{464100EB-FCC1-46E8-AF19-4E7316486B2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6" y="-22415"/>
            <a:ext cx="9141224" cy="5143500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455AF180-0621-4997-926D-D0BDA1E3BEAC}"/>
              </a:ext>
            </a:extLst>
          </p:cNvPr>
          <p:cNvSpPr txBox="1"/>
          <p:nvPr/>
        </p:nvSpPr>
        <p:spPr>
          <a:xfrm>
            <a:off x="0" y="-22415"/>
            <a:ext cx="907469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000" b="1" dirty="0">
                <a:solidFill>
                  <a:schemeClr val="accent3">
                    <a:lumMod val="75000"/>
                  </a:schemeClr>
                </a:solidFill>
              </a:rPr>
              <a:t>PROGRAMA: 3006 - TRANSPORTE TERRESTRE E TRÂNSITO Ações Futuras 2022/2023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B703C4D1-919B-4E2D-B703-24281A499A89}"/>
              </a:ext>
            </a:extLst>
          </p:cNvPr>
          <p:cNvSpPr txBox="1"/>
          <p:nvPr/>
        </p:nvSpPr>
        <p:spPr>
          <a:xfrm>
            <a:off x="5892" y="391771"/>
            <a:ext cx="8772476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b="1" dirty="0">
                <a:solidFill>
                  <a:schemeClr val="accent3">
                    <a:lumMod val="75000"/>
                  </a:schemeClr>
                </a:solidFill>
              </a:rPr>
              <a:t>Leilões IP de R$ 138,0 bilhões: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BR-381/262/MG/ES - 672,0 Km;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BR-163/230/MT/PA - 970,0 Km 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BR-153/080/414/GO/TO - 850,7 Km;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BR-101/116/SP/RJ - 625,8 Km 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BR-116/493/465/RJ/MG - 722,0 Km 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BR-040/495/MG/RJ - 221,0 Km 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Rodovias integradas do Paraná - 3.300,0 Km;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BR-040/DF/GO/MG - 776,0 Km a ser relicitada.</a:t>
            </a:r>
          </a:p>
          <a:p>
            <a:r>
              <a:rPr lang="pt-BR" b="1" dirty="0">
                <a:solidFill>
                  <a:schemeClr val="accent3">
                    <a:lumMod val="75000"/>
                  </a:schemeClr>
                </a:solidFill>
              </a:rPr>
              <a:t>Investimentos Federais: </a:t>
            </a:r>
          </a:p>
          <a:p>
            <a:r>
              <a:rPr lang="pt-BR" dirty="0"/>
              <a:t>BR-158/PA; BR-230/PA (Marabá-Medicilândia); BR-230/PB; BR-101/116/BA; BR-135/MA;  BR-163/PR; BR-116/RS; anel de Fortaleza/CE; da travessia de São José de Rio Preto/SP, do contorno de Mestre Álvaro/ES e do início da reconstrução da BR-319/AM.</a:t>
            </a:r>
          </a:p>
          <a:p>
            <a:r>
              <a:rPr lang="pt-BR" b="1" dirty="0">
                <a:solidFill>
                  <a:schemeClr val="accent3">
                    <a:lumMod val="75000"/>
                  </a:schemeClr>
                </a:solidFill>
              </a:rPr>
              <a:t>Renovação da Malha Sul, Malha Regional Sudeste (MRS) e Ferrovia Centro-Atlântica (FCA)</a:t>
            </a:r>
          </a:p>
          <a:p>
            <a:r>
              <a:rPr lang="pt-BR" b="1" dirty="0">
                <a:solidFill>
                  <a:schemeClr val="accent3">
                    <a:lumMod val="75000"/>
                  </a:schemeClr>
                </a:solidFill>
              </a:rPr>
              <a:t>Concessão da FIOL II</a:t>
            </a:r>
          </a:p>
        </p:txBody>
      </p:sp>
    </p:spTree>
    <p:extLst>
      <p:ext uri="{BB962C8B-B14F-4D97-AF65-F5344CB8AC3E}">
        <p14:creationId xmlns:p14="http://schemas.microsoft.com/office/powerpoint/2010/main" val="671994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Imagem 30" descr="Uma imagem contendo avião, grande, homem, voando&#10;&#10;Descrição gerada automaticamente">
            <a:extLst>
              <a:ext uri="{FF2B5EF4-FFF2-40B4-BE49-F238E27FC236}">
                <a16:creationId xmlns:a16="http://schemas.microsoft.com/office/drawing/2014/main" id="{EFB8A5C4-63C7-4812-9774-0AE9874854A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8" y="0"/>
            <a:ext cx="9141224" cy="5143500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36282C71-03C1-4AF8-860B-E76B4849265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4515966"/>
            <a:ext cx="2442232" cy="409808"/>
          </a:xfrm>
          <a:prstGeom prst="rect">
            <a:avLst/>
          </a:prstGeom>
        </p:spPr>
      </p:pic>
      <p:pic>
        <p:nvPicPr>
          <p:cNvPr id="20" name="Gráfico 19">
            <a:extLst>
              <a:ext uri="{FF2B5EF4-FFF2-40B4-BE49-F238E27FC236}">
                <a16:creationId xmlns:a16="http://schemas.microsoft.com/office/drawing/2014/main" id="{2ACD8B4F-1FAC-4437-ABD0-1DD7DCA25BF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575210" y="2402924"/>
            <a:ext cx="3389278" cy="1133323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20C149E6-843B-4407-833D-7574BC722239}"/>
              </a:ext>
            </a:extLst>
          </p:cNvPr>
          <p:cNvSpPr txBox="1"/>
          <p:nvPr/>
        </p:nvSpPr>
        <p:spPr>
          <a:xfrm>
            <a:off x="107504" y="51470"/>
            <a:ext cx="8928992" cy="1133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200" dirty="0">
                <a:solidFill>
                  <a:srgbClr val="0A365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“O Brasil vai entrar em uma nova era no que diz respeito à logística em função daquilo que está sendo projetado agora”. </a:t>
            </a:r>
          </a:p>
          <a:p>
            <a:pPr algn="r">
              <a:lnSpc>
                <a:spcPct val="150000"/>
              </a:lnSpc>
              <a:spcAft>
                <a:spcPts val="300"/>
              </a:spcAft>
            </a:pPr>
            <a:r>
              <a:rPr lang="pt-BR" b="1" dirty="0">
                <a:solidFill>
                  <a:srgbClr val="0A365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Ministro da Infraestrutura, Tarcísio Gomes de Freitas. 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FAF1EC2F-6D0A-4C41-912E-D2CFEC9E2BC2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9" y="4083899"/>
            <a:ext cx="4191321" cy="1080139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EA089447-C1A5-440C-8A26-EE89E178AF9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639" y="2443592"/>
            <a:ext cx="4191321" cy="1640307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21034913-3439-4DB8-A3F1-11983686790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4285" y="1887519"/>
            <a:ext cx="4191320" cy="540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411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m 10" descr="Uma imagem contendo grande, avião&#10;&#10;Descrição gerada automaticamente">
            <a:extLst>
              <a:ext uri="{FF2B5EF4-FFF2-40B4-BE49-F238E27FC236}">
                <a16:creationId xmlns:a16="http://schemas.microsoft.com/office/drawing/2014/main" id="{464100EB-FCC1-46E8-AF19-4E7316486B2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0"/>
            <a:ext cx="9141224" cy="5143500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64F315CE-D0A2-EF47-B53F-1FC853145822}"/>
              </a:ext>
            </a:extLst>
          </p:cNvPr>
          <p:cNvSpPr txBox="1"/>
          <p:nvPr/>
        </p:nvSpPr>
        <p:spPr>
          <a:xfrm>
            <a:off x="-36512" y="-236562"/>
            <a:ext cx="6120680" cy="9202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4000" b="1" dirty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PPA 2020-2023 Marco Legal</a:t>
            </a: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62A05BC0-4FDC-4230-8AA7-B92EF9339EE2}"/>
              </a:ext>
            </a:extLst>
          </p:cNvPr>
          <p:cNvSpPr/>
          <p:nvPr/>
        </p:nvSpPr>
        <p:spPr>
          <a:xfrm>
            <a:off x="179512" y="627534"/>
            <a:ext cx="5688632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b="1" dirty="0">
                <a:solidFill>
                  <a:schemeClr val="accent3">
                    <a:lumMod val="75000"/>
                  </a:schemeClr>
                </a:solidFill>
              </a:rPr>
              <a:t>Lei Complementar nº 101, de 4 de maio de 2000.</a:t>
            </a:r>
          </a:p>
          <a:p>
            <a:endParaRPr lang="pt-BR" sz="2200" b="1" dirty="0">
              <a:solidFill>
                <a:schemeClr val="accent3">
                  <a:lumMod val="75000"/>
                </a:schemeClr>
              </a:solidFill>
            </a:endParaRPr>
          </a:p>
          <a:p>
            <a:pPr algn="just"/>
            <a:r>
              <a:rPr lang="pt-BR" sz="2000" b="1" dirty="0"/>
              <a:t>Art. 5º </a:t>
            </a:r>
            <a:r>
              <a:rPr lang="pt-BR" sz="2000" dirty="0"/>
              <a:t>O projeto de lei orçamentária anual, elaborado de forma compatível com o </a:t>
            </a:r>
            <a:r>
              <a:rPr lang="pt-BR" sz="2000" b="1" dirty="0"/>
              <a:t>plano plurianual</a:t>
            </a:r>
            <a:r>
              <a:rPr lang="pt-BR" sz="2000" dirty="0"/>
              <a:t>, com a lei de diretrizes orçamentárias e com as normas desta Lei Complementar: </a:t>
            </a:r>
          </a:p>
          <a:p>
            <a:r>
              <a:rPr lang="pt-BR" sz="2000" dirty="0"/>
              <a:t> </a:t>
            </a:r>
          </a:p>
          <a:p>
            <a:pPr algn="just"/>
            <a:r>
              <a:rPr lang="pt-BR" sz="2000" dirty="0"/>
              <a:t>§ 5º A lei orçamentária não consignará dotação para investimento com duração superior a um exercício financeiro que não esteja previsto no </a:t>
            </a:r>
            <a:r>
              <a:rPr lang="pt-BR" sz="2000" b="1" dirty="0"/>
              <a:t>plano plurianual</a:t>
            </a:r>
            <a:r>
              <a:rPr lang="pt-BR" sz="2000" dirty="0"/>
              <a:t> ou em lei que autorize a sua inclusão, conforme disposto no § 1º do art. 167 da Constituição</a:t>
            </a:r>
            <a:r>
              <a:rPr lang="pt-BR" sz="2000" b="1" dirty="0"/>
              <a:t>. </a:t>
            </a:r>
          </a:p>
          <a:p>
            <a:r>
              <a:rPr lang="pt-BR" sz="2000" b="1" dirty="0"/>
              <a:t> </a:t>
            </a:r>
          </a:p>
          <a:p>
            <a:r>
              <a:rPr lang="pt-BR" sz="2000" b="1" dirty="0"/>
              <a:t> </a:t>
            </a:r>
          </a:p>
          <a:p>
            <a:endParaRPr lang="pt-BR" sz="800" b="1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DDFCF6C8-064A-4F70-B56C-27C4888132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2160" y="51470"/>
            <a:ext cx="3096344" cy="4968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038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m 10" descr="Uma imagem contendo grande, avião&#10;&#10;Descrição gerada automaticamente">
            <a:extLst>
              <a:ext uri="{FF2B5EF4-FFF2-40B4-BE49-F238E27FC236}">
                <a16:creationId xmlns:a16="http://schemas.microsoft.com/office/drawing/2014/main" id="{464100EB-FCC1-46E8-AF19-4E7316486B2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0"/>
            <a:ext cx="9211806" cy="5143500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64F315CE-D0A2-EF47-B53F-1FC853145822}"/>
              </a:ext>
            </a:extLst>
          </p:cNvPr>
          <p:cNvSpPr txBox="1"/>
          <p:nvPr/>
        </p:nvSpPr>
        <p:spPr>
          <a:xfrm>
            <a:off x="-36512" y="-236562"/>
            <a:ext cx="6120680" cy="9202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4000" b="1" dirty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PPA 2020-2023 Marco Legal</a:t>
            </a: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62A05BC0-4FDC-4230-8AA7-B92EF9339EE2}"/>
              </a:ext>
            </a:extLst>
          </p:cNvPr>
          <p:cNvSpPr/>
          <p:nvPr/>
        </p:nvSpPr>
        <p:spPr>
          <a:xfrm>
            <a:off x="179512" y="627534"/>
            <a:ext cx="5688632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2400" b="1" dirty="0">
                <a:solidFill>
                  <a:schemeClr val="accent3">
                    <a:lumMod val="75000"/>
                  </a:schemeClr>
                </a:solidFill>
              </a:rPr>
              <a:t>LEI Nº 13.971 - </a:t>
            </a:r>
            <a:r>
              <a:rPr lang="pt-PT" sz="1600" b="1" dirty="0">
                <a:solidFill>
                  <a:schemeClr val="accent3">
                    <a:lumMod val="75000"/>
                  </a:schemeClr>
                </a:solidFill>
              </a:rPr>
              <a:t>27/12/2019</a:t>
            </a:r>
            <a:endParaRPr lang="pt-BR" sz="1600" dirty="0">
              <a:solidFill>
                <a:schemeClr val="accent3">
                  <a:lumMod val="75000"/>
                </a:schemeClr>
              </a:solidFill>
            </a:endParaRPr>
          </a:p>
          <a:p>
            <a:endParaRPr lang="pt-BR" sz="1000" b="1" dirty="0">
              <a:solidFill>
                <a:schemeClr val="accent3">
                  <a:lumMod val="75000"/>
                </a:schemeClr>
              </a:solidFill>
            </a:endParaRPr>
          </a:p>
          <a:p>
            <a:endParaRPr lang="pt-PT" b="1" dirty="0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pt-PT" b="1" dirty="0">
                <a:solidFill>
                  <a:schemeClr val="accent3">
                    <a:lumMod val="75000"/>
                  </a:schemeClr>
                </a:solidFill>
              </a:rPr>
              <a:t>CAPÍTULO  I</a:t>
            </a:r>
            <a:r>
              <a:rPr lang="pt-PT" b="1" dirty="0"/>
              <a:t> - </a:t>
            </a:r>
            <a:r>
              <a:rPr lang="pt-PT" dirty="0"/>
              <a:t>DO PLANEJAMENTO GOVERNAMENTAL E DO PLANO PLURIANUAL DA UNIÃO;</a:t>
            </a:r>
          </a:p>
          <a:p>
            <a:endParaRPr lang="pt-PT" sz="1000" b="1" dirty="0"/>
          </a:p>
          <a:p>
            <a:r>
              <a:rPr lang="pt-PT" b="1" dirty="0">
                <a:solidFill>
                  <a:schemeClr val="accent3">
                    <a:lumMod val="75000"/>
                  </a:schemeClr>
                </a:solidFill>
              </a:rPr>
              <a:t>CAPÍTULO  II </a:t>
            </a:r>
            <a:r>
              <a:rPr lang="pt-PT" b="1" dirty="0"/>
              <a:t>- </a:t>
            </a:r>
            <a:r>
              <a:rPr lang="pt-PT" dirty="0"/>
              <a:t>DA ESTRUTURA E DA ORGANIZAÇÃO DO PLANO PLURIANUAL DA UNIÃO;</a:t>
            </a:r>
          </a:p>
          <a:p>
            <a:endParaRPr lang="pt-PT" sz="1000" b="1" dirty="0"/>
          </a:p>
          <a:p>
            <a:r>
              <a:rPr lang="pt-PT" b="1" dirty="0">
                <a:solidFill>
                  <a:schemeClr val="accent3">
                    <a:lumMod val="75000"/>
                  </a:schemeClr>
                </a:solidFill>
              </a:rPr>
              <a:t>CAPÍTULO  III </a:t>
            </a:r>
            <a:r>
              <a:rPr lang="pt-PT" b="1" dirty="0"/>
              <a:t>- </a:t>
            </a:r>
            <a:r>
              <a:rPr lang="pt-PT" dirty="0"/>
              <a:t>DA INTEGRAÇÃO COM OS ORÇAMENTOS DA UNIÃO;</a:t>
            </a:r>
          </a:p>
          <a:p>
            <a:endParaRPr lang="pt-PT" sz="1000" b="1" dirty="0"/>
          </a:p>
          <a:p>
            <a:r>
              <a:rPr lang="pt-PT" b="1" dirty="0">
                <a:solidFill>
                  <a:schemeClr val="accent3">
                    <a:lumMod val="75000"/>
                  </a:schemeClr>
                </a:solidFill>
              </a:rPr>
              <a:t>CAPÍTULO  IV </a:t>
            </a:r>
            <a:r>
              <a:rPr lang="pt-PT" b="1" dirty="0"/>
              <a:t>- </a:t>
            </a:r>
            <a:r>
              <a:rPr lang="pt-PT" dirty="0"/>
              <a:t>DA GOVERNANÇA DO PLANO PLURIANUAL DA UNIÃO;</a:t>
            </a:r>
            <a:endParaRPr lang="pt-BR" dirty="0"/>
          </a:p>
          <a:p>
            <a:endParaRPr lang="pt-PT" sz="1000" b="1" dirty="0"/>
          </a:p>
          <a:p>
            <a:r>
              <a:rPr lang="pt-PT" b="1" dirty="0">
                <a:solidFill>
                  <a:schemeClr val="accent3">
                    <a:lumMod val="75000"/>
                  </a:schemeClr>
                </a:solidFill>
              </a:rPr>
              <a:t>CAPÍTULO V</a:t>
            </a:r>
            <a:r>
              <a:rPr lang="pt-PT" b="1" dirty="0"/>
              <a:t> - </a:t>
            </a:r>
            <a:r>
              <a:rPr lang="pt-PT" dirty="0"/>
              <a:t>DISPOSIÇÕES GERAIS.</a:t>
            </a:r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r>
              <a:rPr lang="pt-BR" sz="2000" b="1" dirty="0"/>
              <a:t> </a:t>
            </a:r>
          </a:p>
          <a:p>
            <a:r>
              <a:rPr lang="pt-BR" sz="2000" b="1" dirty="0"/>
              <a:t> </a:t>
            </a:r>
          </a:p>
          <a:p>
            <a:endParaRPr lang="pt-BR" sz="800" b="1" dirty="0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379D8680-881A-4985-90EC-6D521C57FA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3469" y="195487"/>
            <a:ext cx="3171825" cy="4667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9746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m 10" descr="Uma imagem contendo grande, avião&#10;&#10;Descrição gerada automaticamente">
            <a:extLst>
              <a:ext uri="{FF2B5EF4-FFF2-40B4-BE49-F238E27FC236}">
                <a16:creationId xmlns:a16="http://schemas.microsoft.com/office/drawing/2014/main" id="{464100EB-FCC1-46E8-AF19-4E7316486B2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0"/>
            <a:ext cx="9211806" cy="5143500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62A05BC0-4FDC-4230-8AA7-B92EF9339EE2}"/>
              </a:ext>
            </a:extLst>
          </p:cNvPr>
          <p:cNvSpPr/>
          <p:nvPr/>
        </p:nvSpPr>
        <p:spPr>
          <a:xfrm>
            <a:off x="35496" y="823808"/>
            <a:ext cx="8784976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2000" b="1" dirty="0">
                <a:solidFill>
                  <a:schemeClr val="accent3">
                    <a:lumMod val="75000"/>
                  </a:schemeClr>
                </a:solidFill>
              </a:rPr>
              <a:t>CAPÍTULO  I</a:t>
            </a:r>
            <a:r>
              <a:rPr lang="pt-PT" sz="2000" b="1" dirty="0"/>
              <a:t> </a:t>
            </a:r>
            <a:r>
              <a:rPr lang="pt-PT" sz="2000" b="1" dirty="0">
                <a:solidFill>
                  <a:schemeClr val="accent3">
                    <a:lumMod val="75000"/>
                  </a:schemeClr>
                </a:solidFill>
              </a:rPr>
              <a:t>- DO PLANEJAMENTO GOVERNAMENTAL E DO PLANO PLURIANUAL DA UNIÃO:</a:t>
            </a:r>
          </a:p>
          <a:p>
            <a:pPr algn="just"/>
            <a:endParaRPr lang="pt-PT" sz="1200" b="1" dirty="0"/>
          </a:p>
          <a:p>
            <a:pPr algn="just"/>
            <a:r>
              <a:rPr lang="pt-PT" b="1" dirty="0"/>
              <a:t>Plano Plurianual da União (PPA) </a:t>
            </a:r>
            <a:r>
              <a:rPr lang="pt-PT" dirty="0"/>
              <a:t>- instrumento de planejamento governamental de médio prazo, que define </a:t>
            </a:r>
            <a:r>
              <a:rPr lang="pt-PT" b="1" dirty="0"/>
              <a:t>diretrizes</a:t>
            </a:r>
            <a:r>
              <a:rPr lang="pt-PT" dirty="0"/>
              <a:t>, objetivos e metas, com propósito de viabilizar a implementação dos programas </a:t>
            </a:r>
            <a:r>
              <a:rPr lang="pt-PT" sz="1400" dirty="0"/>
              <a:t>(PPA 1991-1995 a PPA 2020-2023)</a:t>
            </a:r>
            <a:endParaRPr lang="pt-BR" sz="2000" b="1" dirty="0"/>
          </a:p>
          <a:p>
            <a:endParaRPr lang="pt-BR" sz="800" b="1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17AC9480-6E09-4BA9-A32E-35F551FCD5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442" y="2859782"/>
            <a:ext cx="8919054" cy="1947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527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m 10" descr="Uma imagem contendo grande, avião&#10;&#10;Descrição gerada automaticamente">
            <a:extLst>
              <a:ext uri="{FF2B5EF4-FFF2-40B4-BE49-F238E27FC236}">
                <a16:creationId xmlns:a16="http://schemas.microsoft.com/office/drawing/2014/main" id="{464100EB-FCC1-46E8-AF19-4E7316486B2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0"/>
            <a:ext cx="9211806" cy="5143500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62A05BC0-4FDC-4230-8AA7-B92EF9339EE2}"/>
              </a:ext>
            </a:extLst>
          </p:cNvPr>
          <p:cNvSpPr/>
          <p:nvPr/>
        </p:nvSpPr>
        <p:spPr>
          <a:xfrm>
            <a:off x="35496" y="585137"/>
            <a:ext cx="8784976" cy="72635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2000" b="1" dirty="0">
                <a:solidFill>
                  <a:schemeClr val="accent3">
                    <a:lumMod val="75000"/>
                  </a:schemeClr>
                </a:solidFill>
              </a:rPr>
              <a:t>CAPÍTULO  I</a:t>
            </a:r>
            <a:r>
              <a:rPr lang="pt-PT" sz="2000" b="1" dirty="0"/>
              <a:t> </a:t>
            </a:r>
            <a:r>
              <a:rPr lang="pt-PT" sz="2000" b="1" dirty="0">
                <a:solidFill>
                  <a:schemeClr val="accent3">
                    <a:lumMod val="75000"/>
                  </a:schemeClr>
                </a:solidFill>
              </a:rPr>
              <a:t>- DO PLANEJAMENTO GOVERNAMENTAL E DO PLANO PLURIANUAL DA UNIÃO:</a:t>
            </a:r>
          </a:p>
          <a:p>
            <a:endParaRPr lang="pt-PT" sz="800" b="1" dirty="0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pt-PT" b="1" dirty="0">
                <a:solidFill>
                  <a:schemeClr val="accent3">
                    <a:lumMod val="75000"/>
                  </a:schemeClr>
                </a:solidFill>
              </a:rPr>
              <a:t>DIRETRIZES DO PPA 2020-2023:</a:t>
            </a:r>
          </a:p>
          <a:p>
            <a:pPr algn="just"/>
            <a:r>
              <a:rPr lang="pt-PT" dirty="0"/>
              <a:t>I- o aprimoramento da </a:t>
            </a:r>
            <a:r>
              <a:rPr lang="pt-PT" b="1" dirty="0"/>
              <a:t>governança</a:t>
            </a:r>
            <a:r>
              <a:rPr lang="pt-PT" dirty="0"/>
              <a:t>, da </a:t>
            </a:r>
            <a:r>
              <a:rPr lang="pt-PT" b="1" dirty="0"/>
              <a:t>modernização </a:t>
            </a:r>
            <a:r>
              <a:rPr lang="pt-PT" dirty="0"/>
              <a:t>do Estado e da </a:t>
            </a:r>
            <a:r>
              <a:rPr lang="pt-PT" b="1" dirty="0"/>
              <a:t>gestão pública </a:t>
            </a:r>
            <a:r>
              <a:rPr lang="pt-PT" dirty="0"/>
              <a:t>federal;</a:t>
            </a:r>
            <a:endParaRPr lang="pt-BR" dirty="0"/>
          </a:p>
          <a:p>
            <a:pPr algn="just"/>
            <a:endParaRPr lang="pt-PT" dirty="0"/>
          </a:p>
          <a:p>
            <a:pPr algn="just"/>
            <a:r>
              <a:rPr lang="pt-PT" dirty="0"/>
              <a:t>II- aprimoramento  da  </a:t>
            </a:r>
            <a:r>
              <a:rPr lang="pt-PT" b="1" dirty="0"/>
              <a:t>qualidade  do  gasto  público</a:t>
            </a:r>
            <a:r>
              <a:rPr lang="pt-PT" dirty="0"/>
              <a:t>;</a:t>
            </a:r>
          </a:p>
          <a:p>
            <a:pPr algn="just"/>
            <a:endParaRPr lang="pt-PT" dirty="0"/>
          </a:p>
          <a:p>
            <a:pPr algn="just"/>
            <a:r>
              <a:rPr lang="pt-PT" dirty="0"/>
              <a:t>VI- </a:t>
            </a:r>
            <a:r>
              <a:rPr lang="pt-PT" b="1" dirty="0"/>
              <a:t>combate à corrupção</a:t>
            </a:r>
            <a:r>
              <a:rPr lang="pt-PT" dirty="0"/>
              <a:t>, à violência e ao crime organizado; </a:t>
            </a:r>
          </a:p>
          <a:p>
            <a:pPr algn="just"/>
            <a:endParaRPr lang="pt-PT" dirty="0"/>
          </a:p>
          <a:p>
            <a:pPr algn="just"/>
            <a:r>
              <a:rPr lang="pt-PT" dirty="0"/>
              <a:t>XV- a ampliação do </a:t>
            </a:r>
            <a:r>
              <a:rPr lang="pt-PT" b="1" dirty="0"/>
              <a:t>investimento privado em infraestrutura </a:t>
            </a:r>
            <a:r>
              <a:rPr lang="pt-PT" dirty="0"/>
              <a:t>e redução da </a:t>
            </a:r>
            <a:r>
              <a:rPr lang="pt-PT" b="1" dirty="0"/>
              <a:t>insegurança jurídica</a:t>
            </a:r>
            <a:r>
              <a:rPr lang="pt-PT" dirty="0"/>
              <a:t>;</a:t>
            </a:r>
          </a:p>
          <a:p>
            <a:pPr algn="just"/>
            <a:endParaRPr lang="pt-BR" dirty="0"/>
          </a:p>
          <a:p>
            <a:pPr algn="just"/>
            <a:r>
              <a:rPr lang="pt-PT" dirty="0"/>
              <a:t>XVI- a ampliação e a orientação do investimento público, com ênfase no </a:t>
            </a:r>
            <a:r>
              <a:rPr lang="pt-PT" b="1" dirty="0"/>
              <a:t>provimento de infraestrutura</a:t>
            </a:r>
            <a:r>
              <a:rPr lang="pt-PT" dirty="0"/>
              <a:t> e na sua </a:t>
            </a:r>
            <a:r>
              <a:rPr lang="pt-PT" b="1" dirty="0"/>
              <a:t>manutenção</a:t>
            </a:r>
            <a:r>
              <a:rPr lang="pt-PT" dirty="0"/>
              <a:t>;</a:t>
            </a:r>
            <a:endParaRPr lang="pt-BR" dirty="0"/>
          </a:p>
          <a:p>
            <a:pPr algn="just"/>
            <a:r>
              <a:rPr lang="pt-PT" dirty="0"/>
              <a:t> </a:t>
            </a:r>
            <a:endParaRPr lang="pt-BR" dirty="0"/>
          </a:p>
          <a:p>
            <a:pPr algn="just"/>
            <a:endParaRPr lang="pt-BR" dirty="0"/>
          </a:p>
          <a:p>
            <a:pPr algn="just"/>
            <a:endParaRPr lang="pt-BR" dirty="0"/>
          </a:p>
          <a:p>
            <a:endParaRPr lang="pt-PT" dirty="0"/>
          </a:p>
          <a:p>
            <a:endParaRPr lang="pt-PT" sz="1000" b="1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r>
              <a:rPr lang="pt-BR" sz="2000" b="1" dirty="0"/>
              <a:t> </a:t>
            </a:r>
          </a:p>
          <a:p>
            <a:r>
              <a:rPr lang="pt-BR" sz="2000" b="1" dirty="0"/>
              <a:t> </a:t>
            </a:r>
          </a:p>
          <a:p>
            <a:endParaRPr lang="pt-BR" sz="800" b="1" dirty="0"/>
          </a:p>
        </p:txBody>
      </p:sp>
    </p:spTree>
    <p:extLst>
      <p:ext uri="{BB962C8B-B14F-4D97-AF65-F5344CB8AC3E}">
        <p14:creationId xmlns:p14="http://schemas.microsoft.com/office/powerpoint/2010/main" val="2777877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m 10" descr="Uma imagem contendo grande, avião&#10;&#10;Descrição gerada automaticamente">
            <a:extLst>
              <a:ext uri="{FF2B5EF4-FFF2-40B4-BE49-F238E27FC236}">
                <a16:creationId xmlns:a16="http://schemas.microsoft.com/office/drawing/2014/main" id="{464100EB-FCC1-46E8-AF19-4E7316486B2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0"/>
            <a:ext cx="9211806" cy="5143500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62A05BC0-4FDC-4230-8AA7-B92EF9339EE2}"/>
              </a:ext>
            </a:extLst>
          </p:cNvPr>
          <p:cNvSpPr/>
          <p:nvPr/>
        </p:nvSpPr>
        <p:spPr>
          <a:xfrm>
            <a:off x="179512" y="627534"/>
            <a:ext cx="8856984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2000" b="1" dirty="0">
                <a:solidFill>
                  <a:schemeClr val="accent3">
                    <a:lumMod val="75000"/>
                  </a:schemeClr>
                </a:solidFill>
              </a:rPr>
              <a:t>CAPÍTULO  II - DA ESTRUTURA E DA ORGANIZAÇÃO DO PLANO PLURIANUAL DA UNIÃO;</a:t>
            </a:r>
          </a:p>
          <a:p>
            <a:endParaRPr lang="pt-PT" sz="1000" b="1" dirty="0"/>
          </a:p>
          <a:p>
            <a:r>
              <a:rPr lang="pt-PT" b="1" dirty="0"/>
              <a:t>Art. 4º </a:t>
            </a:r>
            <a:r>
              <a:rPr lang="pt-PT" dirty="0"/>
              <a:t>O PPA 2020-2023 </a:t>
            </a:r>
            <a:r>
              <a:rPr lang="pt-PT" b="1" dirty="0"/>
              <a:t>reflete políticas públicas</a:t>
            </a:r>
            <a:r>
              <a:rPr lang="pt-PT" dirty="0"/>
              <a:t>, </a:t>
            </a:r>
            <a:r>
              <a:rPr lang="pt-PT" b="1" dirty="0"/>
              <a:t>orienta a atuação governamental </a:t>
            </a:r>
            <a:r>
              <a:rPr lang="pt-PT" dirty="0"/>
              <a:t>e define diretrizes, objetivos, metas e programas.</a:t>
            </a:r>
            <a:endParaRPr lang="pt-BR" dirty="0"/>
          </a:p>
          <a:p>
            <a:r>
              <a:rPr lang="pt-PT" dirty="0"/>
              <a:t>....................................................................</a:t>
            </a:r>
          </a:p>
          <a:p>
            <a:r>
              <a:rPr lang="pt-PT" dirty="0"/>
              <a:t>§ 2º A cada  programa  finalístico  será  associada  uma  unidade  responsável,  um objetivo e uma meta.</a:t>
            </a:r>
            <a:endParaRPr lang="pt-BR" dirty="0"/>
          </a:p>
          <a:p>
            <a:r>
              <a:rPr lang="pt-PT" dirty="0"/>
              <a:t> </a:t>
            </a:r>
            <a:endParaRPr lang="pt-BR" sz="800" dirty="0"/>
          </a:p>
          <a:p>
            <a:r>
              <a:rPr lang="pt-PT" b="1" dirty="0"/>
              <a:t>Art. 5º </a:t>
            </a:r>
            <a:r>
              <a:rPr lang="pt-PT" dirty="0"/>
              <a:t>Integram o PPA 2020-2023:</a:t>
            </a:r>
            <a:endParaRPr lang="pt-BR" dirty="0"/>
          </a:p>
          <a:p>
            <a:r>
              <a:rPr lang="pt-PT" dirty="0"/>
              <a:t>I  - Anexo  I  -  Programas  Finalísticos;  </a:t>
            </a:r>
            <a:endParaRPr lang="pt-BR" dirty="0"/>
          </a:p>
          <a:p>
            <a:r>
              <a:rPr lang="pt-PT" dirty="0"/>
              <a:t>II - Anexo II - Programas de Gestão;</a:t>
            </a:r>
            <a:endParaRPr lang="pt-BR" dirty="0"/>
          </a:p>
          <a:p>
            <a:r>
              <a:rPr lang="pt-PT" dirty="0"/>
              <a:t>III - Anexo III - Investimentos Plurianuais Prioritários; e</a:t>
            </a:r>
            <a:endParaRPr lang="pt-BR" dirty="0"/>
          </a:p>
          <a:p>
            <a:r>
              <a:rPr lang="pt-PT" dirty="0"/>
              <a:t>IV - Anexo IV - Investimentos Plurianuais das Empresas Estatais Não Dependentes.</a:t>
            </a:r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r>
              <a:rPr lang="pt-BR" sz="2000" b="1" dirty="0"/>
              <a:t> </a:t>
            </a:r>
          </a:p>
          <a:p>
            <a:r>
              <a:rPr lang="pt-BR" sz="2000" b="1" dirty="0"/>
              <a:t> </a:t>
            </a:r>
          </a:p>
          <a:p>
            <a:endParaRPr lang="pt-BR" sz="800" b="1" dirty="0"/>
          </a:p>
        </p:txBody>
      </p:sp>
    </p:spTree>
    <p:extLst>
      <p:ext uri="{BB962C8B-B14F-4D97-AF65-F5344CB8AC3E}">
        <p14:creationId xmlns:p14="http://schemas.microsoft.com/office/powerpoint/2010/main" val="1887695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m 10" descr="Uma imagem contendo grande, avião&#10;&#10;Descrição gerada automaticamente">
            <a:extLst>
              <a:ext uri="{FF2B5EF4-FFF2-40B4-BE49-F238E27FC236}">
                <a16:creationId xmlns:a16="http://schemas.microsoft.com/office/drawing/2014/main" id="{464100EB-FCC1-46E8-AF19-4E7316486B2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0"/>
            <a:ext cx="9211806" cy="5143500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62A05BC0-4FDC-4230-8AA7-B92EF9339EE2}"/>
              </a:ext>
            </a:extLst>
          </p:cNvPr>
          <p:cNvSpPr/>
          <p:nvPr/>
        </p:nvSpPr>
        <p:spPr>
          <a:xfrm>
            <a:off x="107504" y="683690"/>
            <a:ext cx="871296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2000" b="1" dirty="0">
                <a:solidFill>
                  <a:schemeClr val="accent3">
                    <a:lumMod val="75000"/>
                  </a:schemeClr>
                </a:solidFill>
              </a:rPr>
              <a:t>CAPÍTULO  III - DA INTEGRAÇÃO COM OS ORÇAMENTOS DA UNIÃO;</a:t>
            </a:r>
          </a:p>
          <a:p>
            <a:endParaRPr lang="pt-PT" b="1" dirty="0"/>
          </a:p>
          <a:p>
            <a:r>
              <a:rPr lang="pt-PT" b="1" dirty="0"/>
              <a:t>Art. 6º </a:t>
            </a:r>
            <a:r>
              <a:rPr lang="pt-PT" dirty="0"/>
              <a:t>Os programas do PPA 2020-2023 estarão </a:t>
            </a:r>
            <a:r>
              <a:rPr lang="pt-PT" b="1" dirty="0"/>
              <a:t>expressos nas leis orçamentárias anuais </a:t>
            </a:r>
            <a:r>
              <a:rPr lang="pt-PT" dirty="0"/>
              <a:t>e nas </a:t>
            </a:r>
            <a:r>
              <a:rPr lang="pt-PT" b="1" dirty="0"/>
              <a:t>leis de créditos adicionais</a:t>
            </a:r>
            <a:r>
              <a:rPr lang="pt-PT" dirty="0"/>
              <a:t>.</a:t>
            </a:r>
            <a:endParaRPr lang="pt-BR" dirty="0"/>
          </a:p>
          <a:p>
            <a:pPr algn="just"/>
            <a:endParaRPr lang="pt-PT" dirty="0"/>
          </a:p>
          <a:p>
            <a:pPr algn="just"/>
            <a:r>
              <a:rPr lang="pt-PT" dirty="0"/>
              <a:t>§ 1º As ações orçamentárias serão discriminadas exclusivamente nas leis orçamentárias anuais e nos créditos adicionais.</a:t>
            </a:r>
            <a:endParaRPr lang="pt-BR" dirty="0"/>
          </a:p>
          <a:p>
            <a:pPr algn="just"/>
            <a:endParaRPr lang="pt-PT" dirty="0"/>
          </a:p>
          <a:p>
            <a:pPr algn="just"/>
            <a:r>
              <a:rPr lang="pt-PT" dirty="0"/>
              <a:t>§ 3º As vinculações entre  ações  orçamentárias  e  programas  constarão  das  leis orçamentárias anuais.</a:t>
            </a:r>
            <a:endParaRPr lang="pt-BR" dirty="0"/>
          </a:p>
          <a:p>
            <a:pPr algn="just"/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165754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6168</TotalTime>
  <Words>3144</Words>
  <Application>Microsoft Office PowerPoint</Application>
  <PresentationFormat>Apresentação na tela (16:9)</PresentationFormat>
  <Paragraphs>272</Paragraphs>
  <Slides>34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34</vt:i4>
      </vt:variant>
    </vt:vector>
  </HeadingPairs>
  <TitlesOfParts>
    <vt:vector size="40" baseType="lpstr">
      <vt:lpstr>Arial</vt:lpstr>
      <vt:lpstr>Calibri</vt:lpstr>
      <vt:lpstr>Open Sans</vt:lpstr>
      <vt:lpstr>rawline</vt:lpstr>
      <vt:lpstr>Wingdings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MT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leonardo.rosa</dc:creator>
  <cp:lastModifiedBy>Sergio Ricardo Lemos de Alcantara</cp:lastModifiedBy>
  <cp:revision>301</cp:revision>
  <dcterms:created xsi:type="dcterms:W3CDTF">2019-01-17T14:02:23Z</dcterms:created>
  <dcterms:modified xsi:type="dcterms:W3CDTF">2021-06-16T12:10:58Z</dcterms:modified>
</cp:coreProperties>
</file>