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2"/>
  </p:notesMasterIdLst>
  <p:sldIdLst>
    <p:sldId id="5884" r:id="rId5"/>
    <p:sldId id="5930" r:id="rId6"/>
    <p:sldId id="5935" r:id="rId7"/>
    <p:sldId id="5947" r:id="rId8"/>
    <p:sldId id="5959" r:id="rId9"/>
    <p:sldId id="5960" r:id="rId10"/>
    <p:sldId id="5952" r:id="rId11"/>
    <p:sldId id="5931" r:id="rId12"/>
    <p:sldId id="304" r:id="rId13"/>
    <p:sldId id="5937" r:id="rId14"/>
    <p:sldId id="5958" r:id="rId15"/>
    <p:sldId id="5941" r:id="rId16"/>
    <p:sldId id="5942" r:id="rId17"/>
    <p:sldId id="5939" r:id="rId18"/>
    <p:sldId id="5938" r:id="rId19"/>
    <p:sldId id="5943" r:id="rId20"/>
    <p:sldId id="5944" r:id="rId21"/>
    <p:sldId id="5949" r:id="rId22"/>
    <p:sldId id="5961" r:id="rId23"/>
    <p:sldId id="5948" r:id="rId24"/>
    <p:sldId id="5945" r:id="rId25"/>
    <p:sldId id="5951" r:id="rId26"/>
    <p:sldId id="5956" r:id="rId27"/>
    <p:sldId id="5955" r:id="rId28"/>
    <p:sldId id="5954" r:id="rId29"/>
    <p:sldId id="5957" r:id="rId30"/>
    <p:sldId id="266" r:id="rId3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210B"/>
    <a:srgbClr val="03989E"/>
    <a:srgbClr val="59B998"/>
    <a:srgbClr val="FC220B"/>
    <a:srgbClr val="F2530F"/>
    <a:srgbClr val="F8DAB2"/>
    <a:srgbClr val="EA9018"/>
    <a:srgbClr val="F34A0E"/>
    <a:srgbClr val="ED7513"/>
    <a:srgbClr val="D185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77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1332551581922E-2"/>
          <c:y val="5.2941225512946298E-2"/>
          <c:w val="0.93481905327550496"/>
          <c:h val="0.80401579806929002"/>
        </c:manualLayout>
      </c:layout>
      <c:lineChart>
        <c:grouping val="standard"/>
        <c:varyColors val="0"/>
        <c:ser>
          <c:idx val="1"/>
          <c:order val="0"/>
          <c:tx>
            <c:strRef>
              <c:f>'Gráfico 1'!$B$3</c:f>
              <c:strCache>
                <c:ptCount val="1"/>
                <c:pt idx="0">
                  <c:v>Porto Organizado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'Gráfico 1'!$C$2:$O$2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'Gráfico 1'!$C$3:$O$3</c:f>
              <c:numCache>
                <c:formatCode>General</c:formatCode>
                <c:ptCount val="13"/>
                <c:pt idx="0">
                  <c:v>297</c:v>
                </c:pt>
                <c:pt idx="1">
                  <c:v>311</c:v>
                </c:pt>
                <c:pt idx="2">
                  <c:v>317</c:v>
                </c:pt>
                <c:pt idx="3">
                  <c:v>337</c:v>
                </c:pt>
                <c:pt idx="4">
                  <c:v>349</c:v>
                </c:pt>
                <c:pt idx="5">
                  <c:v>352</c:v>
                </c:pt>
                <c:pt idx="6">
                  <c:v>343</c:v>
                </c:pt>
                <c:pt idx="7">
                  <c:v>365</c:v>
                </c:pt>
                <c:pt idx="8">
                  <c:v>375</c:v>
                </c:pt>
                <c:pt idx="9">
                  <c:v>371</c:v>
                </c:pt>
                <c:pt idx="10" formatCode="0">
                  <c:v>390.75553722799458</c:v>
                </c:pt>
                <c:pt idx="11">
                  <c:v>409</c:v>
                </c:pt>
                <c:pt idx="12">
                  <c:v>319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44-444F-8A7F-8B05551E58D7}"/>
            </c:ext>
          </c:extLst>
        </c:ser>
        <c:ser>
          <c:idx val="2"/>
          <c:order val="1"/>
          <c:tx>
            <c:strRef>
              <c:f>'Gráfico 1'!$B$4</c:f>
              <c:strCache>
                <c:ptCount val="1"/>
                <c:pt idx="0">
                  <c:v>Porto Privado</c:v>
                </c:pt>
              </c:strCache>
            </c:strRef>
          </c:tx>
          <c:spPr>
            <a:ln w="22225" cap="rnd" cmpd="sng" algn="ctr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'Gráfico 1'!$C$2:$O$2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'Gráfico 1'!$C$4:$O$4</c:f>
              <c:numCache>
                <c:formatCode>General</c:formatCode>
                <c:ptCount val="13"/>
                <c:pt idx="0">
                  <c:v>543</c:v>
                </c:pt>
                <c:pt idx="1">
                  <c:v>577</c:v>
                </c:pt>
                <c:pt idx="2">
                  <c:v>588</c:v>
                </c:pt>
                <c:pt idx="3">
                  <c:v>593</c:v>
                </c:pt>
                <c:pt idx="4">
                  <c:v>620</c:v>
                </c:pt>
                <c:pt idx="5">
                  <c:v>657</c:v>
                </c:pt>
                <c:pt idx="6">
                  <c:v>660</c:v>
                </c:pt>
                <c:pt idx="7">
                  <c:v>723</c:v>
                </c:pt>
                <c:pt idx="8">
                  <c:v>748</c:v>
                </c:pt>
                <c:pt idx="9" formatCode="0">
                  <c:v>744.39689455600023</c:v>
                </c:pt>
                <c:pt idx="10" formatCode="0">
                  <c:v>763.29380210799945</c:v>
                </c:pt>
                <c:pt idx="11">
                  <c:v>805</c:v>
                </c:pt>
                <c:pt idx="12">
                  <c:v>586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D44-444F-8A7F-8B05551E58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949059184"/>
        <c:axId val="867146288"/>
      </c:lineChart>
      <c:catAx>
        <c:axId val="949059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67146288"/>
        <c:crosses val="autoZero"/>
        <c:auto val="1"/>
        <c:lblAlgn val="ctr"/>
        <c:lblOffset val="100"/>
        <c:noMultiLvlLbl val="0"/>
      </c:catAx>
      <c:valAx>
        <c:axId val="8671462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49059184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0.71919</cdr:x>
      <cdr:y>0.89793</cdr:y>
    </cdr:from>
    <cdr:to>
      <cdr:x>0.99941</cdr:x>
      <cdr:y>1</cdr:y>
    </cdr:to>
    <cdr:sp macro="" textlink="">
      <cdr:nvSpPr>
        <cdr:cNvPr id="2" name="CaixaDeTexto 7">
          <a:extLst xmlns:a="http://schemas.openxmlformats.org/drawingml/2006/main">
            <a:ext uri="{FF2B5EF4-FFF2-40B4-BE49-F238E27FC236}">
              <a16:creationId xmlns:a16="http://schemas.microsoft.com/office/drawing/2014/main" id="{EF7592EA-7088-4D9A-9991-A6348C1D30EC}"/>
            </a:ext>
          </a:extLst>
        </cdr:cNvPr>
        <cdr:cNvSpPr txBox="1"/>
      </cdr:nvSpPr>
      <cdr:spPr>
        <a:xfrm xmlns:a="http://schemas.openxmlformats.org/drawingml/2006/main">
          <a:off x="8008476" y="4152680"/>
          <a:ext cx="3120298" cy="4720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1600" b="1" dirty="0">
              <a:solidFill>
                <a:schemeClr val="accent2"/>
              </a:solidFill>
              <a:latin typeface="Avenir Next LT Pro" panose="020B0504020202020204" pitchFamily="34" charset="0"/>
            </a:rPr>
            <a:t>*Dados 2022 – Até setembro</a:t>
          </a:r>
        </a:p>
      </cdr:txBody>
    </cdr:sp>
  </cdr:relSizeAnchor>
  <cdr:relSizeAnchor xmlns:cdr="http://schemas.openxmlformats.org/drawingml/2006/chartDrawing">
    <cdr:from>
      <cdr:x>0.67336</cdr:x>
      <cdr:y>0.53188</cdr:y>
    </cdr:from>
    <cdr:to>
      <cdr:x>0.94301</cdr:x>
      <cdr:y>0.70177</cdr:y>
    </cdr:to>
    <cdr:sp macro="" textlink="">
      <cdr:nvSpPr>
        <cdr:cNvPr id="3" name="CaixaDeTexto 8">
          <a:extLst xmlns:a="http://schemas.openxmlformats.org/drawingml/2006/main">
            <a:ext uri="{FF2B5EF4-FFF2-40B4-BE49-F238E27FC236}">
              <a16:creationId xmlns:a16="http://schemas.microsoft.com/office/drawing/2014/main" id="{C6677FA9-2928-4CF4-87B7-4C6473DCB65E}"/>
            </a:ext>
          </a:extLst>
        </cdr:cNvPr>
        <cdr:cNvSpPr txBox="1"/>
      </cdr:nvSpPr>
      <cdr:spPr>
        <a:xfrm xmlns:a="http://schemas.openxmlformats.org/drawingml/2006/main">
          <a:off x="7498127" y="2459782"/>
          <a:ext cx="3002652" cy="7856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1600" b="1" dirty="0">
              <a:solidFill>
                <a:schemeClr val="accent2"/>
              </a:solidFill>
              <a:latin typeface="Avenir Next LT Pro" panose="020B0504020202020204" pitchFamily="34" charset="0"/>
            </a:rPr>
            <a:t>De 2010 a 2021</a:t>
          </a:r>
        </a:p>
        <a:p xmlns:a="http://schemas.openxmlformats.org/drawingml/2006/main">
          <a:pPr algn="ctr"/>
          <a:endParaRPr lang="pt-BR" sz="1600" b="1" dirty="0">
            <a:solidFill>
              <a:schemeClr val="accent2"/>
            </a:solidFill>
            <a:latin typeface="Avenir Next LT Pro" panose="020B0504020202020204" pitchFamily="34" charset="0"/>
          </a:endParaRPr>
        </a:p>
        <a:p xmlns:a="http://schemas.openxmlformats.org/drawingml/2006/main">
          <a:pPr algn="ctr"/>
          <a:r>
            <a:rPr lang="pt-BR" sz="1600" b="1" dirty="0">
              <a:solidFill>
                <a:schemeClr val="accent2"/>
              </a:solidFill>
              <a:latin typeface="Avenir Next LT Pro" panose="020B0504020202020204" pitchFamily="34" charset="0"/>
            </a:rPr>
            <a:t>37,7% de crescimento</a:t>
          </a:r>
        </a:p>
      </cdr:txBody>
    </cdr:sp>
  </cdr:relSizeAnchor>
  <cdr:relSizeAnchor xmlns:cdr="http://schemas.openxmlformats.org/drawingml/2006/chartDrawing">
    <cdr:from>
      <cdr:x>0.71069</cdr:x>
      <cdr:y>0.29984</cdr:y>
    </cdr:from>
    <cdr:to>
      <cdr:x>0.93306</cdr:x>
      <cdr:y>0.44788</cdr:y>
    </cdr:to>
    <cdr:sp macro="" textlink="">
      <cdr:nvSpPr>
        <cdr:cNvPr id="4" name="CaixaDeTexto 7">
          <a:extLst xmlns:a="http://schemas.openxmlformats.org/drawingml/2006/main">
            <a:ext uri="{FF2B5EF4-FFF2-40B4-BE49-F238E27FC236}">
              <a16:creationId xmlns:a16="http://schemas.microsoft.com/office/drawing/2014/main" id="{85CC5A70-9DE6-4F9A-BF75-EB0C6BFD26C1}"/>
            </a:ext>
          </a:extLst>
        </cdr:cNvPr>
        <cdr:cNvSpPr txBox="1"/>
      </cdr:nvSpPr>
      <cdr:spPr>
        <a:xfrm xmlns:a="http://schemas.openxmlformats.org/drawingml/2006/main">
          <a:off x="7913791" y="1386658"/>
          <a:ext cx="2476125" cy="684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1600" b="1" dirty="0">
              <a:solidFill>
                <a:schemeClr val="accent2"/>
              </a:solidFill>
              <a:latin typeface="Avenir Next LT Pro" panose="020B0504020202020204" pitchFamily="34" charset="0"/>
            </a:rPr>
            <a:t>De 2010 a 2021</a:t>
          </a:r>
        </a:p>
        <a:p xmlns:a="http://schemas.openxmlformats.org/drawingml/2006/main">
          <a:pPr algn="ctr"/>
          <a:r>
            <a:rPr lang="pt-BR" sz="1600" b="1" dirty="0">
              <a:solidFill>
                <a:schemeClr val="accent2"/>
              </a:solidFill>
              <a:latin typeface="Avenir Next LT Pro" panose="020B0504020202020204" pitchFamily="34" charset="0"/>
            </a:rPr>
            <a:t>48,3% de crescimento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41A5B-6D92-4AD0-9D4F-032E12DBF1F4}" type="datetimeFigureOut">
              <a:rPr lang="pt-BR" smtClean="0"/>
              <a:t>06/12/2022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81B652-C396-47EF-A322-46291F6017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3712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B81930-16AA-558A-F5D3-216D2991C5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8920862-2D77-4667-954F-3182D385B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24067B-E8FA-2BD6-D1BA-919D85B4D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039B2-DD46-478D-A488-CDB7BB07DB8D}" type="datetimeFigureOut">
              <a:rPr lang="pt-BR" smtClean="0"/>
              <a:t>06/12/2022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47ED39-1000-AAF0-9F58-4A33BBD5C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CF64D59-3F50-C60F-3E8A-C7964CEC1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6547-0D15-46D7-AC62-BA22FBCA7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8547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4CBAB2-DC02-2BEA-384E-A491CF473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6761014-6BCB-0F7D-D299-9E7FF01C4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8889A7F-1D61-4608-B3C0-31A2F7A2A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039B2-DD46-478D-A488-CDB7BB07DB8D}" type="datetimeFigureOut">
              <a:rPr lang="pt-BR" smtClean="0"/>
              <a:t>06/12/2022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37F2C7-27FD-5FE7-207D-B8E98CA73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17527E-3B4F-AEFF-6BFD-674CFED59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6547-0D15-46D7-AC62-BA22FBCA7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3193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F180763-3566-B179-12D2-E7AEFB89DC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2098A13-7567-EA12-D2C6-C4C4141970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535221D-D7F0-B38E-82F0-67CD0CA72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039B2-DD46-478D-A488-CDB7BB07DB8D}" type="datetimeFigureOut">
              <a:rPr lang="pt-BR" smtClean="0"/>
              <a:t>06/12/2022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A12635-573C-3DBC-7CBF-0300A9664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D18863-D92D-22D5-34DE-919DE4951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6547-0D15-46D7-AC62-BA22FBCA7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9474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ADC4FD-D31E-4AD2-E893-C1B458768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F1EED5-E6DB-7D4A-76FC-B465A08638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DFC8A10-F017-99E0-15A8-CF59EDF4C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039B2-DD46-478D-A488-CDB7BB07DB8D}" type="datetimeFigureOut">
              <a:rPr lang="pt-BR" smtClean="0"/>
              <a:t>06/12/2022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6002F6-2A03-6B56-FE7D-DD12D05D9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A7B68B-F0C7-C839-B9E4-F463A02C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6547-0D15-46D7-AC62-BA22FBCA7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776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B01CC-DA75-34BF-8CCE-7620B772C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4BC69C4-F51C-77BE-268D-29D354EDD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CB98755-6536-8AA2-92C6-DE234F5C3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039B2-DD46-478D-A488-CDB7BB07DB8D}" type="datetimeFigureOut">
              <a:rPr lang="pt-BR" smtClean="0"/>
              <a:t>06/12/2022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B9593EE-9078-E482-0BD0-54C7C29C9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A1CC36-CE00-9DE8-23D9-8A2CC63F5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6547-0D15-46D7-AC62-BA22FBCA7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891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C479E3-ECFB-040C-0243-6BBC02204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2AD51C-953A-E41D-4527-27BF1C00AE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98D80D8-CAEF-D011-AE24-81C9B8588D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6F02042-892C-B42D-4D13-8D9A83E91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039B2-DD46-478D-A488-CDB7BB07DB8D}" type="datetimeFigureOut">
              <a:rPr lang="pt-BR" smtClean="0"/>
              <a:t>06/12/2022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3E549EE-0174-94A1-05A5-3787E5785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C87114F-5338-4D44-E28E-51EDA509D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6547-0D15-46D7-AC62-BA22FBCA7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195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0F5E93-0ABF-72C3-0E70-E9A46E919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04BC17A-75DC-8732-418D-9FB91C00B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7F64456-1882-699E-ED9D-7EFB82393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AAA719F-92FA-A8B8-F9A9-E668211A9C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E5D5CDE-ECE8-8516-2492-D8723F8F1D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BF157D0-A3E5-58CC-182C-A87E73CD7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039B2-DD46-478D-A488-CDB7BB07DB8D}" type="datetimeFigureOut">
              <a:rPr lang="pt-BR" smtClean="0"/>
              <a:t>06/12/2022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BDC1F58-1B45-0AB6-48BB-53BD4CD6E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1EBB6F4-4109-E58C-CECD-8B08EFD8C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6547-0D15-46D7-AC62-BA22FBCA7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1886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CEFD05-E1EB-955F-3B80-A2DBBC339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4B8E532-5F7B-A4B4-1E13-3A6B1A705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039B2-DD46-478D-A488-CDB7BB07DB8D}" type="datetimeFigureOut">
              <a:rPr lang="pt-BR" smtClean="0"/>
              <a:t>06/12/2022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C512465-561D-AAD8-EAF9-34D997265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621002B-8C7D-32A2-5F74-47E345438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6547-0D15-46D7-AC62-BA22FBCA7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4013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FA2AD9A-89ED-A868-024E-AAD3AC6E8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039B2-DD46-478D-A488-CDB7BB07DB8D}" type="datetimeFigureOut">
              <a:rPr lang="pt-BR" smtClean="0"/>
              <a:t>06/12/2022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606606D-7F3D-C70D-7338-DB9BBC77D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7A66C89-4FA0-3279-56E8-89B699DB1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6547-0D15-46D7-AC62-BA22FBCA7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74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7F2D64-7A5E-DA5A-F774-336197219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B80A43B-0EAD-AE0B-481E-8848C722E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F793A8-B997-5EB5-6F99-8A5387AF4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B4E55A0-5E88-E606-A718-0E5BB4FBA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039B2-DD46-478D-A488-CDB7BB07DB8D}" type="datetimeFigureOut">
              <a:rPr lang="pt-BR" smtClean="0"/>
              <a:t>06/12/2022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8286A5C-412C-B43F-6538-C789B4FC0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BEDE563-D1FB-B4C6-F7BE-7B54533EE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6547-0D15-46D7-AC62-BA22FBCA7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08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DF5D31-DA0D-FF87-4740-8B91479CE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B40FAF7-019C-4D21-91A6-6A29F91E91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7C7DBCE-C63E-A781-8623-C25530C718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029B2F-E5D4-A0DF-2570-0697D444C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039B2-DD46-478D-A488-CDB7BB07DB8D}" type="datetimeFigureOut">
              <a:rPr lang="pt-BR" smtClean="0"/>
              <a:t>06/12/2022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D870611-ABEB-C8C4-3EE2-F17551AA0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048D790-3DD0-9F9B-B6AB-ABEAB0D8B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C6547-0D15-46D7-AC62-BA22FBCA7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000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78DCFC3-F028-0D73-179E-453F28635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2304977-8834-8D1A-C18E-894E07439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AD7041-0D1E-6434-5A42-437A2118D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039B2-DD46-478D-A488-CDB7BB07DB8D}" type="datetimeFigureOut">
              <a:rPr lang="pt-BR" smtClean="0"/>
              <a:t>06/12/2022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A0CA18-2716-21F4-86E4-AE15D79628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D36C108-049B-0FB4-0586-20945901BC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C6547-0D15-46D7-AC62-BA22FBCA7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497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DD684C-C770-3FED-DAA5-A6345DD03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29" y="2103707"/>
            <a:ext cx="12191999" cy="2387510"/>
          </a:xfrm>
        </p:spPr>
        <p:txBody>
          <a:bodyPr anchor="ctr">
            <a:normAutofit/>
          </a:bodyPr>
          <a:lstStyle/>
          <a:p>
            <a:r>
              <a:rPr lang="pt-BR" sz="5400" b="1" dirty="0">
                <a:solidFill>
                  <a:srgbClr val="313844"/>
                </a:solidFill>
                <a:latin typeface="Abadi" panose="020B0604020104020204" pitchFamily="34" charset="0"/>
                <a:ea typeface="+mn-ea"/>
                <a:cs typeface="+mn-cs"/>
              </a:rPr>
              <a:t>SNPTA</a:t>
            </a:r>
            <a:br>
              <a:rPr lang="pt-BR" sz="5400" b="1" dirty="0">
                <a:solidFill>
                  <a:srgbClr val="313844"/>
                </a:solidFill>
                <a:latin typeface="Abadi" panose="020B0604020104020204" pitchFamily="34" charset="0"/>
                <a:ea typeface="+mn-ea"/>
                <a:cs typeface="+mn-cs"/>
              </a:rPr>
            </a:br>
            <a:endParaRPr lang="pt-BR" sz="5400" dirty="0">
              <a:solidFill>
                <a:srgbClr val="313844"/>
              </a:solidFill>
              <a:latin typeface="Abadi" panose="020B0604020104020204" pitchFamily="34" charset="0"/>
              <a:ea typeface="+mn-ea"/>
              <a:cs typeface="+mn-cs"/>
            </a:endParaRP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241C8076-07CB-BF56-E6D0-F8F3EABCE6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9" y="5210518"/>
            <a:ext cx="12191542" cy="1647353"/>
          </a:xfrm>
          <a:prstGeom prst="rect">
            <a:avLst/>
          </a:prstGeom>
        </p:spPr>
      </p:pic>
      <p:sp>
        <p:nvSpPr>
          <p:cNvPr id="28" name="Subtítulo 2">
            <a:extLst>
              <a:ext uri="{FF2B5EF4-FFF2-40B4-BE49-F238E27FC236}">
                <a16:creationId xmlns:a16="http://schemas.microsoft.com/office/drawing/2014/main" id="{912F9788-8D80-C618-CA9C-8A3E0F9E4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159" y="6191193"/>
            <a:ext cx="6358030" cy="434849"/>
          </a:xfrm>
        </p:spPr>
        <p:txBody>
          <a:bodyPr>
            <a:normAutofit/>
          </a:bodyPr>
          <a:lstStyle/>
          <a:p>
            <a:pPr algn="l"/>
            <a:r>
              <a:rPr lang="pt-BR" sz="2000" spc="300">
                <a:solidFill>
                  <a:schemeClr val="bg1"/>
                </a:solidFill>
                <a:latin typeface="Abadi Extra Light" panose="020B0204020104020204" pitchFamily="34" charset="0"/>
              </a:rPr>
              <a:t>MINISTÉRIO DA INFRAESTRUTURA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7EF4F0A-3333-B2F3-2497-D70AB95D33E3}"/>
              </a:ext>
            </a:extLst>
          </p:cNvPr>
          <p:cNvSpPr txBox="1">
            <a:spLocks/>
          </p:cNvSpPr>
          <p:nvPr/>
        </p:nvSpPr>
        <p:spPr>
          <a:xfrm>
            <a:off x="0" y="3297462"/>
            <a:ext cx="12191770" cy="1913056"/>
          </a:xfrm>
          <a:prstGeom prst="rect">
            <a:avLst/>
          </a:prstGeom>
        </p:spPr>
        <p:txBody>
          <a:bodyPr vert="horz" lIns="91437" tIns="45718" rIns="91437" bIns="45718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46">
              <a:defRPr/>
            </a:pPr>
            <a:r>
              <a:rPr lang="pt-BR" sz="2000" b="1" spc="300" dirty="0">
                <a:solidFill>
                  <a:prstClr val="white">
                    <a:lumMod val="75000"/>
                  </a:prstClr>
                </a:solidFill>
                <a:latin typeface="Abadi Extra Light" panose="020B0204020104020204" pitchFamily="34" charset="0"/>
              </a:rPr>
              <a:t>Secretaria Nacional de Portos e Transportes Aquaviários</a:t>
            </a:r>
          </a:p>
          <a:p>
            <a:pPr defTabSz="914346">
              <a:defRPr/>
            </a:pPr>
            <a:endParaRPr lang="pt-BR" sz="2000" spc="300" dirty="0">
              <a:solidFill>
                <a:prstClr val="white">
                  <a:lumMod val="75000"/>
                </a:prstClr>
              </a:solidFill>
              <a:latin typeface="Abadi Extra Light" panose="020B0204020104020204" pitchFamily="34" charset="0"/>
            </a:endParaRPr>
          </a:p>
          <a:p>
            <a:pPr defTabSz="914346">
              <a:defRPr/>
            </a:pPr>
            <a:endParaRPr lang="pt-BR" sz="2000" spc="300" dirty="0">
              <a:solidFill>
                <a:prstClr val="white">
                  <a:lumMod val="75000"/>
                </a:prstClr>
              </a:solidFill>
              <a:latin typeface="Abadi Extra Light" panose="020B0204020104020204" pitchFamily="34" charset="0"/>
            </a:endParaRPr>
          </a:p>
          <a:p>
            <a:pPr defTabSz="914346">
              <a:defRPr/>
            </a:pPr>
            <a:r>
              <a:rPr lang="pt-BR" sz="2000" b="1" spc="300" dirty="0"/>
              <a:t>COMITÊ TÉCNICO </a:t>
            </a:r>
            <a:r>
              <a:rPr lang="pt-BR" sz="2000" b="1" spc="300"/>
              <a:t>DE OUVIDORIAS </a:t>
            </a:r>
            <a:r>
              <a:rPr lang="pt-BR" sz="2000" b="1" spc="300" dirty="0"/>
              <a:t>DO MINFRA</a:t>
            </a:r>
          </a:p>
          <a:p>
            <a:pPr defTabSz="914346">
              <a:defRPr/>
            </a:pPr>
            <a:r>
              <a:rPr lang="pt-BR" sz="2000" b="1" spc="300" dirty="0"/>
              <a:t>06 de Dezembro de 2022</a:t>
            </a:r>
            <a:endParaRPr lang="pt-BR" sz="2799" b="1" dirty="0"/>
          </a:p>
          <a:p>
            <a:pPr defTabSz="914346">
              <a:defRPr/>
            </a:pPr>
            <a:endParaRPr lang="pt-BR" sz="2799" dirty="0">
              <a:solidFill>
                <a:prstClr val="white">
                  <a:lumMod val="75000"/>
                </a:prstClr>
              </a:solidFill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95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Novos Contratos – Entregas no curto prazo 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B387FD90-C961-7E7C-4BDB-A5491E0C99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940753"/>
              </p:ext>
            </p:extLst>
          </p:nvPr>
        </p:nvGraphicFramePr>
        <p:xfrm>
          <a:off x="953092" y="962510"/>
          <a:ext cx="10419385" cy="33299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2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1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7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7651">
                  <a:extLst>
                    <a:ext uri="{9D8B030D-6E8A-4147-A177-3AD203B41FA5}">
                      <a16:colId xmlns:a16="http://schemas.microsoft.com/office/drawing/2014/main" val="4217811173"/>
                    </a:ext>
                  </a:extLst>
                </a:gridCol>
              </a:tblGrid>
              <a:tr h="203922">
                <a:tc>
                  <a:txBody>
                    <a:bodyPr/>
                    <a:lstStyle/>
                    <a:p>
                      <a:pPr marL="565785" marR="534035" indent="-22860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pt-BR"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30 DIAS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7620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85622"/>
                    </a:solidFill>
                  </a:tcPr>
                </a:tc>
                <a:tc>
                  <a:txBody>
                    <a:bodyPr/>
                    <a:lstStyle/>
                    <a:p>
                      <a:pPr marL="660400" marR="386080" indent="-266700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pt-BR" sz="14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60 DIAS</a:t>
                      </a:r>
                    </a:p>
                  </a:txBody>
                  <a:tcPr marL="0" marR="0" marT="7620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550"/>
                    </a:solidFill>
                  </a:tcPr>
                </a:tc>
                <a:tc>
                  <a:txBody>
                    <a:bodyPr/>
                    <a:lstStyle/>
                    <a:p>
                      <a:pPr marL="660400" marR="386080" indent="-266700" algn="ctr" defTabSz="91434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pt-BR" sz="1400" b="1" kern="120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Calibri"/>
                        </a:rPr>
                        <a:t>90 DIAS</a:t>
                      </a:r>
                      <a:endParaRPr lang="pt-BR" sz="1400">
                        <a:latin typeface="Calibri"/>
                        <a:cs typeface="Calibri"/>
                      </a:endParaRPr>
                    </a:p>
                  </a:txBody>
                  <a:tcPr marL="0" marR="0" marT="127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0" marR="386080" indent="-266700" algn="ctr" defTabSz="91434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pt-BR" sz="1400" b="1" kern="120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Calibri"/>
                        </a:rPr>
                        <a:t>120 DIAS</a:t>
                      </a:r>
                      <a:endParaRPr lang="pt-BR" sz="1400">
                        <a:latin typeface="+mn-lt"/>
                        <a:cs typeface="Calibri"/>
                      </a:endParaRPr>
                    </a:p>
                  </a:txBody>
                  <a:tcPr marL="0" marR="0" marT="127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0393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BR" sz="1400" b="1" cap="all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NOVOS Arrendamentos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3 leilões -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 MUC59, TMP e PAR09.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9 publicações de edital -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MAC11, MAC11A, MAC12, MAC15, POA01, POA02, POA11, VDC04 e PAR50.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BR" sz="1400" b="1" cap="all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AUTORIZAÇÕES (</a:t>
                      </a:r>
                      <a:r>
                        <a:rPr lang="pt-BR" sz="1400" b="1" cap="all" dirty="0" err="1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TUPs</a:t>
                      </a:r>
                      <a:r>
                        <a:rPr lang="pt-BR" sz="1400" b="1" cap="all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)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latin typeface="Avenir Next LT Pro" panose="020B0504020202020204" pitchFamily="34" charset="0"/>
                        </a:rPr>
                        <a:t>Potenciais </a:t>
                      </a:r>
                      <a:r>
                        <a:rPr lang="pt-BR" sz="1400" b="1" dirty="0">
                          <a:solidFill>
                            <a:schemeClr val="tx1"/>
                          </a:solidFill>
                          <a:latin typeface="Avenir Next LT Pro" panose="020B0504020202020204" pitchFamily="34" charset="0"/>
                        </a:rPr>
                        <a:t>10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latin typeface="Avenir Next LT Pro" panose="020B0504020202020204" pitchFamily="34" charset="0"/>
                        </a:rPr>
                        <a:t> novos instrumentos contratuais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FD9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BR" sz="1400" b="1" cap="all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Desestatizações AP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SPA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 – Edital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São Sebastião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– Edital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Itajaí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– Edital</a:t>
                      </a: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AFFD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BR" sz="1400" b="1" cap="all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NOVOS Arrendamentos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9 leilões -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MAC11, MAC11A, MAC12, MAC15, POA01, POA02, POA11, VDC04 e PAR50.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3 publicações de edital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– RIG71, RDJ06 e MAC16.</a:t>
                      </a: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BR" sz="1400" b="1" cap="all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Desestatizações AP</a:t>
                      </a:r>
                      <a:endParaRPr lang="pt-BR" sz="1400" b="1" cap="all" dirty="0">
                        <a:solidFill>
                          <a:schemeClr val="tx1"/>
                        </a:solidFill>
                      </a:endParaRP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SPA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 – Leilão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São Sebastião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– Leilão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</a:rPr>
                        <a:t>Itajaí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– Leilão</a:t>
                      </a:r>
                    </a:p>
                  </a:txBody>
                  <a:tcPr marL="0" marR="0" marT="3048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4779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Novos Contratos – Entregas no curto prazo 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sp>
        <p:nvSpPr>
          <p:cNvPr id="27" name="Rectangle 68">
            <a:extLst>
              <a:ext uri="{FF2B5EF4-FFF2-40B4-BE49-F238E27FC236}">
                <a16:creationId xmlns:a16="http://schemas.microsoft.com/office/drawing/2014/main" id="{366E4981-0CA2-8297-BDC7-0DBF63275BBA}"/>
              </a:ext>
            </a:extLst>
          </p:cNvPr>
          <p:cNvSpPr/>
          <p:nvPr/>
        </p:nvSpPr>
        <p:spPr>
          <a:xfrm>
            <a:off x="7477632" y="1278880"/>
            <a:ext cx="2014341" cy="468001"/>
          </a:xfrm>
          <a:prstGeom prst="rect">
            <a:avLst/>
          </a:prstGeom>
          <a:solidFill>
            <a:srgbClr val="313844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b="1" dirty="0">
                <a:solidFill>
                  <a:srgbClr val="313844"/>
                </a:solidFill>
                <a:latin typeface="Avenir Next LT Pro" panose="020B0504020202020204" pitchFamily="34" charset="0"/>
              </a:rPr>
              <a:t>Inclui novos arrendamentos, autorizações e aditivos de autorizações</a:t>
            </a:r>
          </a:p>
        </p:txBody>
      </p:sp>
      <p:sp>
        <p:nvSpPr>
          <p:cNvPr id="28" name="Rectangle 79">
            <a:extLst>
              <a:ext uri="{FF2B5EF4-FFF2-40B4-BE49-F238E27FC236}">
                <a16:creationId xmlns:a16="http://schemas.microsoft.com/office/drawing/2014/main" id="{C99A9F40-1FE8-CE57-F376-336D9746DB37}"/>
              </a:ext>
            </a:extLst>
          </p:cNvPr>
          <p:cNvSpPr/>
          <p:nvPr/>
        </p:nvSpPr>
        <p:spPr>
          <a:xfrm>
            <a:off x="0" y="1278880"/>
            <a:ext cx="7493894" cy="468001"/>
          </a:xfrm>
          <a:prstGeom prst="rect">
            <a:avLst/>
          </a:prstGeom>
          <a:solidFill>
            <a:srgbClr val="3138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spc="300" dirty="0">
                <a:solidFill>
                  <a:schemeClr val="bg1"/>
                </a:solidFill>
                <a:latin typeface="Avenir Next LT Pro" panose="020B0504020202020204" pitchFamily="34" charset="0"/>
              </a:rPr>
              <a:t>CONCESSÕES E AUTORIZAÇÕES - até 120 dias</a:t>
            </a:r>
          </a:p>
        </p:txBody>
      </p:sp>
      <p:sp>
        <p:nvSpPr>
          <p:cNvPr id="29" name="Rectangle 80">
            <a:extLst>
              <a:ext uri="{FF2B5EF4-FFF2-40B4-BE49-F238E27FC236}">
                <a16:creationId xmlns:a16="http://schemas.microsoft.com/office/drawing/2014/main" id="{43C90A07-12F4-59EB-8FFD-830BCA4E7E61}"/>
              </a:ext>
            </a:extLst>
          </p:cNvPr>
          <p:cNvSpPr/>
          <p:nvPr/>
        </p:nvSpPr>
        <p:spPr>
          <a:xfrm>
            <a:off x="9491973" y="1278880"/>
            <a:ext cx="1537138" cy="4688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27</a:t>
            </a:r>
            <a:r>
              <a:rPr lang="pt-BR" sz="1400" b="1" dirty="0">
                <a:solidFill>
                  <a:srgbClr val="313844"/>
                </a:solidFill>
                <a:latin typeface="Avenir Next LT Pro" panose="020B0504020202020204" pitchFamily="34" charset="0"/>
              </a:rPr>
              <a:t> ATIVOS</a:t>
            </a:r>
          </a:p>
        </p:txBody>
      </p:sp>
      <p:grpSp>
        <p:nvGrpSpPr>
          <p:cNvPr id="30" name="Group 71">
            <a:extLst>
              <a:ext uri="{FF2B5EF4-FFF2-40B4-BE49-F238E27FC236}">
                <a16:creationId xmlns:a16="http://schemas.microsoft.com/office/drawing/2014/main" id="{678ED340-D848-833A-9D64-BB0110185573}"/>
              </a:ext>
            </a:extLst>
          </p:cNvPr>
          <p:cNvGrpSpPr/>
          <p:nvPr/>
        </p:nvGrpSpPr>
        <p:grpSpPr>
          <a:xfrm>
            <a:off x="4164206" y="3428286"/>
            <a:ext cx="3888000" cy="1959823"/>
            <a:chOff x="315847" y="2546796"/>
            <a:chExt cx="2541640" cy="1564391"/>
          </a:xfrm>
        </p:grpSpPr>
        <p:sp>
          <p:nvSpPr>
            <p:cNvPr id="31" name="Rectangle 52">
              <a:extLst>
                <a:ext uri="{FF2B5EF4-FFF2-40B4-BE49-F238E27FC236}">
                  <a16:creationId xmlns:a16="http://schemas.microsoft.com/office/drawing/2014/main" id="{EE6B0CF2-CDC4-5EEC-C70C-3C9D1244BC27}"/>
                </a:ext>
              </a:extLst>
            </p:cNvPr>
            <p:cNvSpPr/>
            <p:nvPr/>
          </p:nvSpPr>
          <p:spPr>
            <a:xfrm>
              <a:off x="315847" y="2869047"/>
              <a:ext cx="2541640" cy="86208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600"/>
                </a:spcAft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Porto de São Sebastião/SP concessão</a:t>
              </a:r>
            </a:p>
            <a:p>
              <a:pPr>
                <a:spcAft>
                  <a:spcPts val="600"/>
                </a:spcAft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Porto de Itajaí/SC concessão</a:t>
              </a:r>
            </a:p>
            <a:p>
              <a:pPr>
                <a:spcAft>
                  <a:spcPts val="600"/>
                </a:spcAft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SPA - Santos </a:t>
              </a:r>
              <a:r>
                <a:rPr lang="pt-BR" sz="800" b="1" dirty="0" err="1">
                  <a:solidFill>
                    <a:schemeClr val="tx1"/>
                  </a:solidFill>
                  <a:latin typeface="Avenir Next LT Pro" panose="020B0504020202020204" pitchFamily="34" charset="0"/>
                </a:rPr>
                <a:t>Port</a:t>
              </a: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</a:t>
              </a:r>
              <a:r>
                <a:rPr lang="pt-BR" sz="800" b="1" dirty="0" err="1">
                  <a:solidFill>
                    <a:schemeClr val="tx1"/>
                  </a:solidFill>
                  <a:latin typeface="Avenir Next LT Pro" panose="020B0504020202020204" pitchFamily="34" charset="0"/>
                </a:rPr>
                <a:t>Authority</a:t>
              </a: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privatização</a:t>
              </a:r>
            </a:p>
          </p:txBody>
        </p:sp>
        <p:sp>
          <p:nvSpPr>
            <p:cNvPr id="32" name="Rectangle 53">
              <a:extLst>
                <a:ext uri="{FF2B5EF4-FFF2-40B4-BE49-F238E27FC236}">
                  <a16:creationId xmlns:a16="http://schemas.microsoft.com/office/drawing/2014/main" id="{6514BD71-374B-A65C-7253-66E3E4D24810}"/>
                </a:ext>
              </a:extLst>
            </p:cNvPr>
            <p:cNvSpPr/>
            <p:nvPr/>
          </p:nvSpPr>
          <p:spPr>
            <a:xfrm>
              <a:off x="315847" y="2546796"/>
              <a:ext cx="2541640" cy="316099"/>
            </a:xfrm>
            <a:prstGeom prst="rect">
              <a:avLst/>
            </a:prstGeom>
            <a:solidFill>
              <a:srgbClr val="3138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4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3 Desestatizações – curto prazo</a:t>
              </a:r>
            </a:p>
          </p:txBody>
        </p:sp>
        <p:sp>
          <p:nvSpPr>
            <p:cNvPr id="33" name="TextBox 55">
              <a:extLst>
                <a:ext uri="{FF2B5EF4-FFF2-40B4-BE49-F238E27FC236}">
                  <a16:creationId xmlns:a16="http://schemas.microsoft.com/office/drawing/2014/main" id="{725A690B-1377-A55E-C23F-2A308281B4BE}"/>
                </a:ext>
              </a:extLst>
            </p:cNvPr>
            <p:cNvSpPr txBox="1"/>
            <p:nvPr/>
          </p:nvSpPr>
          <p:spPr>
            <a:xfrm>
              <a:off x="315847" y="3718104"/>
              <a:ext cx="2541640" cy="393083"/>
            </a:xfrm>
            <a:prstGeom prst="rect">
              <a:avLst/>
            </a:prstGeom>
            <a:solidFill>
              <a:srgbClr val="3D86F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pt-BR" sz="16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R$ 21,4 bi</a:t>
              </a:r>
              <a:b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</a:br>
              <a: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INVESTIMENTOS</a:t>
              </a:r>
            </a:p>
          </p:txBody>
        </p:sp>
      </p:grpSp>
      <p:grpSp>
        <p:nvGrpSpPr>
          <p:cNvPr id="38" name="Group 71">
            <a:extLst>
              <a:ext uri="{FF2B5EF4-FFF2-40B4-BE49-F238E27FC236}">
                <a16:creationId xmlns:a16="http://schemas.microsoft.com/office/drawing/2014/main" id="{9F671C7E-B25B-7FD0-461C-245A1C4A51AC}"/>
              </a:ext>
            </a:extLst>
          </p:cNvPr>
          <p:cNvGrpSpPr/>
          <p:nvPr/>
        </p:nvGrpSpPr>
        <p:grpSpPr>
          <a:xfrm>
            <a:off x="8174644" y="3410977"/>
            <a:ext cx="3888000" cy="1420257"/>
            <a:chOff x="315847" y="2546796"/>
            <a:chExt cx="2541640" cy="1133693"/>
          </a:xfrm>
        </p:grpSpPr>
        <p:sp>
          <p:nvSpPr>
            <p:cNvPr id="39" name="Rectangle 52">
              <a:extLst>
                <a:ext uri="{FF2B5EF4-FFF2-40B4-BE49-F238E27FC236}">
                  <a16:creationId xmlns:a16="http://schemas.microsoft.com/office/drawing/2014/main" id="{CC2751B7-A5FE-0A9A-8A71-98B42BCCC6A5}"/>
                </a:ext>
              </a:extLst>
            </p:cNvPr>
            <p:cNvSpPr/>
            <p:nvPr/>
          </p:nvSpPr>
          <p:spPr>
            <a:xfrm>
              <a:off x="315847" y="2869051"/>
              <a:ext cx="2541640" cy="4310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600"/>
                </a:spcAft>
              </a:pP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Potenciais </a:t>
              </a: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16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novos instrumentos contratuais (ref.: </a:t>
              </a:r>
              <a:r>
                <a:rPr lang="pt-BR" sz="800" dirty="0" err="1">
                  <a:solidFill>
                    <a:schemeClr val="tx1"/>
                  </a:solidFill>
                  <a:latin typeface="Avenir Next LT Pro" panose="020B0504020202020204" pitchFamily="34" charset="0"/>
                </a:rPr>
                <a:t>jun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/2022)</a:t>
              </a:r>
            </a:p>
          </p:txBody>
        </p:sp>
        <p:sp>
          <p:nvSpPr>
            <p:cNvPr id="40" name="Rectangle 53">
              <a:extLst>
                <a:ext uri="{FF2B5EF4-FFF2-40B4-BE49-F238E27FC236}">
                  <a16:creationId xmlns:a16="http://schemas.microsoft.com/office/drawing/2014/main" id="{F7F51CB9-444C-5B26-1F44-EAC5DDC86257}"/>
                </a:ext>
              </a:extLst>
            </p:cNvPr>
            <p:cNvSpPr/>
            <p:nvPr/>
          </p:nvSpPr>
          <p:spPr>
            <a:xfrm>
              <a:off x="315847" y="2546796"/>
              <a:ext cx="2541640" cy="316099"/>
            </a:xfrm>
            <a:prstGeom prst="rect">
              <a:avLst/>
            </a:prstGeom>
            <a:solidFill>
              <a:srgbClr val="3138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4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Autorizações – curto prazo</a:t>
              </a:r>
            </a:p>
          </p:txBody>
        </p:sp>
        <p:sp>
          <p:nvSpPr>
            <p:cNvPr id="41" name="TextBox 55">
              <a:extLst>
                <a:ext uri="{FF2B5EF4-FFF2-40B4-BE49-F238E27FC236}">
                  <a16:creationId xmlns:a16="http://schemas.microsoft.com/office/drawing/2014/main" id="{48E87E41-573C-C722-F0F4-19BC14EA12F0}"/>
                </a:ext>
              </a:extLst>
            </p:cNvPr>
            <p:cNvSpPr txBox="1"/>
            <p:nvPr/>
          </p:nvSpPr>
          <p:spPr>
            <a:xfrm>
              <a:off x="315847" y="3287406"/>
              <a:ext cx="2541640" cy="393083"/>
            </a:xfrm>
            <a:prstGeom prst="rect">
              <a:avLst/>
            </a:prstGeom>
            <a:solidFill>
              <a:srgbClr val="3D86F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pt-BR" sz="16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R$ 7,4 bi</a:t>
              </a:r>
              <a:b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</a:br>
              <a: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INVESTIMENTOS</a:t>
              </a:r>
            </a:p>
          </p:txBody>
        </p:sp>
      </p:grpSp>
      <p:sp>
        <p:nvSpPr>
          <p:cNvPr id="42" name="Rectangle 85">
            <a:extLst>
              <a:ext uri="{FF2B5EF4-FFF2-40B4-BE49-F238E27FC236}">
                <a16:creationId xmlns:a16="http://schemas.microsoft.com/office/drawing/2014/main" id="{38CFAC5C-58D5-D244-A5E8-4D7749C7384B}"/>
              </a:ext>
            </a:extLst>
          </p:cNvPr>
          <p:cNvSpPr/>
          <p:nvPr/>
        </p:nvSpPr>
        <p:spPr>
          <a:xfrm>
            <a:off x="10853519" y="1264346"/>
            <a:ext cx="1338482" cy="474347"/>
          </a:xfrm>
          <a:prstGeom prst="rect">
            <a:avLst/>
          </a:prstGeom>
          <a:solidFill>
            <a:srgbClr val="3138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R$ 29,9 BI</a:t>
            </a:r>
            <a:br>
              <a:rPr lang="pt-BR" sz="1000" b="1" dirty="0">
                <a:solidFill>
                  <a:schemeClr val="bg1"/>
                </a:solidFill>
                <a:latin typeface="Avenir Next LT Pro" panose="020B0504020202020204" pitchFamily="34" charset="0"/>
              </a:rPr>
            </a:br>
            <a:r>
              <a:rPr lang="pt-BR" sz="1000" dirty="0">
                <a:solidFill>
                  <a:schemeClr val="bg1"/>
                </a:solidFill>
                <a:latin typeface="Avenir Next LT Pro" panose="020B0504020202020204" pitchFamily="34" charset="0"/>
              </a:rPr>
              <a:t>INVESTIMENTOS</a:t>
            </a:r>
            <a:endParaRPr lang="pt-BR" sz="1000" b="1" dirty="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grpSp>
        <p:nvGrpSpPr>
          <p:cNvPr id="3" name="Group 71">
            <a:extLst>
              <a:ext uri="{FF2B5EF4-FFF2-40B4-BE49-F238E27FC236}">
                <a16:creationId xmlns:a16="http://schemas.microsoft.com/office/drawing/2014/main" id="{9C3A950E-7291-AE1C-CE48-CE8DA59CA922}"/>
              </a:ext>
            </a:extLst>
          </p:cNvPr>
          <p:cNvGrpSpPr/>
          <p:nvPr/>
        </p:nvGrpSpPr>
        <p:grpSpPr>
          <a:xfrm>
            <a:off x="129356" y="3428286"/>
            <a:ext cx="3888000" cy="2059561"/>
            <a:chOff x="315847" y="2546795"/>
            <a:chExt cx="2541640" cy="2147345"/>
          </a:xfrm>
        </p:grpSpPr>
        <p:sp>
          <p:nvSpPr>
            <p:cNvPr id="43" name="Rectangle 52">
              <a:extLst>
                <a:ext uri="{FF2B5EF4-FFF2-40B4-BE49-F238E27FC236}">
                  <a16:creationId xmlns:a16="http://schemas.microsoft.com/office/drawing/2014/main" id="{E2DE2A5C-4803-ED56-8D98-C3D87D007D83}"/>
                </a:ext>
              </a:extLst>
            </p:cNvPr>
            <p:cNvSpPr/>
            <p:nvPr/>
          </p:nvSpPr>
          <p:spPr>
            <a:xfrm>
              <a:off x="315847" y="2972768"/>
              <a:ext cx="2541640" cy="12011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Arrendamentos: 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MUC59, TMP, PAR09, MAC11, MAC11A, MAC12, MAC15, POA01, POA02, POA11, VDC04 e PAR 50</a:t>
              </a:r>
            </a:p>
          </p:txBody>
        </p:sp>
        <p:sp>
          <p:nvSpPr>
            <p:cNvPr id="44" name="Rectangle 53">
              <a:extLst>
                <a:ext uri="{FF2B5EF4-FFF2-40B4-BE49-F238E27FC236}">
                  <a16:creationId xmlns:a16="http://schemas.microsoft.com/office/drawing/2014/main" id="{40E62F2A-065D-EDB2-CF56-40E37D9CE255}"/>
                </a:ext>
              </a:extLst>
            </p:cNvPr>
            <p:cNvSpPr/>
            <p:nvPr/>
          </p:nvSpPr>
          <p:spPr>
            <a:xfrm>
              <a:off x="315847" y="2546795"/>
              <a:ext cx="2541640" cy="410291"/>
            </a:xfrm>
            <a:prstGeom prst="rect">
              <a:avLst/>
            </a:prstGeom>
            <a:solidFill>
              <a:srgbClr val="3138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4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Novas outorgas – curto prazo</a:t>
              </a:r>
            </a:p>
          </p:txBody>
        </p:sp>
        <p:sp>
          <p:nvSpPr>
            <p:cNvPr id="45" name="TextBox 55">
              <a:extLst>
                <a:ext uri="{FF2B5EF4-FFF2-40B4-BE49-F238E27FC236}">
                  <a16:creationId xmlns:a16="http://schemas.microsoft.com/office/drawing/2014/main" id="{9AD494DF-81D6-5BE4-711B-EF5C4534E277}"/>
                </a:ext>
              </a:extLst>
            </p:cNvPr>
            <p:cNvSpPr txBox="1"/>
            <p:nvPr/>
          </p:nvSpPr>
          <p:spPr>
            <a:xfrm>
              <a:off x="315847" y="4180708"/>
              <a:ext cx="2541640" cy="513432"/>
            </a:xfrm>
            <a:prstGeom prst="rect">
              <a:avLst/>
            </a:prstGeom>
            <a:solidFill>
              <a:srgbClr val="3D86F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pt-BR" sz="16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R$ 1,1 bi</a:t>
              </a:r>
              <a:b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</a:br>
              <a: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INVESTIMENTOS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727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Novos Contratos – Perspectivas 2023-2026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grpSp>
        <p:nvGrpSpPr>
          <p:cNvPr id="3" name="Group 71">
            <a:extLst>
              <a:ext uri="{FF2B5EF4-FFF2-40B4-BE49-F238E27FC236}">
                <a16:creationId xmlns:a16="http://schemas.microsoft.com/office/drawing/2014/main" id="{7CE18750-E701-A73C-9EE7-1236042B6657}"/>
              </a:ext>
            </a:extLst>
          </p:cNvPr>
          <p:cNvGrpSpPr/>
          <p:nvPr/>
        </p:nvGrpSpPr>
        <p:grpSpPr>
          <a:xfrm>
            <a:off x="495405" y="3064006"/>
            <a:ext cx="3560411" cy="2570984"/>
            <a:chOff x="315847" y="2546796"/>
            <a:chExt cx="2541640" cy="2252098"/>
          </a:xfrm>
        </p:grpSpPr>
        <p:sp>
          <p:nvSpPr>
            <p:cNvPr id="42" name="Rectangle 52">
              <a:extLst>
                <a:ext uri="{FF2B5EF4-FFF2-40B4-BE49-F238E27FC236}">
                  <a16:creationId xmlns:a16="http://schemas.microsoft.com/office/drawing/2014/main" id="{0F53595F-F83F-F2CB-6998-CCDBD00D7801}"/>
                </a:ext>
              </a:extLst>
            </p:cNvPr>
            <p:cNvSpPr/>
            <p:nvPr/>
          </p:nvSpPr>
          <p:spPr>
            <a:xfrm>
              <a:off x="315847" y="2956602"/>
              <a:ext cx="2541640" cy="132240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 algn="just">
                <a:spcAft>
                  <a:spcPts val="600"/>
                </a:spcAft>
              </a:pPr>
              <a:r>
                <a:rPr lang="pt-BR" sz="105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37 Arrendamentos: </a:t>
              </a:r>
              <a:r>
                <a:rPr lang="pt-BR" sz="105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STS10, STS53, STS08, STS41, STS15, ST33, ST15, MUC59, MAC15, PAR50, RIG71, POA01, MAC16, VDC10/10A, PAR14, PAR15, SFS201, ITG02, PAR03, TGSFS, RIG10, MCP03, RIG25, RIG40, IQI14, STM07, RDJXX, A-02C, SSD04, MUC03, ILH01, FNO01, ITG03, RDJ06A, FORXX, REC09, REC04.</a:t>
              </a:r>
              <a:endParaRPr lang="pt-BR" sz="1050" b="1" dirty="0">
                <a:solidFill>
                  <a:schemeClr val="tx1"/>
                </a:solidFill>
                <a:latin typeface="Avenir Next LT Pro" panose="020B0504020202020204" pitchFamily="34" charset="0"/>
              </a:endParaRPr>
            </a:p>
            <a:p>
              <a:pPr algn="just">
                <a:spcAft>
                  <a:spcPts val="600"/>
                </a:spcAft>
              </a:pPr>
              <a:r>
                <a:rPr lang="pt-BR" sz="105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2 Concessões Canais de Acesso: </a:t>
              </a:r>
              <a:r>
                <a:rPr lang="pt-BR" sz="105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Paranaguá e Rio Grande</a:t>
              </a:r>
            </a:p>
          </p:txBody>
        </p:sp>
        <p:sp>
          <p:nvSpPr>
            <p:cNvPr id="43" name="Rectangle 53">
              <a:extLst>
                <a:ext uri="{FF2B5EF4-FFF2-40B4-BE49-F238E27FC236}">
                  <a16:creationId xmlns:a16="http://schemas.microsoft.com/office/drawing/2014/main" id="{8F8F4AC1-9E74-50EF-771E-3A066BB1B7D5}"/>
                </a:ext>
              </a:extLst>
            </p:cNvPr>
            <p:cNvSpPr/>
            <p:nvPr/>
          </p:nvSpPr>
          <p:spPr>
            <a:xfrm>
              <a:off x="315847" y="2546796"/>
              <a:ext cx="2541640" cy="410291"/>
            </a:xfrm>
            <a:prstGeom prst="rect">
              <a:avLst/>
            </a:prstGeom>
            <a:solidFill>
              <a:srgbClr val="3138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4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        39 Novas outorgas</a:t>
              </a:r>
            </a:p>
          </p:txBody>
        </p:sp>
        <p:sp>
          <p:nvSpPr>
            <p:cNvPr id="44" name="TextBox 55">
              <a:extLst>
                <a:ext uri="{FF2B5EF4-FFF2-40B4-BE49-F238E27FC236}">
                  <a16:creationId xmlns:a16="http://schemas.microsoft.com/office/drawing/2014/main" id="{B154ABC1-9E40-F2B6-1FB0-756209511A7B}"/>
                </a:ext>
              </a:extLst>
            </p:cNvPr>
            <p:cNvSpPr txBox="1"/>
            <p:nvPr/>
          </p:nvSpPr>
          <p:spPr>
            <a:xfrm>
              <a:off x="315847" y="4285462"/>
              <a:ext cx="2541640" cy="513432"/>
            </a:xfrm>
            <a:prstGeom prst="rect">
              <a:avLst/>
            </a:prstGeom>
            <a:solidFill>
              <a:srgbClr val="3D86F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pt-BR" sz="16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R$ 11,2 bi</a:t>
              </a:r>
              <a:b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</a:br>
              <a: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INVESTIMENTOS</a:t>
              </a:r>
            </a:p>
          </p:txBody>
        </p:sp>
      </p:grpSp>
      <p:pic>
        <p:nvPicPr>
          <p:cNvPr id="45" name="Graphic 90">
            <a:extLst>
              <a:ext uri="{FF2B5EF4-FFF2-40B4-BE49-F238E27FC236}">
                <a16:creationId xmlns:a16="http://schemas.microsoft.com/office/drawing/2014/main" id="{45B3B27D-6684-305D-77E0-D217C42AC4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70961" y="3132886"/>
            <a:ext cx="267239" cy="267239"/>
          </a:xfrm>
          <a:prstGeom prst="rect">
            <a:avLst/>
          </a:prstGeom>
        </p:spPr>
      </p:pic>
      <p:grpSp>
        <p:nvGrpSpPr>
          <p:cNvPr id="46" name="Group 71">
            <a:extLst>
              <a:ext uri="{FF2B5EF4-FFF2-40B4-BE49-F238E27FC236}">
                <a16:creationId xmlns:a16="http://schemas.microsoft.com/office/drawing/2014/main" id="{54A6B185-0456-4868-3781-2570ED6EEE0B}"/>
              </a:ext>
            </a:extLst>
          </p:cNvPr>
          <p:cNvGrpSpPr/>
          <p:nvPr/>
        </p:nvGrpSpPr>
        <p:grpSpPr>
          <a:xfrm>
            <a:off x="8175769" y="3075160"/>
            <a:ext cx="3560400" cy="1959823"/>
            <a:chOff x="315846" y="2546796"/>
            <a:chExt cx="3577322" cy="1564391"/>
          </a:xfrm>
        </p:grpSpPr>
        <p:sp>
          <p:nvSpPr>
            <p:cNvPr id="47" name="Rectangle 52">
              <a:extLst>
                <a:ext uri="{FF2B5EF4-FFF2-40B4-BE49-F238E27FC236}">
                  <a16:creationId xmlns:a16="http://schemas.microsoft.com/office/drawing/2014/main" id="{B45D9C0C-6E01-3933-F6DE-2C7BFBB99AA9}"/>
                </a:ext>
              </a:extLst>
            </p:cNvPr>
            <p:cNvSpPr/>
            <p:nvPr/>
          </p:nvSpPr>
          <p:spPr>
            <a:xfrm>
              <a:off x="315846" y="2869051"/>
              <a:ext cx="3577322" cy="849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600"/>
                </a:spcAft>
              </a:pPr>
              <a:r>
                <a:rPr lang="pt-BR" sz="10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Previstos (em pipeline) potenciais 51 novos instrumentos contratuais (ref.: </a:t>
              </a:r>
              <a:r>
                <a:rPr lang="pt-BR" sz="1000" dirty="0" err="1">
                  <a:solidFill>
                    <a:schemeClr val="tx1"/>
                  </a:solidFill>
                  <a:latin typeface="Avenir Next LT Pro" panose="020B0504020202020204" pitchFamily="34" charset="0"/>
                </a:rPr>
                <a:t>nov</a:t>
              </a:r>
              <a:r>
                <a:rPr lang="pt-BR" sz="10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/2022)</a:t>
              </a:r>
            </a:p>
            <a:p>
              <a:pPr>
                <a:spcAft>
                  <a:spcPts val="600"/>
                </a:spcAft>
              </a:pPr>
              <a:endParaRPr lang="pt-BR" sz="1000" dirty="0">
                <a:solidFill>
                  <a:schemeClr val="tx1"/>
                </a:solidFill>
                <a:latin typeface="Avenir Next LT Pro" panose="020B0504020202020204" pitchFamily="34" charset="0"/>
              </a:endParaRPr>
            </a:p>
            <a:p>
              <a:pPr>
                <a:spcAft>
                  <a:spcPts val="600"/>
                </a:spcAft>
              </a:pPr>
              <a:r>
                <a:rPr lang="pt-BR" sz="10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*Para além dos novos pleitos que surgirão no decorrer.</a:t>
              </a:r>
            </a:p>
          </p:txBody>
        </p:sp>
        <p:sp>
          <p:nvSpPr>
            <p:cNvPr id="48" name="Rectangle 53">
              <a:extLst>
                <a:ext uri="{FF2B5EF4-FFF2-40B4-BE49-F238E27FC236}">
                  <a16:creationId xmlns:a16="http://schemas.microsoft.com/office/drawing/2014/main" id="{4E26D9E8-8D22-6894-D94D-39AA1E69E7E0}"/>
                </a:ext>
              </a:extLst>
            </p:cNvPr>
            <p:cNvSpPr/>
            <p:nvPr/>
          </p:nvSpPr>
          <p:spPr>
            <a:xfrm>
              <a:off x="315846" y="2546796"/>
              <a:ext cx="3577322" cy="316099"/>
            </a:xfrm>
            <a:prstGeom prst="rect">
              <a:avLst/>
            </a:prstGeom>
            <a:solidFill>
              <a:srgbClr val="3138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4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Autorizações</a:t>
              </a:r>
            </a:p>
          </p:txBody>
        </p:sp>
        <p:sp>
          <p:nvSpPr>
            <p:cNvPr id="49" name="TextBox 55">
              <a:extLst>
                <a:ext uri="{FF2B5EF4-FFF2-40B4-BE49-F238E27FC236}">
                  <a16:creationId xmlns:a16="http://schemas.microsoft.com/office/drawing/2014/main" id="{1DA80B74-2567-7C09-C8D0-94882420F498}"/>
                </a:ext>
              </a:extLst>
            </p:cNvPr>
            <p:cNvSpPr txBox="1"/>
            <p:nvPr/>
          </p:nvSpPr>
          <p:spPr>
            <a:xfrm>
              <a:off x="315846" y="3718104"/>
              <a:ext cx="3577322" cy="393083"/>
            </a:xfrm>
            <a:prstGeom prst="rect">
              <a:avLst/>
            </a:prstGeom>
            <a:solidFill>
              <a:srgbClr val="3D86F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pt-BR" sz="16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R$49,2 bi</a:t>
              </a:r>
              <a:b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</a:br>
              <a: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INVESTIMENTOS</a:t>
              </a:r>
            </a:p>
          </p:txBody>
        </p:sp>
      </p:grpSp>
      <p:grpSp>
        <p:nvGrpSpPr>
          <p:cNvPr id="50" name="Group 71">
            <a:extLst>
              <a:ext uri="{FF2B5EF4-FFF2-40B4-BE49-F238E27FC236}">
                <a16:creationId xmlns:a16="http://schemas.microsoft.com/office/drawing/2014/main" id="{D81B591C-216D-1FBC-50B4-C82B978C5B2B}"/>
              </a:ext>
            </a:extLst>
          </p:cNvPr>
          <p:cNvGrpSpPr/>
          <p:nvPr/>
        </p:nvGrpSpPr>
        <p:grpSpPr>
          <a:xfrm>
            <a:off x="4319752" y="3068204"/>
            <a:ext cx="3560400" cy="2147225"/>
            <a:chOff x="315847" y="2546796"/>
            <a:chExt cx="2541640" cy="1713980"/>
          </a:xfrm>
        </p:grpSpPr>
        <p:sp>
          <p:nvSpPr>
            <p:cNvPr id="51" name="Rectangle 52">
              <a:extLst>
                <a:ext uri="{FF2B5EF4-FFF2-40B4-BE49-F238E27FC236}">
                  <a16:creationId xmlns:a16="http://schemas.microsoft.com/office/drawing/2014/main" id="{A6C2E386-79C9-45BE-BE69-29A637D58419}"/>
                </a:ext>
              </a:extLst>
            </p:cNvPr>
            <p:cNvSpPr/>
            <p:nvPr/>
          </p:nvSpPr>
          <p:spPr>
            <a:xfrm>
              <a:off x="315847" y="2869047"/>
              <a:ext cx="2541640" cy="120692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spcAft>
                  <a:spcPts val="600"/>
                </a:spcAft>
              </a:pPr>
              <a:r>
                <a:rPr lang="pt-BR" sz="9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Desestatização </a:t>
              </a:r>
              <a:r>
                <a:rPr lang="pt-BR" sz="900" b="1" dirty="0" err="1">
                  <a:solidFill>
                    <a:schemeClr val="tx1"/>
                  </a:solidFill>
                  <a:latin typeface="Avenir Next LT Pro" panose="020B0504020202020204" pitchFamily="34" charset="0"/>
                </a:rPr>
                <a:t>Codeba</a:t>
              </a:r>
              <a:r>
                <a:rPr lang="pt-BR" sz="9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(portos de </a:t>
              </a:r>
              <a:r>
                <a:rPr lang="pt-BR" sz="900" b="1" dirty="0" err="1">
                  <a:solidFill>
                    <a:schemeClr val="tx1"/>
                  </a:solidFill>
                  <a:latin typeface="Avenir Next LT Pro" panose="020B0504020202020204" pitchFamily="34" charset="0"/>
                </a:rPr>
                <a:t>Ilheús</a:t>
              </a:r>
              <a:r>
                <a:rPr lang="pt-BR" sz="9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, Aratu e Salvador) : </a:t>
              </a:r>
              <a:r>
                <a:rPr lang="pt-BR" sz="9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Leilão previsto para 3º trimestre de 2024</a:t>
              </a:r>
              <a:endParaRPr lang="pt-BR" sz="900" b="1" dirty="0">
                <a:solidFill>
                  <a:schemeClr val="tx1"/>
                </a:solidFill>
                <a:latin typeface="Avenir Next LT Pro" panose="020B0504020202020204" pitchFamily="34" charset="0"/>
              </a:endParaRPr>
            </a:p>
            <a:p>
              <a:pPr algn="just">
                <a:spcAft>
                  <a:spcPts val="600"/>
                </a:spcAft>
              </a:pPr>
              <a:r>
                <a:rPr lang="pt-BR" sz="9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Porto de Macapá/AP concessão: </a:t>
              </a:r>
              <a:r>
                <a:rPr lang="pt-BR" sz="9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Leilão previsto para 2026</a:t>
              </a:r>
              <a:endParaRPr lang="pt-BR" sz="900" b="1" dirty="0">
                <a:solidFill>
                  <a:schemeClr val="tx1"/>
                </a:solidFill>
                <a:latin typeface="Avenir Next LT Pro" panose="020B0504020202020204" pitchFamily="34" charset="0"/>
              </a:endParaRPr>
            </a:p>
            <a:p>
              <a:pPr algn="just">
                <a:spcAft>
                  <a:spcPts val="600"/>
                </a:spcAft>
              </a:pPr>
              <a:r>
                <a:rPr lang="pt-BR" sz="9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Portos </a:t>
              </a:r>
              <a:r>
                <a:rPr lang="pt-BR" sz="900" b="1" dirty="0" err="1">
                  <a:solidFill>
                    <a:schemeClr val="tx1"/>
                  </a:solidFill>
                  <a:latin typeface="Avenir Next LT Pro" panose="020B0504020202020204" pitchFamily="34" charset="0"/>
                </a:rPr>
                <a:t>SCPar</a:t>
              </a:r>
              <a:r>
                <a:rPr lang="pt-BR" sz="9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(Imbituba, São Francisco do Sul e Laguna) concessão: </a:t>
              </a:r>
              <a:r>
                <a:rPr lang="pt-BR" sz="9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Leilão previsto para 2026</a:t>
              </a:r>
            </a:p>
            <a:p>
              <a:pPr algn="just">
                <a:spcAft>
                  <a:spcPts val="600"/>
                </a:spcAft>
              </a:pPr>
              <a:r>
                <a:rPr lang="pt-BR" sz="9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Desestatização CDRJ: </a:t>
              </a:r>
              <a:r>
                <a:rPr lang="pt-BR" sz="9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Leilão previsto para 2026</a:t>
              </a:r>
            </a:p>
            <a:p>
              <a:pPr algn="just">
                <a:spcAft>
                  <a:spcPts val="600"/>
                </a:spcAft>
              </a:pPr>
              <a:r>
                <a:rPr lang="pt-BR" sz="9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Desestatização </a:t>
              </a:r>
              <a:r>
                <a:rPr lang="pt-BR" sz="900" b="1" dirty="0" err="1">
                  <a:solidFill>
                    <a:schemeClr val="tx1"/>
                  </a:solidFill>
                  <a:latin typeface="Avenir Next LT Pro" panose="020B0504020202020204" pitchFamily="34" charset="0"/>
                </a:rPr>
                <a:t>Codern</a:t>
              </a:r>
              <a:r>
                <a:rPr lang="pt-BR" sz="9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: </a:t>
              </a:r>
              <a:r>
                <a:rPr lang="pt-BR" sz="9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Leilão previsto para 2026</a:t>
              </a:r>
              <a:endParaRPr lang="pt-BR" sz="900" b="1" dirty="0">
                <a:solidFill>
                  <a:schemeClr val="tx1"/>
                </a:solidFill>
                <a:latin typeface="Avenir Next LT Pro" panose="020B0504020202020204" pitchFamily="34" charset="0"/>
              </a:endParaRPr>
            </a:p>
          </p:txBody>
        </p:sp>
        <p:sp>
          <p:nvSpPr>
            <p:cNvPr id="52" name="Rectangle 53">
              <a:extLst>
                <a:ext uri="{FF2B5EF4-FFF2-40B4-BE49-F238E27FC236}">
                  <a16:creationId xmlns:a16="http://schemas.microsoft.com/office/drawing/2014/main" id="{A72A9CB1-9114-9286-D419-E3BC27F7005D}"/>
                </a:ext>
              </a:extLst>
            </p:cNvPr>
            <p:cNvSpPr/>
            <p:nvPr/>
          </p:nvSpPr>
          <p:spPr>
            <a:xfrm>
              <a:off x="315847" y="2546796"/>
              <a:ext cx="2541640" cy="316099"/>
            </a:xfrm>
            <a:prstGeom prst="rect">
              <a:avLst/>
            </a:prstGeom>
            <a:solidFill>
              <a:srgbClr val="3138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4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Desestatizações</a:t>
              </a:r>
            </a:p>
          </p:txBody>
        </p:sp>
        <p:sp>
          <p:nvSpPr>
            <p:cNvPr id="53" name="TextBox 55">
              <a:extLst>
                <a:ext uri="{FF2B5EF4-FFF2-40B4-BE49-F238E27FC236}">
                  <a16:creationId xmlns:a16="http://schemas.microsoft.com/office/drawing/2014/main" id="{6FA8D258-AA70-2986-5B4A-FBCE4B7F080B}"/>
                </a:ext>
              </a:extLst>
            </p:cNvPr>
            <p:cNvSpPr txBox="1"/>
            <p:nvPr/>
          </p:nvSpPr>
          <p:spPr>
            <a:xfrm>
              <a:off x="315847" y="4064235"/>
              <a:ext cx="2541640" cy="196541"/>
            </a:xfrm>
            <a:prstGeom prst="rect">
              <a:avLst/>
            </a:prstGeom>
            <a:solidFill>
              <a:srgbClr val="3D86F2"/>
            </a:solidFill>
          </p:spPr>
          <p:txBody>
            <a:bodyPr wrap="square">
              <a:spAutoFit/>
            </a:bodyPr>
            <a:lstStyle/>
            <a:p>
              <a:pPr algn="ctr"/>
              <a:endParaRPr lang="pt-BR" sz="1000" dirty="0">
                <a:solidFill>
                  <a:schemeClr val="bg1"/>
                </a:solidFill>
                <a:latin typeface="Avenir Next LT Pro" panose="020B0504020202020204" pitchFamily="34" charset="0"/>
              </a:endParaRPr>
            </a:p>
          </p:txBody>
        </p:sp>
      </p:grpSp>
      <p:sp>
        <p:nvSpPr>
          <p:cNvPr id="54" name="Rectangle 68">
            <a:extLst>
              <a:ext uri="{FF2B5EF4-FFF2-40B4-BE49-F238E27FC236}">
                <a16:creationId xmlns:a16="http://schemas.microsoft.com/office/drawing/2014/main" id="{45B22356-E84D-75F4-A552-2EE5833625B7}"/>
              </a:ext>
            </a:extLst>
          </p:cNvPr>
          <p:cNvSpPr/>
          <p:nvPr/>
        </p:nvSpPr>
        <p:spPr>
          <a:xfrm>
            <a:off x="7477632" y="1316980"/>
            <a:ext cx="2014341" cy="468001"/>
          </a:xfrm>
          <a:prstGeom prst="rect">
            <a:avLst/>
          </a:prstGeom>
          <a:solidFill>
            <a:srgbClr val="313844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b="1" dirty="0">
                <a:solidFill>
                  <a:srgbClr val="313844"/>
                </a:solidFill>
                <a:latin typeface="Avenir Next LT Pro" panose="020B0504020202020204" pitchFamily="34" charset="0"/>
              </a:rPr>
              <a:t>Inclui novos arrendamentos, autorizações e aditivos de autorizações</a:t>
            </a:r>
          </a:p>
        </p:txBody>
      </p:sp>
      <p:sp>
        <p:nvSpPr>
          <p:cNvPr id="55" name="Rectangle 79">
            <a:extLst>
              <a:ext uri="{FF2B5EF4-FFF2-40B4-BE49-F238E27FC236}">
                <a16:creationId xmlns:a16="http://schemas.microsoft.com/office/drawing/2014/main" id="{2BC499EF-9C0C-3CC2-CE53-5FE49F8F75F7}"/>
              </a:ext>
            </a:extLst>
          </p:cNvPr>
          <p:cNvSpPr/>
          <p:nvPr/>
        </p:nvSpPr>
        <p:spPr>
          <a:xfrm>
            <a:off x="0" y="1316980"/>
            <a:ext cx="7493894" cy="468001"/>
          </a:xfrm>
          <a:prstGeom prst="rect">
            <a:avLst/>
          </a:prstGeom>
          <a:solidFill>
            <a:srgbClr val="3138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spc="300" dirty="0">
                <a:solidFill>
                  <a:schemeClr val="bg1"/>
                </a:solidFill>
                <a:latin typeface="Avenir Next LT Pro" panose="020B0504020202020204" pitchFamily="34" charset="0"/>
              </a:rPr>
              <a:t>CONCESSÕES E AUTORIZAÇÕES 2023 - 2026</a:t>
            </a:r>
          </a:p>
        </p:txBody>
      </p:sp>
      <p:sp>
        <p:nvSpPr>
          <p:cNvPr id="56" name="Rectangle 80">
            <a:extLst>
              <a:ext uri="{FF2B5EF4-FFF2-40B4-BE49-F238E27FC236}">
                <a16:creationId xmlns:a16="http://schemas.microsoft.com/office/drawing/2014/main" id="{ED524BFB-1C32-F789-65CB-6210C538BD53}"/>
              </a:ext>
            </a:extLst>
          </p:cNvPr>
          <p:cNvSpPr/>
          <p:nvPr/>
        </p:nvSpPr>
        <p:spPr>
          <a:xfrm>
            <a:off x="9491973" y="1316980"/>
            <a:ext cx="1537138" cy="4688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141</a:t>
            </a:r>
            <a:r>
              <a:rPr lang="pt-BR" sz="1400" b="1" dirty="0">
                <a:solidFill>
                  <a:srgbClr val="313844"/>
                </a:solidFill>
                <a:latin typeface="Avenir Next LT Pro" panose="020B0504020202020204" pitchFamily="34" charset="0"/>
              </a:rPr>
              <a:t> ATIVOS</a:t>
            </a:r>
          </a:p>
        </p:txBody>
      </p:sp>
    </p:spTree>
    <p:extLst>
      <p:ext uri="{BB962C8B-B14F-4D97-AF65-F5344CB8AC3E}">
        <p14:creationId xmlns:p14="http://schemas.microsoft.com/office/powerpoint/2010/main" val="2979531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DD684C-C770-3FED-DAA5-A6345DD03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49379"/>
            <a:ext cx="12191999" cy="2387510"/>
          </a:xfrm>
        </p:spPr>
        <p:txBody>
          <a:bodyPr anchor="ctr">
            <a:normAutofit/>
          </a:bodyPr>
          <a:lstStyle/>
          <a:p>
            <a:r>
              <a:rPr lang="pt-BR" sz="5400" b="1" dirty="0">
                <a:solidFill>
                  <a:srgbClr val="313844"/>
                </a:solidFill>
                <a:latin typeface="Abadi" panose="020B0604020104020204" pitchFamily="34" charset="0"/>
                <a:ea typeface="+mn-ea"/>
                <a:cs typeface="+mn-cs"/>
              </a:rPr>
              <a:t>DGCO</a:t>
            </a:r>
            <a:br>
              <a:rPr lang="pt-BR" sz="5400" b="1" dirty="0">
                <a:solidFill>
                  <a:srgbClr val="313844"/>
                </a:solidFill>
                <a:latin typeface="Abadi" panose="020B0604020104020204" pitchFamily="34" charset="0"/>
                <a:ea typeface="+mn-ea"/>
                <a:cs typeface="+mn-cs"/>
              </a:rPr>
            </a:br>
            <a:endParaRPr lang="pt-BR" sz="5400" dirty="0">
              <a:solidFill>
                <a:srgbClr val="313844"/>
              </a:solidFill>
              <a:latin typeface="Abadi" panose="020B0604020104020204" pitchFamily="34" charset="0"/>
              <a:ea typeface="+mn-ea"/>
              <a:cs typeface="+mn-cs"/>
            </a:endParaRP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241C8076-07CB-BF56-E6D0-F8F3EABCE6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9" y="5210518"/>
            <a:ext cx="12191542" cy="1647353"/>
          </a:xfrm>
          <a:prstGeom prst="rect">
            <a:avLst/>
          </a:prstGeom>
        </p:spPr>
      </p:pic>
      <p:sp>
        <p:nvSpPr>
          <p:cNvPr id="28" name="Subtítulo 2">
            <a:extLst>
              <a:ext uri="{FF2B5EF4-FFF2-40B4-BE49-F238E27FC236}">
                <a16:creationId xmlns:a16="http://schemas.microsoft.com/office/drawing/2014/main" id="{912F9788-8D80-C618-CA9C-8A3E0F9E4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159" y="6191193"/>
            <a:ext cx="6358030" cy="434849"/>
          </a:xfrm>
        </p:spPr>
        <p:txBody>
          <a:bodyPr>
            <a:normAutofit/>
          </a:bodyPr>
          <a:lstStyle/>
          <a:p>
            <a:pPr algn="l"/>
            <a:r>
              <a:rPr lang="pt-BR" sz="2000" spc="300">
                <a:solidFill>
                  <a:schemeClr val="bg1"/>
                </a:solidFill>
                <a:latin typeface="Abadi Extra Light" panose="020B0204020104020204" pitchFamily="34" charset="0"/>
              </a:rPr>
              <a:t>MINISTÉRIO DA INFRAESTRUTURA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7449D5ED-2C26-3EEC-3998-62910AE36E01}"/>
              </a:ext>
            </a:extLst>
          </p:cNvPr>
          <p:cNvSpPr txBox="1"/>
          <p:nvPr/>
        </p:nvSpPr>
        <p:spPr>
          <a:xfrm>
            <a:off x="-227" y="2862716"/>
            <a:ext cx="121919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346">
              <a:defRPr/>
            </a:pPr>
            <a:r>
              <a:rPr lang="pt-BR" sz="2800" b="1" dirty="0">
                <a:solidFill>
                  <a:prstClr val="white">
                    <a:lumMod val="75000"/>
                  </a:prstClr>
                </a:solidFill>
                <a:latin typeface="Abadi" panose="020B0604020104020204" pitchFamily="34" charset="0"/>
              </a:rPr>
              <a:t>Departamento de Gestão de Contratos de Arrendamentos e Concessão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7EF4F0A-3333-B2F3-2497-D70AB95D33E3}"/>
              </a:ext>
            </a:extLst>
          </p:cNvPr>
          <p:cNvSpPr txBox="1">
            <a:spLocks/>
          </p:cNvSpPr>
          <p:nvPr/>
        </p:nvSpPr>
        <p:spPr>
          <a:xfrm>
            <a:off x="1" y="3808673"/>
            <a:ext cx="12191770" cy="948479"/>
          </a:xfrm>
          <a:prstGeom prst="rect">
            <a:avLst/>
          </a:prstGeom>
        </p:spPr>
        <p:txBody>
          <a:bodyPr vert="horz" lIns="91437" tIns="45718" rIns="91437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46">
              <a:defRPr/>
            </a:pPr>
            <a:r>
              <a:rPr lang="pt-BR" sz="2000" spc="300" dirty="0">
                <a:solidFill>
                  <a:prstClr val="white">
                    <a:lumMod val="75000"/>
                  </a:prstClr>
                </a:solidFill>
                <a:latin typeface="Abadi Extra Light" panose="020B0204020104020204" pitchFamily="34" charset="0"/>
              </a:rPr>
              <a:t>Secretaria Nacional de Portos e Transportes Aquaviários</a:t>
            </a:r>
            <a:endParaRPr lang="pt-BR" sz="2799" dirty="0">
              <a:solidFill>
                <a:prstClr val="white">
                  <a:lumMod val="75000"/>
                </a:prstClr>
              </a:solidFill>
              <a:latin typeface="Avenir Next LT Pro" panose="020B0504020202020204" pitchFamily="34" charset="0"/>
            </a:endParaRPr>
          </a:p>
          <a:p>
            <a:pPr defTabSz="914346">
              <a:defRPr/>
            </a:pPr>
            <a:endParaRPr lang="pt-BR" sz="2799" dirty="0">
              <a:solidFill>
                <a:prstClr val="white">
                  <a:lumMod val="75000"/>
                </a:prstClr>
              </a:solidFill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630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Gestão de Contratos – Resultados 2019-2022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grpSp>
        <p:nvGrpSpPr>
          <p:cNvPr id="3" name="Group 74">
            <a:extLst>
              <a:ext uri="{FF2B5EF4-FFF2-40B4-BE49-F238E27FC236}">
                <a16:creationId xmlns:a16="http://schemas.microsoft.com/office/drawing/2014/main" id="{7A9317DE-4BE2-AA37-FF83-904DF5752A50}"/>
              </a:ext>
            </a:extLst>
          </p:cNvPr>
          <p:cNvGrpSpPr/>
          <p:nvPr/>
        </p:nvGrpSpPr>
        <p:grpSpPr>
          <a:xfrm>
            <a:off x="774510" y="2953556"/>
            <a:ext cx="10711580" cy="2684438"/>
            <a:chOff x="6838711" y="2404230"/>
            <a:chExt cx="2157173" cy="2684438"/>
          </a:xfrm>
        </p:grpSpPr>
        <p:sp>
          <p:nvSpPr>
            <p:cNvPr id="44" name="Rectangle 27">
              <a:extLst>
                <a:ext uri="{FF2B5EF4-FFF2-40B4-BE49-F238E27FC236}">
                  <a16:creationId xmlns:a16="http://schemas.microsoft.com/office/drawing/2014/main" id="{6026BED5-BD8F-FBC4-5ACB-62552CE3EE9A}"/>
                </a:ext>
              </a:extLst>
            </p:cNvPr>
            <p:cNvSpPr/>
            <p:nvPr/>
          </p:nvSpPr>
          <p:spPr>
            <a:xfrm>
              <a:off x="6838711" y="3106188"/>
              <a:ext cx="2157170" cy="1404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indent="0">
                <a:spcAft>
                  <a:spcPts val="600"/>
                </a:spcAft>
                <a:buNone/>
              </a:pPr>
              <a:r>
                <a:rPr lang="pt-BR" sz="16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6 Contratos de arrendamento prorrogados</a:t>
              </a:r>
            </a:p>
            <a:p>
              <a:pPr>
                <a:spcAft>
                  <a:spcPts val="600"/>
                </a:spcAft>
              </a:pPr>
              <a:r>
                <a:rPr lang="pt-BR" sz="16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80 Alterações em contratos de arrendamento vigentes.</a:t>
              </a:r>
            </a:p>
          </p:txBody>
        </p:sp>
        <p:sp>
          <p:nvSpPr>
            <p:cNvPr id="45" name="Rectangle 32">
              <a:extLst>
                <a:ext uri="{FF2B5EF4-FFF2-40B4-BE49-F238E27FC236}">
                  <a16:creationId xmlns:a16="http://schemas.microsoft.com/office/drawing/2014/main" id="{4CE8DF87-DF5A-F3E0-C63D-22EF769BED8A}"/>
                </a:ext>
              </a:extLst>
            </p:cNvPr>
            <p:cNvSpPr/>
            <p:nvPr/>
          </p:nvSpPr>
          <p:spPr>
            <a:xfrm>
              <a:off x="6838713" y="2404230"/>
              <a:ext cx="2157171" cy="701958"/>
            </a:xfrm>
            <a:prstGeom prst="rect">
              <a:avLst/>
            </a:prstGeom>
            <a:solidFill>
              <a:srgbClr val="3138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indent="0" algn="ctr">
                <a:buNone/>
              </a:pPr>
              <a:r>
                <a:rPr lang="pt-BR" sz="14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PRORROGAÇÕES E ALTERAÇÕES DE CONTRATO REALIZADAS</a:t>
              </a:r>
            </a:p>
          </p:txBody>
        </p:sp>
        <p:sp>
          <p:nvSpPr>
            <p:cNvPr id="46" name="TextBox 44">
              <a:extLst>
                <a:ext uri="{FF2B5EF4-FFF2-40B4-BE49-F238E27FC236}">
                  <a16:creationId xmlns:a16="http://schemas.microsoft.com/office/drawing/2014/main" id="{6289467B-0A18-6439-C8E5-4BB440EFEE51}"/>
                </a:ext>
              </a:extLst>
            </p:cNvPr>
            <p:cNvSpPr txBox="1"/>
            <p:nvPr/>
          </p:nvSpPr>
          <p:spPr>
            <a:xfrm>
              <a:off x="6838711" y="4519281"/>
              <a:ext cx="2157169" cy="569387"/>
            </a:xfrm>
            <a:prstGeom prst="rect">
              <a:avLst/>
            </a:prstGeom>
            <a:solidFill>
              <a:srgbClr val="3D86F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pt-BR" sz="20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R$ 1,8 bi</a:t>
              </a:r>
              <a:br>
                <a:rPr lang="pt-BR" sz="11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</a:br>
              <a:r>
                <a:rPr lang="pt-BR" sz="11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INVESTIMENTOS</a:t>
              </a:r>
            </a:p>
          </p:txBody>
        </p:sp>
      </p:grpSp>
      <p:sp>
        <p:nvSpPr>
          <p:cNvPr id="47" name="Rectangle 68">
            <a:extLst>
              <a:ext uri="{FF2B5EF4-FFF2-40B4-BE49-F238E27FC236}">
                <a16:creationId xmlns:a16="http://schemas.microsoft.com/office/drawing/2014/main" id="{F29296E5-E8FD-F14A-BB82-CA7B2603A469}"/>
              </a:ext>
            </a:extLst>
          </p:cNvPr>
          <p:cNvSpPr/>
          <p:nvPr/>
        </p:nvSpPr>
        <p:spPr>
          <a:xfrm>
            <a:off x="6159411" y="1204305"/>
            <a:ext cx="2197221" cy="468001"/>
          </a:xfrm>
          <a:prstGeom prst="rect">
            <a:avLst/>
          </a:prstGeom>
          <a:solidFill>
            <a:srgbClr val="313844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b="1" dirty="0">
                <a:solidFill>
                  <a:srgbClr val="313844"/>
                </a:solidFill>
                <a:latin typeface="Avenir Next LT Pro" panose="020B0504020202020204" pitchFamily="34" charset="0"/>
              </a:rPr>
              <a:t>Inclui renovações e investimentos em arrendamentos</a:t>
            </a:r>
          </a:p>
        </p:txBody>
      </p:sp>
      <p:sp>
        <p:nvSpPr>
          <p:cNvPr id="49" name="Rectangle 80">
            <a:extLst>
              <a:ext uri="{FF2B5EF4-FFF2-40B4-BE49-F238E27FC236}">
                <a16:creationId xmlns:a16="http://schemas.microsoft.com/office/drawing/2014/main" id="{92B13C26-B5DD-257B-9D02-2A377B9A5D5E}"/>
              </a:ext>
            </a:extLst>
          </p:cNvPr>
          <p:cNvSpPr/>
          <p:nvPr/>
        </p:nvSpPr>
        <p:spPr>
          <a:xfrm>
            <a:off x="8356632" y="1204305"/>
            <a:ext cx="1537138" cy="46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85 ATIVOS</a:t>
            </a:r>
          </a:p>
        </p:txBody>
      </p:sp>
    </p:spTree>
    <p:extLst>
      <p:ext uri="{BB962C8B-B14F-4D97-AF65-F5344CB8AC3E}">
        <p14:creationId xmlns:p14="http://schemas.microsoft.com/office/powerpoint/2010/main" val="3135373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Gestão de Contratos – Entregas no curto prazo 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graphicFrame>
        <p:nvGraphicFramePr>
          <p:cNvPr id="27" name="object 3">
            <a:extLst>
              <a:ext uri="{FF2B5EF4-FFF2-40B4-BE49-F238E27FC236}">
                <a16:creationId xmlns:a16="http://schemas.microsoft.com/office/drawing/2014/main" id="{484480C9-E7FC-134E-5CBA-0EA3F544CC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298395"/>
              </p:ext>
            </p:extLst>
          </p:nvPr>
        </p:nvGraphicFramePr>
        <p:xfrm>
          <a:off x="953092" y="962510"/>
          <a:ext cx="10419385" cy="31564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2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1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7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7651">
                  <a:extLst>
                    <a:ext uri="{9D8B030D-6E8A-4147-A177-3AD203B41FA5}">
                      <a16:colId xmlns:a16="http://schemas.microsoft.com/office/drawing/2014/main" val="4217811173"/>
                    </a:ext>
                  </a:extLst>
                </a:gridCol>
              </a:tblGrid>
              <a:tr h="192283">
                <a:tc>
                  <a:txBody>
                    <a:bodyPr/>
                    <a:lstStyle/>
                    <a:p>
                      <a:pPr marL="565785" marR="534035" indent="-22860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pt-BR"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30 DIAS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7620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85622"/>
                    </a:solidFill>
                  </a:tcPr>
                </a:tc>
                <a:tc>
                  <a:txBody>
                    <a:bodyPr/>
                    <a:lstStyle/>
                    <a:p>
                      <a:pPr marL="660400" marR="386080" indent="-266700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pt-BR" sz="14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60 DIAS</a:t>
                      </a:r>
                    </a:p>
                  </a:txBody>
                  <a:tcPr marL="0" marR="0" marT="7620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550"/>
                    </a:solidFill>
                  </a:tcPr>
                </a:tc>
                <a:tc>
                  <a:txBody>
                    <a:bodyPr/>
                    <a:lstStyle/>
                    <a:p>
                      <a:pPr marL="660400" marR="386080" indent="-266700" algn="ctr" defTabSz="91434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pt-BR" sz="1400" b="1" kern="120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Calibri"/>
                        </a:rPr>
                        <a:t>90 DIAS</a:t>
                      </a:r>
                      <a:endParaRPr lang="pt-BR" sz="1400">
                        <a:latin typeface="Calibri"/>
                        <a:cs typeface="Calibri"/>
                      </a:endParaRPr>
                    </a:p>
                  </a:txBody>
                  <a:tcPr marL="0" marR="0" marT="127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0" marR="386080" indent="-266700" algn="ctr" defTabSz="91434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pt-BR" sz="1400" b="1" kern="120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Calibri"/>
                        </a:rPr>
                        <a:t>120 DIAS</a:t>
                      </a:r>
                      <a:endParaRPr lang="pt-BR" sz="1400">
                        <a:latin typeface="+mn-lt"/>
                        <a:cs typeface="Calibri"/>
                      </a:endParaRPr>
                    </a:p>
                  </a:txBody>
                  <a:tcPr marL="0" marR="0" marT="127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6858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BR" sz="1400" b="1" cap="all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Prorrogações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dirty="0" err="1">
                          <a:solidFill>
                            <a:schemeClr val="tx1"/>
                          </a:solidFill>
                        </a:rPr>
                        <a:t>Ultracargo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 – Porto de Aratu/BA;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dirty="0" err="1">
                          <a:solidFill>
                            <a:schemeClr val="tx1"/>
                          </a:solidFill>
                        </a:rPr>
                        <a:t>Rishis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 – Porto de Santos/SP.</a:t>
                      </a:r>
                    </a:p>
                    <a:p>
                      <a:pPr marL="0" indent="0" defTabSz="357392" hangingPunct="0">
                        <a:buFont typeface="Wingdings" panose="05000000000000000000" pitchFamily="2" charset="2"/>
                        <a:buNone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defTabSz="357392" hangingPunct="0">
                        <a:buFont typeface="Wingdings" panose="05000000000000000000" pitchFamily="2" charset="2"/>
                        <a:buNone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t-BR" sz="1400" b="1" kern="1200" cap="all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TERSAB*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Definição sobre modelo para execução da obra</a:t>
                      </a:r>
                    </a:p>
                    <a:p>
                      <a:pPr marL="0" indent="0" defTabSz="357392" hangingPunct="0">
                        <a:buFont typeface="Wingdings" panose="05000000000000000000" pitchFamily="2" charset="2"/>
                        <a:buNone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FD9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BR" sz="1400" b="1" cap="all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Prorrogações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</a:rPr>
                        <a:t>TPAR – Porto de Angra dos Reis/RJ.</a:t>
                      </a:r>
                    </a:p>
                    <a:p>
                      <a:pPr marL="0" indent="0" defTabSz="357392" hangingPunct="0">
                        <a:buFont typeface="Wingdings" panose="05000000000000000000" pitchFamily="2" charset="2"/>
                        <a:buNone/>
                        <a:defRPr/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AFFD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BR" sz="1400" b="1" cap="all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Prorrogações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dirty="0">
                          <a:latin typeface="+mn-lt"/>
                          <a:cs typeface="Calibri"/>
                        </a:rPr>
                        <a:t>Terminal de Cobre da Vale – Porto do Itaqui/MA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dirty="0">
                          <a:latin typeface="+mn-lt"/>
                          <a:cs typeface="Calibri"/>
                        </a:rPr>
                        <a:t>Brasil Terminais Portuários – Porto de Santos/SP</a:t>
                      </a: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6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pt-BR" sz="1400" b="1" cap="all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Prorrogações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dirty="0">
                          <a:latin typeface="+mn-lt"/>
                          <a:cs typeface="Calibri"/>
                        </a:rPr>
                        <a:t>CPBS – Porto de Itaguaí/RJ</a:t>
                      </a:r>
                    </a:p>
                    <a:p>
                      <a:pPr marL="114300" indent="-285750" defTabSz="357392" hangingPunct="0">
                        <a:buFont typeface="Wingdings" panose="05000000000000000000" pitchFamily="2" charset="2"/>
                        <a:buChar char="ü"/>
                        <a:defRPr/>
                      </a:pPr>
                      <a:r>
                        <a:rPr lang="pt-BR" sz="1400" dirty="0">
                          <a:latin typeface="+mn-lt"/>
                          <a:cs typeface="Calibri"/>
                        </a:rPr>
                        <a:t>Sepetiba </a:t>
                      </a:r>
                      <a:r>
                        <a:rPr lang="pt-BR" sz="1400" dirty="0" err="1">
                          <a:latin typeface="+mn-lt"/>
                          <a:cs typeface="Calibri"/>
                        </a:rPr>
                        <a:t>Tecon</a:t>
                      </a:r>
                      <a:r>
                        <a:rPr lang="pt-BR" sz="1400" dirty="0">
                          <a:latin typeface="+mn-lt"/>
                          <a:cs typeface="Calibri"/>
                        </a:rPr>
                        <a:t> – Porto de Itaguaí/RJ</a:t>
                      </a:r>
                    </a:p>
                    <a:p>
                      <a:pPr marL="0" marR="0" lvl="0" indent="0" algn="ctr" defTabSz="9143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  <a:p>
                      <a:pPr marL="92074" indent="0">
                        <a:lnSpc>
                          <a:spcPct val="100000"/>
                        </a:lnSpc>
                        <a:buNone/>
                        <a:tabLst>
                          <a:tab pos="435609" algn="l"/>
                        </a:tabLst>
                      </a:pP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9038A917-D8EC-BE64-8CCD-DFD155C909AB}"/>
              </a:ext>
            </a:extLst>
          </p:cNvPr>
          <p:cNvSpPr txBox="1"/>
          <p:nvPr/>
        </p:nvSpPr>
        <p:spPr>
          <a:xfrm>
            <a:off x="511273" y="4643651"/>
            <a:ext cx="110492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* Tema no GAB/SNPTA: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obra é obrigação contrapartida da </a:t>
            </a:r>
            <a:r>
              <a:rPr lang="pt-BR" sz="1600" dirty="0" err="1">
                <a:solidFill>
                  <a:schemeClr val="accent1">
                    <a:lumMod val="50000"/>
                  </a:schemeClr>
                </a:solidFill>
              </a:rPr>
              <a:t>Codern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 (terminal leiloado em </a:t>
            </a:r>
            <a:r>
              <a:rPr lang="pt-BR" sz="1600" dirty="0" err="1">
                <a:solidFill>
                  <a:schemeClr val="accent1">
                    <a:lumMod val="50000"/>
                  </a:schemeClr>
                </a:solidFill>
              </a:rPr>
              <a:t>nov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/21); terminal em operação (aceitação provisória);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R$67 MM, 60% executados – faltam ~R$ 16 MM (finalização prevista </a:t>
            </a:r>
            <a:r>
              <a:rPr lang="pt-BR" sz="1600" dirty="0" err="1">
                <a:solidFill>
                  <a:schemeClr val="accent1">
                    <a:lumMod val="50000"/>
                  </a:schemeClr>
                </a:solidFill>
              </a:rPr>
              <a:t>abr</a:t>
            </a: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/23)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LDO impede repasse de recursos financeiros para as docas que não estejam no PND;</a:t>
            </a:r>
          </a:p>
          <a:p>
            <a:pPr marL="285750" indent="-285750">
              <a:buFontTx/>
              <a:buChar char="-"/>
            </a:pPr>
            <a:r>
              <a:rPr lang="pt-BR" sz="1600" dirty="0">
                <a:solidFill>
                  <a:schemeClr val="accent1">
                    <a:lumMod val="50000"/>
                  </a:schemeClr>
                </a:solidFill>
              </a:rPr>
              <a:t>Alternativas: incluir no PND, empréstimo FMM, obra ser executada pelo DNIT, repactuação com arrendatário</a:t>
            </a:r>
          </a:p>
        </p:txBody>
      </p:sp>
    </p:spTree>
    <p:extLst>
      <p:ext uri="{BB962C8B-B14F-4D97-AF65-F5344CB8AC3E}">
        <p14:creationId xmlns:p14="http://schemas.microsoft.com/office/powerpoint/2010/main" val="3077011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Gestão de Contratos – Perspectivas 2023-2026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grpSp>
        <p:nvGrpSpPr>
          <p:cNvPr id="27" name="Group 74">
            <a:extLst>
              <a:ext uri="{FF2B5EF4-FFF2-40B4-BE49-F238E27FC236}">
                <a16:creationId xmlns:a16="http://schemas.microsoft.com/office/drawing/2014/main" id="{58F0C784-86F6-A6BA-3E5C-92626EE814F0}"/>
              </a:ext>
            </a:extLst>
          </p:cNvPr>
          <p:cNvGrpSpPr/>
          <p:nvPr/>
        </p:nvGrpSpPr>
        <p:grpSpPr>
          <a:xfrm>
            <a:off x="744081" y="2840406"/>
            <a:ext cx="10709994" cy="2419986"/>
            <a:chOff x="6838710" y="2525298"/>
            <a:chExt cx="1921313" cy="2352471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7DD5E32-F867-6CB4-B4A6-E71B98A0A152}"/>
                </a:ext>
              </a:extLst>
            </p:cNvPr>
            <p:cNvSpPr/>
            <p:nvPr/>
          </p:nvSpPr>
          <p:spPr>
            <a:xfrm>
              <a:off x="6838710" y="3187238"/>
              <a:ext cx="1921310" cy="118985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indent="0">
                <a:spcAft>
                  <a:spcPts val="600"/>
                </a:spcAft>
                <a:buNone/>
              </a:pPr>
              <a:r>
                <a:rPr lang="pt-BR" sz="16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10 pleitos de prorrogação contratual;</a:t>
              </a:r>
            </a:p>
            <a:p>
              <a:pPr marL="0" indent="0" algn="just">
                <a:spcAft>
                  <a:spcPts val="600"/>
                </a:spcAft>
                <a:buNone/>
              </a:pPr>
              <a:r>
                <a:rPr lang="pt-BR" sz="16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24 pleitos de alterações contratuais com proposta de novos investimentos em análise.</a:t>
              </a:r>
            </a:p>
          </p:txBody>
        </p:sp>
        <p:sp>
          <p:nvSpPr>
            <p:cNvPr id="29" name="Rectangle 32">
              <a:extLst>
                <a:ext uri="{FF2B5EF4-FFF2-40B4-BE49-F238E27FC236}">
                  <a16:creationId xmlns:a16="http://schemas.microsoft.com/office/drawing/2014/main" id="{9E775C94-1D89-5426-1AD1-8F2C10659632}"/>
                </a:ext>
              </a:extLst>
            </p:cNvPr>
            <p:cNvSpPr/>
            <p:nvPr/>
          </p:nvSpPr>
          <p:spPr>
            <a:xfrm>
              <a:off x="6838713" y="2525298"/>
              <a:ext cx="1921310" cy="701958"/>
            </a:xfrm>
            <a:prstGeom prst="rect">
              <a:avLst/>
            </a:prstGeom>
            <a:solidFill>
              <a:srgbClr val="3138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indent="0" algn="ctr">
                <a:buNone/>
              </a:pPr>
              <a:r>
                <a:rPr lang="pt-BR" sz="14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AUTORIZAÇÃO DE INVESTIMENTOS EM ANÁLISE </a:t>
              </a:r>
            </a:p>
          </p:txBody>
        </p:sp>
        <p:sp>
          <p:nvSpPr>
            <p:cNvPr id="30" name="TextBox 44">
              <a:extLst>
                <a:ext uri="{FF2B5EF4-FFF2-40B4-BE49-F238E27FC236}">
                  <a16:creationId xmlns:a16="http://schemas.microsoft.com/office/drawing/2014/main" id="{B373CECA-BE9E-4C7D-34A1-3056B27B442B}"/>
                </a:ext>
              </a:extLst>
            </p:cNvPr>
            <p:cNvSpPr txBox="1"/>
            <p:nvPr/>
          </p:nvSpPr>
          <p:spPr>
            <a:xfrm>
              <a:off x="6838711" y="4385326"/>
              <a:ext cx="1921309" cy="492443"/>
            </a:xfrm>
            <a:prstGeom prst="rect">
              <a:avLst/>
            </a:prstGeom>
            <a:solidFill>
              <a:srgbClr val="3D86F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pt-BR" sz="16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R$ 4,2 bi</a:t>
              </a:r>
              <a:b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</a:br>
              <a: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INVESTIMENTOS</a:t>
              </a:r>
            </a:p>
          </p:txBody>
        </p:sp>
      </p:grpSp>
      <p:sp>
        <p:nvSpPr>
          <p:cNvPr id="31" name="Rectangle 68">
            <a:extLst>
              <a:ext uri="{FF2B5EF4-FFF2-40B4-BE49-F238E27FC236}">
                <a16:creationId xmlns:a16="http://schemas.microsoft.com/office/drawing/2014/main" id="{51FC3D75-C83F-E6A0-B221-78B33DF73384}"/>
              </a:ext>
            </a:extLst>
          </p:cNvPr>
          <p:cNvSpPr/>
          <p:nvPr/>
        </p:nvSpPr>
        <p:spPr>
          <a:xfrm>
            <a:off x="6159411" y="1265876"/>
            <a:ext cx="2014341" cy="483867"/>
          </a:xfrm>
          <a:prstGeom prst="rect">
            <a:avLst/>
          </a:prstGeom>
          <a:solidFill>
            <a:srgbClr val="313844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>
                <a:solidFill>
                  <a:srgbClr val="313844"/>
                </a:solidFill>
                <a:latin typeface="Avenir Next LT Pro" panose="020B0504020202020204" pitchFamily="34" charset="0"/>
              </a:rPr>
              <a:t>Inclui renovações e investimentos em arrendamentos</a:t>
            </a:r>
          </a:p>
        </p:txBody>
      </p:sp>
      <p:sp>
        <p:nvSpPr>
          <p:cNvPr id="33" name="Rectangle 80">
            <a:extLst>
              <a:ext uri="{FF2B5EF4-FFF2-40B4-BE49-F238E27FC236}">
                <a16:creationId xmlns:a16="http://schemas.microsoft.com/office/drawing/2014/main" id="{38EED4AC-0F0D-C6EB-94DB-C17566B145F1}"/>
              </a:ext>
            </a:extLst>
          </p:cNvPr>
          <p:cNvSpPr/>
          <p:nvPr/>
        </p:nvSpPr>
        <p:spPr>
          <a:xfrm>
            <a:off x="8173752" y="1260248"/>
            <a:ext cx="1537138" cy="490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39 </a:t>
            </a:r>
            <a:r>
              <a:rPr lang="pt-BR" sz="1400" b="1" dirty="0">
                <a:solidFill>
                  <a:srgbClr val="313844"/>
                </a:solidFill>
                <a:latin typeface="Avenir Next LT Pro" panose="020B0504020202020204" pitchFamily="34" charset="0"/>
              </a:rPr>
              <a:t>ATIVOS</a:t>
            </a:r>
          </a:p>
        </p:txBody>
      </p:sp>
    </p:spTree>
    <p:extLst>
      <p:ext uri="{BB962C8B-B14F-4D97-AF65-F5344CB8AC3E}">
        <p14:creationId xmlns:p14="http://schemas.microsoft.com/office/powerpoint/2010/main" val="4672652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DD684C-C770-3FED-DAA5-A6345DD03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49379"/>
            <a:ext cx="12191999" cy="2387510"/>
          </a:xfrm>
        </p:spPr>
        <p:txBody>
          <a:bodyPr anchor="ctr">
            <a:normAutofit/>
          </a:bodyPr>
          <a:lstStyle/>
          <a:p>
            <a:r>
              <a:rPr lang="pt-BR" sz="5400" b="1" dirty="0">
                <a:solidFill>
                  <a:srgbClr val="313844"/>
                </a:solidFill>
                <a:latin typeface="Abadi" panose="020B0604020104020204" pitchFamily="34" charset="0"/>
                <a:ea typeface="+mn-ea"/>
                <a:cs typeface="+mn-cs"/>
              </a:rPr>
              <a:t>DGMP</a:t>
            </a:r>
            <a:br>
              <a:rPr lang="pt-BR" sz="5400" b="1" dirty="0">
                <a:solidFill>
                  <a:srgbClr val="313844"/>
                </a:solidFill>
                <a:latin typeface="Abadi" panose="020B0604020104020204" pitchFamily="34" charset="0"/>
                <a:ea typeface="+mn-ea"/>
                <a:cs typeface="+mn-cs"/>
              </a:rPr>
            </a:br>
            <a:endParaRPr lang="pt-BR" sz="5400" dirty="0">
              <a:solidFill>
                <a:srgbClr val="313844"/>
              </a:solidFill>
              <a:latin typeface="Abadi" panose="020B0604020104020204" pitchFamily="34" charset="0"/>
              <a:ea typeface="+mn-ea"/>
              <a:cs typeface="+mn-cs"/>
            </a:endParaRP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241C8076-07CB-BF56-E6D0-F8F3EABCE6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9" y="5210518"/>
            <a:ext cx="12191542" cy="1647353"/>
          </a:xfrm>
          <a:prstGeom prst="rect">
            <a:avLst/>
          </a:prstGeom>
        </p:spPr>
      </p:pic>
      <p:sp>
        <p:nvSpPr>
          <p:cNvPr id="28" name="Subtítulo 2">
            <a:extLst>
              <a:ext uri="{FF2B5EF4-FFF2-40B4-BE49-F238E27FC236}">
                <a16:creationId xmlns:a16="http://schemas.microsoft.com/office/drawing/2014/main" id="{912F9788-8D80-C618-CA9C-8A3E0F9E4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159" y="6191193"/>
            <a:ext cx="6358030" cy="434849"/>
          </a:xfrm>
        </p:spPr>
        <p:txBody>
          <a:bodyPr>
            <a:normAutofit/>
          </a:bodyPr>
          <a:lstStyle/>
          <a:p>
            <a:pPr algn="l"/>
            <a:r>
              <a:rPr lang="pt-BR" sz="2000" spc="300">
                <a:solidFill>
                  <a:schemeClr val="bg1"/>
                </a:solidFill>
                <a:latin typeface="Abadi Extra Light" panose="020B0204020104020204" pitchFamily="34" charset="0"/>
              </a:rPr>
              <a:t>MINISTÉRIO DA INFRAESTRUTURA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7449D5ED-2C26-3EEC-3998-62910AE36E01}"/>
              </a:ext>
            </a:extLst>
          </p:cNvPr>
          <p:cNvSpPr txBox="1"/>
          <p:nvPr/>
        </p:nvSpPr>
        <p:spPr>
          <a:xfrm>
            <a:off x="-227" y="2862716"/>
            <a:ext cx="121919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346">
              <a:defRPr/>
            </a:pPr>
            <a:r>
              <a:rPr lang="pt-BR" sz="2800" b="1" dirty="0">
                <a:solidFill>
                  <a:prstClr val="white">
                    <a:lumMod val="75000"/>
                  </a:prstClr>
                </a:solidFill>
                <a:latin typeface="Abadi" panose="020B0604020104020204" pitchFamily="34" charset="0"/>
              </a:rPr>
              <a:t>Departamento de Gestão e Modernização Portuária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7EF4F0A-3333-B2F3-2497-D70AB95D33E3}"/>
              </a:ext>
            </a:extLst>
          </p:cNvPr>
          <p:cNvSpPr txBox="1">
            <a:spLocks/>
          </p:cNvSpPr>
          <p:nvPr/>
        </p:nvSpPr>
        <p:spPr>
          <a:xfrm>
            <a:off x="1" y="3808673"/>
            <a:ext cx="12191770" cy="948479"/>
          </a:xfrm>
          <a:prstGeom prst="rect">
            <a:avLst/>
          </a:prstGeom>
        </p:spPr>
        <p:txBody>
          <a:bodyPr vert="horz" lIns="91437" tIns="45718" rIns="91437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46">
              <a:defRPr/>
            </a:pPr>
            <a:r>
              <a:rPr lang="pt-BR" sz="2000" spc="300" dirty="0">
                <a:solidFill>
                  <a:prstClr val="white">
                    <a:lumMod val="75000"/>
                  </a:prstClr>
                </a:solidFill>
                <a:latin typeface="Abadi Extra Light" panose="020B0204020104020204" pitchFamily="34" charset="0"/>
              </a:rPr>
              <a:t>Secretaria Nacional de Portos e Transportes Aquaviários</a:t>
            </a:r>
            <a:endParaRPr lang="pt-BR" sz="2799" dirty="0">
              <a:solidFill>
                <a:prstClr val="white">
                  <a:lumMod val="75000"/>
                </a:prstClr>
              </a:solidFill>
              <a:latin typeface="Avenir Next LT Pro" panose="020B0504020202020204" pitchFamily="34" charset="0"/>
            </a:endParaRPr>
          </a:p>
          <a:p>
            <a:pPr defTabSz="914346">
              <a:defRPr/>
            </a:pPr>
            <a:endParaRPr lang="pt-BR" sz="2799" dirty="0">
              <a:solidFill>
                <a:prstClr val="white">
                  <a:lumMod val="75000"/>
                </a:prstClr>
              </a:solidFill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371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Modernização Portuária – Resultados 2019-2022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259D7E8E-FDB9-A48E-DABE-72D3EAB175F3}"/>
              </a:ext>
            </a:extLst>
          </p:cNvPr>
          <p:cNvSpPr txBox="1"/>
          <p:nvPr/>
        </p:nvSpPr>
        <p:spPr>
          <a:xfrm>
            <a:off x="436811" y="1048921"/>
            <a:ext cx="1104927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Fortalecimento das Docas/Descentralização: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Reversão dos prejuízos das Cias Docas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Programa Futuro do Setor Portuário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Delegação de Competências para autoridades portuárias para realização e fiscalização de arrendamentos 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Iniciativas para a profissionalização nas Companhias Docas e Portos Delegados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Atualização e aperfeiçoamento dos convênios de delegação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Prêmio Portos + Brasil</a:t>
            </a:r>
          </a:p>
          <a:p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Processos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Plano de Equacionamento Portus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Modernização do Porto sem Papel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Revisão de 95% das poligonais dos portos organizados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Publicação do Boletim dos Portos Públicos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5297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Modernização Portuária – Entregas no curto prazo 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graphicFrame>
        <p:nvGraphicFramePr>
          <p:cNvPr id="27" name="object 3">
            <a:extLst>
              <a:ext uri="{FF2B5EF4-FFF2-40B4-BE49-F238E27FC236}">
                <a16:creationId xmlns:a16="http://schemas.microsoft.com/office/drawing/2014/main" id="{484480C9-E7FC-134E-5CBA-0EA3F544CC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453695"/>
              </p:ext>
            </p:extLst>
          </p:nvPr>
        </p:nvGraphicFramePr>
        <p:xfrm>
          <a:off x="953092" y="962510"/>
          <a:ext cx="10419385" cy="27190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2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1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7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7651">
                  <a:extLst>
                    <a:ext uri="{9D8B030D-6E8A-4147-A177-3AD203B41FA5}">
                      <a16:colId xmlns:a16="http://schemas.microsoft.com/office/drawing/2014/main" val="4217811173"/>
                    </a:ext>
                  </a:extLst>
                </a:gridCol>
              </a:tblGrid>
              <a:tr h="162947">
                <a:tc>
                  <a:txBody>
                    <a:bodyPr/>
                    <a:lstStyle/>
                    <a:p>
                      <a:pPr marL="565785" marR="534035" indent="-22860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pt-BR"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30 DIAS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7620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622"/>
                    </a:solidFill>
                  </a:tcPr>
                </a:tc>
                <a:tc>
                  <a:txBody>
                    <a:bodyPr/>
                    <a:lstStyle/>
                    <a:p>
                      <a:pPr marL="660400" marR="386080" indent="-266700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pt-BR" sz="14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60 DIAS</a:t>
                      </a:r>
                    </a:p>
                  </a:txBody>
                  <a:tcPr marL="0" marR="0" marT="7620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550"/>
                    </a:solidFill>
                  </a:tcPr>
                </a:tc>
                <a:tc>
                  <a:txBody>
                    <a:bodyPr/>
                    <a:lstStyle/>
                    <a:p>
                      <a:pPr marL="660400" marR="386080" indent="-266700" algn="ctr" defTabSz="91434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pt-BR" sz="1400" b="1" kern="120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Calibri"/>
                        </a:rPr>
                        <a:t>90 DIAS</a:t>
                      </a:r>
                      <a:endParaRPr lang="pt-BR" sz="1400">
                        <a:latin typeface="Calibri"/>
                        <a:cs typeface="Calibri"/>
                      </a:endParaRPr>
                    </a:p>
                  </a:txBody>
                  <a:tcPr marL="0" marR="0" marT="127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0" marR="386080" indent="-266700" algn="ctr" defTabSz="91434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pt-BR" sz="1400" b="1" kern="120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Calibri"/>
                        </a:rPr>
                        <a:t>120 DIAS</a:t>
                      </a:r>
                      <a:endParaRPr lang="pt-BR" sz="1400">
                        <a:latin typeface="+mn-lt"/>
                        <a:cs typeface="Calibri"/>
                      </a:endParaRPr>
                    </a:p>
                  </a:txBody>
                  <a:tcPr marL="0" marR="0" marT="127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9468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600"/>
                        </a:spcAft>
                        <a:buFont typeface="Wingdings" panose="05000000000000000000" pitchFamily="2" charset="2"/>
                        <a:buChar char="ü"/>
                      </a:pPr>
                      <a:endParaRPr lang="pt-BR" sz="1400" dirty="0">
                        <a:solidFill>
                          <a:schemeClr val="tx1"/>
                        </a:solidFill>
                        <a:latin typeface="Avenir Next LT Pro Light" panose="020B0304020202020204" pitchFamily="34" charset="0"/>
                      </a:endParaRPr>
                    </a:p>
                    <a:p>
                      <a:pPr marL="171450" lvl="0" indent="-171450">
                        <a:spcAft>
                          <a:spcPts val="6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venir Next LT Pro Light" panose="020B0304020202020204" pitchFamily="34" charset="0"/>
                        </a:rPr>
                        <a:t>Definir destinação do Porto de Maceió</a:t>
                      </a:r>
                    </a:p>
                    <a:p>
                      <a:pPr marL="171450" lvl="0" indent="-171450">
                        <a:spcAft>
                          <a:spcPts val="6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venir Next LT Pro Light" panose="020B0304020202020204" pitchFamily="34" charset="0"/>
                        </a:rPr>
                        <a:t>Realização de Acordo para liquidação de ações judicias de 3,3 bi entre Instituto Portus e Autoridades Portuárias</a:t>
                      </a:r>
                    </a:p>
                    <a:p>
                      <a:pPr marL="171450" lvl="0" indent="-171450">
                        <a:spcAft>
                          <a:spcPts val="6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venir Next LT Pro Light" panose="020B0304020202020204" pitchFamily="34" charset="0"/>
                        </a:rPr>
                        <a:t>Revisão Portaria Interministerial nº 7145 com a SPU</a:t>
                      </a: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FD9"/>
                    </a:solidFill>
                  </a:tcPr>
                </a:tc>
                <a:tc>
                  <a:txBody>
                    <a:bodyPr/>
                    <a:lstStyle/>
                    <a:p>
                      <a:pPr marL="90805" indent="0">
                        <a:lnSpc>
                          <a:spcPct val="100000"/>
                        </a:lnSpc>
                        <a:spcBef>
                          <a:spcPts val="240"/>
                        </a:spcBef>
                        <a:buNone/>
                        <a:tabLst>
                          <a:tab pos="434340" algn="l"/>
                          <a:tab pos="434975" algn="l"/>
                        </a:tabLst>
                      </a:pPr>
                      <a:endParaRPr lang="pt-BR"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  <a:p>
                      <a:pPr marL="376555" indent="-285750">
                        <a:lnSpc>
                          <a:spcPct val="100000"/>
                        </a:lnSpc>
                        <a:spcBef>
                          <a:spcPts val="240"/>
                        </a:spcBef>
                        <a:buFont typeface="Wingdings" panose="05000000000000000000" pitchFamily="2" charset="2"/>
                        <a:buChar char="ü"/>
                        <a:tabLst>
                          <a:tab pos="434340" algn="l"/>
                          <a:tab pos="434975" algn="l"/>
                        </a:tabLs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venir Next LT Pro Light" panose="020B0304020202020204" pitchFamily="34" charset="0"/>
                          <a:cs typeface="Calibri"/>
                        </a:rPr>
                        <a:t>Implementar Sistema de Capacitação Portuária</a:t>
                      </a:r>
                      <a:endParaRPr sz="1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venir Next LT Pro Light" panose="020B0304020202020204" pitchFamily="34" charset="0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AFFD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ü"/>
                      </a:pPr>
                      <a:endParaRPr lang="pt-BR" sz="14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venir Next LT Pro Light" panose="020B0304020202020204" pitchFamily="34" charset="0"/>
                      </a:endParaRP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pt-BR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Avenir Next LT Pro Light" panose="020B0304020202020204" pitchFamily="34" charset="0"/>
                        </a:rPr>
                        <a:t>Realizar avaliação estratégica dos convênios de delegação de Recife, Manaus e Forno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pt-BR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Avenir Next LT Pro Light" panose="020B0304020202020204" pitchFamily="34" charset="0"/>
                        </a:rPr>
                        <a:t>Definir de metas de gestão para portos</a:t>
                      </a: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defTabSz="395889">
                        <a:spcAft>
                          <a:spcPts val="260"/>
                        </a:spcAft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l" defTabSz="9143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venir Next LT Pro Light" panose="020B0304020202020204" pitchFamily="34" charset="0"/>
                        </a:rPr>
                        <a:t>Aprimorar a Portaria nº 574/2018 </a:t>
                      </a:r>
                      <a:r>
                        <a:rPr lang="mr-IN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venir Next LT Pro Light" panose="020B0304020202020204" pitchFamily="34" charset="0"/>
                        </a:rPr>
                        <a:t>–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venir Next LT Pro Light" panose="020B0304020202020204" pitchFamily="34" charset="0"/>
                        </a:rPr>
                        <a:t> Descentralização de competências para autoridades portuárias</a:t>
                      </a:r>
                    </a:p>
                    <a:p>
                      <a:pPr marL="285750" marR="0" lvl="0" indent="-285750" algn="l" defTabSz="9143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venir Next LT Pro Light" panose="020B0304020202020204" pitchFamily="34" charset="0"/>
                        </a:rPr>
                        <a:t>Revisão do modelo Capital x Trabalho</a:t>
                      </a:r>
                    </a:p>
                    <a:p>
                      <a:pPr marL="285750" marR="0" lvl="0" indent="-285750" algn="l" defTabSz="9143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3048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3" name="Group 71">
            <a:extLst>
              <a:ext uri="{FF2B5EF4-FFF2-40B4-BE49-F238E27FC236}">
                <a16:creationId xmlns:a16="http://schemas.microsoft.com/office/drawing/2014/main" id="{E0BB75E5-06EA-8C6D-9673-9EE64C2989A7}"/>
              </a:ext>
            </a:extLst>
          </p:cNvPr>
          <p:cNvGrpSpPr/>
          <p:nvPr/>
        </p:nvGrpSpPr>
        <p:grpSpPr>
          <a:xfrm>
            <a:off x="635309" y="4090578"/>
            <a:ext cx="10737365" cy="2095141"/>
            <a:chOff x="382616" y="2379457"/>
            <a:chExt cx="2541640" cy="1866286"/>
          </a:xfrm>
        </p:grpSpPr>
        <p:sp>
          <p:nvSpPr>
            <p:cNvPr id="28" name="Rectangle 52">
              <a:extLst>
                <a:ext uri="{FF2B5EF4-FFF2-40B4-BE49-F238E27FC236}">
                  <a16:creationId xmlns:a16="http://schemas.microsoft.com/office/drawing/2014/main" id="{289DA9ED-B38B-2D7B-3FD4-661DA114AA7E}"/>
                </a:ext>
              </a:extLst>
            </p:cNvPr>
            <p:cNvSpPr/>
            <p:nvPr/>
          </p:nvSpPr>
          <p:spPr>
            <a:xfrm>
              <a:off x="382616" y="2669300"/>
              <a:ext cx="2541640" cy="157644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1" rtlCol="0" anchor="ctr"/>
            <a:lstStyle/>
            <a:p>
              <a:pPr>
                <a:spcAft>
                  <a:spcPts val="600"/>
                </a:spcAft>
              </a:pPr>
              <a:r>
                <a:rPr lang="pt-BR" sz="11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Modernização do PSP 2.0 para a Janela Única Aquaviária - JUA</a:t>
              </a:r>
            </a:p>
            <a:p>
              <a:pPr>
                <a:spcAft>
                  <a:spcPts val="600"/>
                </a:spcAft>
              </a:pPr>
              <a:r>
                <a:rPr lang="pt-BR" sz="11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Regularização Fundiária Portos Organizados</a:t>
              </a:r>
            </a:p>
            <a:p>
              <a:pPr>
                <a:spcAft>
                  <a:spcPts val="600"/>
                </a:spcAft>
              </a:pPr>
              <a:r>
                <a:rPr lang="pt-BR" sz="11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Projeto de Melhoria da Gestão dos Portos Públicos</a:t>
              </a:r>
            </a:p>
            <a:p>
              <a:pPr>
                <a:spcAft>
                  <a:spcPts val="600"/>
                </a:spcAft>
              </a:pPr>
              <a:r>
                <a:rPr lang="pt-BR" sz="11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Metodologia do Plano Setorial Portuário</a:t>
              </a:r>
            </a:p>
            <a:p>
              <a:pPr>
                <a:spcAft>
                  <a:spcPts val="600"/>
                </a:spcAft>
              </a:pPr>
              <a:r>
                <a:rPr lang="pt-BR" sz="11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Portaria Honorário Variável Mensal – HVM </a:t>
              </a:r>
            </a:p>
          </p:txBody>
        </p:sp>
        <p:sp>
          <p:nvSpPr>
            <p:cNvPr id="29" name="Rectangle 53">
              <a:extLst>
                <a:ext uri="{FF2B5EF4-FFF2-40B4-BE49-F238E27FC236}">
                  <a16:creationId xmlns:a16="http://schemas.microsoft.com/office/drawing/2014/main" id="{4E0FCD07-60E3-071D-FA11-553A3113C36E}"/>
                </a:ext>
              </a:extLst>
            </p:cNvPr>
            <p:cNvSpPr/>
            <p:nvPr/>
          </p:nvSpPr>
          <p:spPr>
            <a:xfrm>
              <a:off x="382616" y="2379457"/>
              <a:ext cx="2541640" cy="410291"/>
            </a:xfrm>
            <a:prstGeom prst="rect">
              <a:avLst/>
            </a:prstGeom>
            <a:solidFill>
              <a:srgbClr val="3138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4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Gestão e Modernização Portuária - Até o fim de 2022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10530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Estrutura da Apresentação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BFF0C6CE-F60F-1E84-EAF5-0C2EE886B62E}"/>
              </a:ext>
            </a:extLst>
          </p:cNvPr>
          <p:cNvSpPr txBox="1"/>
          <p:nvPr/>
        </p:nvSpPr>
        <p:spPr>
          <a:xfrm>
            <a:off x="436812" y="1048921"/>
            <a:ext cx="482098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IDEIAS-FORÇA - ESTRATÉGIAS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AVANÇOS SETORIAIS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NOVOS CONTRATOS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GESTÃO DE CONTRATOS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MODERNIZAÇÃO PORTUÁRIA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NAVEGAÇÃO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PONTOS PRINCIPAIS</a:t>
            </a:r>
          </a:p>
          <a:p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42F9021E-E095-469C-7895-194BE7C58CBB}"/>
              </a:ext>
            </a:extLst>
          </p:cNvPr>
          <p:cNvSpPr txBox="1"/>
          <p:nvPr/>
        </p:nvSpPr>
        <p:spPr>
          <a:xfrm>
            <a:off x="4799262" y="1048921"/>
            <a:ext cx="48209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Arrendamentos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Concessões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Autorizações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Prorrogações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Alterações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Fortalecimento das Docas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Processos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Cabotagem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Hidrovias – obras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Apoio Marítimo</a:t>
            </a:r>
          </a:p>
        </p:txBody>
      </p:sp>
      <p:cxnSp>
        <p:nvCxnSpPr>
          <p:cNvPr id="30" name="Conector reto 29">
            <a:extLst>
              <a:ext uri="{FF2B5EF4-FFF2-40B4-BE49-F238E27FC236}">
                <a16:creationId xmlns:a16="http://schemas.microsoft.com/office/drawing/2014/main" id="{B9DC0975-5FEA-523B-A3F0-7B44D006BCE9}"/>
              </a:ext>
            </a:extLst>
          </p:cNvPr>
          <p:cNvCxnSpPr>
            <a:cxnSpLocks/>
          </p:cNvCxnSpPr>
          <p:nvPr/>
        </p:nvCxnSpPr>
        <p:spPr>
          <a:xfrm>
            <a:off x="533400" y="1824276"/>
            <a:ext cx="104316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F087E29A-D0FF-5EB1-546E-D682F60C5300}"/>
              </a:ext>
            </a:extLst>
          </p:cNvPr>
          <p:cNvCxnSpPr>
            <a:cxnSpLocks/>
          </p:cNvCxnSpPr>
          <p:nvPr/>
        </p:nvCxnSpPr>
        <p:spPr>
          <a:xfrm>
            <a:off x="533400" y="2914650"/>
            <a:ext cx="104316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to 31">
            <a:extLst>
              <a:ext uri="{FF2B5EF4-FFF2-40B4-BE49-F238E27FC236}">
                <a16:creationId xmlns:a16="http://schemas.microsoft.com/office/drawing/2014/main" id="{07B06BCF-47F6-3971-3079-A33D13CD129A}"/>
              </a:ext>
            </a:extLst>
          </p:cNvPr>
          <p:cNvCxnSpPr>
            <a:cxnSpLocks/>
          </p:cNvCxnSpPr>
          <p:nvPr/>
        </p:nvCxnSpPr>
        <p:spPr>
          <a:xfrm>
            <a:off x="533400" y="3648075"/>
            <a:ext cx="104316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to 32">
            <a:extLst>
              <a:ext uri="{FF2B5EF4-FFF2-40B4-BE49-F238E27FC236}">
                <a16:creationId xmlns:a16="http://schemas.microsoft.com/office/drawing/2014/main" id="{F2B01215-8208-B141-E995-926F153C95CD}"/>
              </a:ext>
            </a:extLst>
          </p:cNvPr>
          <p:cNvCxnSpPr>
            <a:cxnSpLocks/>
          </p:cNvCxnSpPr>
          <p:nvPr/>
        </p:nvCxnSpPr>
        <p:spPr>
          <a:xfrm>
            <a:off x="533400" y="4371975"/>
            <a:ext cx="104316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to 33">
            <a:extLst>
              <a:ext uri="{FF2B5EF4-FFF2-40B4-BE49-F238E27FC236}">
                <a16:creationId xmlns:a16="http://schemas.microsoft.com/office/drawing/2014/main" id="{EBCECFC9-FBA5-DDEC-E26F-331A76D13E39}"/>
              </a:ext>
            </a:extLst>
          </p:cNvPr>
          <p:cNvCxnSpPr>
            <a:cxnSpLocks/>
          </p:cNvCxnSpPr>
          <p:nvPr/>
        </p:nvCxnSpPr>
        <p:spPr>
          <a:xfrm>
            <a:off x="533400" y="5467350"/>
            <a:ext cx="104316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>
            <a:extLst>
              <a:ext uri="{FF2B5EF4-FFF2-40B4-BE49-F238E27FC236}">
                <a16:creationId xmlns:a16="http://schemas.microsoft.com/office/drawing/2014/main" id="{FD935ACF-F59D-5616-A5EE-2AA90C9A66EA}"/>
              </a:ext>
            </a:extLst>
          </p:cNvPr>
          <p:cNvCxnSpPr>
            <a:cxnSpLocks/>
          </p:cNvCxnSpPr>
          <p:nvPr/>
        </p:nvCxnSpPr>
        <p:spPr>
          <a:xfrm>
            <a:off x="533400" y="1462326"/>
            <a:ext cx="104316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4073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Modernização Portuária – Perspectivas 2023-2026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sp>
        <p:nvSpPr>
          <p:cNvPr id="34" name="Rectangle 52">
            <a:extLst>
              <a:ext uri="{FF2B5EF4-FFF2-40B4-BE49-F238E27FC236}">
                <a16:creationId xmlns:a16="http://schemas.microsoft.com/office/drawing/2014/main" id="{7013604F-B2C3-4666-904B-FD2330616984}"/>
              </a:ext>
            </a:extLst>
          </p:cNvPr>
          <p:cNvSpPr/>
          <p:nvPr/>
        </p:nvSpPr>
        <p:spPr>
          <a:xfrm>
            <a:off x="452963" y="1710722"/>
            <a:ext cx="11213923" cy="4509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>
              <a:spcAft>
                <a:spcPts val="600"/>
              </a:spcAft>
            </a:pPr>
            <a:endParaRPr lang="pt-BR" b="1" dirty="0">
              <a:solidFill>
                <a:schemeClr val="tx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45BB6ECE-E0FE-FA93-E8F8-DD9B046DC92C}"/>
              </a:ext>
            </a:extLst>
          </p:cNvPr>
          <p:cNvSpPr txBox="1"/>
          <p:nvPr/>
        </p:nvSpPr>
        <p:spPr>
          <a:xfrm>
            <a:off x="721254" y="1626862"/>
            <a:ext cx="5115754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Avenir Next LT Pro Light" panose="020B0304020202020204" pitchFamily="34" charset="0"/>
              </a:rPr>
              <a:t>Processos na CCAF da EMAP e APPA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Avenir Next LT Pro Light" panose="020B0304020202020204" pitchFamily="34" charset="0"/>
              </a:rPr>
              <a:t>Revisão da Portaria SPU nº 7.145/2018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Avenir Next LT Pro Light" panose="020B0304020202020204" pitchFamily="34" charset="0"/>
              </a:rPr>
              <a:t>Gestão do Patrimônio Imobiliário dos Portos Organizados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Avenir Next LT Pro Light" panose="020B0304020202020204" pitchFamily="34" charset="0"/>
              </a:rPr>
              <a:t>Regularização das Dívidas das Companhias Docas com a Secretaria de Patrimônio da União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latin typeface="Avenir Next LT Pro Light" panose="020B0304020202020204" pitchFamily="34" charset="0"/>
              </a:rPr>
              <a:t>Regularização Fundiária dos Portos em Desestatização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latin typeface="Avenir Next LT Pro Light" panose="020B0304020202020204" pitchFamily="34" charset="0"/>
              </a:rPr>
              <a:t>Conclusão do 4º Ciclo de Planejamento Portuário e I</a:t>
            </a:r>
            <a:r>
              <a:rPr lang="pt-BR" dirty="0">
                <a:latin typeface="Avenir Next LT Pro Light" panose="020B03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nício das atividades do 5º Ciclo de Planejamento</a:t>
            </a:r>
            <a:endParaRPr lang="pt-BR" dirty="0">
              <a:latin typeface="Avenir Next LT Pro Light" panose="020B0304020202020204" pitchFamily="34" charset="0"/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Avenir Next LT Pro Light" panose="020B0304020202020204" pitchFamily="34" charset="0"/>
              </a:rPr>
              <a:t>Estabelecimento de contratos de gestão com autoridades portuárias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BCF48B25-0A76-C773-98A6-D377114616BC}"/>
              </a:ext>
            </a:extLst>
          </p:cNvPr>
          <p:cNvSpPr txBox="1"/>
          <p:nvPr/>
        </p:nvSpPr>
        <p:spPr>
          <a:xfrm>
            <a:off x="6450123" y="1686883"/>
            <a:ext cx="5083532" cy="423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Avenir Next LT Pro Light" panose="020B0304020202020204" pitchFamily="34" charset="0"/>
              </a:rPr>
              <a:t>Atualização dos convênios de delegação dos portos organizados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Avenir Next LT Pro Light" panose="020B0304020202020204" pitchFamily="34" charset="0"/>
              </a:rPr>
              <a:t>Agenda de Sustentabilidade dos Portos 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Avenir Next LT Pro Light" panose="020B0304020202020204" pitchFamily="34" charset="0"/>
              </a:rPr>
              <a:t>Realização da 4ª, 5ª, 6ª e 7ª Edição do Prêmio Portos + Brasil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Avenir Next LT Pro Light" panose="020B0304020202020204" pitchFamily="34" charset="0"/>
              </a:rPr>
              <a:t>Continuidade das iniciativas para melhoria da gestão e governança dos portos organizados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Avenir Next LT Pro Light" panose="020B0304020202020204" pitchFamily="34" charset="0"/>
              </a:rPr>
              <a:t>Elaboração da Portaria de Seleção de Dirigentes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Avenir Next LT Pro Light" panose="020B0304020202020204" pitchFamily="34" charset="0"/>
              </a:rPr>
              <a:t>Realização do 3º e 4º Ediç</a:t>
            </a:r>
            <a:r>
              <a:rPr lang="pt-BR" dirty="0">
                <a:latin typeface="Avenir Next LT Pro Light" panose="020B0304020202020204" pitchFamily="34" charset="0"/>
              </a:rPr>
              <a:t>ão Inova Portos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  <a:latin typeface="Avenir Next LT Pro Light" panose="020B0304020202020204" pitchFamily="34" charset="0"/>
              </a:rPr>
              <a:t>Realização do projeto Saúde nos Portos ( ACT SEST/SENAT)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latin typeface="Avenir Next LT Pro Light" panose="020B0304020202020204" pitchFamily="34" charset="0"/>
              </a:rPr>
              <a:t>Janela Única Aquaviária</a:t>
            </a:r>
            <a:endParaRPr lang="pt-BR" dirty="0">
              <a:solidFill>
                <a:schemeClr val="tx1"/>
              </a:solidFill>
              <a:latin typeface="Avenir Next LT Pro Light" panose="020B03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3617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DD684C-C770-3FED-DAA5-A6345DD03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49379"/>
            <a:ext cx="12191999" cy="2387510"/>
          </a:xfrm>
        </p:spPr>
        <p:txBody>
          <a:bodyPr anchor="ctr">
            <a:normAutofit/>
          </a:bodyPr>
          <a:lstStyle/>
          <a:p>
            <a:r>
              <a:rPr lang="pt-BR" sz="5400" b="1" dirty="0">
                <a:solidFill>
                  <a:srgbClr val="313844"/>
                </a:solidFill>
                <a:latin typeface="Abadi" panose="020B0604020104020204" pitchFamily="34" charset="0"/>
                <a:ea typeface="+mn-ea"/>
                <a:cs typeface="+mn-cs"/>
              </a:rPr>
              <a:t>DNHI</a:t>
            </a:r>
            <a:br>
              <a:rPr lang="pt-BR" sz="5400" b="1" dirty="0">
                <a:solidFill>
                  <a:srgbClr val="313844"/>
                </a:solidFill>
                <a:latin typeface="Abadi" panose="020B0604020104020204" pitchFamily="34" charset="0"/>
                <a:ea typeface="+mn-ea"/>
                <a:cs typeface="+mn-cs"/>
              </a:rPr>
            </a:br>
            <a:endParaRPr lang="pt-BR" sz="5400" dirty="0">
              <a:solidFill>
                <a:srgbClr val="313844"/>
              </a:solidFill>
              <a:latin typeface="Abadi" panose="020B0604020104020204" pitchFamily="34" charset="0"/>
              <a:ea typeface="+mn-ea"/>
              <a:cs typeface="+mn-cs"/>
            </a:endParaRP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241C8076-07CB-BF56-E6D0-F8F3EABCE6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9" y="5210518"/>
            <a:ext cx="12191542" cy="1647353"/>
          </a:xfrm>
          <a:prstGeom prst="rect">
            <a:avLst/>
          </a:prstGeom>
        </p:spPr>
      </p:pic>
      <p:sp>
        <p:nvSpPr>
          <p:cNvPr id="28" name="Subtítulo 2">
            <a:extLst>
              <a:ext uri="{FF2B5EF4-FFF2-40B4-BE49-F238E27FC236}">
                <a16:creationId xmlns:a16="http://schemas.microsoft.com/office/drawing/2014/main" id="{912F9788-8D80-C618-CA9C-8A3E0F9E4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159" y="6191193"/>
            <a:ext cx="6358030" cy="434849"/>
          </a:xfrm>
        </p:spPr>
        <p:txBody>
          <a:bodyPr>
            <a:normAutofit/>
          </a:bodyPr>
          <a:lstStyle/>
          <a:p>
            <a:pPr algn="l"/>
            <a:r>
              <a:rPr lang="pt-BR" sz="2000" spc="300">
                <a:solidFill>
                  <a:schemeClr val="bg1"/>
                </a:solidFill>
                <a:latin typeface="Abadi Extra Light" panose="020B0204020104020204" pitchFamily="34" charset="0"/>
              </a:rPr>
              <a:t>MINISTÉRIO DA INFRAESTRUTURA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7449D5ED-2C26-3EEC-3998-62910AE36E01}"/>
              </a:ext>
            </a:extLst>
          </p:cNvPr>
          <p:cNvSpPr txBox="1"/>
          <p:nvPr/>
        </p:nvSpPr>
        <p:spPr>
          <a:xfrm>
            <a:off x="-227" y="2862716"/>
            <a:ext cx="121919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346">
              <a:defRPr/>
            </a:pPr>
            <a:r>
              <a:rPr lang="pt-BR" sz="2800" b="1" dirty="0">
                <a:solidFill>
                  <a:prstClr val="white">
                    <a:lumMod val="75000"/>
                  </a:prstClr>
                </a:solidFill>
                <a:latin typeface="Abadi" panose="020B0604020104020204" pitchFamily="34" charset="0"/>
              </a:rPr>
              <a:t>Departamento de Navegação e Hidrovias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7EF4F0A-3333-B2F3-2497-D70AB95D33E3}"/>
              </a:ext>
            </a:extLst>
          </p:cNvPr>
          <p:cNvSpPr txBox="1">
            <a:spLocks/>
          </p:cNvSpPr>
          <p:nvPr/>
        </p:nvSpPr>
        <p:spPr>
          <a:xfrm>
            <a:off x="1" y="3808673"/>
            <a:ext cx="12191770" cy="948479"/>
          </a:xfrm>
          <a:prstGeom prst="rect">
            <a:avLst/>
          </a:prstGeom>
        </p:spPr>
        <p:txBody>
          <a:bodyPr vert="horz" lIns="91437" tIns="45718" rIns="91437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46">
              <a:defRPr/>
            </a:pPr>
            <a:r>
              <a:rPr lang="pt-BR" sz="2000" spc="300" dirty="0">
                <a:solidFill>
                  <a:prstClr val="white">
                    <a:lumMod val="75000"/>
                  </a:prstClr>
                </a:solidFill>
                <a:latin typeface="Abadi Extra Light" panose="020B0204020104020204" pitchFamily="34" charset="0"/>
              </a:rPr>
              <a:t>Secretaria Nacional de Portos e Transportes Aquaviários</a:t>
            </a:r>
            <a:endParaRPr lang="pt-BR" sz="2799" dirty="0">
              <a:solidFill>
                <a:prstClr val="white">
                  <a:lumMod val="75000"/>
                </a:prstClr>
              </a:solidFill>
              <a:latin typeface="Avenir Next LT Pro" panose="020B0504020202020204" pitchFamily="34" charset="0"/>
            </a:endParaRPr>
          </a:p>
          <a:p>
            <a:pPr defTabSz="914346">
              <a:defRPr/>
            </a:pPr>
            <a:endParaRPr lang="pt-BR" sz="2799" dirty="0">
              <a:solidFill>
                <a:prstClr val="white">
                  <a:lumMod val="75000"/>
                </a:prstClr>
              </a:solidFill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907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Navegação – Resultados 2019-2022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E6C1B383-53B1-8821-8CAB-E2AC77198A25}"/>
              </a:ext>
            </a:extLst>
          </p:cNvPr>
          <p:cNvSpPr txBox="1"/>
          <p:nvPr/>
        </p:nvSpPr>
        <p:spPr>
          <a:xfrm>
            <a:off x="436811" y="1048921"/>
            <a:ext cx="1104927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BR do Mar – PL 4.199/20, convertido na Lei 14.301/22 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Cabotagem – regras de afretamento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AFRMM – usos do FMM e Contas Vinculadas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EBIN</a:t>
            </a:r>
          </a:p>
          <a:p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BR dos Rios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Concessões de hidrovias:</a:t>
            </a:r>
          </a:p>
          <a:p>
            <a:pPr marL="1257300" lvl="2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Estudo com Banco Mundial – conceitual</a:t>
            </a:r>
          </a:p>
          <a:p>
            <a:pPr marL="1257300" lvl="2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Estudo Lagoa Mirim – doação</a:t>
            </a:r>
          </a:p>
          <a:p>
            <a:pPr marL="1257300" lvl="2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Recursos decorrentes do processo da Eletrobrás – incluídos na Lei</a:t>
            </a:r>
          </a:p>
          <a:p>
            <a:pPr marL="1257300" lvl="2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Apoio Marítimo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Embarcações de Engenharia </a:t>
            </a:r>
          </a:p>
        </p:txBody>
      </p:sp>
    </p:spTree>
    <p:extLst>
      <p:ext uri="{BB962C8B-B14F-4D97-AF65-F5344CB8AC3E}">
        <p14:creationId xmlns:p14="http://schemas.microsoft.com/office/powerpoint/2010/main" val="8452528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Navegação – Ações DNIT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E6C1B383-53B1-8821-8CAB-E2AC77198A25}"/>
              </a:ext>
            </a:extLst>
          </p:cNvPr>
          <p:cNvSpPr txBox="1"/>
          <p:nvPr/>
        </p:nvSpPr>
        <p:spPr>
          <a:xfrm>
            <a:off x="436811" y="1010821"/>
            <a:ext cx="1104927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Pedral do Lourenço – Rio Tocantins ~ R$1 BB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Nova Avanhandava (execução DH/SP) – Rio Tietê ~ R$ 344 MM (recursos Eletrobrás)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Programa de Dragagens de Manutenção ~ R$58 MM/ano (Madeira, Paraguai e Taquari)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Programa de Monitoramento Hidroviário (PMH) ~ R$74 MM/5 anos</a:t>
            </a:r>
          </a:p>
          <a:p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Programa de Operação, Manutenção e Recuperação de IP4 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~ R$1 M/IP4.ano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52 IP4 concluídas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PROECLUSAS (8 eclusas)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169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Navegação – Entregas no curto prazo 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graphicFrame>
        <p:nvGraphicFramePr>
          <p:cNvPr id="27" name="object 3">
            <a:extLst>
              <a:ext uri="{FF2B5EF4-FFF2-40B4-BE49-F238E27FC236}">
                <a16:creationId xmlns:a16="http://schemas.microsoft.com/office/drawing/2014/main" id="{484480C9-E7FC-134E-5CBA-0EA3F544CC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263220"/>
              </p:ext>
            </p:extLst>
          </p:nvPr>
        </p:nvGraphicFramePr>
        <p:xfrm>
          <a:off x="953092" y="962510"/>
          <a:ext cx="10419385" cy="27190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2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1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7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7651">
                  <a:extLst>
                    <a:ext uri="{9D8B030D-6E8A-4147-A177-3AD203B41FA5}">
                      <a16:colId xmlns:a16="http://schemas.microsoft.com/office/drawing/2014/main" val="4217811173"/>
                    </a:ext>
                  </a:extLst>
                </a:gridCol>
              </a:tblGrid>
              <a:tr h="162947">
                <a:tc>
                  <a:txBody>
                    <a:bodyPr/>
                    <a:lstStyle/>
                    <a:p>
                      <a:pPr marL="565785" marR="534035" indent="-22860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pt-BR"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30 DIAS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7620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622"/>
                    </a:solidFill>
                  </a:tcPr>
                </a:tc>
                <a:tc>
                  <a:txBody>
                    <a:bodyPr/>
                    <a:lstStyle/>
                    <a:p>
                      <a:pPr marL="660400" marR="386080" indent="-266700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pt-BR" sz="14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60 DIAS</a:t>
                      </a:r>
                    </a:p>
                  </a:txBody>
                  <a:tcPr marL="0" marR="0" marT="7620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550"/>
                    </a:solidFill>
                  </a:tcPr>
                </a:tc>
                <a:tc>
                  <a:txBody>
                    <a:bodyPr/>
                    <a:lstStyle/>
                    <a:p>
                      <a:pPr marL="660400" marR="386080" indent="-266700" algn="ctr" defTabSz="91434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pt-BR" sz="1400" b="1" kern="120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Calibri"/>
                        </a:rPr>
                        <a:t>90 DIAS</a:t>
                      </a:r>
                      <a:endParaRPr lang="pt-BR" sz="1400">
                        <a:latin typeface="Calibri"/>
                        <a:cs typeface="Calibri"/>
                      </a:endParaRPr>
                    </a:p>
                  </a:txBody>
                  <a:tcPr marL="0" marR="0" marT="127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0" marR="386080" indent="-266700" algn="ctr" defTabSz="914346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pt-BR" sz="1400" b="1" kern="120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Calibri"/>
                        </a:rPr>
                        <a:t>120 DIAS</a:t>
                      </a:r>
                      <a:endParaRPr lang="pt-BR" sz="1400">
                        <a:latin typeface="+mn-lt"/>
                        <a:cs typeface="Calibri"/>
                      </a:endParaRPr>
                    </a:p>
                  </a:txBody>
                  <a:tcPr marL="0" marR="0" marT="127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94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venir Next LT Pro Light" panose="020B0304020202020204" pitchFamily="34" charset="0"/>
                        <a:cs typeface="Calibri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pt-BR" sz="140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Avenir Next LT Pro Light" panose="020B0304020202020204" pitchFamily="34" charset="0"/>
                          <a:ea typeface="+mn-ea"/>
                          <a:cs typeface="+mn-cs"/>
                        </a:rPr>
                        <a:t>Decreto BR do Mar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Font typeface="Wingdings" panose="05000000000000000000" pitchFamily="2" charset="2"/>
                        <a:buNone/>
                      </a:pPr>
                      <a:endParaRPr lang="pt-BR" sz="1400" dirty="0">
                        <a:solidFill>
                          <a:schemeClr val="tx1"/>
                        </a:solidFill>
                        <a:latin typeface="Avenir Next LT Pro Light" panose="020B0304020202020204" pitchFamily="34" charset="0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EFD9"/>
                    </a:solidFill>
                  </a:tcPr>
                </a:tc>
                <a:tc>
                  <a:txBody>
                    <a:bodyPr/>
                    <a:lstStyle/>
                    <a:p>
                      <a:pPr marL="90805" indent="0">
                        <a:lnSpc>
                          <a:spcPct val="100000"/>
                        </a:lnSpc>
                        <a:spcBef>
                          <a:spcPts val="240"/>
                        </a:spcBef>
                        <a:buNone/>
                        <a:tabLst>
                          <a:tab pos="434340" algn="l"/>
                          <a:tab pos="434975" algn="l"/>
                        </a:tabLst>
                      </a:pPr>
                      <a:endParaRPr lang="pt-BR"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AFFD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ü"/>
                      </a:pPr>
                      <a:endParaRPr lang="pt-BR" sz="14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venir Next LT Pro Light" panose="020B0304020202020204" pitchFamily="34" charset="0"/>
                      </a:endParaRP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pt-BR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Avenir Next LT Pro Light" panose="020B0304020202020204" pitchFamily="34" charset="0"/>
                        </a:rPr>
                        <a:t>Decreto </a:t>
                      </a:r>
                      <a:r>
                        <a:rPr lang="pt-BR" sz="140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Avenir Next LT Pro Light" panose="020B0304020202020204" pitchFamily="34" charset="0"/>
                        </a:rPr>
                        <a:t>Conahidro</a:t>
                      </a:r>
                      <a:r>
                        <a:rPr lang="pt-BR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Avenir Next LT Pro Light" panose="020B0304020202020204" pitchFamily="34" charset="0"/>
                        </a:rPr>
                        <a:t> + Conselhos Hidroviários</a:t>
                      </a: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defTabSz="395889">
                        <a:spcAft>
                          <a:spcPts val="260"/>
                        </a:spcAft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pt-BR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Avenir Next LT Pro Light" panose="020B0304020202020204" pitchFamily="34" charset="0"/>
                          <a:ea typeface="+mn-ea"/>
                          <a:cs typeface="+mn-cs"/>
                        </a:rPr>
                        <a:t>Portaria Contratos de Longo Prazo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pt-BR" sz="14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Avenir Next LT Pro Light" panose="020B0304020202020204" pitchFamily="34" charset="0"/>
                        </a:rPr>
                        <a:t>Definição do modelo de transferência para Nova Avanhandava (recursos Eletrobrás)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pt-BR" sz="14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uLnTx/>
                        <a:uFillTx/>
                        <a:latin typeface="Avenir Next LT Pro Light" panose="020B03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3048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60600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Navegação – Perspectivas 2023-2026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E6C1B383-53B1-8821-8CAB-E2AC77198A25}"/>
              </a:ext>
            </a:extLst>
          </p:cNvPr>
          <p:cNvSpPr txBox="1"/>
          <p:nvPr/>
        </p:nvSpPr>
        <p:spPr>
          <a:xfrm>
            <a:off x="436811" y="1048921"/>
            <a:ext cx="1104927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BR dos Rios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Concessões de hidrovias com uso dos recursos decorrentes do processo da Eletrobrás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Possibilitar uso da Conta Vinculada para pagamento de tarifa hidroviária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Efetivação do </a:t>
            </a:r>
            <a:r>
              <a:rPr lang="pt-BR" sz="2400" dirty="0" err="1">
                <a:solidFill>
                  <a:schemeClr val="accent1">
                    <a:lumMod val="50000"/>
                  </a:schemeClr>
                </a:solidFill>
              </a:rPr>
              <a:t>Conahidro</a:t>
            </a: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 e dos Conselhos Hidroviários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IP4: definição sobre estrutura de gestão - descentralização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Apoio Marítimo: política para apoio no setor de energia eólica offshore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Tripulação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Alteração na RN CNIG 06 (quantitativos de tripulantes brasileiros)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Adequação na formação de tripulantes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8606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Pontos Principais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27322B4-F48F-FA27-597C-0FF7E93791BA}"/>
              </a:ext>
            </a:extLst>
          </p:cNvPr>
          <p:cNvSpPr txBox="1"/>
          <p:nvPr/>
        </p:nvSpPr>
        <p:spPr>
          <a:xfrm>
            <a:off x="436811" y="1048921"/>
            <a:ext cx="1104927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Existência de processos adequados (SNPTA + ANTAQ + INFRA SA + TCU), favorecendo aumento de investimentos no curto prazo: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Arrendamentos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Autorizações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Adequação dos contratos existentes</a:t>
            </a:r>
            <a:endParaRPr lang="pt-BR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Discussão sobre concessões portuárias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Fortalecimento das Companhias Docas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Desburocratização – Conaportos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Regras da navegação buscando equilíbrio entre incentivo à bandeira e redução de custos</a:t>
            </a: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396720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DD684C-C770-3FED-DAA5-A6345DD03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ctr">
            <a:normAutofit/>
          </a:bodyPr>
          <a:lstStyle/>
          <a:p>
            <a:r>
              <a:rPr lang="pt-BR" sz="8800" b="1" spc="300" dirty="0">
                <a:solidFill>
                  <a:srgbClr val="D2D0CE"/>
                </a:solidFill>
                <a:latin typeface="Abadi" panose="020B0604020104020204" pitchFamily="34" charset="0"/>
              </a:rPr>
              <a:t>OBRIGADO!</a:t>
            </a: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241C8076-07CB-BF56-E6D0-F8F3EABCE6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5210585"/>
            <a:ext cx="12192000" cy="164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752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Ideias-Força – Estratégias Setoriais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727322B4-F48F-FA27-597C-0FF7E93791BA}"/>
              </a:ext>
            </a:extLst>
          </p:cNvPr>
          <p:cNvSpPr txBox="1"/>
          <p:nvPr/>
        </p:nvSpPr>
        <p:spPr>
          <a:xfrm>
            <a:off x="436811" y="1048921"/>
            <a:ext cx="1104927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Maior parceria com a iniciativa privada: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Linha de produção de arrendamentos – alinhamento com TCU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Concessão Portuária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 err="1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TUPs</a:t>
            </a: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 - Autorizações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Inclusão de investimentos em contratos existentes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Melhoria da gestão portuária: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Profissionalização da gestão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Incentivos e instrumentos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Investimentos feitos pelas próprias Autoridades</a:t>
            </a:r>
          </a:p>
          <a:p>
            <a:pPr marL="800100" lvl="1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endParaRPr lang="pt-BR" sz="2400" dirty="0">
              <a:solidFill>
                <a:schemeClr val="accent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 marL="342900" indent="-342900">
              <a:buBlip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</a:buBlip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Fortalecimento do controle da navegação por brasileiros</a:t>
            </a:r>
          </a:p>
        </p:txBody>
      </p:sp>
    </p:spTree>
    <p:extLst>
      <p:ext uri="{BB962C8B-B14F-4D97-AF65-F5344CB8AC3E}">
        <p14:creationId xmlns:p14="http://schemas.microsoft.com/office/powerpoint/2010/main" val="2896287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Avanços Setoriais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grpSp>
        <p:nvGrpSpPr>
          <p:cNvPr id="3" name="Agrupar 2">
            <a:extLst>
              <a:ext uri="{FF2B5EF4-FFF2-40B4-BE49-F238E27FC236}">
                <a16:creationId xmlns:a16="http://schemas.microsoft.com/office/drawing/2014/main" id="{296C2A30-A6F3-4614-C188-786A3F81F34D}"/>
              </a:ext>
            </a:extLst>
          </p:cNvPr>
          <p:cNvGrpSpPr/>
          <p:nvPr/>
        </p:nvGrpSpPr>
        <p:grpSpPr>
          <a:xfrm>
            <a:off x="214527" y="1203855"/>
            <a:ext cx="6769991" cy="5311862"/>
            <a:chOff x="223859" y="1091888"/>
            <a:chExt cx="4393324" cy="5220012"/>
          </a:xfrm>
        </p:grpSpPr>
        <p:grpSp>
          <p:nvGrpSpPr>
            <p:cNvPr id="34" name="Group 40">
              <a:extLst>
                <a:ext uri="{FF2B5EF4-FFF2-40B4-BE49-F238E27FC236}">
                  <a16:creationId xmlns:a16="http://schemas.microsoft.com/office/drawing/2014/main" id="{565389D4-23BA-1C2E-44C1-BC77BA6945D2}"/>
                </a:ext>
              </a:extLst>
            </p:cNvPr>
            <p:cNvGrpSpPr/>
            <p:nvPr/>
          </p:nvGrpSpPr>
          <p:grpSpPr>
            <a:xfrm>
              <a:off x="223859" y="1091888"/>
              <a:ext cx="4393324" cy="5220012"/>
              <a:chOff x="737080" y="2389936"/>
              <a:chExt cx="4393324" cy="3018848"/>
            </a:xfrm>
          </p:grpSpPr>
          <p:sp>
            <p:nvSpPr>
              <p:cNvPr id="36" name="Rectangle 32">
                <a:extLst>
                  <a:ext uri="{FF2B5EF4-FFF2-40B4-BE49-F238E27FC236}">
                    <a16:creationId xmlns:a16="http://schemas.microsoft.com/office/drawing/2014/main" id="{43C17B19-581F-FE8E-C1BE-267876609253}"/>
                  </a:ext>
                </a:extLst>
              </p:cNvPr>
              <p:cNvSpPr/>
              <p:nvPr/>
            </p:nvSpPr>
            <p:spPr>
              <a:xfrm>
                <a:off x="2442947" y="2389936"/>
                <a:ext cx="2687457" cy="3018848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spcAft>
                    <a:spcPts val="6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Portaria de Arrendamentos Portuários</a:t>
                </a:r>
              </a:p>
              <a:p>
                <a:pPr>
                  <a:spcAft>
                    <a:spcPts val="6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Arbitragem</a:t>
                </a:r>
              </a:p>
              <a:p>
                <a:pPr>
                  <a:spcAft>
                    <a:spcPts val="600"/>
                  </a:spcAft>
                </a:pPr>
                <a:r>
                  <a:rPr lang="pt-BR" sz="1400" dirty="0" err="1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Relicitação</a:t>
                </a:r>
                <a:endParaRPr lang="pt-BR" sz="1400" dirty="0">
                  <a:solidFill>
                    <a:srgbClr val="313844"/>
                  </a:solidFill>
                  <a:latin typeface="Avenir Next LT Pro" panose="020B0504020202020204" pitchFamily="34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Portaria Alterações de Arrendamentos</a:t>
                </a:r>
              </a:p>
              <a:p>
                <a:pPr>
                  <a:spcAft>
                    <a:spcPts val="6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Lei 14.047/20 e regulamentações – Portos</a:t>
                </a:r>
              </a:p>
              <a:p>
                <a:pPr>
                  <a:spcAft>
                    <a:spcPts val="6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Atualização da Portaria de Alterações de Arrendamentos</a:t>
                </a:r>
              </a:p>
              <a:p>
                <a:pPr>
                  <a:spcAft>
                    <a:spcPts val="6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Portaria da Guarda Portuária- *ADPF em curso</a:t>
                </a:r>
              </a:p>
              <a:p>
                <a:pPr>
                  <a:spcAft>
                    <a:spcPts val="6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Portaria de Áreas Não Operacionais</a:t>
                </a:r>
              </a:p>
              <a:p>
                <a:pPr>
                  <a:spcAft>
                    <a:spcPts val="6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Portaria de Diretrizes do Planejamento Portuário</a:t>
                </a:r>
              </a:p>
              <a:p>
                <a:pPr>
                  <a:spcAft>
                    <a:spcPts val="6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Portaria de Medidas Cautelares</a:t>
                </a:r>
              </a:p>
              <a:p>
                <a:pPr>
                  <a:spcAft>
                    <a:spcPts val="6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Resoluções da CODESA</a:t>
                </a:r>
              </a:p>
              <a:p>
                <a:pPr>
                  <a:spcAft>
                    <a:spcPts val="6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Resoluções Porto de Santos</a:t>
                </a:r>
              </a:p>
              <a:p>
                <a:pPr>
                  <a:spcAft>
                    <a:spcPts val="6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Resoluções Porto de São Sebastião</a:t>
                </a:r>
              </a:p>
              <a:p>
                <a:pPr>
                  <a:spcAft>
                    <a:spcPts val="6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Resoluções Porto de Itajaí</a:t>
                </a:r>
              </a:p>
              <a:p>
                <a:pPr>
                  <a:spcAft>
                    <a:spcPts val="6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Exame e consolidação de 265 atos (“</a:t>
                </a:r>
                <a:r>
                  <a:rPr lang="pt-BR" sz="1400" dirty="0" err="1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revisaço</a:t>
                </a: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”)</a:t>
                </a:r>
              </a:p>
              <a:p>
                <a:pPr>
                  <a:spcAft>
                    <a:spcPts val="1200"/>
                  </a:spcAft>
                </a:pPr>
                <a:endParaRPr lang="pt-BR" sz="1400" dirty="0">
                  <a:solidFill>
                    <a:srgbClr val="313844"/>
                  </a:solidFill>
                  <a:latin typeface="Avenir Next LT Pro" panose="020B0504020202020204" pitchFamily="34" charset="0"/>
                </a:endParaRPr>
              </a:p>
            </p:txBody>
          </p:sp>
          <p:sp>
            <p:nvSpPr>
              <p:cNvPr id="37" name="Rectangle 35">
                <a:extLst>
                  <a:ext uri="{FF2B5EF4-FFF2-40B4-BE49-F238E27FC236}">
                    <a16:creationId xmlns:a16="http://schemas.microsoft.com/office/drawing/2014/main" id="{4D2D40E5-6AD9-E3E7-0D6D-72B63B5C934D}"/>
                  </a:ext>
                </a:extLst>
              </p:cNvPr>
              <p:cNvSpPr/>
              <p:nvPr/>
            </p:nvSpPr>
            <p:spPr>
              <a:xfrm>
                <a:off x="737080" y="2389936"/>
                <a:ext cx="1705867" cy="301884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indent="0" algn="ctr">
                  <a:buNone/>
                </a:pPr>
                <a:r>
                  <a:rPr lang="pt-BR" sz="1400" dirty="0">
                    <a:latin typeface="Avenir Next LT Pro" panose="020B0504020202020204" pitchFamily="34" charset="0"/>
                  </a:rPr>
                  <a:t>MODERNIZAÇÃO DOS </a:t>
                </a:r>
                <a:r>
                  <a:rPr lang="pt-BR" b="1" dirty="0">
                    <a:latin typeface="Avenir Next LT Pro" panose="020B0504020202020204" pitchFamily="34" charset="0"/>
                  </a:rPr>
                  <a:t>MARCOS LEGAIS</a:t>
                </a:r>
                <a:endParaRPr lang="pt-BR" sz="1400" dirty="0">
                  <a:latin typeface="Avenir Next LT Pro" panose="020B0504020202020204" pitchFamily="34" charset="0"/>
                </a:endParaRPr>
              </a:p>
            </p:txBody>
          </p:sp>
        </p:grpSp>
        <p:sp>
          <p:nvSpPr>
            <p:cNvPr id="35" name="Rectangle 43">
              <a:extLst>
                <a:ext uri="{FF2B5EF4-FFF2-40B4-BE49-F238E27FC236}">
                  <a16:creationId xmlns:a16="http://schemas.microsoft.com/office/drawing/2014/main" id="{8AC370FE-9BD8-BFF5-60C5-A726B4C460B4}"/>
                </a:ext>
              </a:extLst>
            </p:cNvPr>
            <p:cNvSpPr/>
            <p:nvPr/>
          </p:nvSpPr>
          <p:spPr>
            <a:xfrm>
              <a:off x="223859" y="6146459"/>
              <a:ext cx="4393324" cy="16544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8" name="Agrupar 37">
            <a:extLst>
              <a:ext uri="{FF2B5EF4-FFF2-40B4-BE49-F238E27FC236}">
                <a16:creationId xmlns:a16="http://schemas.microsoft.com/office/drawing/2014/main" id="{320B1296-FD8F-D062-A078-166E174FFBFF}"/>
              </a:ext>
            </a:extLst>
          </p:cNvPr>
          <p:cNvGrpSpPr/>
          <p:nvPr/>
        </p:nvGrpSpPr>
        <p:grpSpPr>
          <a:xfrm>
            <a:off x="7199240" y="1203856"/>
            <a:ext cx="4816441" cy="4702422"/>
            <a:chOff x="223859" y="1091888"/>
            <a:chExt cx="4393324" cy="5220012"/>
          </a:xfrm>
        </p:grpSpPr>
        <p:grpSp>
          <p:nvGrpSpPr>
            <p:cNvPr id="39" name="Group 40">
              <a:extLst>
                <a:ext uri="{FF2B5EF4-FFF2-40B4-BE49-F238E27FC236}">
                  <a16:creationId xmlns:a16="http://schemas.microsoft.com/office/drawing/2014/main" id="{F4881675-5B85-5510-284D-5162298B185D}"/>
                </a:ext>
              </a:extLst>
            </p:cNvPr>
            <p:cNvGrpSpPr/>
            <p:nvPr/>
          </p:nvGrpSpPr>
          <p:grpSpPr>
            <a:xfrm>
              <a:off x="223859" y="1091888"/>
              <a:ext cx="4393324" cy="5220012"/>
              <a:chOff x="737080" y="2389936"/>
              <a:chExt cx="4393324" cy="3018848"/>
            </a:xfrm>
          </p:grpSpPr>
          <p:sp>
            <p:nvSpPr>
              <p:cNvPr id="41" name="Rectangle 32">
                <a:extLst>
                  <a:ext uri="{FF2B5EF4-FFF2-40B4-BE49-F238E27FC236}">
                    <a16:creationId xmlns:a16="http://schemas.microsoft.com/office/drawing/2014/main" id="{916AEC2F-C695-E1DC-ED14-902E72D64CFB}"/>
                  </a:ext>
                </a:extLst>
              </p:cNvPr>
              <p:cNvSpPr/>
              <p:nvPr/>
            </p:nvSpPr>
            <p:spPr>
              <a:xfrm>
                <a:off x="2442947" y="2389936"/>
                <a:ext cx="2687457" cy="3018848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spcAft>
                    <a:spcPts val="12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Mudança da sede da SNPTA para a Esplanada</a:t>
                </a:r>
              </a:p>
              <a:p>
                <a:pPr>
                  <a:spcAft>
                    <a:spcPts val="12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Implantação do Programa de Gestão</a:t>
                </a:r>
              </a:p>
              <a:p>
                <a:pPr>
                  <a:spcAft>
                    <a:spcPts val="12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Incentivo para capacitação de servidores (Programa Master Valencia </a:t>
                </a:r>
                <a:r>
                  <a:rPr lang="pt-BR" sz="1400" dirty="0" err="1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Port</a:t>
                </a: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 e Mestrado em Escola de Governo)</a:t>
                </a:r>
              </a:p>
              <a:p>
                <a:pPr>
                  <a:spcAft>
                    <a:spcPts val="12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Repasses financeiros de PUC para as Docas</a:t>
                </a:r>
              </a:p>
              <a:p>
                <a:pPr>
                  <a:spcAft>
                    <a:spcPts val="12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Sub-rogação de contratos de obras de infraestrutura ao DNIT</a:t>
                </a:r>
              </a:p>
              <a:p>
                <a:pPr>
                  <a:spcAft>
                    <a:spcPts val="1200"/>
                  </a:spcAft>
                </a:pPr>
                <a:r>
                  <a:rPr lang="pt-BR" sz="1400" dirty="0">
                    <a:solidFill>
                      <a:srgbClr val="313844"/>
                    </a:solidFill>
                    <a:latin typeface="Avenir Next LT Pro" panose="020B0504020202020204" pitchFamily="34" charset="0"/>
                  </a:rPr>
                  <a:t>Decreto de autorização de integralização de AFAC</a:t>
                </a:r>
              </a:p>
            </p:txBody>
          </p:sp>
          <p:sp>
            <p:nvSpPr>
              <p:cNvPr id="42" name="Rectangle 35">
                <a:extLst>
                  <a:ext uri="{FF2B5EF4-FFF2-40B4-BE49-F238E27FC236}">
                    <a16:creationId xmlns:a16="http://schemas.microsoft.com/office/drawing/2014/main" id="{D386EE2A-171F-F7D0-47AE-69D6FDB315CC}"/>
                  </a:ext>
                </a:extLst>
              </p:cNvPr>
              <p:cNvSpPr/>
              <p:nvPr/>
            </p:nvSpPr>
            <p:spPr>
              <a:xfrm>
                <a:off x="737080" y="2389936"/>
                <a:ext cx="1705867" cy="3018848"/>
              </a:xfrm>
              <a:prstGeom prst="rect">
                <a:avLst/>
              </a:prstGeom>
              <a:solidFill>
                <a:srgbClr val="9973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indent="0" algn="ctr">
                  <a:buNone/>
                </a:pPr>
                <a:r>
                  <a:rPr lang="pt-BR" sz="1400" dirty="0">
                    <a:latin typeface="Avenir Next LT Pro" panose="020B0504020202020204" pitchFamily="34" charset="0"/>
                  </a:rPr>
                  <a:t>GOVERNANÇA CORPORATIVA</a:t>
                </a:r>
              </a:p>
            </p:txBody>
          </p:sp>
        </p:grpSp>
        <p:sp>
          <p:nvSpPr>
            <p:cNvPr id="40" name="Rectangle 43">
              <a:extLst>
                <a:ext uri="{FF2B5EF4-FFF2-40B4-BE49-F238E27FC236}">
                  <a16:creationId xmlns:a16="http://schemas.microsoft.com/office/drawing/2014/main" id="{4B1B1CC3-E0D2-683C-0481-98BAA9A8EA65}"/>
                </a:ext>
              </a:extLst>
            </p:cNvPr>
            <p:cNvSpPr/>
            <p:nvPr/>
          </p:nvSpPr>
          <p:spPr>
            <a:xfrm>
              <a:off x="223859" y="6146459"/>
              <a:ext cx="4393324" cy="165441"/>
            </a:xfrm>
            <a:prstGeom prst="rect">
              <a:avLst/>
            </a:prstGeom>
            <a:solidFill>
              <a:srgbClr val="997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1521465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Resultado Líquido Companhias Docas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pic>
        <p:nvPicPr>
          <p:cNvPr id="28" name="Imagem 27" descr="Gráfico, Gráfico de cascata&#10;&#10;Descrição gerada automaticamente">
            <a:extLst>
              <a:ext uri="{FF2B5EF4-FFF2-40B4-BE49-F238E27FC236}">
                <a16:creationId xmlns:a16="http://schemas.microsoft.com/office/drawing/2014/main" id="{F85B965D-FC9F-1F6D-5CB7-F68C7FE7A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033" y="1117847"/>
            <a:ext cx="74295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004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Resultado Líquido Portos Públicos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pic>
        <p:nvPicPr>
          <p:cNvPr id="3" name="Imagem 2" descr="Gráfico, Gráfico de cascata&#10;&#10;Descrição gerada automaticamente">
            <a:extLst>
              <a:ext uri="{FF2B5EF4-FFF2-40B4-BE49-F238E27FC236}">
                <a16:creationId xmlns:a16="http://schemas.microsoft.com/office/drawing/2014/main" id="{A36AEA30-22DF-BA5D-9EA3-27451B9423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0833" y="1098789"/>
            <a:ext cx="74295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901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Movimentação nos Portos Públicos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cxnSp>
        <p:nvCxnSpPr>
          <p:cNvPr id="27" name="Straight Connector 10">
            <a:extLst>
              <a:ext uri="{FF2B5EF4-FFF2-40B4-BE49-F238E27FC236}">
                <a16:creationId xmlns:a16="http://schemas.microsoft.com/office/drawing/2014/main" id="{A636AF8E-854C-40A4-BF1A-650BED4DEF75}"/>
              </a:ext>
            </a:extLst>
          </p:cNvPr>
          <p:cNvCxnSpPr>
            <a:cxnSpLocks/>
          </p:cNvCxnSpPr>
          <p:nvPr/>
        </p:nvCxnSpPr>
        <p:spPr>
          <a:xfrm>
            <a:off x="341957" y="1322038"/>
            <a:ext cx="3093614" cy="0"/>
          </a:xfrm>
          <a:prstGeom prst="line">
            <a:avLst/>
          </a:prstGeom>
          <a:ln>
            <a:solidFill>
              <a:srgbClr val="F2DA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Gráfico 30">
            <a:extLst>
              <a:ext uri="{FF2B5EF4-FFF2-40B4-BE49-F238E27FC236}">
                <a16:creationId xmlns:a16="http://schemas.microsoft.com/office/drawing/2014/main" id="{25414EF1-0FB6-4C01-A16A-5F23C1208619}"/>
              </a:ext>
            </a:extLst>
          </p:cNvPr>
          <p:cNvGraphicFramePr>
            <a:graphicFrameLocks/>
          </p:cNvGraphicFramePr>
          <p:nvPr/>
        </p:nvGraphicFramePr>
        <p:xfrm>
          <a:off x="528332" y="1482227"/>
          <a:ext cx="11135337" cy="4624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9196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DD684C-C770-3FED-DAA5-A6345DD03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49379"/>
            <a:ext cx="12191999" cy="2387510"/>
          </a:xfrm>
        </p:spPr>
        <p:txBody>
          <a:bodyPr anchor="ctr">
            <a:normAutofit/>
          </a:bodyPr>
          <a:lstStyle/>
          <a:p>
            <a:r>
              <a:rPr lang="pt-BR" sz="5400" b="1" dirty="0">
                <a:solidFill>
                  <a:srgbClr val="313844"/>
                </a:solidFill>
                <a:latin typeface="Abadi" panose="020B0604020104020204" pitchFamily="34" charset="0"/>
                <a:ea typeface="+mn-ea"/>
                <a:cs typeface="+mn-cs"/>
              </a:rPr>
              <a:t>DNOP</a:t>
            </a:r>
            <a:br>
              <a:rPr lang="pt-BR" sz="5400" b="1" dirty="0">
                <a:solidFill>
                  <a:srgbClr val="313844"/>
                </a:solidFill>
                <a:latin typeface="Abadi" panose="020B0604020104020204" pitchFamily="34" charset="0"/>
                <a:ea typeface="+mn-ea"/>
                <a:cs typeface="+mn-cs"/>
              </a:rPr>
            </a:br>
            <a:endParaRPr lang="pt-BR" sz="5400" dirty="0">
              <a:solidFill>
                <a:srgbClr val="313844"/>
              </a:solidFill>
              <a:latin typeface="Abadi" panose="020B0604020104020204" pitchFamily="34" charset="0"/>
              <a:ea typeface="+mn-ea"/>
              <a:cs typeface="+mn-cs"/>
            </a:endParaRP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241C8076-07CB-BF56-E6D0-F8F3EABCE6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9" y="5210518"/>
            <a:ext cx="12191542" cy="1647353"/>
          </a:xfrm>
          <a:prstGeom prst="rect">
            <a:avLst/>
          </a:prstGeom>
        </p:spPr>
      </p:pic>
      <p:sp>
        <p:nvSpPr>
          <p:cNvPr id="28" name="Subtítulo 2">
            <a:extLst>
              <a:ext uri="{FF2B5EF4-FFF2-40B4-BE49-F238E27FC236}">
                <a16:creationId xmlns:a16="http://schemas.microsoft.com/office/drawing/2014/main" id="{912F9788-8D80-C618-CA9C-8A3E0F9E4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159" y="6191193"/>
            <a:ext cx="6358030" cy="434849"/>
          </a:xfrm>
        </p:spPr>
        <p:txBody>
          <a:bodyPr>
            <a:normAutofit/>
          </a:bodyPr>
          <a:lstStyle/>
          <a:p>
            <a:pPr algn="l"/>
            <a:r>
              <a:rPr lang="pt-BR" sz="2000" spc="300">
                <a:solidFill>
                  <a:schemeClr val="bg1"/>
                </a:solidFill>
                <a:latin typeface="Abadi Extra Light" panose="020B0204020104020204" pitchFamily="34" charset="0"/>
              </a:rPr>
              <a:t>MINISTÉRIO DA INFRAESTRUTURA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7449D5ED-2C26-3EEC-3998-62910AE36E01}"/>
              </a:ext>
            </a:extLst>
          </p:cNvPr>
          <p:cNvSpPr txBox="1"/>
          <p:nvPr/>
        </p:nvSpPr>
        <p:spPr>
          <a:xfrm>
            <a:off x="-227" y="2862716"/>
            <a:ext cx="121919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346">
              <a:defRPr/>
            </a:pPr>
            <a:r>
              <a:rPr lang="pt-BR" sz="2800" b="1" dirty="0">
                <a:solidFill>
                  <a:prstClr val="white">
                    <a:lumMod val="75000"/>
                  </a:prstClr>
                </a:solidFill>
                <a:latin typeface="Abadi" panose="020B0604020104020204" pitchFamily="34" charset="0"/>
              </a:rPr>
              <a:t>Departamento de Novas Outorgas e Políticas Regulatórias Portuárias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7EF4F0A-3333-B2F3-2497-D70AB95D33E3}"/>
              </a:ext>
            </a:extLst>
          </p:cNvPr>
          <p:cNvSpPr txBox="1">
            <a:spLocks/>
          </p:cNvSpPr>
          <p:nvPr/>
        </p:nvSpPr>
        <p:spPr>
          <a:xfrm>
            <a:off x="1" y="3808673"/>
            <a:ext cx="12191770" cy="948479"/>
          </a:xfrm>
          <a:prstGeom prst="rect">
            <a:avLst/>
          </a:prstGeom>
        </p:spPr>
        <p:txBody>
          <a:bodyPr vert="horz" lIns="91437" tIns="45718" rIns="91437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46">
              <a:defRPr/>
            </a:pPr>
            <a:r>
              <a:rPr lang="pt-BR" sz="2000" spc="300" dirty="0">
                <a:solidFill>
                  <a:prstClr val="white">
                    <a:lumMod val="75000"/>
                  </a:prstClr>
                </a:solidFill>
                <a:latin typeface="Abadi Extra Light" panose="020B0204020104020204" pitchFamily="34" charset="0"/>
              </a:rPr>
              <a:t>Secretaria Nacional de Portos e Transportes Aquaviários</a:t>
            </a:r>
            <a:endParaRPr lang="pt-BR" sz="2799" dirty="0">
              <a:solidFill>
                <a:prstClr val="white">
                  <a:lumMod val="75000"/>
                </a:prstClr>
              </a:solidFill>
              <a:latin typeface="Avenir Next LT Pro" panose="020B0504020202020204" pitchFamily="34" charset="0"/>
            </a:endParaRPr>
          </a:p>
          <a:p>
            <a:pPr defTabSz="914346">
              <a:defRPr/>
            </a:pPr>
            <a:endParaRPr lang="pt-BR" sz="2799" dirty="0">
              <a:solidFill>
                <a:prstClr val="white">
                  <a:lumMod val="75000"/>
                </a:prstClr>
              </a:solidFill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158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E11A5-6BEC-249A-45B1-673FD630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00" y="-210525"/>
            <a:ext cx="12094318" cy="1239703"/>
          </a:xfrm>
        </p:spPr>
        <p:txBody>
          <a:bodyPr>
            <a:normAutofit/>
          </a:bodyPr>
          <a:lstStyle/>
          <a:p>
            <a:r>
              <a:rPr lang="pt-BR" sz="3200" dirty="0">
                <a:latin typeface="Abadi" panose="020B0604020104020204" pitchFamily="34" charset="0"/>
              </a:rPr>
              <a:t>Novos Contratos – Resultados 2019-2022</a:t>
            </a:r>
          </a:p>
        </p:txBody>
      </p:sp>
      <p:grpSp>
        <p:nvGrpSpPr>
          <p:cNvPr id="4" name="Graphic 3">
            <a:extLst>
              <a:ext uri="{FF2B5EF4-FFF2-40B4-BE49-F238E27FC236}">
                <a16:creationId xmlns:a16="http://schemas.microsoft.com/office/drawing/2014/main" id="{640E22B3-305C-521B-5E6E-027937D0FB2B}"/>
              </a:ext>
            </a:extLst>
          </p:cNvPr>
          <p:cNvGrpSpPr/>
          <p:nvPr/>
        </p:nvGrpSpPr>
        <p:grpSpPr>
          <a:xfrm>
            <a:off x="0" y="6311900"/>
            <a:ext cx="12193125" cy="545296"/>
            <a:chOff x="-2117062" y="6075478"/>
            <a:chExt cx="14310187" cy="7817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902C516-1A53-EE7E-7EA7-15359A5D5D91}"/>
                </a:ext>
              </a:extLst>
            </p:cNvPr>
            <p:cNvSpPr/>
            <p:nvPr/>
          </p:nvSpPr>
          <p:spPr>
            <a:xfrm>
              <a:off x="-2117062" y="6367665"/>
              <a:ext cx="11850067" cy="489531"/>
            </a:xfrm>
            <a:custGeom>
              <a:avLst/>
              <a:gdLst>
                <a:gd name="connsiteX0" fmla="*/ 0 w 3332204"/>
                <a:gd name="connsiteY0" fmla="*/ 0 h 489531"/>
                <a:gd name="connsiteX1" fmla="*/ 3332205 w 3332204"/>
                <a:gd name="connsiteY1" fmla="*/ 0 h 489531"/>
                <a:gd name="connsiteX2" fmla="*/ 3332205 w 3332204"/>
                <a:gd name="connsiteY2" fmla="*/ 489532 h 489531"/>
                <a:gd name="connsiteX3" fmla="*/ 0 w 3332204"/>
                <a:gd name="connsiteY3" fmla="*/ 489532 h 489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2204" h="489531">
                  <a:moveTo>
                    <a:pt x="0" y="0"/>
                  </a:moveTo>
                  <a:lnTo>
                    <a:pt x="3332205" y="0"/>
                  </a:lnTo>
                  <a:lnTo>
                    <a:pt x="3332205" y="489532"/>
                  </a:lnTo>
                  <a:lnTo>
                    <a:pt x="0" y="489532"/>
                  </a:lnTo>
                  <a:close/>
                </a:path>
              </a:pathLst>
            </a:custGeom>
            <a:solidFill>
              <a:srgbClr val="313844"/>
            </a:solidFill>
            <a:ln w="268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 dirty="0"/>
            </a:p>
          </p:txBody>
        </p:sp>
        <p:grpSp>
          <p:nvGrpSpPr>
            <p:cNvPr id="6" name="Graphic 3">
              <a:extLst>
                <a:ext uri="{FF2B5EF4-FFF2-40B4-BE49-F238E27FC236}">
                  <a16:creationId xmlns:a16="http://schemas.microsoft.com/office/drawing/2014/main" id="{295E5624-F008-5E08-4B31-2AB548910ABC}"/>
                </a:ext>
              </a:extLst>
            </p:cNvPr>
            <p:cNvGrpSpPr/>
            <p:nvPr/>
          </p:nvGrpSpPr>
          <p:grpSpPr>
            <a:xfrm>
              <a:off x="9789737" y="6075478"/>
              <a:ext cx="2403388" cy="781718"/>
              <a:chOff x="9789737" y="6075478"/>
              <a:chExt cx="2403388" cy="781718"/>
            </a:xfrm>
          </p:grpSpPr>
          <p:grpSp>
            <p:nvGrpSpPr>
              <p:cNvPr id="7" name="Graphic 3">
                <a:extLst>
                  <a:ext uri="{FF2B5EF4-FFF2-40B4-BE49-F238E27FC236}">
                    <a16:creationId xmlns:a16="http://schemas.microsoft.com/office/drawing/2014/main" id="{08F3B8CB-3A1F-5684-712A-F1176962E1D5}"/>
                  </a:ext>
                </a:extLst>
              </p:cNvPr>
              <p:cNvGrpSpPr/>
              <p:nvPr/>
            </p:nvGrpSpPr>
            <p:grpSpPr>
              <a:xfrm>
                <a:off x="9789737" y="6367664"/>
                <a:ext cx="339217" cy="489531"/>
                <a:chOff x="9789737" y="6367664"/>
                <a:chExt cx="339217" cy="489531"/>
              </a:xfrm>
            </p:grpSpPr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6C4FB445-E052-CE99-2481-748B2B49D46A}"/>
                    </a:ext>
                  </a:extLst>
                </p:cNvPr>
                <p:cNvSpPr/>
                <p:nvPr/>
              </p:nvSpPr>
              <p:spPr>
                <a:xfrm>
                  <a:off x="9789737" y="6367664"/>
                  <a:ext cx="75143" cy="489531"/>
                </a:xfrm>
                <a:custGeom>
                  <a:avLst/>
                  <a:gdLst>
                    <a:gd name="connsiteX0" fmla="*/ 0 w 75143"/>
                    <a:gd name="connsiteY0" fmla="*/ 0 h 489531"/>
                    <a:gd name="connsiteX1" fmla="*/ 75144 w 75143"/>
                    <a:gd name="connsiteY1" fmla="*/ 0 h 489531"/>
                    <a:gd name="connsiteX2" fmla="*/ 75144 w 75143"/>
                    <a:gd name="connsiteY2" fmla="*/ 489532 h 489531"/>
                    <a:gd name="connsiteX3" fmla="*/ 0 w 75143"/>
                    <a:gd name="connsiteY3" fmla="*/ 489532 h 4895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5143" h="489531">
                      <a:moveTo>
                        <a:pt x="0" y="0"/>
                      </a:moveTo>
                      <a:lnTo>
                        <a:pt x="75144" y="0"/>
                      </a:lnTo>
                      <a:lnTo>
                        <a:pt x="75144" y="489532"/>
                      </a:lnTo>
                      <a:lnTo>
                        <a:pt x="0" y="489532"/>
                      </a:lnTo>
                      <a:close/>
                    </a:path>
                  </a:pathLst>
                </a:custGeom>
                <a:solidFill>
                  <a:srgbClr val="65E34D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E3F424BA-ED35-9602-8A64-16A6D7E6B771}"/>
                    </a:ext>
                  </a:extLst>
                </p:cNvPr>
                <p:cNvSpPr/>
                <p:nvPr/>
              </p:nvSpPr>
              <p:spPr>
                <a:xfrm rot="5400000">
                  <a:off x="9713508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3D86F2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6651074-1C01-4949-EC1F-70E3D0C95D3D}"/>
                    </a:ext>
                  </a:extLst>
                </p:cNvPr>
                <p:cNvSpPr/>
                <p:nvPr/>
              </p:nvSpPr>
              <p:spPr>
                <a:xfrm rot="5400000">
                  <a:off x="9846617" y="6574858"/>
                  <a:ext cx="489531" cy="75143"/>
                </a:xfrm>
                <a:custGeom>
                  <a:avLst/>
                  <a:gdLst>
                    <a:gd name="connsiteX0" fmla="*/ 0 w 489531"/>
                    <a:gd name="connsiteY0" fmla="*/ 0 h 75143"/>
                    <a:gd name="connsiteX1" fmla="*/ 489532 w 489531"/>
                    <a:gd name="connsiteY1" fmla="*/ 0 h 75143"/>
                    <a:gd name="connsiteX2" fmla="*/ 489532 w 489531"/>
                    <a:gd name="connsiteY2" fmla="*/ 75144 h 75143"/>
                    <a:gd name="connsiteX3" fmla="*/ 0 w 489531"/>
                    <a:gd name="connsiteY3" fmla="*/ 75144 h 751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89531" h="75143">
                      <a:moveTo>
                        <a:pt x="0" y="0"/>
                      </a:moveTo>
                      <a:lnTo>
                        <a:pt x="489532" y="0"/>
                      </a:lnTo>
                      <a:lnTo>
                        <a:pt x="489532" y="75144"/>
                      </a:lnTo>
                      <a:lnTo>
                        <a:pt x="0" y="75144"/>
                      </a:lnTo>
                      <a:close/>
                    </a:path>
                  </a:pathLst>
                </a:custGeom>
                <a:solidFill>
                  <a:srgbClr val="EBC035"/>
                </a:solidFill>
                <a:ln w="268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pt-BR"/>
                </a:p>
              </p:txBody>
            </p:sp>
          </p:grp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B4AC5B8F-A6B7-F4B0-1101-710EB000A928}"/>
                  </a:ext>
                </a:extLst>
              </p:cNvPr>
              <p:cNvSpPr/>
              <p:nvPr/>
            </p:nvSpPr>
            <p:spPr>
              <a:xfrm rot="5400000">
                <a:off x="9839663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929459CB-E8B7-70C6-CE25-8B6E1074EB2D}"/>
                  </a:ext>
                </a:extLst>
              </p:cNvPr>
              <p:cNvSpPr/>
              <p:nvPr/>
            </p:nvSpPr>
            <p:spPr>
              <a:xfrm rot="5400000">
                <a:off x="9970628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9782B2AA-0E9D-7B01-954D-DC80AB0449F5}"/>
                  </a:ext>
                </a:extLst>
              </p:cNvPr>
              <p:cNvSpPr/>
              <p:nvPr/>
            </p:nvSpPr>
            <p:spPr>
              <a:xfrm rot="5400000">
                <a:off x="1010371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125D8B13-8C37-3B0C-83D7-C78899D4D3D3}"/>
                  </a:ext>
                </a:extLst>
              </p:cNvPr>
              <p:cNvSpPr/>
              <p:nvPr/>
            </p:nvSpPr>
            <p:spPr>
              <a:xfrm rot="5400000">
                <a:off x="10413731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AF6BB1B1-CB82-4D80-9918-51B5A66CE3DF}"/>
                  </a:ext>
                </a:extLst>
              </p:cNvPr>
              <p:cNvSpPr/>
              <p:nvPr/>
            </p:nvSpPr>
            <p:spPr>
              <a:xfrm rot="5400000">
                <a:off x="10544670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B1303055-F6A8-3E1A-8A52-989191C3E074}"/>
                  </a:ext>
                </a:extLst>
              </p:cNvPr>
              <p:cNvSpPr/>
              <p:nvPr/>
            </p:nvSpPr>
            <p:spPr>
              <a:xfrm rot="5400000">
                <a:off x="10677779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8DB7A8EE-253B-9010-AEC0-CC1BB1B5F407}"/>
                  </a:ext>
                </a:extLst>
              </p:cNvPr>
              <p:cNvSpPr/>
              <p:nvPr/>
            </p:nvSpPr>
            <p:spPr>
              <a:xfrm rot="5400000">
                <a:off x="1067082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C176531-8FD5-2CB2-5990-A9CA046F44D3}"/>
                  </a:ext>
                </a:extLst>
              </p:cNvPr>
              <p:cNvSpPr/>
              <p:nvPr/>
            </p:nvSpPr>
            <p:spPr>
              <a:xfrm rot="5400000">
                <a:off x="10801790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5C27C14-57E3-2700-6E19-E0F1846CCB74}"/>
                  </a:ext>
                </a:extLst>
              </p:cNvPr>
              <p:cNvSpPr/>
              <p:nvPr/>
            </p:nvSpPr>
            <p:spPr>
              <a:xfrm rot="5400000">
                <a:off x="10934899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E92B58-23DA-DB52-F01D-B5149967216F}"/>
                  </a:ext>
                </a:extLst>
              </p:cNvPr>
              <p:cNvSpPr/>
              <p:nvPr/>
            </p:nvSpPr>
            <p:spPr>
              <a:xfrm rot="5400000">
                <a:off x="11243526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7B3BC15-390A-BB53-5BE5-946DF18F73C8}"/>
                  </a:ext>
                </a:extLst>
              </p:cNvPr>
              <p:cNvSpPr/>
              <p:nvPr/>
            </p:nvSpPr>
            <p:spPr>
              <a:xfrm rot="5400000">
                <a:off x="11374492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75B8773-6976-D89C-8A8D-297278391EF7}"/>
                  </a:ext>
                </a:extLst>
              </p:cNvPr>
              <p:cNvSpPr/>
              <p:nvPr/>
            </p:nvSpPr>
            <p:spPr>
              <a:xfrm rot="5400000">
                <a:off x="11507574" y="6574858"/>
                <a:ext cx="489531" cy="75143"/>
              </a:xfrm>
              <a:custGeom>
                <a:avLst/>
                <a:gdLst>
                  <a:gd name="connsiteX0" fmla="*/ 0 w 489531"/>
                  <a:gd name="connsiteY0" fmla="*/ 0 h 75143"/>
                  <a:gd name="connsiteX1" fmla="*/ 489532 w 489531"/>
                  <a:gd name="connsiteY1" fmla="*/ 0 h 75143"/>
                  <a:gd name="connsiteX2" fmla="*/ 489532 w 489531"/>
                  <a:gd name="connsiteY2" fmla="*/ 75144 h 75143"/>
                  <a:gd name="connsiteX3" fmla="*/ 0 w 489531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9531" h="75143">
                    <a:moveTo>
                      <a:pt x="0" y="0"/>
                    </a:moveTo>
                    <a:lnTo>
                      <a:pt x="489532" y="0"/>
                    </a:lnTo>
                    <a:lnTo>
                      <a:pt x="489532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E7BDD42-69EF-5DBA-7A29-A6B7CFFF00AD}"/>
                  </a:ext>
                </a:extLst>
              </p:cNvPr>
              <p:cNvSpPr/>
              <p:nvPr/>
            </p:nvSpPr>
            <p:spPr>
              <a:xfrm rot="5400000">
                <a:off x="11500647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65E34D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109FC19-CE54-BA64-514C-A8B0B3875EEA}"/>
                  </a:ext>
                </a:extLst>
              </p:cNvPr>
              <p:cNvSpPr/>
              <p:nvPr/>
            </p:nvSpPr>
            <p:spPr>
              <a:xfrm rot="5400000">
                <a:off x="11631585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3D86F2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06FB2394-60E0-138D-41CF-DBD0F9D717F1}"/>
                  </a:ext>
                </a:extLst>
              </p:cNvPr>
              <p:cNvSpPr/>
              <p:nvPr/>
            </p:nvSpPr>
            <p:spPr>
              <a:xfrm rot="5400000">
                <a:off x="11764694" y="6428765"/>
                <a:ext cx="781718" cy="75143"/>
              </a:xfrm>
              <a:custGeom>
                <a:avLst/>
                <a:gdLst>
                  <a:gd name="connsiteX0" fmla="*/ 0 w 781718"/>
                  <a:gd name="connsiteY0" fmla="*/ 0 h 75143"/>
                  <a:gd name="connsiteX1" fmla="*/ 781718 w 781718"/>
                  <a:gd name="connsiteY1" fmla="*/ 0 h 75143"/>
                  <a:gd name="connsiteX2" fmla="*/ 781718 w 781718"/>
                  <a:gd name="connsiteY2" fmla="*/ 75144 h 75143"/>
                  <a:gd name="connsiteX3" fmla="*/ 0 w 781718"/>
                  <a:gd name="connsiteY3" fmla="*/ 75144 h 7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1718" h="75143">
                    <a:moveTo>
                      <a:pt x="0" y="0"/>
                    </a:moveTo>
                    <a:lnTo>
                      <a:pt x="781718" y="0"/>
                    </a:lnTo>
                    <a:lnTo>
                      <a:pt x="781718" y="75144"/>
                    </a:lnTo>
                    <a:lnTo>
                      <a:pt x="0" y="75144"/>
                    </a:lnTo>
                    <a:close/>
                  </a:path>
                </a:pathLst>
              </a:custGeom>
              <a:solidFill>
                <a:srgbClr val="EBC035"/>
              </a:solidFill>
              <a:ln w="268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</p:grpSp>
      <p:pic>
        <p:nvPicPr>
          <p:cNvPr id="26" name="Graphic 4">
            <a:extLst>
              <a:ext uri="{FF2B5EF4-FFF2-40B4-BE49-F238E27FC236}">
                <a16:creationId xmlns:a16="http://schemas.microsoft.com/office/drawing/2014/main" id="{54520E38-089C-2BD2-1DAB-036E2257109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-1" y="827477"/>
            <a:ext cx="12168000" cy="36000"/>
          </a:xfrm>
          <a:prstGeom prst="rect">
            <a:avLst/>
          </a:prstGeom>
        </p:spPr>
      </p:pic>
      <p:grpSp>
        <p:nvGrpSpPr>
          <p:cNvPr id="27" name="Group 71">
            <a:extLst>
              <a:ext uri="{FF2B5EF4-FFF2-40B4-BE49-F238E27FC236}">
                <a16:creationId xmlns:a16="http://schemas.microsoft.com/office/drawing/2014/main" id="{96FB27D3-98EE-945C-05E2-19D8DB43139A}"/>
              </a:ext>
            </a:extLst>
          </p:cNvPr>
          <p:cNvGrpSpPr/>
          <p:nvPr/>
        </p:nvGrpSpPr>
        <p:grpSpPr>
          <a:xfrm>
            <a:off x="166690" y="2156324"/>
            <a:ext cx="3888000" cy="2841055"/>
            <a:chOff x="315846" y="2546796"/>
            <a:chExt cx="2541641" cy="2962149"/>
          </a:xfrm>
        </p:grpSpPr>
        <p:sp>
          <p:nvSpPr>
            <p:cNvPr id="28" name="Rectangle 52">
              <a:extLst>
                <a:ext uri="{FF2B5EF4-FFF2-40B4-BE49-F238E27FC236}">
                  <a16:creationId xmlns:a16="http://schemas.microsoft.com/office/drawing/2014/main" id="{02B4E826-5463-B445-4911-A1CDC7F2ADD3}"/>
                </a:ext>
              </a:extLst>
            </p:cNvPr>
            <p:cNvSpPr/>
            <p:nvPr/>
          </p:nvSpPr>
          <p:spPr>
            <a:xfrm>
              <a:off x="315847" y="2956603"/>
              <a:ext cx="2541640" cy="206439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numCol="2" rtlCol="0" anchor="ctr"/>
            <a:lstStyle/>
            <a:p>
              <a:pPr marL="0" indent="0">
                <a:spcAft>
                  <a:spcPts val="600"/>
                </a:spcAft>
                <a:buNone/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3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em Cabedelo/PB (AI01, AE10 e AE11) </a:t>
              </a:r>
            </a:p>
            <a:p>
              <a:pPr marL="0" indent="0">
                <a:spcAft>
                  <a:spcPts val="600"/>
                </a:spcAft>
                <a:buNone/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1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em Vitória/ES (VIX30)</a:t>
              </a:r>
            </a:p>
            <a:p>
              <a:pPr marL="0" indent="0">
                <a:spcAft>
                  <a:spcPts val="600"/>
                </a:spcAft>
                <a:buNone/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5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em Belém/PA (BEL02A, BEL02B, BEL04, BEL08 e BEL09)</a:t>
              </a:r>
            </a:p>
            <a:p>
              <a:pPr marL="0" indent="0">
                <a:spcAft>
                  <a:spcPts val="600"/>
                </a:spcAft>
                <a:buNone/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2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em Vila do Conde/PA (VDC12 e VDC30)</a:t>
              </a:r>
            </a:p>
            <a:p>
              <a:pPr marL="0" indent="0">
                <a:spcAft>
                  <a:spcPts val="600"/>
                </a:spcAft>
                <a:buNone/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6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em Santos/SP (STS08A, STS20, STS13A, STS14, STS14A e STS11)</a:t>
              </a:r>
            </a:p>
            <a:p>
              <a:pPr marL="0" indent="0">
                <a:spcAft>
                  <a:spcPts val="600"/>
                </a:spcAft>
                <a:buNone/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3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em Paranaguá/PR (PAR01, PAR12 e PAR32)</a:t>
              </a:r>
            </a:p>
            <a:p>
              <a:pPr marL="0" indent="0">
                <a:spcAft>
                  <a:spcPts val="600"/>
                </a:spcAft>
                <a:buNone/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2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em Aratu/BA (ATU12 e ATU18)</a:t>
              </a:r>
            </a:p>
            <a:p>
              <a:pPr marL="93663">
                <a:spcAft>
                  <a:spcPts val="600"/>
                </a:spcAft>
                <a:buNone/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2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em Maceió/AL (MAC10 e MAC13)</a:t>
              </a:r>
            </a:p>
            <a:p>
              <a:pPr marL="93663">
                <a:spcAft>
                  <a:spcPts val="600"/>
                </a:spcAft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2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em </a:t>
              </a:r>
              <a:r>
                <a:rPr lang="pt-BR" sz="800" dirty="0" err="1">
                  <a:solidFill>
                    <a:schemeClr val="tx1"/>
                  </a:solidFill>
                  <a:latin typeface="Avenir Next LT Pro" panose="020B0504020202020204" pitchFamily="34" charset="0"/>
                </a:rPr>
                <a:t>Mucuripe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/CE (MUC 01, MUC02)</a:t>
              </a:r>
            </a:p>
            <a:p>
              <a:pPr marL="93663">
                <a:spcAft>
                  <a:spcPts val="600"/>
                </a:spcAft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4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em Itaqui/MA (IQI03, IQI11, IQI12, IQI13) </a:t>
              </a:r>
            </a:p>
            <a:p>
              <a:pPr marL="93663">
                <a:spcAft>
                  <a:spcPts val="600"/>
                </a:spcAft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1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em Pelotas/RS (PEL01)</a:t>
              </a:r>
            </a:p>
            <a:p>
              <a:pPr marL="93663">
                <a:spcAft>
                  <a:spcPts val="600"/>
                </a:spcAft>
                <a:buNone/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1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em Santana/AP (MCP02)</a:t>
              </a:r>
            </a:p>
            <a:p>
              <a:pPr marL="93663">
                <a:spcAft>
                  <a:spcPts val="600"/>
                </a:spcAft>
                <a:buNone/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1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em Salvador/BA (SSD09)</a:t>
              </a:r>
            </a:p>
            <a:p>
              <a:pPr marL="93663">
                <a:spcAft>
                  <a:spcPts val="600"/>
                </a:spcAft>
                <a:buNone/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1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em Areia Branca/RN (TERSAB)</a:t>
              </a:r>
            </a:p>
            <a:p>
              <a:pPr marL="93663">
                <a:spcAft>
                  <a:spcPts val="600"/>
                </a:spcAft>
                <a:buNone/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1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em Imbituba/SC (IMB05)</a:t>
              </a:r>
            </a:p>
            <a:p>
              <a:pPr marL="93663">
                <a:spcAft>
                  <a:spcPts val="600"/>
                </a:spcAft>
                <a:buNone/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1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em  Suape/PE (SUA07)</a:t>
              </a:r>
            </a:p>
          </p:txBody>
        </p:sp>
        <p:sp>
          <p:nvSpPr>
            <p:cNvPr id="29" name="Rectangle 53">
              <a:extLst>
                <a:ext uri="{FF2B5EF4-FFF2-40B4-BE49-F238E27FC236}">
                  <a16:creationId xmlns:a16="http://schemas.microsoft.com/office/drawing/2014/main" id="{5788BBBD-9433-F050-D054-6877B7D182B0}"/>
                </a:ext>
              </a:extLst>
            </p:cNvPr>
            <p:cNvSpPr/>
            <p:nvPr/>
          </p:nvSpPr>
          <p:spPr>
            <a:xfrm>
              <a:off x="315847" y="2546796"/>
              <a:ext cx="2541640" cy="410291"/>
            </a:xfrm>
            <a:prstGeom prst="rect">
              <a:avLst/>
            </a:prstGeom>
            <a:solidFill>
              <a:srgbClr val="3138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4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        36 Novas outorgas realizadas </a:t>
              </a:r>
            </a:p>
          </p:txBody>
        </p:sp>
        <p:sp>
          <p:nvSpPr>
            <p:cNvPr id="30" name="TextBox 55">
              <a:extLst>
                <a:ext uri="{FF2B5EF4-FFF2-40B4-BE49-F238E27FC236}">
                  <a16:creationId xmlns:a16="http://schemas.microsoft.com/office/drawing/2014/main" id="{3ED2DFD2-320D-799D-8CDA-1CE50B30A128}"/>
                </a:ext>
              </a:extLst>
            </p:cNvPr>
            <p:cNvSpPr txBox="1"/>
            <p:nvPr/>
          </p:nvSpPr>
          <p:spPr>
            <a:xfrm>
              <a:off x="315846" y="5020996"/>
              <a:ext cx="2541640" cy="487949"/>
            </a:xfrm>
            <a:prstGeom prst="rect">
              <a:avLst/>
            </a:prstGeom>
            <a:solidFill>
              <a:srgbClr val="3D86F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pt-BR" sz="16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R$ 6,8 bi</a:t>
              </a:r>
              <a:b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</a:br>
              <a: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INVESTIMENTOS</a:t>
              </a:r>
            </a:p>
          </p:txBody>
        </p:sp>
      </p:grpSp>
      <p:sp>
        <p:nvSpPr>
          <p:cNvPr id="31" name="Rectangle 68">
            <a:extLst>
              <a:ext uri="{FF2B5EF4-FFF2-40B4-BE49-F238E27FC236}">
                <a16:creationId xmlns:a16="http://schemas.microsoft.com/office/drawing/2014/main" id="{83C9C7AB-A454-3AC9-6CFB-A19AB5A96564}"/>
              </a:ext>
            </a:extLst>
          </p:cNvPr>
          <p:cNvSpPr/>
          <p:nvPr/>
        </p:nvSpPr>
        <p:spPr>
          <a:xfrm>
            <a:off x="7305575" y="1188251"/>
            <a:ext cx="2014341" cy="483867"/>
          </a:xfrm>
          <a:prstGeom prst="rect">
            <a:avLst/>
          </a:prstGeom>
          <a:solidFill>
            <a:srgbClr val="313844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b="1" dirty="0">
                <a:solidFill>
                  <a:srgbClr val="313844"/>
                </a:solidFill>
                <a:latin typeface="Avenir Next LT Pro" panose="020B0504020202020204" pitchFamily="34" charset="0"/>
              </a:rPr>
              <a:t>Inclui novos arrendamentos, autorizações e aditivos de autorizações</a:t>
            </a:r>
          </a:p>
        </p:txBody>
      </p:sp>
      <p:sp>
        <p:nvSpPr>
          <p:cNvPr id="32" name="Rectangle 79">
            <a:extLst>
              <a:ext uri="{FF2B5EF4-FFF2-40B4-BE49-F238E27FC236}">
                <a16:creationId xmlns:a16="http://schemas.microsoft.com/office/drawing/2014/main" id="{7A65DF8B-50AA-428D-7AEA-57FBAD75CDDE}"/>
              </a:ext>
            </a:extLst>
          </p:cNvPr>
          <p:cNvSpPr/>
          <p:nvPr/>
        </p:nvSpPr>
        <p:spPr>
          <a:xfrm>
            <a:off x="0" y="1195703"/>
            <a:ext cx="7305575" cy="468001"/>
          </a:xfrm>
          <a:prstGeom prst="rect">
            <a:avLst/>
          </a:prstGeom>
          <a:solidFill>
            <a:srgbClr val="3138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spc="300" dirty="0">
                <a:solidFill>
                  <a:schemeClr val="bg1"/>
                </a:solidFill>
                <a:latin typeface="Avenir Next LT Pro" panose="020B0504020202020204" pitchFamily="34" charset="0"/>
              </a:rPr>
              <a:t>CONCESSÕES E AUTORIZAÇÕES 2019 a 2022</a:t>
            </a:r>
          </a:p>
        </p:txBody>
      </p:sp>
      <p:sp>
        <p:nvSpPr>
          <p:cNvPr id="33" name="Rectangle 80">
            <a:extLst>
              <a:ext uri="{FF2B5EF4-FFF2-40B4-BE49-F238E27FC236}">
                <a16:creationId xmlns:a16="http://schemas.microsoft.com/office/drawing/2014/main" id="{CD0D1924-02AE-D7B0-7354-A68CF3576C99}"/>
              </a:ext>
            </a:extLst>
          </p:cNvPr>
          <p:cNvSpPr/>
          <p:nvPr/>
        </p:nvSpPr>
        <p:spPr>
          <a:xfrm>
            <a:off x="9316380" y="1183985"/>
            <a:ext cx="1537138" cy="490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  <a:latin typeface="Avenir Next LT Pro" panose="020B0504020202020204" pitchFamily="34" charset="0"/>
              </a:rPr>
              <a:t>195</a:t>
            </a:r>
            <a:r>
              <a:rPr lang="pt-BR" sz="1400" b="1" dirty="0">
                <a:solidFill>
                  <a:srgbClr val="313844"/>
                </a:solidFill>
                <a:latin typeface="Avenir Next LT Pro" panose="020B0504020202020204" pitchFamily="34" charset="0"/>
              </a:rPr>
              <a:t> ATIVOS</a:t>
            </a:r>
          </a:p>
        </p:txBody>
      </p:sp>
      <p:sp>
        <p:nvSpPr>
          <p:cNvPr id="34" name="Rectangle 85">
            <a:extLst>
              <a:ext uri="{FF2B5EF4-FFF2-40B4-BE49-F238E27FC236}">
                <a16:creationId xmlns:a16="http://schemas.microsoft.com/office/drawing/2014/main" id="{EDF99384-747B-7090-5C87-FBA5FDB1CCFB}"/>
              </a:ext>
            </a:extLst>
          </p:cNvPr>
          <p:cNvSpPr/>
          <p:nvPr/>
        </p:nvSpPr>
        <p:spPr>
          <a:xfrm>
            <a:off x="10853519" y="1188146"/>
            <a:ext cx="1338482" cy="474347"/>
          </a:xfrm>
          <a:prstGeom prst="rect">
            <a:avLst/>
          </a:prstGeom>
          <a:solidFill>
            <a:srgbClr val="3138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R$ 44,3 BI</a:t>
            </a:r>
            <a:br>
              <a:rPr lang="pt-BR" sz="1000" b="1" dirty="0">
                <a:solidFill>
                  <a:schemeClr val="bg1"/>
                </a:solidFill>
                <a:latin typeface="Avenir Next LT Pro" panose="020B0504020202020204" pitchFamily="34" charset="0"/>
              </a:rPr>
            </a:br>
            <a:r>
              <a:rPr lang="pt-BR" sz="1000" dirty="0">
                <a:solidFill>
                  <a:schemeClr val="bg1"/>
                </a:solidFill>
                <a:latin typeface="Avenir Next LT Pro" panose="020B0504020202020204" pitchFamily="34" charset="0"/>
              </a:rPr>
              <a:t>INVESTIMENTOS</a:t>
            </a:r>
            <a:endParaRPr lang="pt-BR" sz="1000" b="1" dirty="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pic>
        <p:nvPicPr>
          <p:cNvPr id="35" name="Graphic 90">
            <a:extLst>
              <a:ext uri="{FF2B5EF4-FFF2-40B4-BE49-F238E27FC236}">
                <a16:creationId xmlns:a16="http://schemas.microsoft.com/office/drawing/2014/main" id="{0A5AA4E3-525F-ED76-3067-B397B3106E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1256" y="2232110"/>
            <a:ext cx="267239" cy="267239"/>
          </a:xfrm>
          <a:prstGeom prst="rect">
            <a:avLst/>
          </a:prstGeom>
        </p:spPr>
      </p:pic>
      <p:grpSp>
        <p:nvGrpSpPr>
          <p:cNvPr id="36" name="Group 71">
            <a:extLst>
              <a:ext uri="{FF2B5EF4-FFF2-40B4-BE49-F238E27FC236}">
                <a16:creationId xmlns:a16="http://schemas.microsoft.com/office/drawing/2014/main" id="{30DCDFEC-EAFB-C725-1D34-6BBE624229C9}"/>
              </a:ext>
            </a:extLst>
          </p:cNvPr>
          <p:cNvGrpSpPr/>
          <p:nvPr/>
        </p:nvGrpSpPr>
        <p:grpSpPr>
          <a:xfrm>
            <a:off x="8174644" y="2174817"/>
            <a:ext cx="3888000" cy="1959823"/>
            <a:chOff x="315846" y="2546796"/>
            <a:chExt cx="3577322" cy="1564391"/>
          </a:xfrm>
        </p:grpSpPr>
        <p:sp>
          <p:nvSpPr>
            <p:cNvPr id="37" name="Rectangle 52">
              <a:extLst>
                <a:ext uri="{FF2B5EF4-FFF2-40B4-BE49-F238E27FC236}">
                  <a16:creationId xmlns:a16="http://schemas.microsoft.com/office/drawing/2014/main" id="{95DEF0F6-79B4-0E79-13BE-93DC19F62752}"/>
                </a:ext>
              </a:extLst>
            </p:cNvPr>
            <p:cNvSpPr/>
            <p:nvPr/>
          </p:nvSpPr>
          <p:spPr>
            <a:xfrm>
              <a:off x="315846" y="2869051"/>
              <a:ext cx="3577322" cy="8490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600"/>
                </a:spcAft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61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Novas autorizações</a:t>
              </a:r>
            </a:p>
            <a:p>
              <a:pPr>
                <a:spcAft>
                  <a:spcPts val="600"/>
                </a:spcAft>
              </a:pPr>
              <a:endParaRPr lang="pt-BR" sz="800" dirty="0">
                <a:solidFill>
                  <a:schemeClr val="tx1"/>
                </a:solidFill>
                <a:latin typeface="Avenir Next LT Pro" panose="020B0504020202020204" pitchFamily="34" charset="0"/>
              </a:endParaRPr>
            </a:p>
            <a:p>
              <a:pPr>
                <a:spcAft>
                  <a:spcPts val="600"/>
                </a:spcAft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97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Instrumentos Contratuais para fins de aditamento</a:t>
              </a:r>
            </a:p>
          </p:txBody>
        </p:sp>
        <p:sp>
          <p:nvSpPr>
            <p:cNvPr id="38" name="Rectangle 53">
              <a:extLst>
                <a:ext uri="{FF2B5EF4-FFF2-40B4-BE49-F238E27FC236}">
                  <a16:creationId xmlns:a16="http://schemas.microsoft.com/office/drawing/2014/main" id="{50B6D6A4-003E-C595-ECA7-6294DB4C4731}"/>
                </a:ext>
              </a:extLst>
            </p:cNvPr>
            <p:cNvSpPr/>
            <p:nvPr/>
          </p:nvSpPr>
          <p:spPr>
            <a:xfrm>
              <a:off x="315846" y="2546796"/>
              <a:ext cx="3577322" cy="316099"/>
            </a:xfrm>
            <a:prstGeom prst="rect">
              <a:avLst/>
            </a:prstGeom>
            <a:solidFill>
              <a:srgbClr val="3138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4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Autorizações realizadas</a:t>
              </a:r>
            </a:p>
          </p:txBody>
        </p:sp>
        <p:sp>
          <p:nvSpPr>
            <p:cNvPr id="39" name="TextBox 55">
              <a:extLst>
                <a:ext uri="{FF2B5EF4-FFF2-40B4-BE49-F238E27FC236}">
                  <a16:creationId xmlns:a16="http://schemas.microsoft.com/office/drawing/2014/main" id="{9B636DE3-B5C4-22ED-E717-275630327FEC}"/>
                </a:ext>
              </a:extLst>
            </p:cNvPr>
            <p:cNvSpPr txBox="1"/>
            <p:nvPr/>
          </p:nvSpPr>
          <p:spPr>
            <a:xfrm>
              <a:off x="315846" y="3718104"/>
              <a:ext cx="3577322" cy="393083"/>
            </a:xfrm>
            <a:prstGeom prst="rect">
              <a:avLst/>
            </a:prstGeom>
            <a:solidFill>
              <a:srgbClr val="3D86F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pt-BR" sz="16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R$ 36,7 bi</a:t>
              </a:r>
              <a:b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</a:br>
              <a: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INVESTIMENTOS</a:t>
              </a:r>
            </a:p>
          </p:txBody>
        </p:sp>
      </p:grpSp>
      <p:grpSp>
        <p:nvGrpSpPr>
          <p:cNvPr id="40" name="Group 71">
            <a:extLst>
              <a:ext uri="{FF2B5EF4-FFF2-40B4-BE49-F238E27FC236}">
                <a16:creationId xmlns:a16="http://schemas.microsoft.com/office/drawing/2014/main" id="{DAAB42E4-93EB-AAF0-2115-99E1CC2C1F8B}"/>
              </a:ext>
            </a:extLst>
          </p:cNvPr>
          <p:cNvGrpSpPr/>
          <p:nvPr/>
        </p:nvGrpSpPr>
        <p:grpSpPr>
          <a:xfrm>
            <a:off x="4170667" y="2167619"/>
            <a:ext cx="3888000" cy="1959823"/>
            <a:chOff x="315847" y="2546796"/>
            <a:chExt cx="2541640" cy="1564391"/>
          </a:xfrm>
        </p:grpSpPr>
        <p:sp>
          <p:nvSpPr>
            <p:cNvPr id="41" name="Rectangle 52">
              <a:extLst>
                <a:ext uri="{FF2B5EF4-FFF2-40B4-BE49-F238E27FC236}">
                  <a16:creationId xmlns:a16="http://schemas.microsoft.com/office/drawing/2014/main" id="{D3F51A3D-A2B0-4553-90CD-78E0C2368C7D}"/>
                </a:ext>
              </a:extLst>
            </p:cNvPr>
            <p:cNvSpPr/>
            <p:nvPr/>
          </p:nvSpPr>
          <p:spPr>
            <a:xfrm>
              <a:off x="315847" y="2869050"/>
              <a:ext cx="2541640" cy="8674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600"/>
                </a:spcAft>
              </a:pPr>
              <a:r>
                <a:rPr lang="pt-BR" sz="800" b="1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1</a:t>
              </a:r>
              <a:r>
                <a:rPr lang="pt-BR" sz="800" dirty="0">
                  <a:solidFill>
                    <a:schemeClr val="tx1"/>
                  </a:solidFill>
                  <a:latin typeface="Avenir Next LT Pro" panose="020B0504020202020204" pitchFamily="34" charset="0"/>
                </a:rPr>
                <a:t> Desestatização Companhia Docas do Espírito Santo (CODESA)</a:t>
              </a:r>
            </a:p>
          </p:txBody>
        </p:sp>
        <p:sp>
          <p:nvSpPr>
            <p:cNvPr id="42" name="Rectangle 53">
              <a:extLst>
                <a:ext uri="{FF2B5EF4-FFF2-40B4-BE49-F238E27FC236}">
                  <a16:creationId xmlns:a16="http://schemas.microsoft.com/office/drawing/2014/main" id="{EB734033-9F38-BE4D-3FC5-72515679F33E}"/>
                </a:ext>
              </a:extLst>
            </p:cNvPr>
            <p:cNvSpPr/>
            <p:nvPr/>
          </p:nvSpPr>
          <p:spPr>
            <a:xfrm>
              <a:off x="315847" y="2546796"/>
              <a:ext cx="2541640" cy="316099"/>
            </a:xfrm>
            <a:prstGeom prst="rect">
              <a:avLst/>
            </a:prstGeom>
            <a:solidFill>
              <a:srgbClr val="3138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4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Desestatizações realizadas</a:t>
              </a:r>
            </a:p>
          </p:txBody>
        </p:sp>
        <p:sp>
          <p:nvSpPr>
            <p:cNvPr id="43" name="TextBox 55">
              <a:extLst>
                <a:ext uri="{FF2B5EF4-FFF2-40B4-BE49-F238E27FC236}">
                  <a16:creationId xmlns:a16="http://schemas.microsoft.com/office/drawing/2014/main" id="{728BD8A7-223B-E6F4-8841-BCFF2F46147F}"/>
                </a:ext>
              </a:extLst>
            </p:cNvPr>
            <p:cNvSpPr txBox="1"/>
            <p:nvPr/>
          </p:nvSpPr>
          <p:spPr>
            <a:xfrm>
              <a:off x="315847" y="3718104"/>
              <a:ext cx="2541640" cy="393083"/>
            </a:xfrm>
            <a:prstGeom prst="rect">
              <a:avLst/>
            </a:prstGeom>
            <a:solidFill>
              <a:srgbClr val="3D86F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pt-BR" sz="1600" b="1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R$ 760 mi</a:t>
              </a:r>
              <a:b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</a:br>
              <a:r>
                <a:rPr lang="pt-BR" sz="1000" dirty="0">
                  <a:solidFill>
                    <a:schemeClr val="bg1"/>
                  </a:solidFill>
                  <a:latin typeface="Avenir Next LT Pro" panose="020B0504020202020204" pitchFamily="34" charset="0"/>
                </a:rPr>
                <a:t>INVESTIMENTOS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75783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0073621592A046878C606A6B931E92" ma:contentTypeVersion="16" ma:contentTypeDescription="Crie um novo documento." ma:contentTypeScope="" ma:versionID="ba2a5625fdd94283806e702359bfed54">
  <xsd:schema xmlns:xsd="http://www.w3.org/2001/XMLSchema" xmlns:xs="http://www.w3.org/2001/XMLSchema" xmlns:p="http://schemas.microsoft.com/office/2006/metadata/properties" xmlns:ns2="61a89555-c53f-489b-bdf8-3dcb817d66b7" xmlns:ns3="ad30e229-321d-4190-962e-1ffaf4d0f643" targetNamespace="http://schemas.microsoft.com/office/2006/metadata/properties" ma:root="true" ma:fieldsID="6a310a06bde8f34e3ece9b8027ce1a95" ns2:_="" ns3:_="">
    <xsd:import namespace="61a89555-c53f-489b-bdf8-3dcb817d66b7"/>
    <xsd:import namespace="ad30e229-321d-4190-962e-1ffaf4d0f6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_Flow_SignoffStatu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a89555-c53f-489b-bdf8-3dcb817d66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19" nillable="true" ma:displayName="Status de liberação" ma:internalName="Status_x0020_de_x0020_libera_x00e7__x00e3_o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400ea289-3ad9-475d-94d4-ace0621ad8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30e229-321d-4190-962e-1ffaf4d0f64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833e50-d0e0-4205-8bd4-575b42d20079}" ma:internalName="TaxCatchAll" ma:showField="CatchAllData" ma:web="ad30e229-321d-4190-962e-1ffaf4d0f6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a89555-c53f-489b-bdf8-3dcb817d66b7">
      <Terms xmlns="http://schemas.microsoft.com/office/infopath/2007/PartnerControls"/>
    </lcf76f155ced4ddcb4097134ff3c332f>
    <TaxCatchAll xmlns="ad30e229-321d-4190-962e-1ffaf4d0f643" xsi:nil="true"/>
    <_Flow_SignoffStatus xmlns="61a89555-c53f-489b-bdf8-3dcb817d66b7" xsi:nil="true"/>
  </documentManagement>
</p:properties>
</file>

<file path=customXml/itemProps1.xml><?xml version="1.0" encoding="utf-8"?>
<ds:datastoreItem xmlns:ds="http://schemas.openxmlformats.org/officeDocument/2006/customXml" ds:itemID="{CC8C14DB-7368-4F34-9E05-40D211F107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8E4C8C-09D1-40E5-BB72-73BCAA680110}"/>
</file>

<file path=customXml/itemProps3.xml><?xml version="1.0" encoding="utf-8"?>
<ds:datastoreItem xmlns:ds="http://schemas.openxmlformats.org/officeDocument/2006/customXml" ds:itemID="{5684C757-045B-4405-AC5E-C34B91B1605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1890</TotalTime>
  <Words>1987</Words>
  <Application>Microsoft Office PowerPoint</Application>
  <PresentationFormat>Widescreen</PresentationFormat>
  <Paragraphs>342</Paragraphs>
  <Slides>27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6" baseType="lpstr">
      <vt:lpstr>Abadi</vt:lpstr>
      <vt:lpstr>Abadi Extra Light</vt:lpstr>
      <vt:lpstr>Arial</vt:lpstr>
      <vt:lpstr>Avenir Next LT Pro</vt:lpstr>
      <vt:lpstr>Avenir Next LT Pro Light</vt:lpstr>
      <vt:lpstr>Calibri</vt:lpstr>
      <vt:lpstr>Calibri Light</vt:lpstr>
      <vt:lpstr>Wingdings</vt:lpstr>
      <vt:lpstr>Tema do Office</vt:lpstr>
      <vt:lpstr>SNPTA </vt:lpstr>
      <vt:lpstr>Estrutura da Apresentação</vt:lpstr>
      <vt:lpstr>Ideias-Força – Estratégias Setoriais</vt:lpstr>
      <vt:lpstr>Avanços Setoriais</vt:lpstr>
      <vt:lpstr>Resultado Líquido Companhias Docas</vt:lpstr>
      <vt:lpstr>Resultado Líquido Portos Públicos</vt:lpstr>
      <vt:lpstr>Movimentação nos Portos Públicos</vt:lpstr>
      <vt:lpstr>DNOP </vt:lpstr>
      <vt:lpstr>Novos Contratos – Resultados 2019-2022</vt:lpstr>
      <vt:lpstr>Novos Contratos – Entregas no curto prazo </vt:lpstr>
      <vt:lpstr>Novos Contratos – Entregas no curto prazo </vt:lpstr>
      <vt:lpstr>Novos Contratos – Perspectivas 2023-2026</vt:lpstr>
      <vt:lpstr>DGCO </vt:lpstr>
      <vt:lpstr>Gestão de Contratos – Resultados 2019-2022</vt:lpstr>
      <vt:lpstr>Gestão de Contratos – Entregas no curto prazo </vt:lpstr>
      <vt:lpstr>Gestão de Contratos – Perspectivas 2023-2026</vt:lpstr>
      <vt:lpstr>DGMP </vt:lpstr>
      <vt:lpstr>Modernização Portuária – Resultados 2019-2022</vt:lpstr>
      <vt:lpstr>Modernização Portuária – Entregas no curto prazo </vt:lpstr>
      <vt:lpstr>Modernização Portuária – Perspectivas 2023-2026</vt:lpstr>
      <vt:lpstr>DNHI </vt:lpstr>
      <vt:lpstr>Navegação – Resultados 2019-2022</vt:lpstr>
      <vt:lpstr>Navegação – Ações DNIT</vt:lpstr>
      <vt:lpstr>Navegação – Entregas no curto prazo </vt:lpstr>
      <vt:lpstr>Navegação – Perspectivas 2023-2026</vt:lpstr>
      <vt:lpstr>Pontos Principais</vt:lpstr>
      <vt:lpstr>OBRIGADO!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BALANÇO DAS ENTREGAS 2022-1</dc:title>
  <dc:creator>Adriano Warken Floriani</dc:creator>
  <cp:lastModifiedBy>Fábio Lavor Teixeira</cp:lastModifiedBy>
  <cp:revision>146</cp:revision>
  <dcterms:created xsi:type="dcterms:W3CDTF">2022-06-22T14:40:02Z</dcterms:created>
  <dcterms:modified xsi:type="dcterms:W3CDTF">2022-12-06T12:54:40Z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0x010100D60073621592A046878C606A6B931E92</vt:lpwstr>
  </property>
</Properties>
</file>