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7" r:id="rId3"/>
    <p:sldId id="309" r:id="rId4"/>
    <p:sldId id="284" r:id="rId5"/>
    <p:sldId id="300" r:id="rId6"/>
    <p:sldId id="299" r:id="rId7"/>
    <p:sldId id="312" r:id="rId8"/>
    <p:sldId id="301" r:id="rId9"/>
    <p:sldId id="302" r:id="rId10"/>
    <p:sldId id="303" r:id="rId11"/>
    <p:sldId id="306" r:id="rId12"/>
    <p:sldId id="304" r:id="rId13"/>
    <p:sldId id="305" r:id="rId14"/>
    <p:sldId id="310" r:id="rId15"/>
    <p:sldId id="298" r:id="rId16"/>
    <p:sldId id="288" r:id="rId17"/>
    <p:sldId id="285" r:id="rId18"/>
    <p:sldId id="296" r:id="rId19"/>
    <p:sldId id="289" r:id="rId20"/>
    <p:sldId id="290" r:id="rId21"/>
    <p:sldId id="292" r:id="rId22"/>
    <p:sldId id="293" r:id="rId23"/>
    <p:sldId id="295" r:id="rId24"/>
    <p:sldId id="294" r:id="rId25"/>
    <p:sldId id="311" r:id="rId26"/>
    <p:sldId id="277" r:id="rId27"/>
    <p:sldId id="276" r:id="rId28"/>
    <p:sldId id="278" r:id="rId29"/>
    <p:sldId id="279" r:id="rId30"/>
    <p:sldId id="280" r:id="rId31"/>
    <p:sldId id="282" r:id="rId32"/>
    <p:sldId id="283" r:id="rId33"/>
  </p:sldIdLst>
  <p:sldSz cx="9144000" cy="6858000" type="screen4x3"/>
  <p:notesSz cx="6858000" cy="92360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804"/>
    <a:srgbClr val="00B050"/>
    <a:srgbClr val="FFFFCC"/>
    <a:srgbClr val="FFFF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5857" autoAdjust="0"/>
  </p:normalViewPr>
  <p:slideViewPr>
    <p:cSldViewPr>
      <p:cViewPr varScale="1">
        <p:scale>
          <a:sx n="66" d="100"/>
          <a:sy n="66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1B0107-19C4-4825-A2A8-D72E1036C0C0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CCC1D1-5C78-4298-B07E-2BBF296489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6263"/>
            <a:ext cx="54864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430D460-2818-41D4-83CD-3DA5464EC9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5E229-AD9B-4C1F-9763-09514EDF312B}" type="slidenum">
              <a:rPr lang="pt-BR" smtClean="0"/>
              <a:pPr>
                <a:defRPr/>
              </a:pPr>
              <a:t>1</a:t>
            </a:fld>
            <a:endParaRPr lang="pt-B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C0D880-266B-4D6A-8656-A47DA3134D20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83C390B-DB8E-450F-8573-CE41C1B6D094}" type="slidenum">
              <a:rPr lang="pt-BR" sz="1200">
                <a:latin typeface="Arial" charset="0"/>
                <a:cs typeface="+mn-cs"/>
              </a:rPr>
              <a:pPr algn="r">
                <a:defRPr/>
              </a:pPr>
              <a:t>11</a:t>
            </a:fld>
            <a:endParaRPr lang="pt-BR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C2FB1F1-31F9-41C7-8FDF-00C76DB1EBB1}" type="slidenum">
              <a:rPr lang="pt-BR" sz="1200">
                <a:latin typeface="Arial" charset="0"/>
                <a:cs typeface="+mn-cs"/>
              </a:rPr>
              <a:pPr algn="r">
                <a:defRPr/>
              </a:pPr>
              <a:t>12</a:t>
            </a:fld>
            <a:endParaRPr lang="pt-BR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142E124-0170-45FD-A164-F1692C76F3B1}" type="slidenum">
              <a:rPr lang="pt-BR" sz="1200">
                <a:latin typeface="Arial" charset="0"/>
                <a:cs typeface="+mn-cs"/>
              </a:rPr>
              <a:pPr algn="r">
                <a:defRPr/>
              </a:pPr>
              <a:t>13</a:t>
            </a:fld>
            <a:endParaRPr lang="pt-BR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4DA025-9D42-4F38-863B-8DC3D8AA1FC0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43DE2E-A37A-4707-8B3D-36D75C6B5ABD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34F318-F901-41FD-80E1-32F77E353C06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10FEFC2-5AE9-4F19-8351-D094A52D52A4}" type="slidenum">
              <a:rPr lang="pt-BR" sz="1200">
                <a:latin typeface="Arial" charset="0"/>
                <a:cs typeface="+mn-cs"/>
              </a:rPr>
              <a:pPr algn="r">
                <a:defRPr/>
              </a:pPr>
              <a:t>18</a:t>
            </a:fld>
            <a:endParaRPr lang="pt-BR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43FD1-55E3-4ED8-B09C-6F3F01EC2A36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94111-4D99-4F40-8A86-906AAA8C09EF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CF8DFDC-AD7D-4B48-B033-6A4DCA39BC9C}" type="slidenum">
              <a:rPr lang="pt-BR" sz="1200">
                <a:latin typeface="Arial" charset="0"/>
                <a:cs typeface="+mn-cs"/>
              </a:rPr>
              <a:pPr algn="r">
                <a:defRPr/>
              </a:pPr>
              <a:t>21</a:t>
            </a:fld>
            <a:endParaRPr lang="pt-BR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8576E30-8372-448C-9F3A-38FEE16BA1B2}" type="slidenum">
              <a:rPr lang="pt-BR" sz="1200">
                <a:latin typeface="Arial" charset="0"/>
                <a:cs typeface="+mn-cs"/>
              </a:rPr>
              <a:pPr algn="r">
                <a:defRPr/>
              </a:pPr>
              <a:t>22</a:t>
            </a:fld>
            <a:endParaRPr lang="pt-BR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646CF93-42D4-416F-B645-C27CFF438FF8}" type="slidenum">
              <a:rPr lang="pt-BR" sz="1200">
                <a:latin typeface="Arial" charset="0"/>
                <a:cs typeface="+mn-cs"/>
              </a:rPr>
              <a:pPr algn="r">
                <a:defRPr/>
              </a:pPr>
              <a:t>23</a:t>
            </a:fld>
            <a:endParaRPr lang="pt-BR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15244D8-F225-4E2D-A0B4-D32F05D8BC02}" type="slidenum">
              <a:rPr lang="pt-BR" sz="1200">
                <a:latin typeface="Arial" charset="0"/>
                <a:cs typeface="+mn-cs"/>
              </a:rPr>
              <a:pPr algn="r">
                <a:defRPr/>
              </a:pPr>
              <a:t>24</a:t>
            </a:fld>
            <a:endParaRPr lang="pt-BR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F2A2B-65EE-4991-9E3A-3A6FADE3676A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2A2F12-463E-4CCD-B3B1-1A7F4A708384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C11B1B-E528-4F3E-A1F3-720B9D513A5E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6DC7F-F10B-4461-B3D7-6DC47E4D1053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35308-B386-4F98-8567-E7C310041B55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F66BF-C2B4-4FBC-A4A6-9852617C88B7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CF6583-B4D0-4A01-AB07-C35E4782C4FA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7F42D2-2974-4AD5-984E-98017E9A1AD8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49591C-7217-4464-9385-BFDAAC424915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E9CD7C-DF9C-4141-998C-AE4FE066F2B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5241CC-D2E0-4CB6-A3C1-FD89E9AE41E9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7EA56A-D749-4CEA-A955-E0F2173BBFF0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FF489-3EE2-4B87-B8AE-B6FA58AEEE5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cap="none" baseline="0">
                <a:solidFill>
                  <a:srgbClr val="00330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11BE-6D5D-4EFE-8B76-130A3427ABD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AC590-C083-423F-9CE8-860358A9517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80728"/>
            <a:ext cx="2057400" cy="514543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6019800" cy="514543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8C471-7275-4563-ADD1-FA40D694C5D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6477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8229600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952875"/>
            <a:ext cx="8229600" cy="21732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51708-C521-41E0-8BFD-8D7B87ED52C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20080"/>
          </a:xfrm>
        </p:spPr>
        <p:txBody>
          <a:bodyPr/>
          <a:lstStyle>
            <a:lvl1pPr>
              <a:defRPr sz="3400" b="1" i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>
            <a:lvl1pPr>
              <a:buClr>
                <a:srgbClr val="00B050"/>
              </a:buClr>
              <a:buSzPct val="120000"/>
              <a:defRPr sz="3000" baseline="0">
                <a:solidFill>
                  <a:srgbClr val="003300"/>
                </a:solidFill>
                <a:latin typeface="Arial" pitchFamily="34" charset="0"/>
              </a:defRPr>
            </a:lvl1pPr>
            <a:lvl2pPr>
              <a:buClr>
                <a:srgbClr val="FC9804"/>
              </a:buClr>
              <a:buSzPct val="90000"/>
              <a:buFont typeface="Wingdings" pitchFamily="2" charset="2"/>
              <a:buChar char="§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00B050"/>
              </a:buClr>
              <a:buSzPct val="100000"/>
              <a:buFont typeface="Arial" pitchFamily="34" charset="0"/>
              <a:buChar char="•"/>
              <a:defRPr baseline="0">
                <a:solidFill>
                  <a:srgbClr val="003300"/>
                </a:solidFill>
              </a:defRPr>
            </a:lvl3pPr>
            <a:lvl4pPr>
              <a:buClr>
                <a:srgbClr val="FC9804"/>
              </a:buClr>
              <a:buSzPct val="80000"/>
              <a:buFont typeface="Wingdings" pitchFamily="2" charset="2"/>
              <a:buChar char="§"/>
              <a:defRPr/>
            </a:lvl4pPr>
            <a:lvl5pPr>
              <a:buClr>
                <a:srgbClr val="00B050"/>
              </a:buClr>
              <a:buFont typeface="Arial" pitchFamily="34" charset="0"/>
              <a:buChar char="•"/>
              <a:defRPr baseline="0">
                <a:solidFill>
                  <a:srgbClr val="003300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B1964-22A6-4B9D-BF36-2B88A717F7A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330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AECCB-39D2-455F-B777-38BBAB83058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6434-BA6F-4CAD-8E1A-058804ACA32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0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FC980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FC980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E1057-7432-4095-80A0-625010EB2F5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1100"/>
            <a:ext cx="8229600" cy="6477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1EE97-14EA-4A56-9096-BF8F338D8C3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950E8-8636-4260-B58D-F273A0E92A9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328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608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5CF63-7E53-473A-B350-38962DF5775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980728"/>
            <a:ext cx="5486400" cy="3746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dirty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611D7-A884-4C13-9AAF-5D64E5F20BB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963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pt-BR"/>
              <a:t>Agosto/2010</a:t>
            </a:r>
            <a:endParaRPr lang="pt-BR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pt-BR"/>
              <a:t>Ministério dos Transportes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19A53A7-3B54-4196-B9A9-1C329D01EB1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19" name="Conector reto 18"/>
          <p:cNvCxnSpPr/>
          <p:nvPr userDrawn="1"/>
        </p:nvCxnSpPr>
        <p:spPr>
          <a:xfrm>
            <a:off x="323850" y="6453188"/>
            <a:ext cx="8496300" cy="0"/>
          </a:xfrm>
          <a:prstGeom prst="line">
            <a:avLst/>
          </a:prstGeom>
          <a:ln w="28575">
            <a:solidFill>
              <a:srgbClr val="FC9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 userDrawn="1"/>
        </p:nvSpPr>
        <p:spPr>
          <a:xfrm>
            <a:off x="0" y="0"/>
            <a:ext cx="3779838" cy="4048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21" name="Retângulo 20"/>
          <p:cNvSpPr/>
          <p:nvPr userDrawn="1"/>
        </p:nvSpPr>
        <p:spPr>
          <a:xfrm>
            <a:off x="5364163" y="0"/>
            <a:ext cx="3779837" cy="404813"/>
          </a:xfrm>
          <a:prstGeom prst="rect">
            <a:avLst/>
          </a:prstGeom>
          <a:solidFill>
            <a:srgbClr val="FC98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pt-BR" dirty="0">
              <a:solidFill>
                <a:srgbClr val="FFC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35413" y="115888"/>
          <a:ext cx="1284287" cy="760412"/>
        </p:xfrm>
        <a:graphic>
          <a:graphicData uri="http://schemas.openxmlformats.org/presentationml/2006/ole">
            <p:oleObj spid="_x0000_s1026" name="CorelDRAW" r:id="rId15" imgW="2608560" imgH="1538280" progId="CorelDRAW.Graphic.14">
              <p:embed/>
            </p:oleObj>
          </a:graphicData>
        </a:graphic>
      </p:graphicFrame>
      <p:cxnSp>
        <p:nvCxnSpPr>
          <p:cNvPr id="23" name="Conector reto 22"/>
          <p:cNvCxnSpPr/>
          <p:nvPr userDrawn="1"/>
        </p:nvCxnSpPr>
        <p:spPr>
          <a:xfrm>
            <a:off x="3851275" y="909638"/>
            <a:ext cx="143986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 userDrawn="1"/>
        </p:nvCxnSpPr>
        <p:spPr>
          <a:xfrm>
            <a:off x="323850" y="6381750"/>
            <a:ext cx="84963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 userDrawn="1"/>
        </p:nvCxnSpPr>
        <p:spPr>
          <a:xfrm>
            <a:off x="3851275" y="981075"/>
            <a:ext cx="1439863" cy="0"/>
          </a:xfrm>
          <a:prstGeom prst="line">
            <a:avLst/>
          </a:prstGeom>
          <a:ln w="19050">
            <a:solidFill>
              <a:srgbClr val="FC9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120000"/>
        <a:buChar char="•"/>
        <a:defRPr sz="32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C9804"/>
        </a:buClr>
        <a:buSzPct val="9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Char char="•"/>
        <a:defRPr sz="2400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C9804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Arial" pitchFamily="34" charset="0"/>
        <a:buChar char="•"/>
        <a:defRPr sz="2000">
          <a:solidFill>
            <a:srgbClr val="00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ta.de/html/fotolines/1174806001709/rahmen.shtml?1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bruna.arruda@transportes.gov.b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ose.fialho@antaq.gov.br" TargetMode="External"/><Relationship Id="rId4" Type="http://schemas.openxmlformats.org/officeDocument/2006/relationships/hyperlink" Target="mailto:jairo.@transportes.gov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ítulo 1"/>
          <p:cNvSpPr>
            <a:spLocks noGrp="1"/>
          </p:cNvSpPr>
          <p:nvPr>
            <p:ph type="ctrTitle"/>
          </p:nvPr>
        </p:nvSpPr>
        <p:spPr>
          <a:xfrm>
            <a:off x="900113" y="3563938"/>
            <a:ext cx="8064500" cy="1152525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Portos e Terminais Fluviais e Aspectos Regulatórios – Experiência Holandesa</a:t>
            </a:r>
            <a:r>
              <a:rPr lang="pt-BR" sz="3000" dirty="0" smtClean="0">
                <a:solidFill>
                  <a:schemeClr val="tx2"/>
                </a:solidFill>
              </a:rPr>
              <a:t/>
            </a:r>
            <a:br>
              <a:rPr lang="pt-BR" sz="3000" dirty="0" smtClean="0">
                <a:solidFill>
                  <a:schemeClr val="tx2"/>
                </a:solidFill>
              </a:rPr>
            </a:br>
            <a:endParaRPr lang="pt-BR" sz="3000" dirty="0" smtClean="0">
              <a:solidFill>
                <a:schemeClr val="tx2"/>
              </a:solidFill>
            </a:endParaRPr>
          </a:p>
        </p:txBody>
      </p:sp>
      <p:sp>
        <p:nvSpPr>
          <p:cNvPr id="2052" name="Subtítulo 2"/>
          <p:cNvSpPr>
            <a:spLocks noGrp="1"/>
          </p:cNvSpPr>
          <p:nvPr>
            <p:ph type="subTitle" idx="1"/>
          </p:nvPr>
        </p:nvSpPr>
        <p:spPr>
          <a:xfrm>
            <a:off x="2484438" y="5086350"/>
            <a:ext cx="5400675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3400" smtClean="0"/>
              <a:t>José Renato Ribas Fialho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jose.fialho@antaq.gov.br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684213" cy="3429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pt-BR" dirty="0">
              <a:solidFill>
                <a:srgbClr val="FFC00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19475" y="850900"/>
          <a:ext cx="3384550" cy="2001838"/>
        </p:xfrm>
        <a:graphic>
          <a:graphicData uri="http://schemas.openxmlformats.org/presentationml/2006/ole">
            <p:oleObj spid="_x0000_s2050" name="CorelDRAW" r:id="rId4" imgW="2608560" imgH="1538280" progId="CorelDRAW.Graphic.14">
              <p:embed/>
            </p:oleObj>
          </a:graphicData>
        </a:graphic>
      </p:graphicFrame>
      <p:sp>
        <p:nvSpPr>
          <p:cNvPr id="14" name="Espaço Reservado para Data 20"/>
          <p:cNvSpPr>
            <a:spLocks noGrp="1"/>
          </p:cNvSpPr>
          <p:nvPr>
            <p:ph type="dt" sz="quarter" idx="10"/>
          </p:nvPr>
        </p:nvSpPr>
        <p:spPr>
          <a:xfrm>
            <a:off x="1042988" y="6453188"/>
            <a:ext cx="2133600" cy="268287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15" name="Espaço Reservado para Número de Slide 21"/>
          <p:cNvSpPr>
            <a:spLocks noGrp="1"/>
          </p:cNvSpPr>
          <p:nvPr>
            <p:ph type="sldNum" sz="quarter" idx="12"/>
          </p:nvPr>
        </p:nvSpPr>
        <p:spPr>
          <a:xfrm>
            <a:off x="6732588" y="6453188"/>
            <a:ext cx="2133600" cy="268287"/>
          </a:xfrm>
        </p:spPr>
        <p:txBody>
          <a:bodyPr/>
          <a:lstStyle/>
          <a:p>
            <a:pPr>
              <a:defRPr/>
            </a:pPr>
            <a:fld id="{D2DFD07D-6F6A-4851-A19B-F4CB55687C5A}" type="slidenum">
              <a:rPr lang="pt-BR"/>
              <a:pPr>
                <a:defRPr/>
              </a:pPr>
              <a:t>1</a:t>
            </a:fld>
            <a:endParaRPr lang="pt-BR" dirty="0"/>
          </a:p>
        </p:txBody>
      </p:sp>
      <p:sp>
        <p:nvSpPr>
          <p:cNvPr id="2056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827088" y="6381750"/>
            <a:ext cx="8137525" cy="0"/>
          </a:xfrm>
          <a:prstGeom prst="line">
            <a:avLst/>
          </a:prstGeom>
          <a:ln w="28575">
            <a:solidFill>
              <a:srgbClr val="FC98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827088" y="6308725"/>
            <a:ext cx="8137525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0" y="3429000"/>
            <a:ext cx="684213" cy="3429000"/>
          </a:xfrm>
          <a:prstGeom prst="rect">
            <a:avLst/>
          </a:prstGeom>
          <a:solidFill>
            <a:srgbClr val="FC98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pt-B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Portos e Terminais Fluviais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7500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nl-NL" sz="2800" kern="0" dirty="0">
                <a:solidFill>
                  <a:srgbClr val="003300"/>
                </a:solidFill>
              </a:rPr>
              <a:t>Porto de Roterdam</a:t>
            </a:r>
          </a:p>
        </p:txBody>
      </p:sp>
      <p:pic>
        <p:nvPicPr>
          <p:cNvPr id="11268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3100"/>
            <a:ext cx="4429125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9" name="Rectangle 3"/>
          <p:cNvSpPr txBox="1">
            <a:spLocks noChangeArrowheads="1"/>
          </p:cNvSpPr>
          <p:nvPr/>
        </p:nvSpPr>
        <p:spPr bwMode="auto">
          <a:xfrm>
            <a:off x="466725" y="2238375"/>
            <a:ext cx="410527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endParaRPr lang="pt-BR" sz="2400">
              <a:solidFill>
                <a:srgbClr val="003300"/>
              </a:solidFill>
            </a:endParaRPr>
          </a:p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endParaRPr lang="pt-BR" sz="2400">
              <a:solidFill>
                <a:srgbClr val="003300"/>
              </a:solidFill>
            </a:endParaRPr>
          </a:p>
          <a:p>
            <a:pPr marL="647700" lvl="2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r>
              <a:rPr lang="pt-BR" sz="2000">
                <a:solidFill>
                  <a:srgbClr val="003300"/>
                </a:solidFill>
              </a:rPr>
              <a:t>Profundidade: 20 m;</a:t>
            </a:r>
          </a:p>
          <a:p>
            <a:pPr marL="647700" lvl="2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r>
              <a:rPr lang="pt-BR" sz="2000">
                <a:solidFill>
                  <a:srgbClr val="003300"/>
                </a:solidFill>
              </a:rPr>
              <a:t>Custo: €</a:t>
            </a:r>
            <a:r>
              <a:rPr lang="pt-BR" sz="2000"/>
              <a:t> </a:t>
            </a:r>
            <a:r>
              <a:rPr lang="pt-BR" sz="2000">
                <a:solidFill>
                  <a:srgbClr val="003300"/>
                </a:solidFill>
              </a:rPr>
              <a:t>2,9 bi;</a:t>
            </a:r>
          </a:p>
          <a:p>
            <a:pPr marL="647700" lvl="2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r>
              <a:rPr lang="pt-BR" sz="2000">
                <a:solidFill>
                  <a:srgbClr val="003300"/>
                </a:solidFill>
              </a:rPr>
              <a:t>Término da infraestrutura por parte dos investidores;</a:t>
            </a:r>
          </a:p>
          <a:p>
            <a:pPr marL="647700" lvl="2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r>
              <a:rPr lang="pt-BR" sz="2000">
                <a:solidFill>
                  <a:srgbClr val="003300"/>
                </a:solidFill>
              </a:rPr>
              <a:t>Nova Matriz Modal</a:t>
            </a:r>
          </a:p>
        </p:txBody>
      </p:sp>
      <p:sp>
        <p:nvSpPr>
          <p:cNvPr id="11270" name="Rectangle 3"/>
          <p:cNvSpPr txBox="1">
            <a:spLocks noChangeArrowheads="1"/>
          </p:cNvSpPr>
          <p:nvPr/>
        </p:nvSpPr>
        <p:spPr bwMode="auto">
          <a:xfrm>
            <a:off x="466725" y="2071688"/>
            <a:ext cx="86772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500">
                <a:solidFill>
                  <a:srgbClr val="003300"/>
                </a:solidFill>
              </a:rPr>
              <a:t>Facilidades para Navegação Interior</a:t>
            </a:r>
          </a:p>
        </p:txBody>
      </p:sp>
      <p:sp>
        <p:nvSpPr>
          <p:cNvPr id="11271" name="Rectangle 3"/>
          <p:cNvSpPr txBox="1">
            <a:spLocks noChangeArrowheads="1"/>
          </p:cNvSpPr>
          <p:nvPr/>
        </p:nvSpPr>
        <p:spPr bwMode="auto">
          <a:xfrm>
            <a:off x="466725" y="2133600"/>
            <a:ext cx="746283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endParaRPr lang="pt-BR" sz="2400">
              <a:solidFill>
                <a:srgbClr val="003300"/>
              </a:solidFill>
            </a:endParaRPr>
          </a:p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r>
              <a:rPr lang="pt-BR" sz="2400">
                <a:solidFill>
                  <a:srgbClr val="003300"/>
                </a:solidFill>
              </a:rPr>
              <a:t>Berços de atracação e espera no Maasvlakte 2;</a:t>
            </a:r>
            <a:endParaRPr lang="pt-BR" sz="2500">
              <a:solidFill>
                <a:srgbClr val="003300"/>
              </a:solidFill>
            </a:endParaRPr>
          </a:p>
        </p:txBody>
      </p:sp>
      <p:graphicFrame>
        <p:nvGraphicFramePr>
          <p:cNvPr id="29760" name="Group 64"/>
          <p:cNvGraphicFramePr>
            <a:graphicFrameLocks noGrp="1"/>
          </p:cNvGraphicFramePr>
          <p:nvPr/>
        </p:nvGraphicFramePr>
        <p:xfrm>
          <a:off x="179388" y="4549775"/>
          <a:ext cx="4321175" cy="1736725"/>
        </p:xfrm>
        <a:graphic>
          <a:graphicData uri="http://schemas.openxmlformats.org/drawingml/2006/table">
            <a:tbl>
              <a:tblPr/>
              <a:tblGrid>
                <a:gridCol w="1335087"/>
                <a:gridCol w="1546225"/>
                <a:gridCol w="1439863"/>
              </a:tblGrid>
              <a:tr h="598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Modal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980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MV1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980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MV1+MV2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2035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9804">
                        <a:alpha val="50000"/>
                      </a:srgbClr>
                    </a:solidFill>
                  </a:tcPr>
                </a:tc>
              </a:tr>
              <a:tr h="3449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Rodoviário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980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47,5 %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980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35 %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9804">
                        <a:alpha val="50000"/>
                      </a:srgbClr>
                    </a:solidFill>
                  </a:tcPr>
                </a:tc>
              </a:tr>
              <a:tr h="3449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Ferroviário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980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12,9 %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980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9804">
                        <a:alpha val="50000"/>
                      </a:srgbClr>
                    </a:solidFill>
                  </a:tcPr>
                </a:tc>
              </a:tr>
              <a:tr h="3449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Fluvial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980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39,6 %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980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5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9804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294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10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8E68E54C-5AD1-46AF-BF73-3D73D183D137}" type="slidenum">
              <a:rPr lang="pt-BR"/>
              <a:pPr>
                <a:defRPr/>
              </a:pPr>
              <a:t>10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Portos e Terminais Fluviais</a:t>
            </a: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466725" y="2071688"/>
            <a:ext cx="40338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55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pt-BR" sz="2000">
                <a:solidFill>
                  <a:srgbClr val="003300"/>
                </a:solidFill>
              </a:rPr>
              <a:t>Permissão do governo local para instalação do terminal;</a:t>
            </a:r>
          </a:p>
          <a:p>
            <a:pPr marL="8255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pt-BR" sz="2000">
                <a:solidFill>
                  <a:srgbClr val="003300"/>
                </a:solidFill>
              </a:rPr>
              <a:t>Autorização pelo Ministério dos Transportes, Obras Públicas e Gestão da Água;</a:t>
            </a:r>
          </a:p>
          <a:p>
            <a:pPr marL="8255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pt-BR" sz="2000">
                <a:solidFill>
                  <a:srgbClr val="003300"/>
                </a:solidFill>
              </a:rPr>
              <a:t>€ 90 mi em subsídios e € 200 mi para investimentos em mais de 60 projetos (Holanda e UE);</a:t>
            </a:r>
            <a:endParaRPr lang="pt-BR">
              <a:solidFill>
                <a:srgbClr val="003300"/>
              </a:solidFill>
            </a:endParaRPr>
          </a:p>
        </p:txBody>
      </p:sp>
      <p:sp>
        <p:nvSpPr>
          <p:cNvPr id="102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8929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nl-NL" sz="2800" kern="0" dirty="0">
                <a:solidFill>
                  <a:srgbClr val="003300"/>
                </a:solidFill>
              </a:rPr>
              <a:t>Terminais Fluviais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 l="793" t="30000"/>
          <a:stretch>
            <a:fillRect/>
          </a:stretch>
        </p:blipFill>
        <p:spPr bwMode="auto">
          <a:xfrm>
            <a:off x="71438" y="5143500"/>
            <a:ext cx="8929687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1395413"/>
            <a:ext cx="3533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71625"/>
            <a:ext cx="19732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5CA9399F-AD41-46FD-89DB-BB1F273B6E54}" type="slidenum">
              <a:rPr lang="pt-BR"/>
              <a:pPr>
                <a:defRPr/>
              </a:pPr>
              <a:t>11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Portos e Terminais Fluviais</a:t>
            </a: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466725" y="2071688"/>
            <a:ext cx="83200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550" indent="-342900" algn="just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pt-BR" sz="2000">
                <a:solidFill>
                  <a:srgbClr val="003300"/>
                </a:solidFill>
              </a:rPr>
              <a:t>Vinculado ao projeto de Maasvlakte 2;</a:t>
            </a:r>
          </a:p>
          <a:p>
            <a:pPr marL="82550" indent="-342900" algn="just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pt-BR" sz="2000">
                <a:solidFill>
                  <a:srgbClr val="003300"/>
                </a:solidFill>
              </a:rPr>
              <a:t>Ponto de Transferência de Container de Alblasserdam, com investimentos de € 80 mi (200.000 TEUs/ano);</a:t>
            </a:r>
          </a:p>
          <a:p>
            <a:pPr marL="82550" indent="-342900" algn="just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pt-BR" sz="2000">
                <a:solidFill>
                  <a:srgbClr val="003300"/>
                </a:solidFill>
              </a:rPr>
              <a:t>50 km de Roterdam</a:t>
            </a:r>
          </a:p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r>
              <a:rPr lang="pt-BR">
                <a:solidFill>
                  <a:srgbClr val="003300"/>
                </a:solidFill>
              </a:rPr>
              <a:t>Rodov. – Fluvial: 80%</a:t>
            </a:r>
          </a:p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r>
              <a:rPr lang="pt-BR">
                <a:solidFill>
                  <a:srgbClr val="003300"/>
                </a:solidFill>
              </a:rPr>
              <a:t>Fluvial – Fluvial: 10%</a:t>
            </a:r>
          </a:p>
        </p:txBody>
      </p:sp>
      <p:pic>
        <p:nvPicPr>
          <p:cNvPr id="1331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95725"/>
            <a:ext cx="410051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bCT5-13"/>
          <p:cNvPicPr>
            <a:picLocks noChangeAspect="1" noChangeArrowheads="1"/>
          </p:cNvPicPr>
          <p:nvPr/>
        </p:nvPicPr>
        <p:blipFill>
          <a:blip r:embed="rId4" cstate="print"/>
          <a:srcRect l="3839"/>
          <a:stretch>
            <a:fillRect/>
          </a:stretch>
        </p:blipFill>
        <p:spPr bwMode="auto">
          <a:xfrm>
            <a:off x="4643438" y="3214688"/>
            <a:ext cx="44291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8929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nl-NL" sz="2800" kern="0" dirty="0">
                <a:solidFill>
                  <a:srgbClr val="003300"/>
                </a:solidFill>
              </a:rPr>
              <a:t>Terminais Fluviais - </a:t>
            </a:r>
            <a:r>
              <a:rPr lang="nl-NL" sz="2800" dirty="0">
                <a:cs typeface="Arial" charset="0"/>
              </a:rPr>
              <a:t>Alblasserdam</a:t>
            </a:r>
            <a:r>
              <a:rPr lang="nl-NL" sz="2800" kern="0" dirty="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13319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1ABB2AD1-B016-41BD-999F-C4509D1D7E04}" type="slidenum">
              <a:rPr lang="pt-BR"/>
              <a:pPr>
                <a:defRPr/>
              </a:pPr>
              <a:t>12</a:t>
            </a:fld>
            <a:endParaRPr lang="pt-BR" dirty="0"/>
          </a:p>
        </p:txBody>
      </p:sp>
      <p:pic>
        <p:nvPicPr>
          <p:cNvPr id="10" name="Imagem 9" descr="Grande Pequen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14688"/>
            <a:ext cx="4429125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Portos e Terminais Fluviais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466725" y="2071688"/>
            <a:ext cx="86772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550" indent="-342900" algn="just">
              <a:spcBef>
                <a:spcPts val="300"/>
              </a:spcBef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pt-BR" sz="2400">
                <a:solidFill>
                  <a:srgbClr val="003300"/>
                </a:solidFill>
              </a:rPr>
              <a:t>4 terminais;</a:t>
            </a:r>
          </a:p>
          <a:p>
            <a:pPr marL="82550" indent="-342900" algn="just">
              <a:spcBef>
                <a:spcPts val="300"/>
              </a:spcBef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pt-BR" sz="2400">
                <a:solidFill>
                  <a:srgbClr val="003300"/>
                </a:solidFill>
              </a:rPr>
              <a:t>400.000 TEUs movimentados anualmente;</a:t>
            </a:r>
          </a:p>
          <a:p>
            <a:pPr marL="82550" indent="-342900" algn="just">
              <a:spcBef>
                <a:spcPts val="600"/>
              </a:spcBef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pt-BR" sz="2400">
                <a:solidFill>
                  <a:srgbClr val="003300"/>
                </a:solidFill>
              </a:rPr>
              <a:t>12 a 15 embarcações</a:t>
            </a:r>
          </a:p>
          <a:p>
            <a:pPr marL="82550" indent="-342900" algn="just">
              <a:spcBef>
                <a:spcPts val="600"/>
              </a:spcBef>
              <a:buClr>
                <a:srgbClr val="00B050"/>
              </a:buClr>
              <a:buSzPct val="120000"/>
            </a:pPr>
            <a:r>
              <a:rPr lang="pt-BR" sz="2400">
                <a:solidFill>
                  <a:srgbClr val="003300"/>
                </a:solidFill>
              </a:rPr>
              <a:t>por dia;</a:t>
            </a:r>
          </a:p>
          <a:p>
            <a:pPr marL="82550" indent="-342900" algn="just">
              <a:spcBef>
                <a:spcPts val="600"/>
              </a:spcBef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pt-BR" sz="2400">
                <a:solidFill>
                  <a:srgbClr val="003300"/>
                </a:solidFill>
              </a:rPr>
              <a:t>Embarcações de 100</a:t>
            </a:r>
          </a:p>
          <a:p>
            <a:pPr marL="82550" indent="-342900" algn="just">
              <a:spcBef>
                <a:spcPts val="600"/>
              </a:spcBef>
              <a:buClr>
                <a:srgbClr val="00B050"/>
              </a:buClr>
              <a:buSzPct val="120000"/>
            </a:pPr>
            <a:r>
              <a:rPr lang="pt-BR" sz="2400">
                <a:solidFill>
                  <a:srgbClr val="003300"/>
                </a:solidFill>
              </a:rPr>
              <a:t>a 208 TEUs;</a:t>
            </a:r>
          </a:p>
          <a:p>
            <a:pPr marL="82550" indent="-342900" algn="just">
              <a:spcBef>
                <a:spcPts val="600"/>
              </a:spcBef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pt-BR" sz="2400">
                <a:solidFill>
                  <a:srgbClr val="003300"/>
                </a:solidFill>
              </a:rPr>
              <a:t>8 portêineres;</a:t>
            </a:r>
            <a:endParaRPr lang="pt-BR" sz="2000">
              <a:solidFill>
                <a:srgbClr val="003300"/>
              </a:solidFill>
            </a:endParaRPr>
          </a:p>
        </p:txBody>
      </p:sp>
      <p:sp>
        <p:nvSpPr>
          <p:cNvPr id="102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8929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nl-NL" sz="2800" kern="0" dirty="0">
                <a:solidFill>
                  <a:srgbClr val="003300"/>
                </a:solidFill>
              </a:rPr>
              <a:t>Terminais Fluviais -  BCTN</a:t>
            </a:r>
          </a:p>
        </p:txBody>
      </p:sp>
      <p:grpSp>
        <p:nvGrpSpPr>
          <p:cNvPr id="14341" name="Grupo 8"/>
          <p:cNvGrpSpPr>
            <a:grpSpLocks/>
          </p:cNvGrpSpPr>
          <p:nvPr/>
        </p:nvGrpSpPr>
        <p:grpSpPr bwMode="auto">
          <a:xfrm>
            <a:off x="3929063" y="2886075"/>
            <a:ext cx="5143500" cy="3400425"/>
            <a:chOff x="2305846" y="1059873"/>
            <a:chExt cx="7218126" cy="4722719"/>
          </a:xfrm>
        </p:grpSpPr>
        <p:pic>
          <p:nvPicPr>
            <p:cNvPr id="143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953"/>
            <a:stretch>
              <a:fillRect/>
            </a:stretch>
          </p:blipFill>
          <p:spPr bwMode="auto">
            <a:xfrm>
              <a:off x="2323972" y="1059873"/>
              <a:ext cx="7200000" cy="2341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658" t="2557"/>
            <a:stretch>
              <a:fillRect/>
            </a:stretch>
          </p:blipFill>
          <p:spPr bwMode="auto">
            <a:xfrm>
              <a:off x="2305846" y="3422320"/>
              <a:ext cx="7200001" cy="2360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6929438" y="2428875"/>
            <a:ext cx="22145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nl-NL" sz="1200" kern="0" dirty="0">
                <a:solidFill>
                  <a:srgbClr val="003300"/>
                </a:solidFill>
              </a:rPr>
              <a:t>Conteiner Terminal Nijmegen</a:t>
            </a:r>
          </a:p>
        </p:txBody>
      </p:sp>
      <p:sp>
        <p:nvSpPr>
          <p:cNvPr id="14343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10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980DDC63-E986-4C21-BAD3-872155AC579C}" type="slidenum">
              <a:rPr lang="pt-BR"/>
              <a:pPr>
                <a:defRPr/>
              </a:pPr>
              <a:t>13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16"/>
          <p:cNvSpPr>
            <a:spLocks noGrp="1"/>
          </p:cNvSpPr>
          <p:nvPr>
            <p:ph idx="1"/>
          </p:nvPr>
        </p:nvSpPr>
        <p:spPr>
          <a:xfrm>
            <a:off x="457200" y="1773238"/>
            <a:ext cx="8686800" cy="4352925"/>
          </a:xfrm>
        </p:spPr>
        <p:txBody>
          <a:bodyPr/>
          <a:lstStyle/>
          <a:p>
            <a:pPr>
              <a:spcBef>
                <a:spcPts val="3000"/>
              </a:spcBef>
              <a:defRPr/>
            </a:pPr>
            <a:endParaRPr lang="pt-BR" sz="2400" dirty="0" smtClean="0"/>
          </a:p>
          <a:p>
            <a:pPr marL="0" indent="-514350" algn="just">
              <a:spcBef>
                <a:spcPts val="3000"/>
              </a:spcBef>
              <a:buFont typeface="+mj-lt"/>
              <a:buAutoNum type="arabicPeriod"/>
              <a:defRPr/>
            </a:pPr>
            <a:r>
              <a:rPr lang="pt-BR" sz="2800" b="1" dirty="0" smtClean="0"/>
              <a:t>PORTOS E TERMINAIS FLUVIAIS</a:t>
            </a:r>
          </a:p>
          <a:p>
            <a:pPr marL="504000" indent="-514350" algn="just">
              <a:spcBef>
                <a:spcPts val="3000"/>
              </a:spcBef>
              <a:buFont typeface="+mj-lt"/>
              <a:buAutoNum type="arabicPeriod"/>
              <a:defRPr/>
            </a:pPr>
            <a:r>
              <a:rPr lang="pt-BR" sz="3600" b="1" dirty="0" smtClean="0">
                <a:solidFill>
                  <a:srgbClr val="FC9804"/>
                </a:solidFill>
              </a:rPr>
              <a:t>SISTEMA REGULATÓRIO DA NAVEGAÇÃO INTERIOR</a:t>
            </a:r>
          </a:p>
          <a:p>
            <a:pPr marL="0" indent="-514350" algn="just">
              <a:spcBef>
                <a:spcPts val="3000"/>
              </a:spcBef>
              <a:buFont typeface="+mj-lt"/>
              <a:buAutoNum type="arabicPeriod"/>
              <a:defRPr/>
            </a:pPr>
            <a:r>
              <a:rPr lang="pt-BR" sz="2800" b="1" dirty="0" smtClean="0"/>
              <a:t>FISCALIZAÇÃO DA NAVEGAÇÃO INTERIOR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7FF40D5B-AFA3-4B02-B1C7-2408A88BB6DE}" type="slidenum">
              <a:rPr lang="pt-BR"/>
              <a:pPr>
                <a:defRPr/>
              </a:pPr>
              <a:t>14</a:t>
            </a:fld>
            <a:endParaRPr lang="pt-BR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Sumário da Apresentação</a:t>
            </a:r>
          </a:p>
        </p:txBody>
      </p:sp>
      <p:sp>
        <p:nvSpPr>
          <p:cNvPr id="15366" name="Espaço Reservado para Rodapé 22"/>
          <p:cNvSpPr txBox="1">
            <a:spLocks/>
          </p:cNvSpPr>
          <p:nvPr/>
        </p:nvSpPr>
        <p:spPr bwMode="auto">
          <a:xfrm>
            <a:off x="3476625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1000"/>
              <a:t>Ministério dos Transportes - ANTAQ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 txBox="1">
            <a:spLocks noChangeArrowheads="1"/>
          </p:cNvSpPr>
          <p:nvPr/>
        </p:nvSpPr>
        <p:spPr bwMode="auto">
          <a:xfrm>
            <a:off x="457200" y="2074863"/>
            <a:ext cx="82296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2" indent="-342900" algn="just" eaLnBrk="0" hangingPunct="0">
              <a:spcBef>
                <a:spcPts val="600"/>
              </a:spcBef>
              <a:buClr>
                <a:srgbClr val="FC9804"/>
              </a:buClr>
              <a:buSzPct val="120000"/>
              <a:buFont typeface="Wingdings" pitchFamily="2" charset="2"/>
              <a:buChar char="§"/>
            </a:pPr>
            <a:endParaRPr lang="pt-BR" sz="2800" i="1">
              <a:solidFill>
                <a:srgbClr val="003300"/>
              </a:solidFill>
            </a:endParaRPr>
          </a:p>
          <a:p>
            <a:pPr marL="1257300" lvl="2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800">
                <a:solidFill>
                  <a:schemeClr val="tx2"/>
                </a:solidFill>
              </a:rPr>
              <a:t>Organização das Nações Unidas – por meio do Comitê de Navegação Interior da Comissão Econômica para a Europa (UNECE),</a:t>
            </a:r>
          </a:p>
          <a:p>
            <a:pPr marL="1257300" lvl="2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800">
                <a:solidFill>
                  <a:schemeClr val="tx2"/>
                </a:solidFill>
              </a:rPr>
              <a:t>a União Européia;</a:t>
            </a:r>
          </a:p>
          <a:p>
            <a:pPr marL="1257300" lvl="2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800">
                <a:solidFill>
                  <a:schemeClr val="tx2"/>
                </a:solidFill>
              </a:rPr>
              <a:t>as autoridades nacionais; e</a:t>
            </a:r>
          </a:p>
          <a:p>
            <a:pPr marL="1257300" lvl="2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800">
                <a:solidFill>
                  <a:schemeClr val="tx2"/>
                </a:solidFill>
              </a:rPr>
              <a:t>as Comissões de rios.</a:t>
            </a:r>
          </a:p>
          <a:p>
            <a:pPr marL="1257300" lvl="2" indent="-342900" algn="just" eaLnBrk="0" hangingPunct="0">
              <a:buClr>
                <a:srgbClr val="FC9804"/>
              </a:buClr>
              <a:buSzPct val="120000"/>
              <a:buFont typeface="Wingdings" pitchFamily="2" charset="2"/>
              <a:buChar char="§"/>
            </a:pPr>
            <a:endParaRPr lang="pt-BR" sz="2400" i="1">
              <a:solidFill>
                <a:srgbClr val="003300"/>
              </a:solidFill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89296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>
              <a:spcBef>
                <a:spcPts val="0"/>
              </a:spcBef>
              <a:buClr>
                <a:srgbClr val="00B050"/>
              </a:buClr>
              <a:buSzPct val="120000"/>
              <a:defRPr/>
            </a:pPr>
            <a:r>
              <a:rPr lang="pt-BR" sz="2800" kern="0" dirty="0">
                <a:solidFill>
                  <a:srgbClr val="003300"/>
                </a:solidFill>
              </a:rPr>
              <a:t>Diferentes organizações atuam na normatização da  navegação interior na Europa:</a:t>
            </a: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Sistema Regulatório da Navegação Interior</a:t>
            </a:r>
          </a:p>
        </p:txBody>
      </p:sp>
      <p:sp>
        <p:nvSpPr>
          <p:cNvPr id="16389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5EB8CBD4-C64B-41E3-A1E7-7F8D444DD1AC}" type="slidenum">
              <a:rPr lang="pt-BR"/>
              <a:pPr>
                <a:defRPr/>
              </a:pPr>
              <a:t>15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Sistema Regulatório da Navegação Interior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7500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nl-NL" sz="2800" kern="0" dirty="0">
                <a:solidFill>
                  <a:srgbClr val="003300"/>
                </a:solidFill>
              </a:rPr>
              <a:t>Organização das Nações Unidas – ONU </a:t>
            </a:r>
          </a:p>
        </p:txBody>
      </p:sp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466725" y="2071688"/>
            <a:ext cx="86772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500">
                <a:solidFill>
                  <a:srgbClr val="003300"/>
                </a:solidFill>
              </a:rPr>
              <a:t>Comissão Econômica para a Europa (UNECE)</a:t>
            </a:r>
          </a:p>
          <a:p>
            <a:pPr marL="800100" lvl="1" indent="-342900" algn="just">
              <a:spcBef>
                <a:spcPts val="600"/>
              </a:spcBef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500">
                <a:solidFill>
                  <a:srgbClr val="003300"/>
                </a:solidFill>
              </a:rPr>
              <a:t>Comitê de Navegação;</a:t>
            </a:r>
          </a:p>
          <a:p>
            <a:pPr marL="800100" lvl="1" indent="-342900" algn="just">
              <a:spcBef>
                <a:spcPts val="600"/>
              </a:spcBef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500">
                <a:solidFill>
                  <a:srgbClr val="003300"/>
                </a:solidFill>
              </a:rPr>
              <a:t>Regulamentos sobre a navegação interior em toda a Europa;</a:t>
            </a:r>
          </a:p>
          <a:p>
            <a:pPr marL="800100" lvl="1" indent="-342900" algn="just">
              <a:spcBef>
                <a:spcPts val="600"/>
              </a:spcBef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500">
                <a:solidFill>
                  <a:srgbClr val="003300"/>
                </a:solidFill>
              </a:rPr>
              <a:t>CEVNI - </a:t>
            </a:r>
            <a:r>
              <a:rPr lang="pt-BR" sz="2300">
                <a:solidFill>
                  <a:srgbClr val="003300"/>
                </a:solidFill>
              </a:rPr>
              <a:t>Código Europeu para Vias Navegáveis Interiores</a:t>
            </a:r>
          </a:p>
          <a:p>
            <a:pPr marL="1257300" lvl="2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Tx/>
              <a:buChar char="•"/>
            </a:pPr>
            <a:r>
              <a:rPr lang="pt-BR" sz="2400">
                <a:solidFill>
                  <a:srgbClr val="003300"/>
                </a:solidFill>
              </a:rPr>
              <a:t>disposições gerais; escalas de calado, sinais visuais e sonoros nas embarcações, sinalização etc;</a:t>
            </a:r>
          </a:p>
          <a:p>
            <a:pPr marL="800100" lvl="1" indent="-342900" algn="just">
              <a:spcBef>
                <a:spcPts val="600"/>
              </a:spcBef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500">
                <a:solidFill>
                  <a:srgbClr val="003300"/>
                </a:solidFill>
              </a:rPr>
              <a:t>Lançará recomendações de normas sobre jornada de trabalho e repouso no setor de transportes.</a:t>
            </a:r>
          </a:p>
          <a:p>
            <a:pPr marL="1257300" lvl="2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Tx/>
              <a:buChar char="•"/>
            </a:pPr>
            <a:endParaRPr lang="pt-BR" sz="2400">
              <a:solidFill>
                <a:srgbClr val="003300"/>
              </a:solidFill>
            </a:endParaRPr>
          </a:p>
        </p:txBody>
      </p:sp>
      <p:sp>
        <p:nvSpPr>
          <p:cNvPr id="17413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BDF8C047-BC68-42E9-8F4D-7D6F65126278}" type="slidenum">
              <a:rPr lang="pt-BR"/>
              <a:pPr>
                <a:defRPr/>
              </a:pPr>
              <a:t>16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Sistema Regulatório da Navegação Interior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7500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nl-NL" sz="2800" kern="0" dirty="0">
                <a:solidFill>
                  <a:srgbClr val="003300"/>
                </a:solidFill>
              </a:rPr>
              <a:t>União Européia – UE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6725" y="2071688"/>
            <a:ext cx="86772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00B050"/>
              </a:buClr>
              <a:buSzPct val="120000"/>
              <a:buFontTx/>
              <a:buChar char="•"/>
              <a:defRPr/>
            </a:pPr>
            <a:r>
              <a:rPr lang="pt-BR" sz="2500" kern="0" dirty="0">
                <a:solidFill>
                  <a:srgbClr val="003300"/>
                </a:solidFill>
              </a:rPr>
              <a:t>Competência sobre os transportes;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00B050"/>
              </a:buClr>
              <a:buSzPct val="120000"/>
              <a:buFontTx/>
              <a:buChar char="•"/>
              <a:defRPr/>
            </a:pPr>
            <a:r>
              <a:rPr lang="pt-BR" sz="2500" kern="0" dirty="0">
                <a:solidFill>
                  <a:srgbClr val="003300"/>
                </a:solidFill>
              </a:rPr>
              <a:t>Processo para harmonizar a legislação nos estados membros com navegação interior;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00B050"/>
              </a:buClr>
              <a:buSzPct val="120000"/>
              <a:buFontTx/>
              <a:buChar char="•"/>
              <a:defRPr/>
            </a:pPr>
            <a:r>
              <a:rPr lang="pt-BR" sz="2500" kern="0" dirty="0">
                <a:solidFill>
                  <a:srgbClr val="003300"/>
                </a:solidFill>
              </a:rPr>
              <a:t>A legislação da UE tem precedência sobre as  nacionais;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00B050"/>
              </a:buClr>
              <a:buSzPct val="120000"/>
              <a:buFontTx/>
              <a:buChar char="•"/>
              <a:defRPr/>
            </a:pPr>
            <a:r>
              <a:rPr lang="pt-BR" sz="2500" kern="0" dirty="0">
                <a:solidFill>
                  <a:srgbClr val="003300"/>
                </a:solidFill>
              </a:rPr>
              <a:t>A Diretiva 34/2000 da EU: jornada de trabalho e repouso no setor de transportes.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  <a:defRPr/>
            </a:pPr>
            <a:endParaRPr lang="pt-BR" sz="2500" kern="0" dirty="0">
              <a:solidFill>
                <a:srgbClr val="0033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  <a:defRPr/>
            </a:pPr>
            <a:endParaRPr lang="pt-BR" sz="2500" kern="0" dirty="0">
              <a:solidFill>
                <a:srgbClr val="003300"/>
              </a:solidFill>
            </a:endParaRPr>
          </a:p>
        </p:txBody>
      </p:sp>
      <p:sp>
        <p:nvSpPr>
          <p:cNvPr id="18437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41294634-7572-4BFD-A898-72B60D2916FD}" type="slidenum">
              <a:rPr lang="pt-BR"/>
              <a:pPr>
                <a:defRPr/>
              </a:pPr>
              <a:t>17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Sistema Regulatório da Navegação Interior</a:t>
            </a:r>
          </a:p>
        </p:txBody>
      </p:sp>
      <p:sp>
        <p:nvSpPr>
          <p:cNvPr id="19459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7500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</a:pPr>
            <a:r>
              <a:rPr lang="nl-NL" sz="2800">
                <a:solidFill>
                  <a:srgbClr val="003300"/>
                </a:solidFill>
              </a:rPr>
              <a:t>Legislação Holandesa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466725" y="2071688"/>
            <a:ext cx="84010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500">
                <a:solidFill>
                  <a:srgbClr val="003300"/>
                </a:solidFill>
              </a:rPr>
              <a:t>Lei da Navegação Interior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500">
                <a:solidFill>
                  <a:srgbClr val="003300"/>
                </a:solidFill>
              </a:rPr>
              <a:t>Acesso ao mercado – autorização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500">
                <a:solidFill>
                  <a:srgbClr val="003300"/>
                </a:solidFill>
              </a:rPr>
              <a:t>Requisitos técnicos;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500">
                <a:solidFill>
                  <a:srgbClr val="003300"/>
                </a:solidFill>
              </a:rPr>
              <a:t>Tripulação;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500">
                <a:solidFill>
                  <a:srgbClr val="003300"/>
                </a:solidFill>
              </a:rPr>
              <a:t>Certificados de capitães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500">
                <a:solidFill>
                  <a:srgbClr val="003300"/>
                </a:solidFill>
              </a:rPr>
              <a:t>Acordo coletivo trabalhista para a navegação interior </a:t>
            </a:r>
          </a:p>
        </p:txBody>
      </p:sp>
      <p:sp>
        <p:nvSpPr>
          <p:cNvPr id="19461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FB9BDD1A-3E59-4722-ABF5-8B4FAFA83582}" type="slidenum">
              <a:rPr lang="pt-BR"/>
              <a:pPr>
                <a:defRPr/>
              </a:pPr>
              <a:t>18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Sistema Regulatório da Navegação Interior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7500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nl-NL" sz="2800" kern="0" dirty="0">
                <a:solidFill>
                  <a:srgbClr val="003300"/>
                </a:solidFill>
              </a:rPr>
              <a:t>Comissões de Rios Européias</a:t>
            </a: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466725" y="2362200"/>
            <a:ext cx="3176588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500">
                <a:solidFill>
                  <a:srgbClr val="003300"/>
                </a:solidFill>
              </a:rPr>
              <a:t>Comissão Central para a Navegação no Reno (CCNR)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500">
                <a:solidFill>
                  <a:srgbClr val="003300"/>
                </a:solidFill>
              </a:rPr>
              <a:t>Comissão do Danúbio (DC)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500">
                <a:solidFill>
                  <a:srgbClr val="003300"/>
                </a:solidFill>
              </a:rPr>
              <a:t>Comissão do Meuse (MC)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913" y="2500313"/>
            <a:ext cx="5399087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F1F4BBED-AED0-411C-8B6B-FEBC6FC1C059}" type="slidenum">
              <a:rPr lang="pt-BR"/>
              <a:pPr>
                <a:defRPr/>
              </a:pPr>
              <a:t>19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16"/>
          <p:cNvSpPr>
            <a:spLocks noGrp="1"/>
          </p:cNvSpPr>
          <p:nvPr>
            <p:ph idx="1"/>
          </p:nvPr>
        </p:nvSpPr>
        <p:spPr>
          <a:xfrm>
            <a:off x="457200" y="1773238"/>
            <a:ext cx="8686800" cy="4352925"/>
          </a:xfrm>
        </p:spPr>
        <p:txBody>
          <a:bodyPr/>
          <a:lstStyle/>
          <a:p>
            <a:pPr>
              <a:spcBef>
                <a:spcPts val="3000"/>
              </a:spcBef>
              <a:defRPr/>
            </a:pPr>
            <a:endParaRPr lang="pt-BR" sz="2400" dirty="0" smtClean="0"/>
          </a:p>
          <a:p>
            <a:pPr marL="504000" indent="-514350" algn="just">
              <a:spcBef>
                <a:spcPts val="3000"/>
              </a:spcBef>
              <a:buFont typeface="+mj-lt"/>
              <a:buAutoNum type="arabicPeriod"/>
              <a:defRPr/>
            </a:pPr>
            <a:r>
              <a:rPr lang="pt-BR" sz="2800" b="1" dirty="0" smtClean="0"/>
              <a:t>PORTOS E TERMINAIS FLUVIAIS</a:t>
            </a:r>
          </a:p>
          <a:p>
            <a:pPr marL="504000" indent="-514350" algn="just">
              <a:spcBef>
                <a:spcPts val="3000"/>
              </a:spcBef>
              <a:buFont typeface="+mj-lt"/>
              <a:buAutoNum type="arabicPeriod"/>
              <a:defRPr/>
            </a:pPr>
            <a:r>
              <a:rPr lang="pt-BR" sz="2800" b="1" dirty="0" smtClean="0"/>
              <a:t>SISTEMA REGULATÓRIO DA NAVEGAÇÃO INTERIOR</a:t>
            </a:r>
          </a:p>
          <a:p>
            <a:pPr marL="0" indent="-514350" algn="just">
              <a:spcBef>
                <a:spcPts val="3000"/>
              </a:spcBef>
              <a:buFont typeface="+mj-lt"/>
              <a:buAutoNum type="arabicPeriod"/>
              <a:defRPr/>
            </a:pPr>
            <a:r>
              <a:rPr lang="pt-BR" sz="2800" b="1" dirty="0" smtClean="0"/>
              <a:t>FISCALIZAÇÃO DA NAVEGAÇÃO INTERIOR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2E5309DC-5150-4B3E-8ADA-53C3AF93EE4A}" type="slidenum">
              <a:rPr lang="pt-BR"/>
              <a:pPr>
                <a:defRPr/>
              </a:pPr>
              <a:t>2</a:t>
            </a:fld>
            <a:endParaRPr lang="pt-BR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Sumário da Apresentação</a:t>
            </a:r>
          </a:p>
        </p:txBody>
      </p:sp>
      <p:sp>
        <p:nvSpPr>
          <p:cNvPr id="3078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Sistema Regulatório da Navegação Interior</a:t>
            </a:r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466725" y="2362200"/>
            <a:ext cx="432117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500">
                <a:solidFill>
                  <a:srgbClr val="003300"/>
                </a:solidFill>
              </a:rPr>
              <a:t>Organização internacional mais antiga em atividade no mundo;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500">
                <a:solidFill>
                  <a:srgbClr val="003300"/>
                </a:solidFill>
              </a:rPr>
              <a:t>1816 Mainz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500">
                <a:solidFill>
                  <a:srgbClr val="003300"/>
                </a:solidFill>
              </a:rPr>
              <a:t>1831 Mainz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500">
                <a:solidFill>
                  <a:srgbClr val="003300"/>
                </a:solidFill>
              </a:rPr>
              <a:t>1861 Mannheim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500">
                <a:solidFill>
                  <a:srgbClr val="003300"/>
                </a:solidFill>
              </a:rPr>
              <a:t>1920 Strasbourg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000250"/>
            <a:ext cx="42862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8929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</a:pPr>
            <a:r>
              <a:rPr lang="pt-BR" sz="2800">
                <a:solidFill>
                  <a:srgbClr val="003300"/>
                </a:solidFill>
              </a:rPr>
              <a:t>Comissão Central para a Navegação no Reno (CCNR)</a:t>
            </a:r>
            <a:endParaRPr lang="nl-NL" sz="2800">
              <a:solidFill>
                <a:srgbClr val="003300"/>
              </a:solidFill>
            </a:endParaRPr>
          </a:p>
        </p:txBody>
      </p:sp>
      <p:sp>
        <p:nvSpPr>
          <p:cNvPr id="21510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F8EB4426-0E74-40A2-AC60-A2C52A454353}" type="slidenum">
              <a:rPr lang="pt-BR"/>
              <a:pPr>
                <a:defRPr/>
              </a:pPr>
              <a:t>20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Sistema Regulatório da Navegação Interior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6725" y="2362200"/>
            <a:ext cx="4176713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  <a:defRPr/>
            </a:pPr>
            <a:r>
              <a:rPr lang="pt-BR" sz="2400" kern="0" dirty="0">
                <a:solidFill>
                  <a:srgbClr val="003300"/>
                </a:solidFill>
              </a:rPr>
              <a:t>Convenção de </a:t>
            </a:r>
            <a:r>
              <a:rPr lang="pt-BR" sz="2400" kern="0" dirty="0" err="1">
                <a:solidFill>
                  <a:srgbClr val="003300"/>
                </a:solidFill>
              </a:rPr>
              <a:t>Mannheim</a:t>
            </a:r>
            <a:r>
              <a:rPr lang="pt-BR" sz="2400" kern="0" dirty="0">
                <a:solidFill>
                  <a:srgbClr val="003300"/>
                </a:solidFill>
              </a:rPr>
              <a:t>, de 1868, para a livre navegação no rio Reno para embarcações dos estados membros: Alemanha, Suíça, Bélgica, França, e Holanda. 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000250"/>
            <a:ext cx="42862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8929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</a:pPr>
            <a:r>
              <a:rPr lang="pt-BR" sz="2800">
                <a:solidFill>
                  <a:srgbClr val="003300"/>
                </a:solidFill>
              </a:rPr>
              <a:t>Comissão Central para a Navegação no Reno (CCNR)</a:t>
            </a:r>
            <a:endParaRPr lang="nl-NL" sz="2800">
              <a:solidFill>
                <a:srgbClr val="003300"/>
              </a:solidFill>
            </a:endParaRPr>
          </a:p>
        </p:txBody>
      </p:sp>
      <p:sp>
        <p:nvSpPr>
          <p:cNvPr id="22534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4608FF33-291A-4B0C-B72C-139232D4D46D}" type="slidenum">
              <a:rPr lang="pt-BR"/>
              <a:pPr>
                <a:defRPr/>
              </a:pPr>
              <a:t>21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Sistema Regulatório da Navegação Interior</a:t>
            </a: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466725" y="2060575"/>
            <a:ext cx="867727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500">
                <a:solidFill>
                  <a:srgbClr val="003300"/>
                </a:solidFill>
              </a:rPr>
              <a:t>Princípios da Convenção de Mannheim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100">
                <a:solidFill>
                  <a:srgbClr val="003300"/>
                </a:solidFill>
              </a:rPr>
              <a:t>livre navegação;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100">
                <a:solidFill>
                  <a:srgbClr val="003300"/>
                </a:solidFill>
              </a:rPr>
              <a:t>tratamento  não discriminatório para embarcações e tripulação;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100">
                <a:solidFill>
                  <a:srgbClr val="003300"/>
                </a:solidFill>
              </a:rPr>
              <a:t>isenção de taxas para a navegação;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100">
                <a:solidFill>
                  <a:srgbClr val="003300"/>
                </a:solidFill>
              </a:rPr>
              <a:t>simplificação do desembaraço aduaneiro;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100">
                <a:solidFill>
                  <a:srgbClr val="003300"/>
                </a:solidFill>
              </a:rPr>
              <a:t>obrigação dos membros em manter a hidrovia,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100">
                <a:solidFill>
                  <a:srgbClr val="003300"/>
                </a:solidFill>
              </a:rPr>
              <a:t>normas comuns para segurança de embarcações e  navegação;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100">
                <a:solidFill>
                  <a:srgbClr val="003300"/>
                </a:solidFill>
              </a:rPr>
              <a:t>jurisdição uniforme em assuntos relacionados à navegação;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100">
                <a:solidFill>
                  <a:srgbClr val="003300"/>
                </a:solidFill>
              </a:rPr>
              <a:t>CCNR para supervisionar a aplicação dos princípios</a:t>
            </a:r>
          </a:p>
        </p:txBody>
      </p:sp>
      <p:sp>
        <p:nvSpPr>
          <p:cNvPr id="23556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8929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</a:pPr>
            <a:r>
              <a:rPr lang="pt-BR" sz="2800">
                <a:solidFill>
                  <a:srgbClr val="003300"/>
                </a:solidFill>
              </a:rPr>
              <a:t>Comissão Central para a Navegação no Reno (CCNR)</a:t>
            </a:r>
            <a:endParaRPr lang="nl-NL" sz="2800">
              <a:solidFill>
                <a:srgbClr val="003300"/>
              </a:solidFill>
            </a:endParaRPr>
          </a:p>
        </p:txBody>
      </p:sp>
      <p:sp>
        <p:nvSpPr>
          <p:cNvPr id="23557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8CE2D111-C744-4A3A-B14F-01F406EBB11E}" type="slidenum">
              <a:rPr lang="pt-BR"/>
              <a:pPr>
                <a:defRPr/>
              </a:pPr>
              <a:t>22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Sistema Regulatório da Navegação Interior</a:t>
            </a: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466725" y="2060575"/>
            <a:ext cx="835342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500">
                <a:solidFill>
                  <a:srgbClr val="003300"/>
                </a:solidFill>
              </a:rPr>
              <a:t>Trata, entre outros: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500">
                <a:solidFill>
                  <a:srgbClr val="003300"/>
                </a:solidFill>
              </a:rPr>
              <a:t>Requisitos técnicos para as embarcações;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500">
                <a:solidFill>
                  <a:srgbClr val="003300"/>
                </a:solidFill>
              </a:rPr>
              <a:t>Certificados para capitães;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500">
                <a:solidFill>
                  <a:srgbClr val="003300"/>
                </a:solidFill>
              </a:rPr>
              <a:t>Transporte de cargas perigosas;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500">
                <a:solidFill>
                  <a:srgbClr val="003300"/>
                </a:solidFill>
              </a:rPr>
              <a:t>Normas para tripulação;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500">
                <a:solidFill>
                  <a:srgbClr val="003300"/>
                </a:solidFill>
              </a:rPr>
              <a:t>Regras de tráfego.</a:t>
            </a:r>
          </a:p>
        </p:txBody>
      </p:sp>
      <p:sp>
        <p:nvSpPr>
          <p:cNvPr id="24580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8929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</a:pPr>
            <a:r>
              <a:rPr lang="pt-BR" sz="2800">
                <a:solidFill>
                  <a:srgbClr val="003300"/>
                </a:solidFill>
              </a:rPr>
              <a:t>Comissão Central para a Navegação no Reno (CCNR)</a:t>
            </a:r>
            <a:endParaRPr lang="nl-NL" sz="2800">
              <a:solidFill>
                <a:srgbClr val="003300"/>
              </a:solidFill>
            </a:endParaRPr>
          </a:p>
        </p:txBody>
      </p:sp>
      <p:sp>
        <p:nvSpPr>
          <p:cNvPr id="24581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34523A50-8CE1-447D-9A0A-2B71E5FC275F}" type="slidenum">
              <a:rPr lang="pt-BR"/>
              <a:pPr>
                <a:defRPr/>
              </a:pPr>
              <a:t>23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Sistema Regulatório da Navegação Interior</a:t>
            </a:r>
          </a:p>
        </p:txBody>
      </p:sp>
      <p:sp>
        <p:nvSpPr>
          <p:cNvPr id="25603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8929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</a:pPr>
            <a:r>
              <a:rPr lang="pt-BR" sz="2800">
                <a:solidFill>
                  <a:srgbClr val="003300"/>
                </a:solidFill>
              </a:rPr>
              <a:t>Comissão Central para a Navegação no Reno (CCNR)</a:t>
            </a:r>
            <a:endParaRPr lang="nl-NL" sz="2800">
              <a:solidFill>
                <a:srgbClr val="0033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86050" y="5710520"/>
            <a:ext cx="1764000" cy="576000"/>
          </a:xfrm>
          <a:prstGeom prst="rect">
            <a:avLst/>
          </a:prstGeom>
          <a:solidFill>
            <a:srgbClr val="FC9804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l-NL" sz="1400" b="1" dirty="0">
                <a:solidFill>
                  <a:schemeClr val="bg1"/>
                </a:solidFill>
              </a:rPr>
              <a:t>Lei da Navegação     Interior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310280" y="4512451"/>
            <a:ext cx="1548000" cy="769441"/>
          </a:xfrm>
          <a:prstGeom prst="rect">
            <a:avLst/>
          </a:prstGeom>
          <a:solidFill>
            <a:srgbClr val="FC9804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nl-NL" sz="8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nl-NL" sz="1400" b="1" dirty="0">
                <a:solidFill>
                  <a:schemeClr val="bg1"/>
                </a:solidFill>
              </a:rPr>
              <a:t>Reno, </a:t>
            </a:r>
          </a:p>
          <a:p>
            <a:pPr algn="ctr">
              <a:defRPr/>
            </a:pPr>
            <a:r>
              <a:rPr lang="nl-NL" sz="1400" b="1" dirty="0">
                <a:solidFill>
                  <a:schemeClr val="bg1"/>
                </a:solidFill>
              </a:rPr>
              <a:t>Waal, Lek</a:t>
            </a:r>
          </a:p>
          <a:p>
            <a:pPr algn="ctr">
              <a:defRPr/>
            </a:pPr>
            <a:endParaRPr lang="nl-NL" sz="800" b="1" dirty="0">
              <a:solidFill>
                <a:schemeClr val="bg1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143768" y="3315942"/>
            <a:ext cx="1857388" cy="756000"/>
          </a:xfrm>
          <a:prstGeom prst="rect">
            <a:avLst/>
          </a:prstGeom>
          <a:solidFill>
            <a:srgbClr val="FC9804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l-NL" sz="1400" b="1" dirty="0">
                <a:solidFill>
                  <a:schemeClr val="bg1"/>
                </a:solidFill>
              </a:rPr>
              <a:t>Regulamentos para embarcações fluviais</a:t>
            </a:r>
          </a:p>
          <a:p>
            <a:pPr algn="ctr">
              <a:defRPr/>
            </a:pPr>
            <a:r>
              <a:rPr lang="nl-NL" sz="1400" b="1" dirty="0">
                <a:solidFill>
                  <a:srgbClr val="FF0000"/>
                </a:solidFill>
              </a:rPr>
              <a:t>ROSR  1995   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593388" y="3315942"/>
            <a:ext cx="1836000" cy="646331"/>
          </a:xfrm>
          <a:prstGeom prst="rect">
            <a:avLst/>
          </a:prstGeom>
          <a:solidFill>
            <a:srgbClr val="FC9804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nl-NL" sz="8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nl-NL" sz="1400" b="1" dirty="0">
                <a:solidFill>
                  <a:schemeClr val="bg1"/>
                </a:solidFill>
              </a:rPr>
              <a:t>Diretiva da UE</a:t>
            </a:r>
          </a:p>
          <a:p>
            <a:pPr algn="ctr">
              <a:defRPr/>
            </a:pPr>
            <a:r>
              <a:rPr lang="nl-NL" sz="1400" b="1" dirty="0">
                <a:solidFill>
                  <a:srgbClr val="FF0000"/>
                </a:solidFill>
              </a:rPr>
              <a:t> 2006/87/EG   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07108" y="3282734"/>
            <a:ext cx="1836000" cy="756000"/>
          </a:xfrm>
          <a:prstGeom prst="rect">
            <a:avLst/>
          </a:prstGeom>
          <a:solidFill>
            <a:srgbClr val="FC9804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nl-NL" sz="8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nl-NL" sz="1400" b="1" dirty="0">
                <a:solidFill>
                  <a:schemeClr val="bg1"/>
                </a:solidFill>
              </a:rPr>
              <a:t>Regulação da Navegação Interior</a:t>
            </a:r>
          </a:p>
        </p:txBody>
      </p:sp>
      <p:sp>
        <p:nvSpPr>
          <p:cNvPr id="16" name="Tekstvak 12"/>
          <p:cNvSpPr txBox="1"/>
          <p:nvPr/>
        </p:nvSpPr>
        <p:spPr>
          <a:xfrm>
            <a:off x="3143250" y="4795838"/>
            <a:ext cx="184150" cy="369887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nl-NL" dirty="0">
              <a:cs typeface="Arial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881124" y="4543228"/>
            <a:ext cx="1548000" cy="738664"/>
          </a:xfrm>
          <a:prstGeom prst="rect">
            <a:avLst/>
          </a:prstGeom>
          <a:solidFill>
            <a:srgbClr val="FC9804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l-NL" sz="1400" b="1" dirty="0">
                <a:solidFill>
                  <a:schemeClr val="bg1"/>
                </a:solidFill>
              </a:rPr>
              <a:t> Todas as Hidrovias</a:t>
            </a:r>
          </a:p>
          <a:p>
            <a:pPr algn="ctr">
              <a:defRPr/>
            </a:pPr>
            <a:r>
              <a:rPr lang="nl-NL" sz="1400" b="1" dirty="0">
                <a:solidFill>
                  <a:schemeClr val="bg1"/>
                </a:solidFill>
              </a:rPr>
              <a:t>Exceto &gt;</a:t>
            </a:r>
            <a:endParaRPr lang="nl-NL" sz="800" b="1" dirty="0">
              <a:solidFill>
                <a:schemeClr val="bg1"/>
              </a:solidFill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215206" y="5706024"/>
            <a:ext cx="1764000" cy="576000"/>
          </a:xfrm>
          <a:prstGeom prst="rect">
            <a:avLst/>
          </a:prstGeom>
          <a:solidFill>
            <a:srgbClr val="FC9804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l-NL" sz="1400" b="1" dirty="0">
                <a:solidFill>
                  <a:schemeClr val="bg1"/>
                </a:solidFill>
              </a:rPr>
              <a:t>Convenção de  Mannheim 1868</a:t>
            </a:r>
          </a:p>
        </p:txBody>
      </p:sp>
      <p:cxnSp>
        <p:nvCxnSpPr>
          <p:cNvPr id="32" name="Conector de seta reta 31"/>
          <p:cNvCxnSpPr/>
          <p:nvPr/>
        </p:nvCxnSpPr>
        <p:spPr>
          <a:xfrm rot="5400000" flipH="1" flipV="1">
            <a:off x="3445669" y="5479257"/>
            <a:ext cx="396875" cy="1587"/>
          </a:xfrm>
          <a:prstGeom prst="straightConnector1">
            <a:avLst/>
          </a:prstGeom>
          <a:ln w="50800" cmpd="sng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rot="5400000" flipH="1" flipV="1">
            <a:off x="7855744" y="4287044"/>
            <a:ext cx="431800" cy="1588"/>
          </a:xfrm>
          <a:prstGeom prst="straightConnector1">
            <a:avLst/>
          </a:prstGeom>
          <a:ln w="50800" cmpd="sng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rot="5400000" flipH="1" flipV="1">
            <a:off x="3251200" y="4106863"/>
            <a:ext cx="784225" cy="0"/>
          </a:xfrm>
          <a:prstGeom prst="straightConnector1">
            <a:avLst/>
          </a:prstGeom>
          <a:ln w="50800" cmpd="sng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rot="10800000">
            <a:off x="2143125" y="3709988"/>
            <a:ext cx="2428875" cy="1587"/>
          </a:xfrm>
          <a:prstGeom prst="straightConnector1">
            <a:avLst/>
          </a:prstGeom>
          <a:ln w="50800" cmpd="sng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10800000">
            <a:off x="6429375" y="3711575"/>
            <a:ext cx="714375" cy="0"/>
          </a:xfrm>
          <a:prstGeom prst="straightConnector1">
            <a:avLst/>
          </a:prstGeom>
          <a:ln w="50800" cmpd="sng">
            <a:solidFill>
              <a:schemeClr val="tx1"/>
            </a:solidFill>
            <a:headEnd type="triangl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rot="5400000" flipH="1" flipV="1">
            <a:off x="7874000" y="5483225"/>
            <a:ext cx="395288" cy="1588"/>
          </a:xfrm>
          <a:prstGeom prst="straightConnector1">
            <a:avLst/>
          </a:prstGeom>
          <a:ln w="50800" cmpd="sng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rot="10800000">
            <a:off x="4443413" y="4922838"/>
            <a:ext cx="2843212" cy="1587"/>
          </a:xfrm>
          <a:prstGeom prst="straightConnector1">
            <a:avLst/>
          </a:prstGeom>
          <a:ln w="508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2714612" y="2139727"/>
            <a:ext cx="1800000" cy="646331"/>
          </a:xfrm>
          <a:prstGeom prst="rect">
            <a:avLst/>
          </a:prstGeom>
          <a:solidFill>
            <a:srgbClr val="FC9804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nl-NL" sz="8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nl-NL" sz="1400" b="1" dirty="0">
                <a:solidFill>
                  <a:schemeClr val="bg1"/>
                </a:solidFill>
              </a:rPr>
              <a:t>Código da ONU</a:t>
            </a:r>
          </a:p>
          <a:p>
            <a:pPr algn="ctr">
              <a:defRPr/>
            </a:pPr>
            <a:r>
              <a:rPr lang="nl-NL" sz="1400" b="1" dirty="0">
                <a:solidFill>
                  <a:schemeClr val="bg1"/>
                </a:solidFill>
              </a:rPr>
              <a:t>CEVNI</a:t>
            </a:r>
          </a:p>
        </p:txBody>
      </p:sp>
      <p:pic>
        <p:nvPicPr>
          <p:cNvPr id="25636" name="Picture 15" descr="324px-Flag_of_the_Central_Commission_for_Navigation_on_the_Rh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0150" y="5710238"/>
            <a:ext cx="8636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37" name="Picture 13" descr="nederlandse-v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5715000"/>
            <a:ext cx="863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8" name="Picture 14" descr="VlagE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0538" y="2709863"/>
            <a:ext cx="8588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9" name="Picture 11" descr="http://www.hnbrindes.com.br/rotary/media/catalog/product/cache/10/image/5e06319eda06f020e43594a9c230972d/o/n/on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9275" y="2143125"/>
            <a:ext cx="8239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0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29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9CC7668B-5545-49F7-91CC-51192AD5891B}" type="slidenum">
              <a:rPr lang="pt-BR"/>
              <a:pPr>
                <a:defRPr/>
              </a:pPr>
              <a:t>24</a:t>
            </a:fld>
            <a:endParaRPr lang="pt-BR" dirty="0"/>
          </a:p>
        </p:txBody>
      </p:sp>
      <p:cxnSp>
        <p:nvCxnSpPr>
          <p:cNvPr id="47" name="Conector de seta reta 46"/>
          <p:cNvCxnSpPr/>
          <p:nvPr/>
        </p:nvCxnSpPr>
        <p:spPr>
          <a:xfrm rot="5400000" flipH="1" flipV="1">
            <a:off x="3177381" y="3250407"/>
            <a:ext cx="930275" cy="1588"/>
          </a:xfrm>
          <a:prstGeom prst="straightConnector1">
            <a:avLst/>
          </a:prstGeom>
          <a:ln w="508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16"/>
          <p:cNvSpPr>
            <a:spLocks noGrp="1"/>
          </p:cNvSpPr>
          <p:nvPr>
            <p:ph idx="1"/>
          </p:nvPr>
        </p:nvSpPr>
        <p:spPr>
          <a:xfrm>
            <a:off x="457200" y="1773238"/>
            <a:ext cx="8686800" cy="4352925"/>
          </a:xfrm>
        </p:spPr>
        <p:txBody>
          <a:bodyPr/>
          <a:lstStyle/>
          <a:p>
            <a:pPr>
              <a:spcBef>
                <a:spcPts val="3000"/>
              </a:spcBef>
              <a:defRPr/>
            </a:pPr>
            <a:endParaRPr lang="pt-BR" sz="2400" dirty="0" smtClean="0"/>
          </a:p>
          <a:p>
            <a:pPr marL="0" indent="-514350" algn="just">
              <a:spcBef>
                <a:spcPts val="3000"/>
              </a:spcBef>
              <a:buFont typeface="+mj-lt"/>
              <a:buAutoNum type="arabicPeriod"/>
              <a:defRPr/>
            </a:pPr>
            <a:r>
              <a:rPr lang="pt-BR" sz="2800" b="1" dirty="0" smtClean="0"/>
              <a:t>PORTOS E TERMINAIS FLUVIAIS</a:t>
            </a:r>
          </a:p>
          <a:p>
            <a:pPr marL="0" indent="-514350" algn="just">
              <a:spcBef>
                <a:spcPts val="3000"/>
              </a:spcBef>
              <a:buFont typeface="+mj-lt"/>
              <a:buAutoNum type="arabicPeriod"/>
              <a:defRPr/>
            </a:pPr>
            <a:r>
              <a:rPr lang="pt-BR" sz="2800" b="1" dirty="0" smtClean="0"/>
              <a:t>SISTEMA REGULATÓRIO DA NAVEGAÇÃO INTERIOR</a:t>
            </a:r>
          </a:p>
          <a:p>
            <a:pPr marL="504000" indent="-514350" algn="just">
              <a:spcBef>
                <a:spcPts val="3000"/>
              </a:spcBef>
              <a:buFont typeface="+mj-lt"/>
              <a:buAutoNum type="arabicPeriod"/>
              <a:defRPr/>
            </a:pPr>
            <a:r>
              <a:rPr lang="pt-BR" sz="3600" b="1" dirty="0" smtClean="0">
                <a:solidFill>
                  <a:srgbClr val="FC9804"/>
                </a:solidFill>
              </a:rPr>
              <a:t>FISCALIZAÇÃO DA NAVEGAÇÃO INTERIOR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2DB426A3-5C23-4185-887C-CB31D544DC06}" type="slidenum">
              <a:rPr lang="pt-BR"/>
              <a:pPr>
                <a:defRPr/>
              </a:pPr>
              <a:t>25</a:t>
            </a:fld>
            <a:endParaRPr lang="pt-BR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Sumário da Apresentação</a:t>
            </a:r>
          </a:p>
        </p:txBody>
      </p:sp>
      <p:sp>
        <p:nvSpPr>
          <p:cNvPr id="26630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7"/>
          <p:cNvSpPr>
            <a:spLocks noChangeShapeType="1"/>
          </p:cNvSpPr>
          <p:nvPr/>
        </p:nvSpPr>
        <p:spPr bwMode="auto">
          <a:xfrm>
            <a:off x="4427538" y="2670175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4786314" y="4068773"/>
            <a:ext cx="1347797" cy="914400"/>
          </a:xfrm>
          <a:prstGeom prst="rect">
            <a:avLst/>
          </a:prstGeom>
          <a:solidFill>
            <a:srgbClr val="FC9804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/>
          </a:sp3d>
        </p:spPr>
        <p:txBody>
          <a:bodyPr wrap="none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2987674" y="4068773"/>
            <a:ext cx="1584325" cy="914400"/>
          </a:xfrm>
          <a:prstGeom prst="rect">
            <a:avLst/>
          </a:prstGeom>
          <a:solidFill>
            <a:srgbClr val="FC9804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/>
          </a:sp3d>
        </p:spPr>
        <p:txBody>
          <a:bodyPr wrap="none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1450975" y="4068773"/>
            <a:ext cx="1392238" cy="914400"/>
          </a:xfrm>
          <a:prstGeom prst="rect">
            <a:avLst/>
          </a:prstGeom>
          <a:solidFill>
            <a:srgbClr val="FC9804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/>
          </a:sp3d>
        </p:spPr>
        <p:txBody>
          <a:bodyPr wrap="none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60338" y="4056205"/>
            <a:ext cx="1143000" cy="900000"/>
          </a:xfrm>
          <a:prstGeom prst="rect">
            <a:avLst/>
          </a:prstGeom>
          <a:solidFill>
            <a:srgbClr val="FC9804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/>
          </a:sp3d>
        </p:spPr>
        <p:txBody>
          <a:bodyPr wrap="none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2987675" y="1735151"/>
            <a:ext cx="2808288" cy="935038"/>
          </a:xfrm>
          <a:prstGeom prst="rect">
            <a:avLst/>
          </a:prstGeom>
          <a:solidFill>
            <a:srgbClr val="FC9804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/>
          </a:sp3d>
        </p:spPr>
        <p:txBody>
          <a:bodyPr wrap="none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7666" name="Text Box 4"/>
          <p:cNvSpPr txBox="1">
            <a:spLocks noChangeArrowheads="1"/>
          </p:cNvSpPr>
          <p:nvPr/>
        </p:nvSpPr>
        <p:spPr bwMode="auto">
          <a:xfrm>
            <a:off x="3059113" y="1789113"/>
            <a:ext cx="2665412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400" b="1">
                <a:solidFill>
                  <a:schemeClr val="bg1"/>
                </a:solidFill>
                <a:latin typeface="Verdana" pitchFamily="34" charset="0"/>
              </a:rPr>
              <a:t>INSPETORIA DA NAVEGAÇAO INTERIOR</a:t>
            </a:r>
          </a:p>
          <a:p>
            <a:pPr algn="ctr">
              <a:spcBef>
                <a:spcPct val="50000"/>
              </a:spcBef>
            </a:pPr>
            <a:r>
              <a:rPr lang="nl-NL" sz="1400" b="1">
                <a:solidFill>
                  <a:schemeClr val="bg1"/>
                </a:solidFill>
                <a:latin typeface="Verdana" pitchFamily="34" charset="0"/>
              </a:rPr>
              <a:t>Roterdam</a:t>
            </a:r>
          </a:p>
        </p:txBody>
      </p:sp>
      <p:sp>
        <p:nvSpPr>
          <p:cNvPr id="27667" name="Text Box 6"/>
          <p:cNvSpPr txBox="1">
            <a:spLocks noChangeArrowheads="1"/>
          </p:cNvSpPr>
          <p:nvPr/>
        </p:nvSpPr>
        <p:spPr bwMode="auto">
          <a:xfrm>
            <a:off x="107950" y="4205288"/>
            <a:ext cx="1243013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300" b="1">
                <a:solidFill>
                  <a:schemeClr val="bg1"/>
                </a:solidFill>
              </a:rPr>
              <a:t>Inspeção</a:t>
            </a:r>
          </a:p>
          <a:p>
            <a:pPr algn="ctr">
              <a:spcBef>
                <a:spcPct val="50000"/>
              </a:spcBef>
            </a:pPr>
            <a:r>
              <a:rPr lang="nl-NL" sz="1300" b="1">
                <a:solidFill>
                  <a:schemeClr val="bg1"/>
                </a:solidFill>
              </a:rPr>
              <a:t>PSC / FSC</a:t>
            </a:r>
          </a:p>
        </p:txBody>
      </p:sp>
      <p:sp>
        <p:nvSpPr>
          <p:cNvPr id="27668" name="Text Box 8"/>
          <p:cNvSpPr txBox="1">
            <a:spLocks noChangeArrowheads="1"/>
          </p:cNvSpPr>
          <p:nvPr/>
        </p:nvSpPr>
        <p:spPr bwMode="auto">
          <a:xfrm>
            <a:off x="1422400" y="4259263"/>
            <a:ext cx="142081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300" b="1">
                <a:solidFill>
                  <a:schemeClr val="bg1"/>
                </a:solidFill>
              </a:rPr>
              <a:t>Certificação e Embarcações de Pesca</a:t>
            </a:r>
          </a:p>
        </p:txBody>
      </p:sp>
      <p:sp>
        <p:nvSpPr>
          <p:cNvPr id="27669" name="Text Box 10"/>
          <p:cNvSpPr txBox="1">
            <a:spLocks noChangeArrowheads="1"/>
          </p:cNvSpPr>
          <p:nvPr/>
        </p:nvSpPr>
        <p:spPr bwMode="auto">
          <a:xfrm>
            <a:off x="2916238" y="4125913"/>
            <a:ext cx="16557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200" b="1">
                <a:solidFill>
                  <a:schemeClr val="bg1"/>
                </a:solidFill>
              </a:rPr>
              <a:t>Inspeção da Frota da Navegação interior e Cargas Perigosas</a:t>
            </a:r>
            <a:endParaRPr lang="nl-NL" sz="1200" b="1">
              <a:solidFill>
                <a:srgbClr val="404040"/>
              </a:solidFill>
            </a:endParaRPr>
          </a:p>
        </p:txBody>
      </p:sp>
      <p:sp>
        <p:nvSpPr>
          <p:cNvPr id="27670" name="Text Box 12"/>
          <p:cNvSpPr txBox="1">
            <a:spLocks noChangeArrowheads="1"/>
          </p:cNvSpPr>
          <p:nvPr/>
        </p:nvSpPr>
        <p:spPr bwMode="auto">
          <a:xfrm>
            <a:off x="4786313" y="4114800"/>
            <a:ext cx="13573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300" b="1">
                <a:solidFill>
                  <a:schemeClr val="bg1"/>
                </a:solidFill>
              </a:rPr>
              <a:t>Certificação da Frota da Navegação Interior</a:t>
            </a:r>
          </a:p>
        </p:txBody>
      </p:sp>
      <p:sp>
        <p:nvSpPr>
          <p:cNvPr id="4108" name="Rectangle 15"/>
          <p:cNvSpPr>
            <a:spLocks noChangeArrowheads="1"/>
          </p:cNvSpPr>
          <p:nvPr/>
        </p:nvSpPr>
        <p:spPr bwMode="auto">
          <a:xfrm>
            <a:off x="6286512" y="4068773"/>
            <a:ext cx="1163627" cy="914400"/>
          </a:xfrm>
          <a:prstGeom prst="rect">
            <a:avLst/>
          </a:prstGeom>
          <a:solidFill>
            <a:srgbClr val="FC9804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/>
          </a:sp3d>
        </p:spPr>
        <p:txBody>
          <a:bodyPr wrap="none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7674" name="Text Box 16"/>
          <p:cNvSpPr txBox="1">
            <a:spLocks noChangeArrowheads="1"/>
          </p:cNvSpPr>
          <p:nvPr/>
        </p:nvSpPr>
        <p:spPr bwMode="auto">
          <a:xfrm>
            <a:off x="6286500" y="4259263"/>
            <a:ext cx="11636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300" b="1">
                <a:solidFill>
                  <a:schemeClr val="bg1"/>
                </a:solidFill>
              </a:rPr>
              <a:t>Política e Inovação</a:t>
            </a:r>
          </a:p>
        </p:txBody>
      </p:sp>
      <p:sp>
        <p:nvSpPr>
          <p:cNvPr id="4110" name="Rectangle 17"/>
          <p:cNvSpPr>
            <a:spLocks noChangeArrowheads="1"/>
          </p:cNvSpPr>
          <p:nvPr/>
        </p:nvSpPr>
        <p:spPr bwMode="auto">
          <a:xfrm>
            <a:off x="7643834" y="4068773"/>
            <a:ext cx="1176316" cy="914400"/>
          </a:xfrm>
          <a:prstGeom prst="rect">
            <a:avLst/>
          </a:prstGeom>
          <a:solidFill>
            <a:srgbClr val="FC9804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/>
          </a:sp3d>
        </p:spPr>
        <p:txBody>
          <a:bodyPr wrap="none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7678" name="Text Box 19"/>
          <p:cNvSpPr txBox="1">
            <a:spLocks noChangeArrowheads="1"/>
          </p:cNvSpPr>
          <p:nvPr/>
        </p:nvSpPr>
        <p:spPr bwMode="auto">
          <a:xfrm>
            <a:off x="7715250" y="4308475"/>
            <a:ext cx="10239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300" b="1">
                <a:solidFill>
                  <a:schemeClr val="bg1"/>
                </a:solidFill>
              </a:rPr>
              <a:t>Suporte</a:t>
            </a:r>
          </a:p>
        </p:txBody>
      </p:sp>
      <p:sp>
        <p:nvSpPr>
          <p:cNvPr id="27679" name="Line 22"/>
          <p:cNvSpPr>
            <a:spLocks noChangeShapeType="1"/>
          </p:cNvSpPr>
          <p:nvPr/>
        </p:nvSpPr>
        <p:spPr bwMode="auto">
          <a:xfrm>
            <a:off x="769938" y="3078163"/>
            <a:ext cx="74025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80" name="Line 24"/>
          <p:cNvSpPr>
            <a:spLocks noChangeShapeType="1"/>
          </p:cNvSpPr>
          <p:nvPr/>
        </p:nvSpPr>
        <p:spPr bwMode="auto">
          <a:xfrm>
            <a:off x="769938" y="3078163"/>
            <a:ext cx="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7681" name="Line 25"/>
          <p:cNvSpPr>
            <a:spLocks noChangeShapeType="1"/>
          </p:cNvSpPr>
          <p:nvPr/>
        </p:nvSpPr>
        <p:spPr bwMode="auto">
          <a:xfrm>
            <a:off x="2124075" y="3078163"/>
            <a:ext cx="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7682" name="Line 26"/>
          <p:cNvSpPr>
            <a:spLocks noChangeShapeType="1"/>
          </p:cNvSpPr>
          <p:nvPr/>
        </p:nvSpPr>
        <p:spPr bwMode="auto">
          <a:xfrm>
            <a:off x="3776663" y="3078163"/>
            <a:ext cx="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7683" name="Line 27"/>
          <p:cNvSpPr>
            <a:spLocks noChangeShapeType="1"/>
          </p:cNvSpPr>
          <p:nvPr/>
        </p:nvSpPr>
        <p:spPr bwMode="auto">
          <a:xfrm>
            <a:off x="5429250" y="3078163"/>
            <a:ext cx="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7684" name="Line 28"/>
          <p:cNvSpPr>
            <a:spLocks noChangeShapeType="1"/>
          </p:cNvSpPr>
          <p:nvPr/>
        </p:nvSpPr>
        <p:spPr bwMode="auto">
          <a:xfrm>
            <a:off x="6840538" y="3078163"/>
            <a:ext cx="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7685" name="Line 29"/>
          <p:cNvSpPr>
            <a:spLocks noChangeShapeType="1"/>
          </p:cNvSpPr>
          <p:nvPr/>
        </p:nvSpPr>
        <p:spPr bwMode="auto">
          <a:xfrm>
            <a:off x="8210550" y="3078163"/>
            <a:ext cx="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120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Fiscalização da Navegação Interior</a:t>
            </a:r>
          </a:p>
        </p:txBody>
      </p:sp>
      <p:sp>
        <p:nvSpPr>
          <p:cNvPr id="27687" name="Rectangle 3"/>
          <p:cNvSpPr txBox="1">
            <a:spLocks noChangeArrowheads="1"/>
          </p:cNvSpPr>
          <p:nvPr/>
        </p:nvSpPr>
        <p:spPr bwMode="auto">
          <a:xfrm>
            <a:off x="6143625" y="1785938"/>
            <a:ext cx="290036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buClr>
                <a:srgbClr val="00B050"/>
              </a:buClr>
              <a:buSzPct val="120000"/>
            </a:pPr>
            <a:r>
              <a:rPr lang="pt-BR">
                <a:solidFill>
                  <a:srgbClr val="003300"/>
                </a:solidFill>
              </a:rPr>
              <a:t>Divisão da Inspetoria Holandesa de Transportes e Gestão da Água</a:t>
            </a:r>
          </a:p>
        </p:txBody>
      </p:sp>
      <p:pic>
        <p:nvPicPr>
          <p:cNvPr id="27688" name="Picture 6" descr="IMG3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5045075"/>
            <a:ext cx="235743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9" name="Picture 12" descr="http://dienstvaartuig.nl/rws/RWS71%20J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5081588"/>
            <a:ext cx="2497137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90" name="Tekstvak 11"/>
          <p:cNvSpPr txBox="1">
            <a:spLocks noChangeArrowheads="1"/>
          </p:cNvSpPr>
          <p:nvPr/>
        </p:nvSpPr>
        <p:spPr bwMode="auto">
          <a:xfrm>
            <a:off x="2857500" y="5500688"/>
            <a:ext cx="35004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 b="1"/>
              <a:t>Polícia Fluvial (KLPD)         Patrulha Fluvial (RWS)                                                              </a:t>
            </a:r>
          </a:p>
        </p:txBody>
      </p:sp>
      <p:sp>
        <p:nvSpPr>
          <p:cNvPr id="27691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30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3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960A92F5-0A9D-4B4F-972A-2C580126F583}" type="slidenum">
              <a:rPr lang="pt-BR"/>
              <a:pPr>
                <a:defRPr/>
              </a:pPr>
              <a:t>26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 txBox="1">
            <a:spLocks noChangeArrowheads="1"/>
          </p:cNvSpPr>
          <p:nvPr/>
        </p:nvSpPr>
        <p:spPr bwMode="auto">
          <a:xfrm>
            <a:off x="457200" y="1789113"/>
            <a:ext cx="82296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rgbClr val="00B050"/>
              </a:buClr>
              <a:buSzPct val="120000"/>
              <a:buFontTx/>
              <a:buChar char="•"/>
            </a:pPr>
            <a:r>
              <a:rPr lang="pt-BR" sz="2800">
                <a:solidFill>
                  <a:srgbClr val="003300"/>
                </a:solidFill>
              </a:rPr>
              <a:t>Objetos:</a:t>
            </a:r>
          </a:p>
          <a:p>
            <a:pPr marL="800100" lvl="1" indent="-342900" eaLnBrk="0" hangingPunct="0"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400">
                <a:solidFill>
                  <a:srgbClr val="003300"/>
                </a:solidFill>
              </a:rPr>
              <a:t>Embarcações</a:t>
            </a:r>
          </a:p>
          <a:p>
            <a:pPr marL="800100" lvl="1" indent="-342900" eaLnBrk="0" hangingPunct="0"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400">
                <a:solidFill>
                  <a:srgbClr val="003300"/>
                </a:solidFill>
              </a:rPr>
              <a:t>Empresas</a:t>
            </a:r>
          </a:p>
          <a:p>
            <a:pPr marL="800100" lvl="1" indent="-342900" eaLnBrk="0" hangingPunct="0"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400">
                <a:solidFill>
                  <a:srgbClr val="003300"/>
                </a:solidFill>
              </a:rPr>
              <a:t>Unidades de Carga</a:t>
            </a:r>
          </a:p>
          <a:p>
            <a:pPr marL="800100" lvl="1" indent="-342900" eaLnBrk="0" hangingPunct="0"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400">
                <a:solidFill>
                  <a:srgbClr val="003300"/>
                </a:solidFill>
              </a:rPr>
              <a:t>Processos</a:t>
            </a:r>
          </a:p>
          <a:p>
            <a:pPr marL="800100" lvl="1" indent="-342900" eaLnBrk="0" hangingPunct="0">
              <a:buClr>
                <a:srgbClr val="00B050"/>
              </a:buClr>
              <a:buSzPct val="120000"/>
            </a:pPr>
            <a:endParaRPr lang="pt-BR" sz="2400">
              <a:solidFill>
                <a:srgbClr val="003300"/>
              </a:solidFill>
            </a:endParaRPr>
          </a:p>
          <a:p>
            <a:pPr marL="342900" indent="-342900" eaLnBrk="0" hangingPunct="0">
              <a:buClr>
                <a:srgbClr val="00B050"/>
              </a:buClr>
              <a:buSzPct val="120000"/>
              <a:buFontTx/>
              <a:buChar char="•"/>
            </a:pPr>
            <a:r>
              <a:rPr lang="pt-BR" sz="2800">
                <a:solidFill>
                  <a:srgbClr val="003300"/>
                </a:solidFill>
              </a:rPr>
              <a:t>Objetivo:</a:t>
            </a:r>
          </a:p>
          <a:p>
            <a:pPr marL="800100" lvl="1" indent="-342900" eaLnBrk="0" hangingPunct="0">
              <a:buClr>
                <a:srgbClr val="FC9804"/>
              </a:buClr>
              <a:buFont typeface="Wingdings" pitchFamily="2" charset="2"/>
              <a:buChar char="§"/>
            </a:pPr>
            <a:r>
              <a:rPr lang="pt-BR" sz="2400">
                <a:solidFill>
                  <a:srgbClr val="003300"/>
                </a:solidFill>
              </a:rPr>
              <a:t>Melhorar a segurança e sustentabilidade do sistema de transporte com foco em:</a:t>
            </a:r>
          </a:p>
          <a:p>
            <a:pPr marL="1257300" lvl="2" indent="-342900" eaLnBrk="0" hangingPunct="0">
              <a:buClr>
                <a:srgbClr val="00B050"/>
              </a:buClr>
              <a:buSzPct val="120000"/>
              <a:buFontTx/>
              <a:buChar char="•"/>
            </a:pPr>
            <a:r>
              <a:rPr lang="pt-BR" sz="2400">
                <a:solidFill>
                  <a:srgbClr val="003300"/>
                </a:solidFill>
              </a:rPr>
              <a:t>Menor número possível de acidentes e danos ao meio ambiente</a:t>
            </a:r>
          </a:p>
          <a:p>
            <a:pPr marL="1257300" lvl="2" indent="-342900" eaLnBrk="0" hangingPunct="0">
              <a:buClr>
                <a:srgbClr val="00B050"/>
              </a:buClr>
              <a:buSzPct val="120000"/>
              <a:buFontTx/>
              <a:buChar char="•"/>
            </a:pPr>
            <a:r>
              <a:rPr lang="pt-BR" sz="2400">
                <a:solidFill>
                  <a:srgbClr val="003300"/>
                </a:solidFill>
              </a:rPr>
              <a:t>Minimizar a competição desleal</a:t>
            </a:r>
          </a:p>
        </p:txBody>
      </p:sp>
      <p:pic>
        <p:nvPicPr>
          <p:cNvPr id="28675" name="Picture 4" descr="G:\Scheepvaart\AenO\foto's\Foto's IVW POLITIE RWS\DSC00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13" y="150018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Fiscalização da Navegação Interior</a:t>
            </a:r>
          </a:p>
        </p:txBody>
      </p:sp>
      <p:sp>
        <p:nvSpPr>
          <p:cNvPr id="28677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35E0F099-6B09-4ADE-B62C-39269E17A6BC}" type="slidenum">
              <a:rPr lang="pt-BR"/>
              <a:pPr>
                <a:defRPr/>
              </a:pPr>
              <a:t>27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074863"/>
            <a:ext cx="82296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ts val="1200"/>
              </a:spcBef>
              <a:buClr>
                <a:srgbClr val="00B050"/>
              </a:buClr>
              <a:buSzPct val="120000"/>
              <a:buFontTx/>
              <a:buChar char="•"/>
              <a:defRPr/>
            </a:pPr>
            <a:r>
              <a:rPr lang="pt-BR" sz="2500" kern="0" dirty="0">
                <a:solidFill>
                  <a:srgbClr val="003300"/>
                </a:solidFill>
              </a:rPr>
              <a:t>Fiscalização baseada no Risco</a:t>
            </a:r>
          </a:p>
          <a:p>
            <a:pPr marL="1257300" lvl="2" indent="-342900" eaLnBrk="0" hangingPunct="0">
              <a:spcBef>
                <a:spcPts val="0"/>
              </a:spcBef>
              <a:buClr>
                <a:srgbClr val="FC9804"/>
              </a:buClr>
              <a:buSzPct val="120000"/>
              <a:buFont typeface="Wingdings" pitchFamily="2" charset="2"/>
              <a:buChar char="§"/>
              <a:defRPr/>
            </a:pPr>
            <a:r>
              <a:rPr lang="pt-BR" sz="2400" i="1" kern="0" dirty="0">
                <a:solidFill>
                  <a:srgbClr val="003300"/>
                </a:solidFill>
              </a:rPr>
              <a:t>acesso à informação de qualidade</a:t>
            </a:r>
          </a:p>
          <a:p>
            <a:pPr marL="342900" indent="-342900" algn="just" eaLnBrk="0" hangingPunct="0">
              <a:spcBef>
                <a:spcPts val="1200"/>
              </a:spcBef>
              <a:buClr>
                <a:srgbClr val="00B050"/>
              </a:buClr>
              <a:buSzPct val="120000"/>
              <a:buFontTx/>
              <a:buChar char="•"/>
              <a:defRPr/>
            </a:pPr>
            <a:r>
              <a:rPr lang="pt-BR" sz="2500" kern="0" dirty="0">
                <a:solidFill>
                  <a:srgbClr val="003300"/>
                </a:solidFill>
              </a:rPr>
              <a:t>Fiscalização na cadeia logística, do produtor ao usuário final</a:t>
            </a:r>
          </a:p>
          <a:p>
            <a:pPr marL="1257300" lvl="2" indent="-342900" eaLnBrk="0" hangingPunct="0">
              <a:spcBef>
                <a:spcPts val="0"/>
              </a:spcBef>
              <a:buClr>
                <a:srgbClr val="FC9804"/>
              </a:buClr>
              <a:buSzPct val="120000"/>
              <a:buFont typeface="Wingdings" pitchFamily="2" charset="2"/>
              <a:buChar char="§"/>
              <a:defRPr/>
            </a:pPr>
            <a:r>
              <a:rPr lang="pt-BR" sz="2400" i="1" kern="0" dirty="0">
                <a:solidFill>
                  <a:srgbClr val="003300"/>
                </a:solidFill>
              </a:rPr>
              <a:t>trabalho conjunto com as </a:t>
            </a:r>
            <a:r>
              <a:rPr lang="pt-BR" sz="2400" i="1" kern="0" dirty="0">
                <a:solidFill>
                  <a:srgbClr val="003300"/>
                </a:solidFill>
              </a:rPr>
              <a:t>demais Agências</a:t>
            </a:r>
            <a:endParaRPr lang="pt-BR" sz="2400" i="1" kern="0" dirty="0">
              <a:solidFill>
                <a:srgbClr val="003300"/>
              </a:solidFill>
            </a:endParaRPr>
          </a:p>
          <a:p>
            <a:pPr marL="342900" indent="-342900" algn="just" eaLnBrk="0" hangingPunct="0">
              <a:spcBef>
                <a:spcPts val="1200"/>
              </a:spcBef>
              <a:buClr>
                <a:srgbClr val="00B050"/>
              </a:buClr>
              <a:buSzPct val="120000"/>
              <a:buFontTx/>
              <a:buChar char="•"/>
              <a:defRPr/>
            </a:pPr>
            <a:r>
              <a:rPr lang="pt-BR" sz="2500" kern="0" dirty="0">
                <a:solidFill>
                  <a:srgbClr val="003300"/>
                </a:solidFill>
              </a:rPr>
              <a:t>Fiscalização dos pontos de transferência multimodal, como portos e terminais</a:t>
            </a:r>
          </a:p>
          <a:p>
            <a:pPr marL="1257300" lvl="2" indent="-342900" eaLnBrk="0" hangingPunct="0">
              <a:spcBef>
                <a:spcPts val="0"/>
              </a:spcBef>
              <a:buClr>
                <a:srgbClr val="FC9804"/>
              </a:buClr>
              <a:buSzPct val="120000"/>
              <a:buFont typeface="Wingdings" pitchFamily="2" charset="2"/>
              <a:buChar char="§"/>
              <a:defRPr/>
            </a:pPr>
            <a:r>
              <a:rPr lang="pt-BR" sz="2400" i="1" kern="0" dirty="0">
                <a:solidFill>
                  <a:srgbClr val="003300"/>
                </a:solidFill>
              </a:rPr>
              <a:t>inspetores com maior\outros conhecimentos</a:t>
            </a:r>
          </a:p>
          <a:p>
            <a:pPr marL="342900" indent="-342900" algn="just" eaLnBrk="0" hangingPunct="0">
              <a:spcBef>
                <a:spcPts val="1200"/>
              </a:spcBef>
              <a:buClr>
                <a:srgbClr val="00B050"/>
              </a:buClr>
              <a:buSzPct val="120000"/>
              <a:buFontTx/>
              <a:buChar char="•"/>
              <a:defRPr/>
            </a:pPr>
            <a:r>
              <a:rPr lang="pt-BR" sz="2500" kern="0" dirty="0">
                <a:solidFill>
                  <a:srgbClr val="003300"/>
                </a:solidFill>
              </a:rPr>
              <a:t>Fiscalização do sistema</a:t>
            </a:r>
          </a:p>
          <a:p>
            <a:pPr marL="1257300" lvl="2" indent="-342900" eaLnBrk="0" hangingPunct="0">
              <a:spcBef>
                <a:spcPts val="0"/>
              </a:spcBef>
              <a:buClr>
                <a:srgbClr val="FC9804"/>
              </a:buClr>
              <a:buSzPct val="120000"/>
              <a:buFont typeface="Wingdings" pitchFamily="2" charset="2"/>
              <a:buChar char="§"/>
              <a:defRPr/>
            </a:pPr>
            <a:r>
              <a:rPr lang="pt-BR" sz="2400" i="1" kern="0" dirty="0">
                <a:solidFill>
                  <a:srgbClr val="003300"/>
                </a:solidFill>
              </a:rPr>
              <a:t>trabalho conjunto com o mercado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5286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ts val="0"/>
              </a:spcBef>
              <a:buClr>
                <a:srgbClr val="00B050"/>
              </a:buClr>
              <a:buSzPct val="120000"/>
              <a:defRPr/>
            </a:pPr>
            <a:r>
              <a:rPr lang="pt-BR" sz="2800" kern="0" dirty="0">
                <a:solidFill>
                  <a:srgbClr val="003300"/>
                </a:solidFill>
              </a:rPr>
              <a:t>Como atingir os objetivos:</a:t>
            </a: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Fiscalização da Navegação Interior</a:t>
            </a:r>
          </a:p>
        </p:txBody>
      </p:sp>
      <p:sp>
        <p:nvSpPr>
          <p:cNvPr id="29701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749D3069-D4C4-49A8-909C-6EDFD434BAFA}" type="slidenum">
              <a:rPr lang="pt-BR"/>
              <a:pPr>
                <a:defRPr/>
              </a:pPr>
              <a:t>28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 txBox="1">
            <a:spLocks/>
          </p:cNvSpPr>
          <p:nvPr/>
        </p:nvSpPr>
        <p:spPr bwMode="auto">
          <a:xfrm>
            <a:off x="466725" y="1857375"/>
            <a:ext cx="8401050" cy="4349750"/>
          </a:xfrm>
          <a:custGeom>
            <a:avLst/>
            <a:gdLst>
              <a:gd name="T0" fmla="*/ 0 w 3529"/>
              <a:gd name="T1" fmla="*/ 2147483647 h 2737"/>
              <a:gd name="T2" fmla="*/ 2147483647 w 3529"/>
              <a:gd name="T3" fmla="*/ 2147483647 h 2737"/>
              <a:gd name="T4" fmla="*/ 2147483647 w 3529"/>
              <a:gd name="T5" fmla="*/ 0 h 2737"/>
              <a:gd name="T6" fmla="*/ 0 w 3529"/>
              <a:gd name="T7" fmla="*/ 2147483647 h 2737"/>
              <a:gd name="T8" fmla="*/ 0 60000 65536"/>
              <a:gd name="T9" fmla="*/ 0 60000 65536"/>
              <a:gd name="T10" fmla="*/ 0 60000 65536"/>
              <a:gd name="T11" fmla="*/ 0 60000 65536"/>
              <a:gd name="T12" fmla="*/ 0 w 3529"/>
              <a:gd name="T13" fmla="*/ 0 h 2737"/>
              <a:gd name="T14" fmla="*/ 3529 w 3529"/>
              <a:gd name="T15" fmla="*/ 2737 h 27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9" h="2737">
                <a:moveTo>
                  <a:pt x="0" y="2736"/>
                </a:moveTo>
                <a:lnTo>
                  <a:pt x="3528" y="2736"/>
                </a:lnTo>
                <a:lnTo>
                  <a:pt x="1776" y="0"/>
                </a:lnTo>
                <a:lnTo>
                  <a:pt x="0" y="2736"/>
                </a:lnTo>
              </a:path>
            </a:pathLst>
          </a:custGeom>
          <a:solidFill>
            <a:srgbClr val="FFC000"/>
          </a:solidFill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endParaRPr lang="nl-NL" sz="2400" kern="0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929063" y="2416175"/>
            <a:ext cx="1536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V&amp;W Syntax (Adobe)"/>
              </a:rPr>
              <a:t>Revogação da Licença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3357563" y="31242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>
                <a:latin typeface="V&amp;W Syntax (Adobe)"/>
              </a:rPr>
              <a:t>Suspensão da Licença</a:t>
            </a: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3425825" y="3657600"/>
            <a:ext cx="2646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V&amp;W Syntax (Adobe)"/>
              </a:rPr>
              <a:t>Penalidades Criminais</a:t>
            </a: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3500438" y="4286250"/>
            <a:ext cx="2532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V&amp;W Syntax (Adobe)"/>
              </a:rPr>
              <a:t>Penalidades Civis</a:t>
            </a:r>
          </a:p>
        </p:txBody>
      </p:sp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3929063" y="5029200"/>
            <a:ext cx="2390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>
                <a:latin typeface="V&amp;W Syntax (Adobe)"/>
              </a:rPr>
              <a:t>Advertência</a:t>
            </a:r>
          </a:p>
        </p:txBody>
      </p:sp>
      <p:sp>
        <p:nvSpPr>
          <p:cNvPr id="30728" name="Rectangle 10"/>
          <p:cNvSpPr>
            <a:spLocks noChangeArrowheads="1"/>
          </p:cNvSpPr>
          <p:nvPr/>
        </p:nvSpPr>
        <p:spPr bwMode="auto">
          <a:xfrm>
            <a:off x="4038600" y="5562600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>
                <a:latin typeface="V&amp;W Syntax (Adobe)"/>
              </a:rPr>
              <a:t>Persuasão</a:t>
            </a:r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>
            <a:off x="3500438" y="3048000"/>
            <a:ext cx="2357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>
            <a:off x="3000375" y="3581400"/>
            <a:ext cx="335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>
            <a:off x="2500313" y="4114800"/>
            <a:ext cx="4357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32" name="Line 15"/>
          <p:cNvSpPr>
            <a:spLocks noChangeShapeType="1"/>
          </p:cNvSpPr>
          <p:nvPr/>
        </p:nvSpPr>
        <p:spPr bwMode="auto">
          <a:xfrm>
            <a:off x="1524000" y="4876800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33" name="Line 16"/>
          <p:cNvSpPr>
            <a:spLocks noChangeShapeType="1"/>
          </p:cNvSpPr>
          <p:nvPr/>
        </p:nvSpPr>
        <p:spPr bwMode="auto">
          <a:xfrm>
            <a:off x="1143000" y="54864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71438" y="1709738"/>
            <a:ext cx="5286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ts val="0"/>
              </a:spcBef>
              <a:buClr>
                <a:srgbClr val="00B050"/>
              </a:buClr>
              <a:buSzPct val="120000"/>
              <a:defRPr/>
            </a:pPr>
            <a:r>
              <a:rPr lang="pt-BR" sz="2600" i="1" kern="0" dirty="0">
                <a:solidFill>
                  <a:schemeClr val="tx2">
                    <a:lumMod val="75000"/>
                    <a:lumOff val="25000"/>
                  </a:schemeClr>
                </a:solidFill>
                <a:cs typeface="Arial" charset="0"/>
              </a:rPr>
              <a:t>Pirâmide de Instrumentos de </a:t>
            </a:r>
            <a:r>
              <a:rPr lang="pt-BR" sz="2600" i="1" kern="0" dirty="0" err="1">
                <a:solidFill>
                  <a:schemeClr val="tx2">
                    <a:lumMod val="75000"/>
                    <a:lumOff val="25000"/>
                  </a:schemeClr>
                </a:solidFill>
                <a:cs typeface="Arial" charset="0"/>
              </a:rPr>
              <a:t>Coercibilidade</a:t>
            </a:r>
            <a:endParaRPr lang="pt-BR" sz="2600" i="1" kern="0" dirty="0">
              <a:solidFill>
                <a:srgbClr val="0033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Fiscalização da Navegação Interior</a:t>
            </a:r>
          </a:p>
        </p:txBody>
      </p:sp>
      <p:sp>
        <p:nvSpPr>
          <p:cNvPr id="30736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18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1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A5FF3D89-5186-45DC-90EE-C202FA16C2CF}" type="slidenum">
              <a:rPr lang="pt-BR"/>
              <a:pPr>
                <a:defRPr/>
              </a:pPr>
              <a:t>29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16"/>
          <p:cNvSpPr>
            <a:spLocks noGrp="1"/>
          </p:cNvSpPr>
          <p:nvPr>
            <p:ph idx="1"/>
          </p:nvPr>
        </p:nvSpPr>
        <p:spPr>
          <a:xfrm>
            <a:off x="457200" y="1773238"/>
            <a:ext cx="8686800" cy="4352925"/>
          </a:xfrm>
        </p:spPr>
        <p:txBody>
          <a:bodyPr/>
          <a:lstStyle/>
          <a:p>
            <a:pPr>
              <a:spcBef>
                <a:spcPts val="3000"/>
              </a:spcBef>
              <a:defRPr/>
            </a:pPr>
            <a:endParaRPr lang="pt-BR" sz="2400" dirty="0" smtClean="0"/>
          </a:p>
          <a:p>
            <a:pPr marL="504000" indent="-514350" algn="just">
              <a:spcBef>
                <a:spcPts val="3000"/>
              </a:spcBef>
              <a:buFont typeface="+mj-lt"/>
              <a:buAutoNum type="arabicPeriod"/>
              <a:defRPr/>
            </a:pPr>
            <a:r>
              <a:rPr lang="pt-BR" sz="3600" b="1" dirty="0" smtClean="0">
                <a:solidFill>
                  <a:srgbClr val="FC9804"/>
                </a:solidFill>
              </a:rPr>
              <a:t>PORTOS E TERMINAIS FLUVIAIS</a:t>
            </a:r>
          </a:p>
          <a:p>
            <a:pPr marL="504000" indent="-514350" algn="just">
              <a:spcBef>
                <a:spcPts val="3000"/>
              </a:spcBef>
              <a:buFont typeface="+mj-lt"/>
              <a:buAutoNum type="arabicPeriod"/>
              <a:defRPr/>
            </a:pPr>
            <a:r>
              <a:rPr lang="pt-BR" sz="2800" b="1" dirty="0" smtClean="0"/>
              <a:t>SISTEMA REGULATÓRIO DA NAVEGAÇÃO INTERIOR</a:t>
            </a:r>
          </a:p>
          <a:p>
            <a:pPr marL="0" indent="-514350" algn="just">
              <a:spcBef>
                <a:spcPts val="3000"/>
              </a:spcBef>
              <a:buFont typeface="+mj-lt"/>
              <a:buAutoNum type="arabicPeriod"/>
              <a:defRPr/>
            </a:pPr>
            <a:r>
              <a:rPr lang="pt-BR" sz="2800" b="1" dirty="0" smtClean="0"/>
              <a:t>FISCALIZAÇÃO DA NAVEGAÇÃO INTERIOR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35123B4B-581C-4BAA-8F6B-A4FA2CEAD9B6}" type="slidenum">
              <a:rPr lang="pt-BR"/>
              <a:pPr>
                <a:defRPr/>
              </a:pPr>
              <a:t>3</a:t>
            </a:fld>
            <a:endParaRPr lang="pt-BR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Sumário da Apresentação</a:t>
            </a:r>
          </a:p>
        </p:txBody>
      </p:sp>
      <p:sp>
        <p:nvSpPr>
          <p:cNvPr id="4102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466725" y="2076450"/>
            <a:ext cx="8401050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nl-NL" sz="2400">
                <a:solidFill>
                  <a:srgbClr val="003300"/>
                </a:solidFill>
              </a:rPr>
              <a:t>Identificar os incidentes e situações críticas mais indesejados;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nl-NL" sz="2400">
                <a:solidFill>
                  <a:srgbClr val="003300"/>
                </a:solidFill>
              </a:rPr>
              <a:t>Lista de situações potenciais que podem levar aos incidentes;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nl-NL" sz="2400">
                <a:solidFill>
                  <a:srgbClr val="003300"/>
                </a:solidFill>
              </a:rPr>
              <a:t>Sistema de pontuação baseado nas consequências que o incidente pode ter;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nl-NL" sz="2400">
                <a:solidFill>
                  <a:srgbClr val="003300"/>
                </a:solidFill>
              </a:rPr>
              <a:t>Encontrar os pontos críticos para começar um programa de inspeção buscando diminuir os riscos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7500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nl-NL" sz="2800" kern="0" dirty="0">
                <a:solidFill>
                  <a:srgbClr val="003300"/>
                </a:solidFill>
              </a:rPr>
              <a:t>Inspeções Baseadas na Análise de Risco</a:t>
            </a: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Fiscalização da Navegação Interior</a:t>
            </a:r>
          </a:p>
        </p:txBody>
      </p:sp>
      <p:sp>
        <p:nvSpPr>
          <p:cNvPr id="31749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749F7564-476A-4322-8233-5B03DDC3A2C1}" type="slidenum">
              <a:rPr lang="pt-BR"/>
              <a:pPr>
                <a:defRPr/>
              </a:pPr>
              <a:t>30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 txBox="1">
            <a:spLocks noChangeArrowheads="1"/>
          </p:cNvSpPr>
          <p:nvPr/>
        </p:nvSpPr>
        <p:spPr bwMode="auto">
          <a:xfrm>
            <a:off x="466725" y="2071688"/>
            <a:ext cx="84010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buFontTx/>
              <a:buChar char="•"/>
            </a:pPr>
            <a:r>
              <a:rPr lang="pt-BR" sz="2000">
                <a:solidFill>
                  <a:srgbClr val="003300"/>
                </a:solidFill>
              </a:rPr>
              <a:t>Menos inspeções, mais efeito </a:t>
            </a:r>
            <a:r>
              <a:rPr lang="pt-BR" sz="2000" i="1">
                <a:solidFill>
                  <a:srgbClr val="003300"/>
                </a:solidFill>
              </a:rPr>
              <a:t>(média 200 inspeções por ano)</a:t>
            </a:r>
          </a:p>
          <a:p>
            <a:pPr marL="800100" lvl="1" indent="-342900" algn="just">
              <a:spcBef>
                <a:spcPct val="20000"/>
              </a:spcBef>
              <a:buClr>
                <a:srgbClr val="00B050"/>
              </a:buClr>
              <a:buSzPct val="120000"/>
              <a:buFontTx/>
              <a:buChar char="•"/>
            </a:pPr>
            <a:r>
              <a:rPr lang="pt-BR" sz="2000">
                <a:solidFill>
                  <a:srgbClr val="003300"/>
                </a:solidFill>
              </a:rPr>
              <a:t>Intercâmbio de informação, conhecimento e resultados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000">
                <a:solidFill>
                  <a:srgbClr val="003300"/>
                </a:solidFill>
              </a:rPr>
              <a:t>Lista de Ouro e Lista Negra  (Inspeção X Fiscalização)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000">
                <a:solidFill>
                  <a:srgbClr val="003300"/>
                </a:solidFill>
              </a:rPr>
              <a:t>Comunicação conjunta com o setor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000">
                <a:solidFill>
                  <a:srgbClr val="003300"/>
                </a:solidFill>
              </a:rPr>
              <a:t>Programa de fiscalização conjunto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7500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nl-NL" sz="2800" kern="0" dirty="0">
                <a:solidFill>
                  <a:srgbClr val="003300"/>
                </a:solidFill>
              </a:rPr>
              <a:t>Cooperação entre Agências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Fiscalização da Navegação Interior</a:t>
            </a:r>
          </a:p>
        </p:txBody>
      </p:sp>
      <p:pic>
        <p:nvPicPr>
          <p:cNvPr id="32773" name="Picture 7" descr="BILD: DP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1518" b="3200"/>
          <a:stretch>
            <a:fillRect/>
          </a:stretch>
        </p:blipFill>
        <p:spPr bwMode="auto">
          <a:xfrm>
            <a:off x="5357813" y="3981450"/>
            <a:ext cx="36020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3"/>
          <p:cNvSpPr txBox="1">
            <a:spLocks noChangeArrowheads="1"/>
          </p:cNvSpPr>
          <p:nvPr/>
        </p:nvSpPr>
        <p:spPr bwMode="auto">
          <a:xfrm>
            <a:off x="457200" y="3643313"/>
            <a:ext cx="48291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</a:pPr>
            <a:endParaRPr lang="pt-BR" sz="2000">
              <a:solidFill>
                <a:srgbClr val="003300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</a:pPr>
            <a:endParaRPr lang="pt-BR" sz="2000">
              <a:solidFill>
                <a:srgbClr val="003300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buFontTx/>
              <a:buChar char="•"/>
            </a:pPr>
            <a:r>
              <a:rPr lang="pt-BR" sz="2000">
                <a:solidFill>
                  <a:srgbClr val="003300"/>
                </a:solidFill>
              </a:rPr>
              <a:t>Comportamento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000">
                <a:solidFill>
                  <a:srgbClr val="003300"/>
                </a:solidFill>
              </a:rPr>
              <a:t>Atitude do agente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000">
                <a:solidFill>
                  <a:srgbClr val="003300"/>
                </a:solidFill>
              </a:rPr>
              <a:t>Relacionamento com os representantes do setor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000">
                <a:solidFill>
                  <a:srgbClr val="003300"/>
                </a:solidFill>
              </a:rPr>
              <a:t>Confiança no governo</a:t>
            </a:r>
          </a:p>
        </p:txBody>
      </p:sp>
      <p:sp>
        <p:nvSpPr>
          <p:cNvPr id="32775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2C824477-832C-4205-81A0-B99E989B6203}" type="slidenum">
              <a:rPr lang="pt-BR"/>
              <a:pPr>
                <a:defRPr/>
              </a:pPr>
              <a:t>31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Conteúdo 2"/>
          <p:cNvSpPr>
            <a:spLocks noGrp="1"/>
          </p:cNvSpPr>
          <p:nvPr>
            <p:ph idx="1"/>
          </p:nvPr>
        </p:nvSpPr>
        <p:spPr>
          <a:xfrm>
            <a:off x="2051050" y="2852738"/>
            <a:ext cx="5834063" cy="863600"/>
          </a:xfrm>
        </p:spPr>
        <p:txBody>
          <a:bodyPr/>
          <a:lstStyle/>
          <a:p>
            <a:pPr>
              <a:buFontTx/>
              <a:buNone/>
            </a:pPr>
            <a:r>
              <a:rPr lang="pt-BR" sz="3600" smtClean="0"/>
              <a:t>Obrigado por sua atenção!</a:t>
            </a:r>
          </a:p>
        </p:txBody>
      </p:sp>
      <p:sp>
        <p:nvSpPr>
          <p:cNvPr id="33795" name="Subtítulo 2"/>
          <p:cNvSpPr txBox="1">
            <a:spLocks/>
          </p:cNvSpPr>
          <p:nvPr/>
        </p:nvSpPr>
        <p:spPr bwMode="auto">
          <a:xfrm>
            <a:off x="1547813" y="5516563"/>
            <a:ext cx="66960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B050"/>
              </a:buClr>
              <a:buSzPct val="120000"/>
            </a:pPr>
            <a:r>
              <a:rPr lang="pt-BR" sz="1400">
                <a:solidFill>
                  <a:srgbClr val="003300"/>
                </a:solidFill>
              </a:rPr>
              <a:t>Bruna Denise Lemes de Arruda – </a:t>
            </a:r>
            <a:r>
              <a:rPr lang="pt-BR" sz="1400">
                <a:solidFill>
                  <a:srgbClr val="003300"/>
                </a:solidFill>
                <a:hlinkClick r:id="rId3"/>
              </a:rPr>
              <a:t>bruna.arruda@transportes.gov.br</a:t>
            </a:r>
            <a:endParaRPr lang="pt-BR" sz="1400">
              <a:solidFill>
                <a:srgbClr val="0033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B050"/>
              </a:buClr>
              <a:buSzPct val="120000"/>
            </a:pPr>
            <a:r>
              <a:rPr lang="pt-BR" sz="1400">
                <a:solidFill>
                  <a:srgbClr val="003300"/>
                </a:solidFill>
              </a:rPr>
              <a:t>Jairo Pereira Cortez – </a:t>
            </a:r>
            <a:r>
              <a:rPr lang="pt-BR" sz="1400">
                <a:solidFill>
                  <a:srgbClr val="003300"/>
                </a:solidFill>
                <a:hlinkClick r:id="rId4"/>
              </a:rPr>
              <a:t>jairo.cortez@antaq.gov.br</a:t>
            </a:r>
            <a:endParaRPr lang="pt-BR" sz="1400">
              <a:solidFill>
                <a:srgbClr val="0033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B050"/>
              </a:buClr>
              <a:buSzPct val="120000"/>
            </a:pPr>
            <a:r>
              <a:rPr lang="pt-BR" sz="1400">
                <a:solidFill>
                  <a:srgbClr val="003300"/>
                </a:solidFill>
              </a:rPr>
              <a:t>José Renato Ribas Fialho – </a:t>
            </a:r>
            <a:r>
              <a:rPr lang="pt-BR" sz="1400">
                <a:solidFill>
                  <a:srgbClr val="003300"/>
                </a:solidFill>
                <a:hlinkClick r:id="rId5"/>
              </a:rPr>
              <a:t>jose.fialho@antaq.gov.br</a:t>
            </a:r>
            <a:endParaRPr lang="pt-BR" sz="1400">
              <a:solidFill>
                <a:srgbClr val="003300"/>
              </a:solidFill>
            </a:endParaRPr>
          </a:p>
        </p:txBody>
      </p:sp>
      <p:sp>
        <p:nvSpPr>
          <p:cNvPr id="33796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11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3E9F2D8D-9CF1-4410-9D94-44AC048CC42F}" type="slidenum">
              <a:rPr lang="pt-BR"/>
              <a:pPr>
                <a:defRPr/>
              </a:pPr>
              <a:t>32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Portos e Terminais Fluviais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7500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nl-NL" sz="2800" kern="0" dirty="0">
                <a:solidFill>
                  <a:srgbClr val="003300"/>
                </a:solidFill>
              </a:rPr>
              <a:t>Porto de Amsterdam</a:t>
            </a:r>
          </a:p>
        </p:txBody>
      </p: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466725" y="2071688"/>
            <a:ext cx="86772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buClr>
                <a:srgbClr val="00B050"/>
              </a:buClr>
              <a:buSzPct val="120000"/>
              <a:buFontTx/>
              <a:buChar char="•"/>
            </a:pPr>
            <a:r>
              <a:rPr lang="pt-BR" sz="2000">
                <a:solidFill>
                  <a:srgbClr val="003300"/>
                </a:solidFill>
              </a:rPr>
              <a:t>4º Porto Marítimo da Europa;</a:t>
            </a:r>
          </a:p>
          <a:p>
            <a:pPr marL="342900" indent="-342900" algn="just">
              <a:spcBef>
                <a:spcPts val="600"/>
              </a:spcBef>
              <a:buClr>
                <a:srgbClr val="00B050"/>
              </a:buClr>
              <a:buSzPct val="120000"/>
              <a:buFontTx/>
              <a:buChar char="•"/>
            </a:pPr>
            <a:r>
              <a:rPr lang="pt-BR" sz="2000">
                <a:solidFill>
                  <a:srgbClr val="003300"/>
                </a:solidFill>
              </a:rPr>
              <a:t>Movimentação na área do Canal do Mar do Norte: 109 mi de t;</a:t>
            </a:r>
          </a:p>
          <a:p>
            <a:pPr marL="342900" indent="-342900" algn="just">
              <a:spcBef>
                <a:spcPts val="600"/>
              </a:spcBef>
              <a:buClr>
                <a:srgbClr val="00B050"/>
              </a:buClr>
              <a:buSzPct val="120000"/>
              <a:buFontTx/>
              <a:buChar char="•"/>
            </a:pPr>
            <a:r>
              <a:rPr lang="pt-BR" sz="2000">
                <a:solidFill>
                  <a:srgbClr val="003300"/>
                </a:solidFill>
              </a:rPr>
              <a:t>Entrada e saída pela Navegação interior: 61 mi de t;</a:t>
            </a:r>
          </a:p>
        </p:txBody>
      </p:sp>
      <p:grpSp>
        <p:nvGrpSpPr>
          <p:cNvPr id="5125" name="Grupo 37"/>
          <p:cNvGrpSpPr>
            <a:grpSpLocks/>
          </p:cNvGrpSpPr>
          <p:nvPr/>
        </p:nvGrpSpPr>
        <p:grpSpPr bwMode="auto">
          <a:xfrm>
            <a:off x="98425" y="3219450"/>
            <a:ext cx="5616575" cy="3086100"/>
            <a:chOff x="99007" y="3219170"/>
            <a:chExt cx="5616002" cy="3086050"/>
          </a:xfrm>
        </p:grpSpPr>
        <p:pic>
          <p:nvPicPr>
            <p:cNvPr id="5136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19334" t="807" r="10394" b="1884"/>
            <a:stretch>
              <a:fillRect/>
            </a:stretch>
          </p:blipFill>
          <p:spPr bwMode="auto">
            <a:xfrm>
              <a:off x="99007" y="3219170"/>
              <a:ext cx="5616000" cy="3067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3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6007" y="4615370"/>
              <a:ext cx="950625" cy="7692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38" name="Text Box 3"/>
            <p:cNvSpPr txBox="1">
              <a:spLocks noChangeArrowheads="1"/>
            </p:cNvSpPr>
            <p:nvPr/>
          </p:nvSpPr>
          <p:spPr bwMode="auto">
            <a:xfrm>
              <a:off x="3158557" y="4912745"/>
              <a:ext cx="1293825" cy="188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ts val="8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b="1">
                  <a:solidFill>
                    <a:srgbClr val="000000"/>
                  </a:solidFill>
                </a:rPr>
                <a:t>Cidade de Amsterdam </a:t>
              </a:r>
            </a:p>
          </p:txBody>
        </p:sp>
        <p:pic>
          <p:nvPicPr>
            <p:cNvPr id="513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86482" y="4955645"/>
              <a:ext cx="888225" cy="1157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40" name="Text Box 5"/>
            <p:cNvSpPr txBox="1">
              <a:spLocks noChangeArrowheads="1"/>
            </p:cNvSpPr>
            <p:nvPr/>
          </p:nvSpPr>
          <p:spPr bwMode="auto">
            <a:xfrm>
              <a:off x="2460457" y="4194170"/>
              <a:ext cx="1353294" cy="4823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b="1">
                  <a:solidFill>
                    <a:srgbClr val="FFFFFF"/>
                  </a:solidFill>
                </a:rPr>
                <a:t>PORTO DE</a:t>
              </a:r>
            </a:p>
            <a:p>
              <a:pPr algn="ct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b="1">
                  <a:solidFill>
                    <a:srgbClr val="FFFFFF"/>
                  </a:solidFill>
                </a:rPr>
                <a:t>AMSTERDAM</a:t>
              </a:r>
            </a:p>
          </p:txBody>
        </p:sp>
        <p:sp>
          <p:nvSpPr>
            <p:cNvPr id="5141" name="Text Box 6"/>
            <p:cNvSpPr txBox="1">
              <a:spLocks noChangeArrowheads="1"/>
            </p:cNvSpPr>
            <p:nvPr/>
          </p:nvSpPr>
          <p:spPr bwMode="auto">
            <a:xfrm>
              <a:off x="1553707" y="5510420"/>
              <a:ext cx="1617102" cy="676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b="1">
                  <a:solidFill>
                    <a:srgbClr val="000000"/>
                  </a:solidFill>
                </a:rPr>
                <a:t>Amsterdam</a:t>
              </a:r>
              <a:br>
                <a:rPr lang="en-US" sz="1400" b="1">
                  <a:solidFill>
                    <a:srgbClr val="000000"/>
                  </a:solidFill>
                </a:rPr>
              </a:br>
              <a:r>
                <a:rPr lang="en-US" sz="1400" b="1">
                  <a:solidFill>
                    <a:srgbClr val="000000"/>
                  </a:solidFill>
                </a:rPr>
                <a:t>Aeroporto</a:t>
              </a:r>
              <a:br>
                <a:rPr lang="en-US" sz="1400" b="1">
                  <a:solidFill>
                    <a:srgbClr val="000000"/>
                  </a:solidFill>
                </a:rPr>
              </a:br>
              <a:r>
                <a:rPr lang="en-US" sz="1400" b="1">
                  <a:solidFill>
                    <a:srgbClr val="000000"/>
                  </a:solidFill>
                </a:rPr>
                <a:t>Schiphol</a:t>
              </a:r>
            </a:p>
          </p:txBody>
        </p:sp>
        <p:sp>
          <p:nvSpPr>
            <p:cNvPr id="5142" name="Freeform 7"/>
            <p:cNvSpPr>
              <a:spLocks noChangeArrowheads="1"/>
            </p:cNvSpPr>
            <p:nvPr/>
          </p:nvSpPr>
          <p:spPr bwMode="auto">
            <a:xfrm>
              <a:off x="1081807" y="3259145"/>
              <a:ext cx="663000" cy="292500"/>
            </a:xfrm>
            <a:custGeom>
              <a:avLst/>
              <a:gdLst>
                <a:gd name="T0" fmla="*/ 0 w 680"/>
                <a:gd name="T1" fmla="*/ 2147483647 h 300"/>
                <a:gd name="T2" fmla="*/ 2147483647 w 680"/>
                <a:gd name="T3" fmla="*/ 2147483647 h 300"/>
                <a:gd name="T4" fmla="*/ 2147483647 w 680"/>
                <a:gd name="T5" fmla="*/ 0 h 300"/>
                <a:gd name="T6" fmla="*/ 2147483647 w 680"/>
                <a:gd name="T7" fmla="*/ 2147483647 h 300"/>
                <a:gd name="T8" fmla="*/ 2147483647 w 680"/>
                <a:gd name="T9" fmla="*/ 2147483647 h 300"/>
                <a:gd name="T10" fmla="*/ 2147483647 w 680"/>
                <a:gd name="T11" fmla="*/ 2147483647 h 300"/>
                <a:gd name="T12" fmla="*/ 2147483647 w 680"/>
                <a:gd name="T13" fmla="*/ 2147483647 h 300"/>
                <a:gd name="T14" fmla="*/ 2147483647 w 680"/>
                <a:gd name="T15" fmla="*/ 2147483647 h 300"/>
                <a:gd name="T16" fmla="*/ 2147483647 w 680"/>
                <a:gd name="T17" fmla="*/ 2147483647 h 300"/>
                <a:gd name="T18" fmla="*/ 2147483647 w 680"/>
                <a:gd name="T19" fmla="*/ 2147483647 h 300"/>
                <a:gd name="T20" fmla="*/ 2147483647 w 680"/>
                <a:gd name="T21" fmla="*/ 2147483647 h 300"/>
                <a:gd name="T22" fmla="*/ 2147483647 w 680"/>
                <a:gd name="T23" fmla="*/ 2147483647 h 300"/>
                <a:gd name="T24" fmla="*/ 2147483647 w 680"/>
                <a:gd name="T25" fmla="*/ 2147483647 h 300"/>
                <a:gd name="T26" fmla="*/ 2147483647 w 680"/>
                <a:gd name="T27" fmla="*/ 2147483647 h 300"/>
                <a:gd name="T28" fmla="*/ 2147483647 w 680"/>
                <a:gd name="T29" fmla="*/ 2147483647 h 300"/>
                <a:gd name="T30" fmla="*/ 2147483647 w 680"/>
                <a:gd name="T31" fmla="*/ 2147483647 h 300"/>
                <a:gd name="T32" fmla="*/ 2147483647 w 680"/>
                <a:gd name="T33" fmla="*/ 2147483647 h 300"/>
                <a:gd name="T34" fmla="*/ 2147483647 w 680"/>
                <a:gd name="T35" fmla="*/ 2147483647 h 300"/>
                <a:gd name="T36" fmla="*/ 2147483647 w 680"/>
                <a:gd name="T37" fmla="*/ 2147483647 h 300"/>
                <a:gd name="T38" fmla="*/ 2147483647 w 680"/>
                <a:gd name="T39" fmla="*/ 2147483647 h 300"/>
                <a:gd name="T40" fmla="*/ 2147483647 w 680"/>
                <a:gd name="T41" fmla="*/ 2147483647 h 300"/>
                <a:gd name="T42" fmla="*/ 2147483647 w 680"/>
                <a:gd name="T43" fmla="*/ 2147483647 h 300"/>
                <a:gd name="T44" fmla="*/ 2147483647 w 680"/>
                <a:gd name="T45" fmla="*/ 2147483647 h 300"/>
                <a:gd name="T46" fmla="*/ 2147483647 w 680"/>
                <a:gd name="T47" fmla="*/ 2147483647 h 300"/>
                <a:gd name="T48" fmla="*/ 2147483647 w 680"/>
                <a:gd name="T49" fmla="*/ 2147483647 h 300"/>
                <a:gd name="T50" fmla="*/ 2147483647 w 680"/>
                <a:gd name="T51" fmla="*/ 2147483647 h 300"/>
                <a:gd name="T52" fmla="*/ 2147483647 w 680"/>
                <a:gd name="T53" fmla="*/ 2147483647 h 300"/>
                <a:gd name="T54" fmla="*/ 2147483647 w 680"/>
                <a:gd name="T55" fmla="*/ 2147483647 h 300"/>
                <a:gd name="T56" fmla="*/ 2147483647 w 680"/>
                <a:gd name="T57" fmla="*/ 2147483647 h 300"/>
                <a:gd name="T58" fmla="*/ 0 w 680"/>
                <a:gd name="T59" fmla="*/ 2147483647 h 3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80"/>
                <a:gd name="T91" fmla="*/ 0 h 300"/>
                <a:gd name="T92" fmla="*/ 680 w 680"/>
                <a:gd name="T93" fmla="*/ 300 h 3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80" h="300">
                  <a:moveTo>
                    <a:pt x="0" y="236"/>
                  </a:moveTo>
                  <a:lnTo>
                    <a:pt x="60" y="112"/>
                  </a:lnTo>
                  <a:lnTo>
                    <a:pt x="116" y="0"/>
                  </a:lnTo>
                  <a:lnTo>
                    <a:pt x="268" y="4"/>
                  </a:lnTo>
                  <a:lnTo>
                    <a:pt x="464" y="64"/>
                  </a:lnTo>
                  <a:lnTo>
                    <a:pt x="512" y="80"/>
                  </a:lnTo>
                  <a:lnTo>
                    <a:pt x="512" y="124"/>
                  </a:lnTo>
                  <a:lnTo>
                    <a:pt x="544" y="116"/>
                  </a:lnTo>
                  <a:lnTo>
                    <a:pt x="552" y="144"/>
                  </a:lnTo>
                  <a:lnTo>
                    <a:pt x="604" y="116"/>
                  </a:lnTo>
                  <a:lnTo>
                    <a:pt x="632" y="144"/>
                  </a:lnTo>
                  <a:lnTo>
                    <a:pt x="660" y="144"/>
                  </a:lnTo>
                  <a:lnTo>
                    <a:pt x="664" y="248"/>
                  </a:lnTo>
                  <a:lnTo>
                    <a:pt x="680" y="300"/>
                  </a:lnTo>
                  <a:lnTo>
                    <a:pt x="640" y="296"/>
                  </a:lnTo>
                  <a:lnTo>
                    <a:pt x="580" y="300"/>
                  </a:lnTo>
                  <a:lnTo>
                    <a:pt x="536" y="300"/>
                  </a:lnTo>
                  <a:lnTo>
                    <a:pt x="512" y="264"/>
                  </a:lnTo>
                  <a:lnTo>
                    <a:pt x="524" y="236"/>
                  </a:lnTo>
                  <a:lnTo>
                    <a:pt x="492" y="248"/>
                  </a:lnTo>
                  <a:lnTo>
                    <a:pt x="456" y="228"/>
                  </a:lnTo>
                  <a:lnTo>
                    <a:pt x="448" y="116"/>
                  </a:lnTo>
                  <a:lnTo>
                    <a:pt x="432" y="136"/>
                  </a:lnTo>
                  <a:lnTo>
                    <a:pt x="344" y="112"/>
                  </a:lnTo>
                  <a:lnTo>
                    <a:pt x="440" y="156"/>
                  </a:lnTo>
                  <a:lnTo>
                    <a:pt x="440" y="220"/>
                  </a:lnTo>
                  <a:lnTo>
                    <a:pt x="300" y="188"/>
                  </a:lnTo>
                  <a:lnTo>
                    <a:pt x="252" y="160"/>
                  </a:lnTo>
                  <a:lnTo>
                    <a:pt x="188" y="168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CE171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3" name="Freeform 8"/>
            <p:cNvSpPr>
              <a:spLocks noChangeArrowheads="1"/>
            </p:cNvSpPr>
            <p:nvPr/>
          </p:nvSpPr>
          <p:spPr bwMode="auto">
            <a:xfrm>
              <a:off x="1046707" y="3566270"/>
              <a:ext cx="725400" cy="318825"/>
            </a:xfrm>
            <a:custGeom>
              <a:avLst/>
              <a:gdLst>
                <a:gd name="T0" fmla="*/ 2147483647 w 744"/>
                <a:gd name="T1" fmla="*/ 2147483647 h 327"/>
                <a:gd name="T2" fmla="*/ 2147483647 w 744"/>
                <a:gd name="T3" fmla="*/ 2147483647 h 327"/>
                <a:gd name="T4" fmla="*/ 2147483647 w 744"/>
                <a:gd name="T5" fmla="*/ 2147483647 h 327"/>
                <a:gd name="T6" fmla="*/ 2147483647 w 744"/>
                <a:gd name="T7" fmla="*/ 2147483647 h 327"/>
                <a:gd name="T8" fmla="*/ 2147483647 w 744"/>
                <a:gd name="T9" fmla="*/ 2147483647 h 327"/>
                <a:gd name="T10" fmla="*/ 2147483647 w 744"/>
                <a:gd name="T11" fmla="*/ 2147483647 h 327"/>
                <a:gd name="T12" fmla="*/ 2147483647 w 744"/>
                <a:gd name="T13" fmla="*/ 2147483647 h 327"/>
                <a:gd name="T14" fmla="*/ 2147483647 w 744"/>
                <a:gd name="T15" fmla="*/ 2147483647 h 327"/>
                <a:gd name="T16" fmla="*/ 2147483647 w 744"/>
                <a:gd name="T17" fmla="*/ 2147483647 h 327"/>
                <a:gd name="T18" fmla="*/ 2147483647 w 744"/>
                <a:gd name="T19" fmla="*/ 2147483647 h 327"/>
                <a:gd name="T20" fmla="*/ 2147483647 w 744"/>
                <a:gd name="T21" fmla="*/ 2147483647 h 327"/>
                <a:gd name="T22" fmla="*/ 2147483647 w 744"/>
                <a:gd name="T23" fmla="*/ 2147483647 h 327"/>
                <a:gd name="T24" fmla="*/ 2147483647 w 744"/>
                <a:gd name="T25" fmla="*/ 2147483647 h 327"/>
                <a:gd name="T26" fmla="*/ 2147483647 w 744"/>
                <a:gd name="T27" fmla="*/ 2147483647 h 327"/>
                <a:gd name="T28" fmla="*/ 2147483647 w 744"/>
                <a:gd name="T29" fmla="*/ 2147483647 h 327"/>
                <a:gd name="T30" fmla="*/ 2147483647 w 744"/>
                <a:gd name="T31" fmla="*/ 2147483647 h 327"/>
                <a:gd name="T32" fmla="*/ 2147483647 w 744"/>
                <a:gd name="T33" fmla="*/ 2147483647 h 327"/>
                <a:gd name="T34" fmla="*/ 2147483647 w 744"/>
                <a:gd name="T35" fmla="*/ 2147483647 h 327"/>
                <a:gd name="T36" fmla="*/ 2147483647 w 744"/>
                <a:gd name="T37" fmla="*/ 2147483647 h 327"/>
                <a:gd name="T38" fmla="*/ 2147483647 w 744"/>
                <a:gd name="T39" fmla="*/ 2147483647 h 327"/>
                <a:gd name="T40" fmla="*/ 2147483647 w 744"/>
                <a:gd name="T41" fmla="*/ 0 h 327"/>
                <a:gd name="T42" fmla="*/ 2147483647 w 744"/>
                <a:gd name="T43" fmla="*/ 2147483647 h 327"/>
                <a:gd name="T44" fmla="*/ 2147483647 w 744"/>
                <a:gd name="T45" fmla="*/ 2147483647 h 327"/>
                <a:gd name="T46" fmla="*/ 2147483647 w 744"/>
                <a:gd name="T47" fmla="*/ 2147483647 h 327"/>
                <a:gd name="T48" fmla="*/ 2147483647 w 744"/>
                <a:gd name="T49" fmla="*/ 2147483647 h 327"/>
                <a:gd name="T50" fmla="*/ 2147483647 w 744"/>
                <a:gd name="T51" fmla="*/ 2147483647 h 327"/>
                <a:gd name="T52" fmla="*/ 2147483647 w 744"/>
                <a:gd name="T53" fmla="*/ 2147483647 h 327"/>
                <a:gd name="T54" fmla="*/ 2147483647 w 744"/>
                <a:gd name="T55" fmla="*/ 2147483647 h 327"/>
                <a:gd name="T56" fmla="*/ 2147483647 w 744"/>
                <a:gd name="T57" fmla="*/ 2147483647 h 327"/>
                <a:gd name="T58" fmla="*/ 2147483647 w 744"/>
                <a:gd name="T59" fmla="*/ 2147483647 h 327"/>
                <a:gd name="T60" fmla="*/ 2147483647 w 744"/>
                <a:gd name="T61" fmla="*/ 2147483647 h 327"/>
                <a:gd name="T62" fmla="*/ 2147483647 w 744"/>
                <a:gd name="T63" fmla="*/ 2147483647 h 3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4"/>
                <a:gd name="T97" fmla="*/ 0 h 327"/>
                <a:gd name="T98" fmla="*/ 744 w 744"/>
                <a:gd name="T99" fmla="*/ 327 h 3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4" h="327">
                  <a:moveTo>
                    <a:pt x="651" y="258"/>
                  </a:moveTo>
                  <a:lnTo>
                    <a:pt x="558" y="327"/>
                  </a:lnTo>
                  <a:lnTo>
                    <a:pt x="540" y="315"/>
                  </a:lnTo>
                  <a:lnTo>
                    <a:pt x="549" y="204"/>
                  </a:lnTo>
                  <a:lnTo>
                    <a:pt x="495" y="156"/>
                  </a:lnTo>
                  <a:lnTo>
                    <a:pt x="432" y="123"/>
                  </a:lnTo>
                  <a:lnTo>
                    <a:pt x="378" y="138"/>
                  </a:lnTo>
                  <a:lnTo>
                    <a:pt x="345" y="135"/>
                  </a:lnTo>
                  <a:lnTo>
                    <a:pt x="333" y="156"/>
                  </a:lnTo>
                  <a:lnTo>
                    <a:pt x="294" y="174"/>
                  </a:lnTo>
                  <a:lnTo>
                    <a:pt x="276" y="195"/>
                  </a:lnTo>
                  <a:lnTo>
                    <a:pt x="273" y="213"/>
                  </a:lnTo>
                  <a:lnTo>
                    <a:pt x="291" y="234"/>
                  </a:lnTo>
                  <a:lnTo>
                    <a:pt x="258" y="249"/>
                  </a:lnTo>
                  <a:lnTo>
                    <a:pt x="216" y="246"/>
                  </a:lnTo>
                  <a:lnTo>
                    <a:pt x="189" y="246"/>
                  </a:lnTo>
                  <a:lnTo>
                    <a:pt x="165" y="231"/>
                  </a:lnTo>
                  <a:lnTo>
                    <a:pt x="114" y="231"/>
                  </a:lnTo>
                  <a:lnTo>
                    <a:pt x="90" y="183"/>
                  </a:lnTo>
                  <a:lnTo>
                    <a:pt x="123" y="168"/>
                  </a:lnTo>
                  <a:lnTo>
                    <a:pt x="192" y="168"/>
                  </a:lnTo>
                  <a:lnTo>
                    <a:pt x="219" y="123"/>
                  </a:lnTo>
                  <a:lnTo>
                    <a:pt x="207" y="105"/>
                  </a:lnTo>
                  <a:lnTo>
                    <a:pt x="177" y="144"/>
                  </a:lnTo>
                  <a:lnTo>
                    <a:pt x="105" y="138"/>
                  </a:lnTo>
                  <a:lnTo>
                    <a:pt x="54" y="141"/>
                  </a:lnTo>
                  <a:lnTo>
                    <a:pt x="12" y="132"/>
                  </a:lnTo>
                  <a:lnTo>
                    <a:pt x="18" y="60"/>
                  </a:lnTo>
                  <a:lnTo>
                    <a:pt x="0" y="39"/>
                  </a:lnTo>
                  <a:lnTo>
                    <a:pt x="54" y="9"/>
                  </a:lnTo>
                  <a:lnTo>
                    <a:pt x="87" y="9"/>
                  </a:lnTo>
                  <a:lnTo>
                    <a:pt x="60" y="24"/>
                  </a:lnTo>
                  <a:lnTo>
                    <a:pt x="90" y="57"/>
                  </a:lnTo>
                  <a:lnTo>
                    <a:pt x="105" y="72"/>
                  </a:lnTo>
                  <a:lnTo>
                    <a:pt x="165" y="117"/>
                  </a:lnTo>
                  <a:lnTo>
                    <a:pt x="177" y="99"/>
                  </a:lnTo>
                  <a:lnTo>
                    <a:pt x="93" y="33"/>
                  </a:lnTo>
                  <a:lnTo>
                    <a:pt x="111" y="21"/>
                  </a:lnTo>
                  <a:lnTo>
                    <a:pt x="216" y="87"/>
                  </a:lnTo>
                  <a:lnTo>
                    <a:pt x="228" y="66"/>
                  </a:lnTo>
                  <a:lnTo>
                    <a:pt x="120" y="9"/>
                  </a:lnTo>
                  <a:lnTo>
                    <a:pt x="150" y="0"/>
                  </a:lnTo>
                  <a:lnTo>
                    <a:pt x="228" y="0"/>
                  </a:lnTo>
                  <a:lnTo>
                    <a:pt x="345" y="12"/>
                  </a:lnTo>
                  <a:lnTo>
                    <a:pt x="510" y="9"/>
                  </a:lnTo>
                  <a:lnTo>
                    <a:pt x="567" y="24"/>
                  </a:lnTo>
                  <a:lnTo>
                    <a:pt x="627" y="18"/>
                  </a:lnTo>
                  <a:lnTo>
                    <a:pt x="657" y="9"/>
                  </a:lnTo>
                  <a:lnTo>
                    <a:pt x="726" y="18"/>
                  </a:lnTo>
                  <a:lnTo>
                    <a:pt x="744" y="75"/>
                  </a:lnTo>
                  <a:lnTo>
                    <a:pt x="720" y="81"/>
                  </a:lnTo>
                  <a:lnTo>
                    <a:pt x="669" y="48"/>
                  </a:lnTo>
                  <a:lnTo>
                    <a:pt x="651" y="21"/>
                  </a:lnTo>
                  <a:lnTo>
                    <a:pt x="615" y="30"/>
                  </a:lnTo>
                  <a:lnTo>
                    <a:pt x="585" y="48"/>
                  </a:lnTo>
                  <a:lnTo>
                    <a:pt x="585" y="84"/>
                  </a:lnTo>
                  <a:lnTo>
                    <a:pt x="618" y="108"/>
                  </a:lnTo>
                  <a:lnTo>
                    <a:pt x="585" y="141"/>
                  </a:lnTo>
                  <a:lnTo>
                    <a:pt x="561" y="144"/>
                  </a:lnTo>
                  <a:lnTo>
                    <a:pt x="552" y="162"/>
                  </a:lnTo>
                  <a:lnTo>
                    <a:pt x="573" y="186"/>
                  </a:lnTo>
                  <a:lnTo>
                    <a:pt x="594" y="180"/>
                  </a:lnTo>
                  <a:lnTo>
                    <a:pt x="618" y="162"/>
                  </a:lnTo>
                  <a:lnTo>
                    <a:pt x="651" y="258"/>
                  </a:lnTo>
                  <a:close/>
                </a:path>
              </a:pathLst>
            </a:custGeom>
            <a:solidFill>
              <a:srgbClr val="CE171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4" name="Text Box 9"/>
            <p:cNvSpPr txBox="1">
              <a:spLocks noChangeArrowheads="1"/>
            </p:cNvSpPr>
            <p:nvPr/>
          </p:nvSpPr>
          <p:spPr bwMode="auto">
            <a:xfrm>
              <a:off x="1093507" y="3433451"/>
              <a:ext cx="1220046" cy="288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b="1">
                  <a:solidFill>
                    <a:srgbClr val="FFFFFF"/>
                  </a:solidFill>
                </a:rPr>
                <a:t>IJMUIDEN</a:t>
              </a:r>
            </a:p>
          </p:txBody>
        </p:sp>
        <p:grpSp>
          <p:nvGrpSpPr>
            <p:cNvPr id="5145" name="Grupo 36"/>
            <p:cNvGrpSpPr>
              <a:grpSpLocks/>
            </p:cNvGrpSpPr>
            <p:nvPr/>
          </p:nvGrpSpPr>
          <p:grpSpPr bwMode="auto">
            <a:xfrm>
              <a:off x="3000608" y="6072202"/>
              <a:ext cx="2714401" cy="233018"/>
              <a:chOff x="3000608" y="6072202"/>
              <a:chExt cx="2714401" cy="233018"/>
            </a:xfrm>
          </p:grpSpPr>
          <p:sp>
            <p:nvSpPr>
              <p:cNvPr id="5146" name="Rectangle 11"/>
              <p:cNvSpPr>
                <a:spLocks noChangeArrowheads="1"/>
              </p:cNvSpPr>
              <p:nvPr/>
            </p:nvSpPr>
            <p:spPr bwMode="auto">
              <a:xfrm>
                <a:off x="3000608" y="6143319"/>
                <a:ext cx="2714401" cy="143201"/>
              </a:xfrm>
              <a:prstGeom prst="rect">
                <a:avLst/>
              </a:prstGeom>
              <a:solidFill>
                <a:srgbClr val="E8E8E8"/>
              </a:solidFill>
              <a:ln w="9360">
                <a:solidFill>
                  <a:srgbClr val="B3B3B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5147" name="Grupo 35"/>
              <p:cNvGrpSpPr>
                <a:grpSpLocks/>
              </p:cNvGrpSpPr>
              <p:nvPr/>
            </p:nvGrpSpPr>
            <p:grpSpPr bwMode="auto">
              <a:xfrm>
                <a:off x="3071783" y="6072206"/>
                <a:ext cx="786318" cy="233014"/>
                <a:chOff x="3071783" y="6072206"/>
                <a:chExt cx="786318" cy="233014"/>
              </a:xfrm>
            </p:grpSpPr>
            <p:sp>
              <p:nvSpPr>
                <p:cNvPr id="515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214678" y="6072206"/>
                  <a:ext cx="643423" cy="23301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sz="900">
                      <a:solidFill>
                        <a:srgbClr val="000000"/>
                      </a:solidFill>
                    </a:rPr>
                    <a:t>Fluvial    </a:t>
                  </a:r>
                </a:p>
              </p:txBody>
            </p:sp>
            <p:sp>
              <p:nvSpPr>
                <p:cNvPr id="5157" name="Line 14"/>
                <p:cNvSpPr>
                  <a:spLocks noChangeShapeType="1"/>
                </p:cNvSpPr>
                <p:nvPr/>
              </p:nvSpPr>
              <p:spPr bwMode="auto">
                <a:xfrm>
                  <a:off x="3071783" y="6214433"/>
                  <a:ext cx="184275" cy="974"/>
                </a:xfrm>
                <a:prstGeom prst="line">
                  <a:avLst/>
                </a:prstGeom>
                <a:noFill/>
                <a:ln w="28440">
                  <a:solidFill>
                    <a:srgbClr val="6194D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148" name="Group 15"/>
              <p:cNvGrpSpPr>
                <a:grpSpLocks/>
              </p:cNvGrpSpPr>
              <p:nvPr/>
            </p:nvGrpSpPr>
            <p:grpSpPr bwMode="auto">
              <a:xfrm>
                <a:off x="3816683" y="6072202"/>
                <a:ext cx="541125" cy="143201"/>
                <a:chOff x="3813" y="3749"/>
                <a:chExt cx="555" cy="147"/>
              </a:xfrm>
            </p:grpSpPr>
            <p:sp>
              <p:nvSpPr>
                <p:cNvPr id="515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48" y="3749"/>
                  <a:ext cx="520" cy="14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spcBef>
                      <a:spcPts val="563"/>
                    </a:spcBef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sz="900">
                      <a:solidFill>
                        <a:srgbClr val="000000"/>
                      </a:solidFill>
                    </a:rPr>
                    <a:t>   Rodoviário</a:t>
                  </a:r>
                </a:p>
              </p:txBody>
            </p:sp>
            <p:sp>
              <p:nvSpPr>
                <p:cNvPr id="5154" name="Line 17"/>
                <p:cNvSpPr>
                  <a:spLocks noChangeShapeType="1"/>
                </p:cNvSpPr>
                <p:nvPr/>
              </p:nvSpPr>
              <p:spPr bwMode="auto">
                <a:xfrm>
                  <a:off x="3813" y="3895"/>
                  <a:ext cx="189" cy="1"/>
                </a:xfrm>
                <a:prstGeom prst="line">
                  <a:avLst/>
                </a:prstGeom>
                <a:noFill/>
                <a:ln w="5724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5" name="Line 18"/>
                <p:cNvSpPr>
                  <a:spLocks noChangeShapeType="1"/>
                </p:cNvSpPr>
                <p:nvPr/>
              </p:nvSpPr>
              <p:spPr bwMode="auto">
                <a:xfrm>
                  <a:off x="3813" y="3895"/>
                  <a:ext cx="189" cy="1"/>
                </a:xfrm>
                <a:prstGeom prst="line">
                  <a:avLst/>
                </a:prstGeom>
                <a:noFill/>
                <a:ln w="1908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149" name="Group 19"/>
              <p:cNvGrpSpPr>
                <a:grpSpLocks/>
              </p:cNvGrpSpPr>
              <p:nvPr/>
            </p:nvGrpSpPr>
            <p:grpSpPr bwMode="auto">
              <a:xfrm>
                <a:off x="4888209" y="6072202"/>
                <a:ext cx="559650" cy="143201"/>
                <a:chOff x="4912" y="3819"/>
                <a:chExt cx="574" cy="147"/>
              </a:xfrm>
            </p:grpSpPr>
            <p:sp>
              <p:nvSpPr>
                <p:cNvPr id="515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027" y="3819"/>
                  <a:ext cx="459" cy="14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spcBef>
                      <a:spcPts val="563"/>
                    </a:spcBef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sz="900">
                      <a:solidFill>
                        <a:srgbClr val="000000"/>
                      </a:solidFill>
                    </a:rPr>
                    <a:t>Ferroviário</a:t>
                  </a:r>
                </a:p>
              </p:txBody>
            </p:sp>
            <p:sp>
              <p:nvSpPr>
                <p:cNvPr id="5151" name="Line 21"/>
                <p:cNvSpPr>
                  <a:spLocks noChangeShapeType="1"/>
                </p:cNvSpPr>
                <p:nvPr/>
              </p:nvSpPr>
              <p:spPr bwMode="auto">
                <a:xfrm>
                  <a:off x="4912" y="3965"/>
                  <a:ext cx="189" cy="1"/>
                </a:xfrm>
                <a:prstGeom prst="line">
                  <a:avLst/>
                </a:prstGeom>
                <a:noFill/>
                <a:ln w="4428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2" name="Line 22"/>
                <p:cNvSpPr>
                  <a:spLocks noChangeShapeType="1"/>
                </p:cNvSpPr>
                <p:nvPr/>
              </p:nvSpPr>
              <p:spPr bwMode="auto">
                <a:xfrm>
                  <a:off x="4912" y="3965"/>
                  <a:ext cx="189" cy="1"/>
                </a:xfrm>
                <a:prstGeom prst="line">
                  <a:avLst/>
                </a:prstGeom>
                <a:noFill/>
                <a:ln w="28440">
                  <a:solidFill>
                    <a:srgbClr val="FFFFFF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5126" name="Grupo 53"/>
          <p:cNvGrpSpPr>
            <a:grpSpLocks/>
          </p:cNvGrpSpPr>
          <p:nvPr/>
        </p:nvGrpSpPr>
        <p:grpSpPr bwMode="auto">
          <a:xfrm>
            <a:off x="5715000" y="4143375"/>
            <a:ext cx="3357563" cy="2143125"/>
            <a:chOff x="4429125" y="3071832"/>
            <a:chExt cx="4556125" cy="2773880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4429125" y="3071832"/>
              <a:ext cx="4556125" cy="2773880"/>
              <a:chOff x="344" y="1182"/>
              <a:chExt cx="4822" cy="2696"/>
            </a:xfrm>
            <a:solidFill>
              <a:schemeClr val="bg1"/>
            </a:solidFill>
          </p:grpSpPr>
          <p:pic>
            <p:nvPicPr>
              <p:cNvPr id="46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11929"/>
              <a:stretch>
                <a:fillRect/>
              </a:stretch>
            </p:blipFill>
            <p:spPr bwMode="auto">
              <a:xfrm>
                <a:off x="344" y="1224"/>
                <a:ext cx="4822" cy="2654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11" name="Group 6"/>
              <p:cNvGrpSpPr>
                <a:grpSpLocks/>
              </p:cNvGrpSpPr>
              <p:nvPr/>
            </p:nvGrpSpPr>
            <p:grpSpPr bwMode="auto">
              <a:xfrm>
                <a:off x="750" y="1182"/>
                <a:ext cx="4314" cy="2136"/>
                <a:chOff x="750" y="1182"/>
                <a:chExt cx="4314" cy="2136"/>
              </a:xfrm>
              <a:grpFill/>
            </p:grpSpPr>
            <p:sp>
              <p:nvSpPr>
                <p:cNvPr id="4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17" y="1182"/>
                  <a:ext cx="1847" cy="467"/>
                </a:xfrm>
                <a:prstGeom prst="rect">
                  <a:avLst/>
                </a:prstGeom>
                <a:grp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ts val="625"/>
                    </a:spcBef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/>
                  </a:pPr>
                  <a:r>
                    <a:rPr lang="en-US" sz="9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1985 - 1995 : +16%</a:t>
                  </a:r>
                  <a:br>
                    <a:rPr lang="en-US" sz="9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</a:br>
                  <a:r>
                    <a:rPr lang="en-US" sz="9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1995 - 2008 : +70%</a:t>
                  </a:r>
                </a:p>
              </p:txBody>
            </p:sp>
            <p:sp>
              <p:nvSpPr>
                <p:cNvPr id="4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750" y="2966"/>
                  <a:ext cx="2017" cy="352"/>
                </a:xfrm>
                <a:prstGeom prst="line">
                  <a:avLst/>
                </a:prstGeom>
                <a:grpFill/>
                <a:ln w="2556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767" y="1748"/>
                  <a:ext cx="2034" cy="1224"/>
                </a:xfrm>
                <a:prstGeom prst="line">
                  <a:avLst/>
                </a:prstGeom>
                <a:grpFill/>
                <a:ln w="2556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5135" name="Line 10"/>
            <p:cNvSpPr>
              <a:spLocks noChangeShapeType="1"/>
            </p:cNvSpPr>
            <p:nvPr/>
          </p:nvSpPr>
          <p:spPr bwMode="auto">
            <a:xfrm flipH="1" flipV="1">
              <a:off x="8643938" y="3643332"/>
              <a:ext cx="142875" cy="285750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127" name="Grupo 27"/>
          <p:cNvGrpSpPr>
            <a:grpSpLocks/>
          </p:cNvGrpSpPr>
          <p:nvPr/>
        </p:nvGrpSpPr>
        <p:grpSpPr bwMode="auto">
          <a:xfrm>
            <a:off x="5929313" y="4071938"/>
            <a:ext cx="1295400" cy="357187"/>
            <a:chOff x="9144000" y="2071678"/>
            <a:chExt cx="2714644" cy="357190"/>
          </a:xfrm>
        </p:grpSpPr>
        <p:sp>
          <p:nvSpPr>
            <p:cNvPr id="5132" name="Retângulo 26"/>
            <p:cNvSpPr>
              <a:spLocks noChangeArrowheads="1"/>
            </p:cNvSpPr>
            <p:nvPr/>
          </p:nvSpPr>
          <p:spPr bwMode="auto">
            <a:xfrm>
              <a:off x="9144000" y="2071678"/>
              <a:ext cx="2714644" cy="3571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33" name="AutoShape 12"/>
            <p:cNvSpPr>
              <a:spLocks noChangeArrowheads="1"/>
            </p:cNvSpPr>
            <p:nvPr/>
          </p:nvSpPr>
          <p:spPr bwMode="auto">
            <a:xfrm>
              <a:off x="9144000" y="2214555"/>
              <a:ext cx="108001" cy="108001"/>
            </a:xfrm>
            <a:prstGeom prst="roundRect">
              <a:avLst>
                <a:gd name="adj" fmla="val 889"/>
              </a:avLst>
            </a:prstGeom>
            <a:solidFill>
              <a:srgbClr val="FF950E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5929313" y="4143375"/>
            <a:ext cx="1643062" cy="22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</a:rPr>
              <a:t>Transbordo  milhões ton.</a:t>
            </a:r>
          </a:p>
        </p:txBody>
      </p:sp>
      <p:sp>
        <p:nvSpPr>
          <p:cNvPr id="5129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4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9193FE37-E1CB-44D1-9B02-615664B19EE4}" type="slidenum">
              <a:rPr lang="pt-BR"/>
              <a:pPr>
                <a:defRPr/>
              </a:pPr>
              <a:t>4</a:t>
            </a:fld>
            <a:endParaRPr lang="pt-BR" dirty="0"/>
          </a:p>
        </p:txBody>
      </p:sp>
      <p:sp>
        <p:nvSpPr>
          <p:cNvPr id="42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Portos e Terminais Fluviais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7500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nl-NL" sz="2800" kern="0" dirty="0">
                <a:solidFill>
                  <a:srgbClr val="003300"/>
                </a:solidFill>
              </a:rPr>
              <a:t>Porto de Amsterdam</a:t>
            </a:r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466725" y="2071688"/>
            <a:ext cx="86772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500">
                <a:solidFill>
                  <a:srgbClr val="003300"/>
                </a:solidFill>
              </a:rPr>
              <a:t>Facilidades para Navegação Interior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/>
          <a:srcRect b="12263"/>
          <a:stretch>
            <a:fillRect/>
          </a:stretch>
        </p:blipFill>
        <p:spPr bwMode="auto">
          <a:xfrm>
            <a:off x="5292725" y="2500313"/>
            <a:ext cx="37861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33919"/>
          <a:stretch>
            <a:fillRect/>
          </a:stretch>
        </p:blipFill>
        <p:spPr>
          <a:xfrm>
            <a:off x="5292725" y="4643438"/>
            <a:ext cx="3794125" cy="1670050"/>
          </a:xfrm>
        </p:spPr>
      </p:pic>
      <p:sp>
        <p:nvSpPr>
          <p:cNvPr id="6151" name="Rectangle 3"/>
          <p:cNvSpPr txBox="1">
            <a:spLocks noChangeArrowheads="1"/>
          </p:cNvSpPr>
          <p:nvPr/>
        </p:nvSpPr>
        <p:spPr bwMode="auto">
          <a:xfrm>
            <a:off x="466725" y="2143125"/>
            <a:ext cx="46053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endParaRPr lang="pt-BR" sz="2400">
              <a:solidFill>
                <a:srgbClr val="003300"/>
              </a:solidFill>
            </a:endParaRPr>
          </a:p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r>
              <a:rPr lang="pt-BR" sz="2400">
                <a:solidFill>
                  <a:srgbClr val="003300"/>
                </a:solidFill>
              </a:rPr>
              <a:t>Alimentação elétrica</a:t>
            </a:r>
          </a:p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r>
              <a:rPr lang="pt-BR" sz="2400">
                <a:solidFill>
                  <a:srgbClr val="003300"/>
                </a:solidFill>
              </a:rPr>
              <a:t>Abastecimento de água </a:t>
            </a:r>
          </a:p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r>
              <a:rPr lang="pt-BR" sz="2400">
                <a:solidFill>
                  <a:srgbClr val="003300"/>
                </a:solidFill>
              </a:rPr>
              <a:t>Abastecimento combustível</a:t>
            </a:r>
          </a:p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r>
              <a:rPr lang="pt-BR" sz="2400">
                <a:solidFill>
                  <a:srgbClr val="003300"/>
                </a:solidFill>
              </a:rPr>
              <a:t>Coleta de águas servidas</a:t>
            </a:r>
          </a:p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r>
              <a:rPr lang="pt-BR" sz="2400">
                <a:solidFill>
                  <a:srgbClr val="003300"/>
                </a:solidFill>
              </a:rPr>
              <a:t>Coleta de resíduos sólidos</a:t>
            </a:r>
          </a:p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r>
              <a:rPr lang="pt-BR" sz="2400">
                <a:solidFill>
                  <a:srgbClr val="003300"/>
                </a:solidFill>
              </a:rPr>
              <a:t>Berços de espera</a:t>
            </a:r>
          </a:p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r>
              <a:rPr lang="pt-BR" sz="2400">
                <a:solidFill>
                  <a:srgbClr val="003300"/>
                </a:solidFill>
              </a:rPr>
              <a:t>Linhas regulares para portos e terminais</a:t>
            </a:r>
          </a:p>
          <a:p>
            <a:pPr marL="719138" lvl="2" indent="-179388" algn="just">
              <a:buClr>
                <a:srgbClr val="00B050"/>
              </a:buClr>
              <a:buSzPct val="100000"/>
              <a:buFontTx/>
              <a:buChar char="•"/>
            </a:pPr>
            <a:r>
              <a:rPr lang="pt-BR">
                <a:solidFill>
                  <a:srgbClr val="003300"/>
                </a:solidFill>
              </a:rPr>
              <a:t>Diariamente: Roterdam e Antuérpia</a:t>
            </a:r>
          </a:p>
          <a:p>
            <a:pPr marL="719138" lvl="2" indent="-179388" algn="just">
              <a:buClr>
                <a:srgbClr val="00B050"/>
              </a:buClr>
              <a:buSzPct val="100000"/>
              <a:buFontTx/>
              <a:buChar char="•"/>
            </a:pPr>
            <a:r>
              <a:rPr lang="pt-BR">
                <a:solidFill>
                  <a:srgbClr val="003300"/>
                </a:solidFill>
              </a:rPr>
              <a:t>2 x por semana: Reno Alemão</a:t>
            </a:r>
          </a:p>
          <a:p>
            <a:pPr marL="719138" lvl="2" indent="-179388" algn="just">
              <a:buClr>
                <a:srgbClr val="00B050"/>
              </a:buClr>
              <a:buSzPct val="100000"/>
              <a:buFontTx/>
              <a:buChar char="•"/>
            </a:pPr>
            <a:r>
              <a:rPr lang="pt-BR">
                <a:solidFill>
                  <a:srgbClr val="003300"/>
                </a:solidFill>
              </a:rPr>
              <a:t>Semanalmente: 12 destinos</a:t>
            </a:r>
          </a:p>
          <a:p>
            <a:pPr marL="539750" lvl="1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endParaRPr lang="pt-BR" sz="2500">
              <a:solidFill>
                <a:srgbClr val="003300"/>
              </a:solidFill>
            </a:endParaRPr>
          </a:p>
        </p:txBody>
      </p:sp>
      <p:sp>
        <p:nvSpPr>
          <p:cNvPr id="6152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A87C6054-6A31-43A8-946F-D7700D2C79B5}" type="slidenum">
              <a:rPr lang="pt-BR"/>
              <a:pPr>
                <a:defRPr/>
              </a:pPr>
              <a:t>5</a:t>
            </a:fld>
            <a:endParaRPr lang="pt-BR" dirty="0"/>
          </a:p>
        </p:txBody>
      </p:sp>
      <p:sp>
        <p:nvSpPr>
          <p:cNvPr id="10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Portos e Terminais Fluviais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7500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nl-NL" sz="2800" kern="0" dirty="0">
                <a:solidFill>
                  <a:srgbClr val="003300"/>
                </a:solidFill>
              </a:rPr>
              <a:t>Porto de Amsterdam</a:t>
            </a:r>
          </a:p>
        </p:txBody>
      </p:sp>
      <p:pic>
        <p:nvPicPr>
          <p:cNvPr id="7172" name="Imagem 8" descr="DSC01443.JPG"/>
          <p:cNvPicPr>
            <a:picLocks noChangeAspect="1"/>
          </p:cNvPicPr>
          <p:nvPr/>
        </p:nvPicPr>
        <p:blipFill>
          <a:blip r:embed="rId3" cstate="print"/>
          <a:srcRect l="7813" b="28125"/>
          <a:stretch>
            <a:fillRect/>
          </a:stretch>
        </p:blipFill>
        <p:spPr bwMode="auto">
          <a:xfrm>
            <a:off x="3857625" y="3236913"/>
            <a:ext cx="5214938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5" descr="50-51_Waterland LFH 280609_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000250"/>
            <a:ext cx="478631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3"/>
          <p:cNvSpPr txBox="1">
            <a:spLocks noChangeArrowheads="1"/>
          </p:cNvSpPr>
          <p:nvPr/>
        </p:nvSpPr>
        <p:spPr bwMode="auto">
          <a:xfrm>
            <a:off x="5072063" y="2000250"/>
            <a:ext cx="4071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500">
                <a:solidFill>
                  <a:srgbClr val="003300"/>
                </a:solidFill>
              </a:rPr>
              <a:t>Waterland Terminal</a:t>
            </a:r>
          </a:p>
          <a:p>
            <a:pPr marL="179388" lvl="2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00000"/>
              <a:buFont typeface="Arial" pitchFamily="34" charset="0"/>
              <a:buChar char="•"/>
            </a:pPr>
            <a:r>
              <a:rPr lang="pt-BR" sz="1700">
                <a:solidFill>
                  <a:srgbClr val="003300"/>
                </a:solidFill>
              </a:rPr>
              <a:t>   Trimodalidade;</a:t>
            </a:r>
          </a:p>
          <a:p>
            <a:pPr marL="179388" lvl="2" algn="just">
              <a:spcAft>
                <a:spcPts val="600"/>
              </a:spcAft>
              <a:buClr>
                <a:srgbClr val="00B050"/>
              </a:buClr>
              <a:buSzPct val="100000"/>
              <a:buFont typeface="Arial" pitchFamily="34" charset="0"/>
              <a:buChar char="•"/>
            </a:pPr>
            <a:r>
              <a:rPr lang="pt-BR" sz="1700">
                <a:solidFill>
                  <a:srgbClr val="003300"/>
                </a:solidFill>
              </a:rPr>
              <a:t>   Embarcações de até 7.500 t (SSS);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</a:pPr>
            <a:endParaRPr lang="pt-BR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625" y="4929188"/>
            <a:ext cx="33575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3300"/>
                </a:solidFill>
                <a:latin typeface="Arial" charset="0"/>
                <a:cs typeface="Arial" charset="0"/>
              </a:rPr>
              <a:t>     Movimentação de carga em qualquer condição </a:t>
            </a:r>
            <a:r>
              <a:rPr lang="pt-BR" dirty="0">
                <a:solidFill>
                  <a:srgbClr val="003300"/>
                </a:solidFill>
                <a:latin typeface="Arial" charset="0"/>
                <a:cs typeface="Arial" charset="0"/>
              </a:rPr>
              <a:t>meteorológica.</a:t>
            </a:r>
            <a:endParaRPr lang="pt-BR" dirty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defRPr/>
            </a:pPr>
            <a:endParaRPr lang="pt-BR" dirty="0">
              <a:solidFill>
                <a:srgbClr val="003300"/>
              </a:solidFill>
              <a:latin typeface="Arial" charset="0"/>
              <a:cs typeface="Arial" charset="0"/>
            </a:endParaRPr>
          </a:p>
        </p:txBody>
      </p:sp>
      <p:sp>
        <p:nvSpPr>
          <p:cNvPr id="7176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EDA8D2CC-21A8-4D04-B06A-7D9BB5E5B8F8}" type="slidenum">
              <a:rPr lang="pt-BR"/>
              <a:pPr>
                <a:defRPr/>
              </a:pPr>
              <a:t>6</a:t>
            </a:fld>
            <a:endParaRPr lang="pt-BR" dirty="0"/>
          </a:p>
        </p:txBody>
      </p:sp>
      <p:sp>
        <p:nvSpPr>
          <p:cNvPr id="11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Portos e Terminais Fluviais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7500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nl-NL" sz="2800" kern="0" dirty="0">
                <a:solidFill>
                  <a:srgbClr val="003300"/>
                </a:solidFill>
              </a:rPr>
              <a:t>Porto de Amsterdam</a:t>
            </a:r>
          </a:p>
        </p:txBody>
      </p:sp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5072063" y="2000250"/>
            <a:ext cx="4071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buClr>
                <a:srgbClr val="00B050"/>
              </a:buClr>
              <a:buSzPct val="120000"/>
              <a:buFontTx/>
              <a:buChar char="•"/>
            </a:pPr>
            <a:r>
              <a:rPr lang="pt-BR" sz="2500">
                <a:solidFill>
                  <a:srgbClr val="003300"/>
                </a:solidFill>
              </a:rPr>
              <a:t>Conteiner Terminal </a:t>
            </a:r>
          </a:p>
          <a:p>
            <a:pPr marL="179388" lvl="2" algn="just">
              <a:buClr>
                <a:srgbClr val="00B050"/>
              </a:buClr>
              <a:buSzPct val="100000"/>
              <a:buFont typeface="Arial" pitchFamily="34" charset="0"/>
              <a:buChar char="•"/>
            </a:pPr>
            <a:r>
              <a:rPr lang="pt-BR">
                <a:solidFill>
                  <a:srgbClr val="003300"/>
                </a:solidFill>
              </a:rPr>
              <a:t>   Capacidade para 950.000 TEUs por ano;</a:t>
            </a:r>
          </a:p>
          <a:p>
            <a:pPr marL="179388" lvl="2" algn="just">
              <a:buClr>
                <a:srgbClr val="00B050"/>
              </a:buClr>
              <a:buSzPct val="100000"/>
              <a:buFont typeface="Arial" pitchFamily="34" charset="0"/>
              <a:buChar char="•"/>
            </a:pPr>
            <a:r>
              <a:rPr lang="pt-BR">
                <a:solidFill>
                  <a:srgbClr val="003300"/>
                </a:solidFill>
              </a:rPr>
              <a:t>    9 portêiners;</a:t>
            </a:r>
          </a:p>
        </p:txBody>
      </p:sp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428625" y="4929188"/>
            <a:ext cx="33575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>
              <a:buClr>
                <a:srgbClr val="00B050"/>
              </a:buClr>
              <a:buSzPct val="100000"/>
              <a:buFont typeface="Arial" pitchFamily="34" charset="0"/>
              <a:buChar char="•"/>
            </a:pPr>
            <a:r>
              <a:rPr lang="pt-BR">
                <a:solidFill>
                  <a:srgbClr val="003300"/>
                </a:solidFill>
              </a:rPr>
              <a:t>  Embarcações podem ser descarregadas num tempo de 30-50% menor;</a:t>
            </a:r>
          </a:p>
          <a:p>
            <a:pPr marL="0" lvl="1" algn="just">
              <a:buClr>
                <a:srgbClr val="00B050"/>
              </a:buClr>
              <a:buSzPct val="100000"/>
              <a:buFont typeface="Arial" pitchFamily="34" charset="0"/>
              <a:buChar char="•"/>
            </a:pPr>
            <a:r>
              <a:rPr lang="pt-BR">
                <a:solidFill>
                  <a:srgbClr val="003300"/>
                </a:solidFill>
              </a:rPr>
              <a:t>  Transbordo de embarcação para embarcação.</a:t>
            </a:r>
          </a:p>
        </p:txBody>
      </p:sp>
      <p:sp>
        <p:nvSpPr>
          <p:cNvPr id="8198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FD4B3CA2-67A7-47BF-A364-119A72A11706}" type="slidenum">
              <a:rPr lang="pt-BR"/>
              <a:pPr>
                <a:defRPr/>
              </a:pPr>
              <a:t>7</a:t>
            </a:fld>
            <a:endParaRPr lang="pt-BR" dirty="0"/>
          </a:p>
        </p:txBody>
      </p:sp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3" cstate="print"/>
          <a:srcRect l="24487" t="21667" r="17188" b="12500"/>
          <a:stretch>
            <a:fillRect/>
          </a:stretch>
        </p:blipFill>
        <p:spPr bwMode="auto">
          <a:xfrm>
            <a:off x="3929063" y="3232150"/>
            <a:ext cx="51435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Imagem 8" descr="Conteiner termin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000250"/>
            <a:ext cx="4786312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Portos e Terminais Fluviais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7500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nl-NL" sz="2800" kern="0" dirty="0">
                <a:solidFill>
                  <a:srgbClr val="003300"/>
                </a:solidFill>
              </a:rPr>
              <a:t>Porto de Roterdam</a:t>
            </a: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466725" y="2071688"/>
            <a:ext cx="86772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buClr>
                <a:srgbClr val="00B050"/>
              </a:buClr>
              <a:buSzPct val="120000"/>
              <a:buFontTx/>
              <a:buChar char="•"/>
            </a:pPr>
            <a:r>
              <a:rPr lang="pt-BR" sz="2400">
                <a:solidFill>
                  <a:srgbClr val="003300"/>
                </a:solidFill>
              </a:rPr>
              <a:t>1º Porto Marítimo da Europa – 4º do Mundo;</a:t>
            </a:r>
          </a:p>
          <a:p>
            <a:pPr marL="342900" indent="-342900" algn="just">
              <a:buClr>
                <a:srgbClr val="00B050"/>
              </a:buClr>
              <a:buSzPct val="120000"/>
              <a:buFontTx/>
              <a:buChar char="•"/>
            </a:pPr>
            <a:r>
              <a:rPr lang="pt-BR" sz="2400">
                <a:solidFill>
                  <a:srgbClr val="003300"/>
                </a:solidFill>
              </a:rPr>
              <a:t>Movimentação de Carga: 385 mi t em 2009;</a:t>
            </a:r>
          </a:p>
          <a:p>
            <a:pPr marL="342900" indent="-342900" algn="just">
              <a:buClr>
                <a:srgbClr val="00B050"/>
              </a:buClr>
              <a:buSzPct val="120000"/>
              <a:buFontTx/>
              <a:buChar char="•"/>
            </a:pPr>
            <a:r>
              <a:rPr lang="pt-BR" sz="2400">
                <a:solidFill>
                  <a:srgbClr val="003300"/>
                </a:solidFill>
              </a:rPr>
              <a:t>130.000 embarcações de navegação interior por ano.</a:t>
            </a:r>
          </a:p>
        </p:txBody>
      </p:sp>
      <p:grpSp>
        <p:nvGrpSpPr>
          <p:cNvPr id="9221" name="Group 3"/>
          <p:cNvGrpSpPr>
            <a:grpSpLocks/>
          </p:cNvGrpSpPr>
          <p:nvPr/>
        </p:nvGrpSpPr>
        <p:grpSpPr bwMode="auto">
          <a:xfrm>
            <a:off x="0" y="3214688"/>
            <a:ext cx="5761038" cy="3055937"/>
            <a:chOff x="254" y="907"/>
            <a:chExt cx="5253" cy="3043"/>
          </a:xfrm>
        </p:grpSpPr>
        <p:pic>
          <p:nvPicPr>
            <p:cNvPr id="922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" y="907"/>
              <a:ext cx="5179" cy="30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9227" name="Group 5"/>
            <p:cNvGrpSpPr>
              <a:grpSpLocks/>
            </p:cNvGrpSpPr>
            <p:nvPr/>
          </p:nvGrpSpPr>
          <p:grpSpPr bwMode="auto">
            <a:xfrm>
              <a:off x="4424" y="934"/>
              <a:ext cx="911" cy="822"/>
              <a:chOff x="4424" y="934"/>
              <a:chExt cx="911" cy="822"/>
            </a:xfrm>
          </p:grpSpPr>
          <p:sp>
            <p:nvSpPr>
              <p:cNvPr id="9248" name="Text Box 6"/>
              <p:cNvSpPr txBox="1">
                <a:spLocks noChangeArrowheads="1"/>
              </p:cNvSpPr>
              <p:nvPr/>
            </p:nvSpPr>
            <p:spPr bwMode="auto">
              <a:xfrm>
                <a:off x="4424" y="934"/>
                <a:ext cx="911" cy="27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spcBef>
                    <a:spcPts val="11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nl-NL" sz="1200" b="1">
                    <a:solidFill>
                      <a:srgbClr val="000000"/>
                    </a:solidFill>
                  </a:rPr>
                  <a:t>1400 - 1800</a:t>
                </a:r>
              </a:p>
            </p:txBody>
          </p:sp>
          <p:sp>
            <p:nvSpPr>
              <p:cNvPr id="9249" name="Line 7"/>
              <p:cNvSpPr>
                <a:spLocks noChangeShapeType="1"/>
              </p:cNvSpPr>
              <p:nvPr/>
            </p:nvSpPr>
            <p:spPr bwMode="auto">
              <a:xfrm flipV="1">
                <a:off x="4874" y="1120"/>
                <a:ext cx="1" cy="636"/>
              </a:xfrm>
              <a:prstGeom prst="line">
                <a:avLst/>
              </a:prstGeom>
              <a:noFill/>
              <a:ln w="12600">
                <a:solidFill>
                  <a:srgbClr val="001F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9228" name="Group 8"/>
            <p:cNvGrpSpPr>
              <a:grpSpLocks/>
            </p:cNvGrpSpPr>
            <p:nvPr/>
          </p:nvGrpSpPr>
          <p:grpSpPr bwMode="auto">
            <a:xfrm>
              <a:off x="4553" y="2091"/>
              <a:ext cx="911" cy="873"/>
              <a:chOff x="4553" y="2091"/>
              <a:chExt cx="911" cy="873"/>
            </a:xfrm>
          </p:grpSpPr>
          <p:sp>
            <p:nvSpPr>
              <p:cNvPr id="9246" name="Text Box 9"/>
              <p:cNvSpPr txBox="1">
                <a:spLocks noChangeArrowheads="1"/>
              </p:cNvSpPr>
              <p:nvPr/>
            </p:nvSpPr>
            <p:spPr bwMode="auto">
              <a:xfrm>
                <a:off x="4553" y="2686"/>
                <a:ext cx="911" cy="27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spcBef>
                    <a:spcPts val="11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nl-NL" sz="1200" b="1">
                    <a:solidFill>
                      <a:srgbClr val="000000"/>
                    </a:solidFill>
                  </a:rPr>
                  <a:t>1800 - 1900</a:t>
                </a:r>
              </a:p>
            </p:txBody>
          </p:sp>
          <p:sp>
            <p:nvSpPr>
              <p:cNvPr id="9247" name="Line 10"/>
              <p:cNvSpPr>
                <a:spLocks noChangeShapeType="1"/>
              </p:cNvSpPr>
              <p:nvPr/>
            </p:nvSpPr>
            <p:spPr bwMode="auto">
              <a:xfrm flipV="1">
                <a:off x="4989" y="2091"/>
                <a:ext cx="1" cy="666"/>
              </a:xfrm>
              <a:prstGeom prst="line">
                <a:avLst/>
              </a:prstGeom>
              <a:noFill/>
              <a:ln w="12600">
                <a:solidFill>
                  <a:srgbClr val="001F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9229" name="Group 11"/>
            <p:cNvGrpSpPr>
              <a:grpSpLocks/>
            </p:cNvGrpSpPr>
            <p:nvPr/>
          </p:nvGrpSpPr>
          <p:grpSpPr bwMode="auto">
            <a:xfrm>
              <a:off x="3641" y="1573"/>
              <a:ext cx="911" cy="1053"/>
              <a:chOff x="3641" y="1573"/>
              <a:chExt cx="911" cy="1053"/>
            </a:xfrm>
          </p:grpSpPr>
          <p:sp>
            <p:nvSpPr>
              <p:cNvPr id="9243" name="Text Box 12"/>
              <p:cNvSpPr txBox="1">
                <a:spLocks noChangeArrowheads="1"/>
              </p:cNvSpPr>
              <p:nvPr/>
            </p:nvSpPr>
            <p:spPr bwMode="auto">
              <a:xfrm>
                <a:off x="3641" y="1573"/>
                <a:ext cx="911" cy="27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spcBef>
                    <a:spcPts val="11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nl-NL" sz="1200" b="1">
                    <a:solidFill>
                      <a:srgbClr val="000000"/>
                    </a:solidFill>
                  </a:rPr>
                  <a:t>1920 - 1940</a:t>
                </a:r>
              </a:p>
            </p:txBody>
          </p:sp>
          <p:sp>
            <p:nvSpPr>
              <p:cNvPr id="9244" name="Line 13"/>
              <p:cNvSpPr>
                <a:spLocks noChangeShapeType="1"/>
              </p:cNvSpPr>
              <p:nvPr/>
            </p:nvSpPr>
            <p:spPr bwMode="auto">
              <a:xfrm flipV="1">
                <a:off x="3795" y="1763"/>
                <a:ext cx="1" cy="863"/>
              </a:xfrm>
              <a:prstGeom prst="line">
                <a:avLst/>
              </a:prstGeom>
              <a:noFill/>
              <a:ln w="12600">
                <a:solidFill>
                  <a:srgbClr val="001F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5" name="Line 14"/>
              <p:cNvSpPr>
                <a:spLocks noChangeShapeType="1"/>
              </p:cNvSpPr>
              <p:nvPr/>
            </p:nvSpPr>
            <p:spPr bwMode="auto">
              <a:xfrm flipV="1">
                <a:off x="4447" y="1763"/>
                <a:ext cx="1" cy="568"/>
              </a:xfrm>
              <a:prstGeom prst="line">
                <a:avLst/>
              </a:prstGeom>
              <a:noFill/>
              <a:ln w="12600">
                <a:solidFill>
                  <a:srgbClr val="001F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9230" name="Group 15"/>
            <p:cNvGrpSpPr>
              <a:grpSpLocks/>
            </p:cNvGrpSpPr>
            <p:nvPr/>
          </p:nvGrpSpPr>
          <p:grpSpPr bwMode="auto">
            <a:xfrm>
              <a:off x="3381" y="2592"/>
              <a:ext cx="911" cy="941"/>
              <a:chOff x="3381" y="2592"/>
              <a:chExt cx="911" cy="941"/>
            </a:xfrm>
          </p:grpSpPr>
          <p:sp>
            <p:nvSpPr>
              <p:cNvPr id="9240" name="Text Box 16"/>
              <p:cNvSpPr txBox="1">
                <a:spLocks noChangeArrowheads="1"/>
              </p:cNvSpPr>
              <p:nvPr/>
            </p:nvSpPr>
            <p:spPr bwMode="auto">
              <a:xfrm>
                <a:off x="3381" y="3255"/>
                <a:ext cx="911" cy="27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spcBef>
                    <a:spcPts val="11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nl-NL" sz="1200" b="1">
                    <a:solidFill>
                      <a:srgbClr val="000000"/>
                    </a:solidFill>
                  </a:rPr>
                  <a:t>1946 - 1960</a:t>
                </a:r>
              </a:p>
            </p:txBody>
          </p:sp>
          <p:sp>
            <p:nvSpPr>
              <p:cNvPr id="9241" name="Line 17"/>
              <p:cNvSpPr>
                <a:spLocks noChangeShapeType="1"/>
              </p:cNvSpPr>
              <p:nvPr/>
            </p:nvSpPr>
            <p:spPr bwMode="auto">
              <a:xfrm flipV="1">
                <a:off x="3454" y="2865"/>
                <a:ext cx="1" cy="521"/>
              </a:xfrm>
              <a:prstGeom prst="line">
                <a:avLst/>
              </a:prstGeom>
              <a:noFill/>
              <a:ln w="12600">
                <a:solidFill>
                  <a:srgbClr val="001F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2" name="Line 18"/>
              <p:cNvSpPr>
                <a:spLocks noChangeShapeType="1"/>
              </p:cNvSpPr>
              <p:nvPr/>
            </p:nvSpPr>
            <p:spPr bwMode="auto">
              <a:xfrm flipV="1">
                <a:off x="4285" y="2592"/>
                <a:ext cx="1" cy="795"/>
              </a:xfrm>
              <a:prstGeom prst="line">
                <a:avLst/>
              </a:prstGeom>
              <a:noFill/>
              <a:ln w="12600">
                <a:solidFill>
                  <a:srgbClr val="001F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9231" name="Group 19"/>
            <p:cNvGrpSpPr>
              <a:grpSpLocks/>
            </p:cNvGrpSpPr>
            <p:nvPr/>
          </p:nvGrpSpPr>
          <p:grpSpPr bwMode="auto">
            <a:xfrm>
              <a:off x="1725" y="1254"/>
              <a:ext cx="911" cy="962"/>
              <a:chOff x="1725" y="1254"/>
              <a:chExt cx="911" cy="962"/>
            </a:xfrm>
          </p:grpSpPr>
          <p:sp>
            <p:nvSpPr>
              <p:cNvPr id="9238" name="Text Box 20"/>
              <p:cNvSpPr txBox="1">
                <a:spLocks noChangeArrowheads="1"/>
              </p:cNvSpPr>
              <p:nvPr/>
            </p:nvSpPr>
            <p:spPr bwMode="auto">
              <a:xfrm>
                <a:off x="1725" y="1254"/>
                <a:ext cx="911" cy="27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spcBef>
                    <a:spcPts val="11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nl-NL" sz="1200" b="1">
                    <a:solidFill>
                      <a:srgbClr val="000000"/>
                    </a:solidFill>
                  </a:rPr>
                  <a:t>1960 - 1970</a:t>
                </a:r>
              </a:p>
            </p:txBody>
          </p:sp>
          <p:sp>
            <p:nvSpPr>
              <p:cNvPr id="9239" name="Line 21"/>
              <p:cNvSpPr>
                <a:spLocks noChangeShapeType="1"/>
              </p:cNvSpPr>
              <p:nvPr/>
            </p:nvSpPr>
            <p:spPr bwMode="auto">
              <a:xfrm flipV="1">
                <a:off x="2162" y="1444"/>
                <a:ext cx="1" cy="772"/>
              </a:xfrm>
              <a:prstGeom prst="line">
                <a:avLst/>
              </a:prstGeom>
              <a:noFill/>
              <a:ln w="12600">
                <a:solidFill>
                  <a:srgbClr val="001F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9232" name="Group 22"/>
            <p:cNvGrpSpPr>
              <a:grpSpLocks/>
            </p:cNvGrpSpPr>
            <p:nvPr/>
          </p:nvGrpSpPr>
          <p:grpSpPr bwMode="auto">
            <a:xfrm>
              <a:off x="857" y="2368"/>
              <a:ext cx="942" cy="1264"/>
              <a:chOff x="857" y="2368"/>
              <a:chExt cx="942" cy="1264"/>
            </a:xfrm>
          </p:grpSpPr>
          <p:sp>
            <p:nvSpPr>
              <p:cNvPr id="9236" name="Text Box 23"/>
              <p:cNvSpPr txBox="1">
                <a:spLocks noChangeArrowheads="1"/>
              </p:cNvSpPr>
              <p:nvPr/>
            </p:nvSpPr>
            <p:spPr bwMode="auto">
              <a:xfrm>
                <a:off x="857" y="3354"/>
                <a:ext cx="942" cy="27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spcBef>
                    <a:spcPts val="11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nl-NL" sz="1200" b="1">
                    <a:solidFill>
                      <a:srgbClr val="000000"/>
                    </a:solidFill>
                  </a:rPr>
                  <a:t>1970</a:t>
                </a:r>
                <a:r>
                  <a:rPr lang="nl-NL" sz="1200" b="1">
                    <a:solidFill>
                      <a:srgbClr val="DCF0FA"/>
                    </a:solidFill>
                  </a:rPr>
                  <a:t> </a:t>
                </a:r>
                <a:r>
                  <a:rPr lang="nl-NL" sz="1200" b="1">
                    <a:solidFill>
                      <a:srgbClr val="000000"/>
                    </a:solidFill>
                  </a:rPr>
                  <a:t>– 2008</a:t>
                </a:r>
              </a:p>
            </p:txBody>
          </p:sp>
          <p:sp>
            <p:nvSpPr>
              <p:cNvPr id="9237" name="Line 24"/>
              <p:cNvSpPr>
                <a:spLocks noChangeShapeType="1"/>
              </p:cNvSpPr>
              <p:nvPr/>
            </p:nvSpPr>
            <p:spPr bwMode="auto">
              <a:xfrm flipV="1">
                <a:off x="1045" y="2368"/>
                <a:ext cx="1" cy="984"/>
              </a:xfrm>
              <a:prstGeom prst="line">
                <a:avLst/>
              </a:prstGeom>
              <a:noFill/>
              <a:ln w="12600">
                <a:solidFill>
                  <a:srgbClr val="001F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9233" name="Group 25"/>
            <p:cNvGrpSpPr>
              <a:grpSpLocks/>
            </p:cNvGrpSpPr>
            <p:nvPr/>
          </p:nvGrpSpPr>
          <p:grpSpPr bwMode="auto">
            <a:xfrm>
              <a:off x="254" y="1266"/>
              <a:ext cx="911" cy="961"/>
              <a:chOff x="254" y="1266"/>
              <a:chExt cx="911" cy="961"/>
            </a:xfrm>
          </p:grpSpPr>
          <p:sp>
            <p:nvSpPr>
              <p:cNvPr id="9234" name="Text Box 26"/>
              <p:cNvSpPr txBox="1">
                <a:spLocks noChangeArrowheads="1"/>
              </p:cNvSpPr>
              <p:nvPr/>
            </p:nvSpPr>
            <p:spPr bwMode="auto">
              <a:xfrm>
                <a:off x="254" y="1266"/>
                <a:ext cx="911" cy="27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spcBef>
                    <a:spcPts val="112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nl-NL" sz="1200" b="1">
                    <a:solidFill>
                      <a:srgbClr val="000000"/>
                    </a:solidFill>
                  </a:rPr>
                  <a:t>2008 - 2030</a:t>
                </a:r>
              </a:p>
            </p:txBody>
          </p:sp>
          <p:sp>
            <p:nvSpPr>
              <p:cNvPr id="9235" name="Line 27"/>
              <p:cNvSpPr>
                <a:spLocks noChangeShapeType="1"/>
              </p:cNvSpPr>
              <p:nvPr/>
            </p:nvSpPr>
            <p:spPr bwMode="auto">
              <a:xfrm flipV="1">
                <a:off x="690" y="1455"/>
                <a:ext cx="1" cy="772"/>
              </a:xfrm>
              <a:prstGeom prst="line">
                <a:avLst/>
              </a:prstGeom>
              <a:noFill/>
              <a:ln w="12600">
                <a:solidFill>
                  <a:srgbClr val="001F4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375" y="3254375"/>
            <a:ext cx="3252788" cy="303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3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32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33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D08C2ECB-94DC-4769-A26D-E60DEC75E07E}" type="slidenum">
              <a:rPr lang="pt-BR"/>
              <a:pPr>
                <a:defRPr/>
              </a:pPr>
              <a:t>8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00138" y="1127125"/>
            <a:ext cx="7129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tx2"/>
                </a:solidFill>
                <a:latin typeface="+mj-lt"/>
                <a:cs typeface="Arial" charset="0"/>
              </a:rPr>
              <a:t>Portos e Terminais Fluviais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14313" y="1423988"/>
            <a:ext cx="7500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Clr>
                <a:srgbClr val="00B050"/>
              </a:buClr>
              <a:buSzPct val="120000"/>
              <a:defRPr/>
            </a:pPr>
            <a:r>
              <a:rPr lang="nl-NL" sz="2800" kern="0" dirty="0">
                <a:solidFill>
                  <a:srgbClr val="003300"/>
                </a:solidFill>
              </a:rPr>
              <a:t>Porto de Roterdam</a:t>
            </a:r>
          </a:p>
        </p:txBody>
      </p:sp>
      <p:sp>
        <p:nvSpPr>
          <p:cNvPr id="10244" name="Rectangle 3"/>
          <p:cNvSpPr txBox="1">
            <a:spLocks noChangeArrowheads="1"/>
          </p:cNvSpPr>
          <p:nvPr/>
        </p:nvSpPr>
        <p:spPr bwMode="auto">
          <a:xfrm>
            <a:off x="466725" y="2071688"/>
            <a:ext cx="86772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  <a:buFontTx/>
              <a:buChar char="•"/>
            </a:pPr>
            <a:r>
              <a:rPr lang="pt-BR" sz="2500">
                <a:solidFill>
                  <a:srgbClr val="003300"/>
                </a:solidFill>
              </a:rPr>
              <a:t>Facilidades para Navegação Interior</a:t>
            </a:r>
          </a:p>
        </p:txBody>
      </p:sp>
      <p:sp>
        <p:nvSpPr>
          <p:cNvPr id="10245" name="Rectangle 3"/>
          <p:cNvSpPr txBox="1">
            <a:spLocks noChangeArrowheads="1"/>
          </p:cNvSpPr>
          <p:nvPr/>
        </p:nvSpPr>
        <p:spPr bwMode="auto">
          <a:xfrm>
            <a:off x="466725" y="2143125"/>
            <a:ext cx="389096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endParaRPr lang="pt-BR" sz="2400">
              <a:solidFill>
                <a:srgbClr val="003300"/>
              </a:solidFill>
            </a:endParaRPr>
          </a:p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r>
              <a:rPr lang="pt-BR" sz="2400">
                <a:solidFill>
                  <a:srgbClr val="003300"/>
                </a:solidFill>
              </a:rPr>
              <a:t>Novos terminais, com investimentos de € 60 mi;</a:t>
            </a:r>
          </a:p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r>
              <a:rPr lang="pt-BR" sz="2400">
                <a:solidFill>
                  <a:srgbClr val="003300"/>
                </a:solidFill>
              </a:rPr>
              <a:t>Linhas regulares para portos e terminais</a:t>
            </a:r>
          </a:p>
          <a:p>
            <a:pPr marL="719138" lvl="2" indent="-179388" algn="just"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pt-BR">
                <a:solidFill>
                  <a:srgbClr val="003300"/>
                </a:solidFill>
              </a:rPr>
              <a:t>231 ligações semanais para 98 terminais nacionais e da Alemanha, Bélgica, França, Suíça e Áustria.</a:t>
            </a:r>
            <a:endParaRPr lang="pt-BR" sz="2400">
              <a:solidFill>
                <a:srgbClr val="003300"/>
              </a:solidFill>
            </a:endParaRPr>
          </a:p>
          <a:p>
            <a:pPr marL="539750" lvl="1" indent="-342900" algn="just">
              <a:buClr>
                <a:srgbClr val="FC9804"/>
              </a:buClr>
              <a:buSzPct val="100000"/>
              <a:buFont typeface="Wingdings" pitchFamily="2" charset="2"/>
              <a:buChar char="§"/>
            </a:pPr>
            <a:r>
              <a:rPr lang="pt-BR" sz="2400">
                <a:solidFill>
                  <a:srgbClr val="003300"/>
                </a:solidFill>
              </a:rPr>
              <a:t>Terminais exclusivos</a:t>
            </a:r>
          </a:p>
          <a:p>
            <a:pPr marL="539750" lvl="1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20000"/>
            </a:pPr>
            <a:endParaRPr lang="pt-BR" sz="2500">
              <a:solidFill>
                <a:srgbClr val="003300"/>
              </a:solidFill>
            </a:endParaRPr>
          </a:p>
        </p:txBody>
      </p:sp>
      <p:grpSp>
        <p:nvGrpSpPr>
          <p:cNvPr id="10246" name="Grupo 13"/>
          <p:cNvGrpSpPr>
            <a:grpSpLocks/>
          </p:cNvGrpSpPr>
          <p:nvPr/>
        </p:nvGrpSpPr>
        <p:grpSpPr bwMode="auto">
          <a:xfrm>
            <a:off x="4643438" y="3213100"/>
            <a:ext cx="4422775" cy="3052763"/>
            <a:chOff x="996950" y="1268413"/>
            <a:chExt cx="7069138" cy="5070475"/>
          </a:xfrm>
        </p:grpSpPr>
        <p:pic>
          <p:nvPicPr>
            <p:cNvPr id="1025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6950" y="1268413"/>
              <a:ext cx="7069138" cy="5070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pic>
        <p:sp>
          <p:nvSpPr>
            <p:cNvPr id="10251" name="Oval 7"/>
            <p:cNvSpPr>
              <a:spLocks noChangeArrowheads="1"/>
            </p:cNvSpPr>
            <p:nvPr/>
          </p:nvSpPr>
          <p:spPr bwMode="auto">
            <a:xfrm rot="360000">
              <a:off x="1138238" y="4329113"/>
              <a:ext cx="6389687" cy="1150937"/>
            </a:xfrm>
            <a:prstGeom prst="ellipse">
              <a:avLst/>
            </a:prstGeom>
            <a:noFill/>
            <a:ln w="2844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Rectangle 8"/>
            <p:cNvSpPr>
              <a:spLocks noChangeArrowheads="1"/>
            </p:cNvSpPr>
            <p:nvPr/>
          </p:nvSpPr>
          <p:spPr bwMode="auto">
            <a:xfrm>
              <a:off x="1232926" y="5458213"/>
              <a:ext cx="4354143" cy="5062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nl-NL" sz="1400">
                  <a:solidFill>
                    <a:srgbClr val="FFFF00"/>
                  </a:solidFill>
                </a:rPr>
                <a:t>Terminal Exclusivo - Maasvlakte</a:t>
              </a:r>
            </a:p>
          </p:txBody>
        </p:sp>
      </p:grpSp>
      <p:sp>
        <p:nvSpPr>
          <p:cNvPr id="10247" name="Espaço Reservado para Rodapé 22"/>
          <p:cNvSpPr>
            <a:spLocks noGrp="1"/>
          </p:cNvSpPr>
          <p:nvPr>
            <p:ph type="ftr" sz="quarter" idx="11"/>
          </p:nvPr>
        </p:nvSpPr>
        <p:spPr>
          <a:xfrm>
            <a:off x="3476625" y="6453188"/>
            <a:ext cx="2895600" cy="268287"/>
          </a:xfrm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Ministério dos Transportes - ANTAQ</a:t>
            </a:r>
          </a:p>
        </p:txBody>
      </p:sp>
      <p:sp>
        <p:nvSpPr>
          <p:cNvPr id="11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473825"/>
            <a:ext cx="2133600" cy="268288"/>
          </a:xfrm>
        </p:spPr>
        <p:txBody>
          <a:bodyPr/>
          <a:lstStyle/>
          <a:p>
            <a:pPr>
              <a:defRPr/>
            </a:pPr>
            <a:r>
              <a:rPr lang="pt-BR" dirty="0"/>
              <a:t>Agosto/2010</a:t>
            </a:r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473825"/>
            <a:ext cx="2133600" cy="268288"/>
          </a:xfrm>
        </p:spPr>
        <p:txBody>
          <a:bodyPr/>
          <a:lstStyle/>
          <a:p>
            <a:pPr>
              <a:defRPr/>
            </a:pPr>
            <a:fld id="{D26FD100-8EF5-4D8D-AA35-C95623F77222}" type="slidenum">
              <a:rPr lang="pt-BR"/>
              <a:pPr>
                <a:defRPr/>
              </a:pPr>
              <a:t>9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estre (2)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1620</Words>
  <Application>Microsoft Office PowerPoint</Application>
  <PresentationFormat>Apresentação na tela (4:3)</PresentationFormat>
  <Paragraphs>403</Paragraphs>
  <Slides>32</Slides>
  <Notes>32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Wingdings</vt:lpstr>
      <vt:lpstr>Verdana</vt:lpstr>
      <vt:lpstr>V&amp;W Syntax (Adobe)</vt:lpstr>
      <vt:lpstr>Slide Mestre (2)</vt:lpstr>
      <vt:lpstr>CorelDRAW</vt:lpstr>
      <vt:lpstr>Portos e Terminais Fluviais e Aspectos Regulatórios – Experiência Holandesa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paulo.barreiros</dc:creator>
  <cp:lastModifiedBy>ada.pereira</cp:lastModifiedBy>
  <cp:revision>148</cp:revision>
  <dcterms:created xsi:type="dcterms:W3CDTF">2010-07-15T18:30:54Z</dcterms:created>
  <dcterms:modified xsi:type="dcterms:W3CDTF">2014-11-12T16:40:59Z</dcterms:modified>
</cp:coreProperties>
</file>