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2" r:id="rId2"/>
    <p:sldId id="558" r:id="rId3"/>
    <p:sldId id="559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70" r:id="rId14"/>
    <p:sldId id="569" r:id="rId15"/>
    <p:sldId id="572" r:id="rId16"/>
    <p:sldId id="573" r:id="rId17"/>
    <p:sldId id="571" r:id="rId18"/>
    <p:sldId id="491" r:id="rId19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2D"/>
    <a:srgbClr val="21573C"/>
    <a:srgbClr val="EDC852"/>
    <a:srgbClr val="E7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81" autoAdjust="0"/>
    <p:restoredTop sz="93537" autoAdjust="0"/>
  </p:normalViewPr>
  <p:slideViewPr>
    <p:cSldViewPr>
      <p:cViewPr varScale="1">
        <p:scale>
          <a:sx n="87" d="100"/>
          <a:sy n="87" d="100"/>
        </p:scale>
        <p:origin x="318" y="66"/>
      </p:cViewPr>
      <p:guideLst>
        <p:guide orient="horz" pos="1756"/>
        <p:guide pos="612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3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7F0CE-9ECD-4AEA-9FC8-1E1864C9B90A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D69F98E7-ECD0-4D6B-B1C4-B3A62AFB1EFC}">
      <dgm:prSet phldrT="[Texto]"/>
      <dgm:spPr/>
      <dgm:t>
        <a:bodyPr/>
        <a:lstStyle/>
        <a:p>
          <a:r>
            <a:rPr lang="pt-BR" dirty="0"/>
            <a:t>Qualidade das Rodovias</a:t>
          </a:r>
        </a:p>
      </dgm:t>
    </dgm:pt>
    <dgm:pt modelId="{1C4CCF75-9A45-47A7-B042-52A3E1600661}" type="parTrans" cxnId="{C36556AE-F603-43CD-BB8F-22099F89E409}">
      <dgm:prSet/>
      <dgm:spPr/>
      <dgm:t>
        <a:bodyPr/>
        <a:lstStyle/>
        <a:p>
          <a:endParaRPr lang="pt-BR"/>
        </a:p>
      </dgm:t>
    </dgm:pt>
    <dgm:pt modelId="{85647F93-9C67-4DCA-9525-103D0479D875}" type="sibTrans" cxnId="{C36556AE-F603-43CD-BB8F-22099F89E409}">
      <dgm:prSet/>
      <dgm:spPr/>
      <dgm:t>
        <a:bodyPr/>
        <a:lstStyle/>
        <a:p>
          <a:endParaRPr lang="pt-BR"/>
        </a:p>
      </dgm:t>
    </dgm:pt>
    <dgm:pt modelId="{529C5F5E-D88B-4127-94E2-FD320499CE97}">
      <dgm:prSet phldrT="[Texto]"/>
      <dgm:spPr/>
      <dgm:t>
        <a:bodyPr/>
        <a:lstStyle/>
        <a:p>
          <a:r>
            <a:rPr lang="pt-BR" dirty="0"/>
            <a:t>Extensão</a:t>
          </a:r>
        </a:p>
      </dgm:t>
    </dgm:pt>
    <dgm:pt modelId="{407E9B1C-68B1-4151-B7B3-234CC7F64EC3}" type="parTrans" cxnId="{C5532272-EE9E-4714-8B53-75192AAB19A6}">
      <dgm:prSet/>
      <dgm:spPr/>
      <dgm:t>
        <a:bodyPr/>
        <a:lstStyle/>
        <a:p>
          <a:endParaRPr lang="pt-BR"/>
        </a:p>
      </dgm:t>
    </dgm:pt>
    <dgm:pt modelId="{DC211BF1-9C64-4EC2-8502-4E36DB503AB5}" type="sibTrans" cxnId="{C5532272-EE9E-4714-8B53-75192AAB19A6}">
      <dgm:prSet/>
      <dgm:spPr/>
      <dgm:t>
        <a:bodyPr/>
        <a:lstStyle/>
        <a:p>
          <a:endParaRPr lang="pt-BR"/>
        </a:p>
      </dgm:t>
    </dgm:pt>
    <dgm:pt modelId="{BF8A74A0-03EC-4A0F-9E33-0DF3F7F15FE9}">
      <dgm:prSet phldrT="[Texto]"/>
      <dgm:spPr/>
      <dgm:t>
        <a:bodyPr/>
        <a:lstStyle/>
        <a:p>
          <a:r>
            <a:rPr lang="pt-BR" dirty="0"/>
            <a:t>Condição</a:t>
          </a:r>
        </a:p>
      </dgm:t>
    </dgm:pt>
    <dgm:pt modelId="{11496134-8C95-4BB8-A4F5-3F7B37ED9685}" type="parTrans" cxnId="{94490551-A875-4EE2-B076-EF69B0722613}">
      <dgm:prSet/>
      <dgm:spPr/>
      <dgm:t>
        <a:bodyPr/>
        <a:lstStyle/>
        <a:p>
          <a:endParaRPr lang="pt-BR"/>
        </a:p>
      </dgm:t>
    </dgm:pt>
    <dgm:pt modelId="{DE1D192D-46FF-4A8F-BA4A-472F32FFEFBC}" type="sibTrans" cxnId="{94490551-A875-4EE2-B076-EF69B0722613}">
      <dgm:prSet/>
      <dgm:spPr/>
      <dgm:t>
        <a:bodyPr/>
        <a:lstStyle/>
        <a:p>
          <a:endParaRPr lang="pt-BR"/>
        </a:p>
      </dgm:t>
    </dgm:pt>
    <dgm:pt modelId="{49603EAA-BC9E-49E6-A8E4-7323D07CFA1D}" type="pres">
      <dgm:prSet presAssocID="{C3A7F0CE-9ECD-4AEA-9FC8-1E1864C9B9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66E6D8-BBC8-4C7C-9BC8-572696BE07FE}" type="pres">
      <dgm:prSet presAssocID="{D69F98E7-ECD0-4D6B-B1C4-B3A62AFB1EFC}" presName="centerShape" presStyleLbl="node0" presStyleIdx="0" presStyleCnt="1"/>
      <dgm:spPr/>
      <dgm:t>
        <a:bodyPr/>
        <a:lstStyle/>
        <a:p>
          <a:endParaRPr lang="pt-BR"/>
        </a:p>
      </dgm:t>
    </dgm:pt>
    <dgm:pt modelId="{8DE0FF40-7B51-4729-9DE2-AF028B707228}" type="pres">
      <dgm:prSet presAssocID="{407E9B1C-68B1-4151-B7B3-234CC7F64EC3}" presName="parTrans" presStyleLbl="bgSibTrans2D1" presStyleIdx="0" presStyleCnt="2"/>
      <dgm:spPr/>
      <dgm:t>
        <a:bodyPr/>
        <a:lstStyle/>
        <a:p>
          <a:endParaRPr lang="pt-BR"/>
        </a:p>
      </dgm:t>
    </dgm:pt>
    <dgm:pt modelId="{FE9D5046-1293-4352-92E5-D24F154CB5DA}" type="pres">
      <dgm:prSet presAssocID="{529C5F5E-D88B-4127-94E2-FD320499CE9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62780F-E4BD-4202-B2C9-AEC4F3EC0ED5}" type="pres">
      <dgm:prSet presAssocID="{11496134-8C95-4BB8-A4F5-3F7B37ED9685}" presName="parTrans" presStyleLbl="bgSibTrans2D1" presStyleIdx="1" presStyleCnt="2"/>
      <dgm:spPr/>
      <dgm:t>
        <a:bodyPr/>
        <a:lstStyle/>
        <a:p>
          <a:endParaRPr lang="pt-BR"/>
        </a:p>
      </dgm:t>
    </dgm:pt>
    <dgm:pt modelId="{ED9C918B-AA91-492A-AF0C-C0A645F20AB7}" type="pres">
      <dgm:prSet presAssocID="{BF8A74A0-03EC-4A0F-9E33-0DF3F7F15FE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3F864D-445C-4AC5-BD78-0E1B23C99EB9}" type="presOf" srcId="{407E9B1C-68B1-4151-B7B3-234CC7F64EC3}" destId="{8DE0FF40-7B51-4729-9DE2-AF028B707228}" srcOrd="0" destOrd="0" presId="urn:microsoft.com/office/officeart/2005/8/layout/radial4"/>
    <dgm:cxn modelId="{C5532272-EE9E-4714-8B53-75192AAB19A6}" srcId="{D69F98E7-ECD0-4D6B-B1C4-B3A62AFB1EFC}" destId="{529C5F5E-D88B-4127-94E2-FD320499CE97}" srcOrd="0" destOrd="0" parTransId="{407E9B1C-68B1-4151-B7B3-234CC7F64EC3}" sibTransId="{DC211BF1-9C64-4EC2-8502-4E36DB503AB5}"/>
    <dgm:cxn modelId="{2554D00C-6742-4516-93EA-D9DA1E2FCE31}" type="presOf" srcId="{11496134-8C95-4BB8-A4F5-3F7B37ED9685}" destId="{FA62780F-E4BD-4202-B2C9-AEC4F3EC0ED5}" srcOrd="0" destOrd="0" presId="urn:microsoft.com/office/officeart/2005/8/layout/radial4"/>
    <dgm:cxn modelId="{7A419869-1C11-49A4-B6C1-B7DC0BD35E80}" type="presOf" srcId="{529C5F5E-D88B-4127-94E2-FD320499CE97}" destId="{FE9D5046-1293-4352-92E5-D24F154CB5DA}" srcOrd="0" destOrd="0" presId="urn:microsoft.com/office/officeart/2005/8/layout/radial4"/>
    <dgm:cxn modelId="{246632D8-AECA-4CE0-A1D1-4DE15552049D}" type="presOf" srcId="{C3A7F0CE-9ECD-4AEA-9FC8-1E1864C9B90A}" destId="{49603EAA-BC9E-49E6-A8E4-7323D07CFA1D}" srcOrd="0" destOrd="0" presId="urn:microsoft.com/office/officeart/2005/8/layout/radial4"/>
    <dgm:cxn modelId="{CF64E062-A953-4368-BB76-DB2235ECD389}" type="presOf" srcId="{BF8A74A0-03EC-4A0F-9E33-0DF3F7F15FE9}" destId="{ED9C918B-AA91-492A-AF0C-C0A645F20AB7}" srcOrd="0" destOrd="0" presId="urn:microsoft.com/office/officeart/2005/8/layout/radial4"/>
    <dgm:cxn modelId="{C36556AE-F603-43CD-BB8F-22099F89E409}" srcId="{C3A7F0CE-9ECD-4AEA-9FC8-1E1864C9B90A}" destId="{D69F98E7-ECD0-4D6B-B1C4-B3A62AFB1EFC}" srcOrd="0" destOrd="0" parTransId="{1C4CCF75-9A45-47A7-B042-52A3E1600661}" sibTransId="{85647F93-9C67-4DCA-9525-103D0479D875}"/>
    <dgm:cxn modelId="{439EA553-6970-4B60-8811-8B292B97247F}" type="presOf" srcId="{D69F98E7-ECD0-4D6B-B1C4-B3A62AFB1EFC}" destId="{FE66E6D8-BBC8-4C7C-9BC8-572696BE07FE}" srcOrd="0" destOrd="0" presId="urn:microsoft.com/office/officeart/2005/8/layout/radial4"/>
    <dgm:cxn modelId="{94490551-A875-4EE2-B076-EF69B0722613}" srcId="{D69F98E7-ECD0-4D6B-B1C4-B3A62AFB1EFC}" destId="{BF8A74A0-03EC-4A0F-9E33-0DF3F7F15FE9}" srcOrd="1" destOrd="0" parTransId="{11496134-8C95-4BB8-A4F5-3F7B37ED9685}" sibTransId="{DE1D192D-46FF-4A8F-BA4A-472F32FFEFBC}"/>
    <dgm:cxn modelId="{438A76C4-632C-44A1-BF36-47CA14155C2A}" type="presParOf" srcId="{49603EAA-BC9E-49E6-A8E4-7323D07CFA1D}" destId="{FE66E6D8-BBC8-4C7C-9BC8-572696BE07FE}" srcOrd="0" destOrd="0" presId="urn:microsoft.com/office/officeart/2005/8/layout/radial4"/>
    <dgm:cxn modelId="{95147139-869E-4FB2-BC0F-FC55A108546F}" type="presParOf" srcId="{49603EAA-BC9E-49E6-A8E4-7323D07CFA1D}" destId="{8DE0FF40-7B51-4729-9DE2-AF028B707228}" srcOrd="1" destOrd="0" presId="urn:microsoft.com/office/officeart/2005/8/layout/radial4"/>
    <dgm:cxn modelId="{933AF751-134D-44A3-A90D-47B140ADFABE}" type="presParOf" srcId="{49603EAA-BC9E-49E6-A8E4-7323D07CFA1D}" destId="{FE9D5046-1293-4352-92E5-D24F154CB5DA}" srcOrd="2" destOrd="0" presId="urn:microsoft.com/office/officeart/2005/8/layout/radial4"/>
    <dgm:cxn modelId="{7FC8EE37-23BE-42AF-9929-9620208DAC9D}" type="presParOf" srcId="{49603EAA-BC9E-49E6-A8E4-7323D07CFA1D}" destId="{FA62780F-E4BD-4202-B2C9-AEC4F3EC0ED5}" srcOrd="3" destOrd="0" presId="urn:microsoft.com/office/officeart/2005/8/layout/radial4"/>
    <dgm:cxn modelId="{E93CCC69-916F-40F8-9B24-C295EBC9F483}" type="presParOf" srcId="{49603EAA-BC9E-49E6-A8E4-7323D07CFA1D}" destId="{ED9C918B-AA91-492A-AF0C-C0A645F20AB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7F0CE-9ECD-4AEA-9FC8-1E1864C9B90A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D69F98E7-ECD0-4D6B-B1C4-B3A62AFB1EFC}">
      <dgm:prSet phldrT="[Texto]"/>
      <dgm:spPr/>
      <dgm:t>
        <a:bodyPr/>
        <a:lstStyle/>
        <a:p>
          <a:r>
            <a:rPr lang="pt-BR" dirty="0"/>
            <a:t>Eficiência dos Serviços</a:t>
          </a:r>
        </a:p>
      </dgm:t>
    </dgm:pt>
    <dgm:pt modelId="{1C4CCF75-9A45-47A7-B042-52A3E1600661}" type="parTrans" cxnId="{C36556AE-F603-43CD-BB8F-22099F89E409}">
      <dgm:prSet/>
      <dgm:spPr/>
      <dgm:t>
        <a:bodyPr/>
        <a:lstStyle/>
        <a:p>
          <a:endParaRPr lang="pt-BR"/>
        </a:p>
      </dgm:t>
    </dgm:pt>
    <dgm:pt modelId="{85647F93-9C67-4DCA-9525-103D0479D875}" type="sibTrans" cxnId="{C36556AE-F603-43CD-BB8F-22099F89E409}">
      <dgm:prSet/>
      <dgm:spPr/>
      <dgm:t>
        <a:bodyPr/>
        <a:lstStyle/>
        <a:p>
          <a:endParaRPr lang="pt-BR"/>
        </a:p>
      </dgm:t>
    </dgm:pt>
    <dgm:pt modelId="{529C5F5E-D88B-4127-94E2-FD320499CE97}">
      <dgm:prSet phldrT="[Texto]"/>
      <dgm:spPr/>
      <dgm:t>
        <a:bodyPr/>
        <a:lstStyle/>
        <a:p>
          <a:r>
            <a:rPr lang="pt-BR" dirty="0"/>
            <a:t>Frequência</a:t>
          </a:r>
        </a:p>
      </dgm:t>
    </dgm:pt>
    <dgm:pt modelId="{407E9B1C-68B1-4151-B7B3-234CC7F64EC3}" type="parTrans" cxnId="{C5532272-EE9E-4714-8B53-75192AAB19A6}">
      <dgm:prSet/>
      <dgm:spPr/>
      <dgm:t>
        <a:bodyPr/>
        <a:lstStyle/>
        <a:p>
          <a:endParaRPr lang="pt-BR"/>
        </a:p>
      </dgm:t>
    </dgm:pt>
    <dgm:pt modelId="{DC211BF1-9C64-4EC2-8502-4E36DB503AB5}" type="sibTrans" cxnId="{C5532272-EE9E-4714-8B53-75192AAB19A6}">
      <dgm:prSet/>
      <dgm:spPr/>
      <dgm:t>
        <a:bodyPr/>
        <a:lstStyle/>
        <a:p>
          <a:endParaRPr lang="pt-BR"/>
        </a:p>
      </dgm:t>
    </dgm:pt>
    <dgm:pt modelId="{BF8A74A0-03EC-4A0F-9E33-0DF3F7F15FE9}">
      <dgm:prSet phldrT="[Texto]"/>
      <dgm:spPr/>
      <dgm:t>
        <a:bodyPr/>
        <a:lstStyle/>
        <a:p>
          <a:r>
            <a:rPr lang="pt-BR" dirty="0"/>
            <a:t>Preço</a:t>
          </a:r>
        </a:p>
      </dgm:t>
    </dgm:pt>
    <dgm:pt modelId="{11496134-8C95-4BB8-A4F5-3F7B37ED9685}" type="parTrans" cxnId="{94490551-A875-4EE2-B076-EF69B0722613}">
      <dgm:prSet/>
      <dgm:spPr/>
      <dgm:t>
        <a:bodyPr/>
        <a:lstStyle/>
        <a:p>
          <a:endParaRPr lang="pt-BR"/>
        </a:p>
      </dgm:t>
    </dgm:pt>
    <dgm:pt modelId="{DE1D192D-46FF-4A8F-BA4A-472F32FFEFBC}" type="sibTrans" cxnId="{94490551-A875-4EE2-B076-EF69B0722613}">
      <dgm:prSet/>
      <dgm:spPr/>
      <dgm:t>
        <a:bodyPr/>
        <a:lstStyle/>
        <a:p>
          <a:endParaRPr lang="pt-BR"/>
        </a:p>
      </dgm:t>
    </dgm:pt>
    <dgm:pt modelId="{85AA5CC0-7F70-4622-BC5D-6E6CC6B8B384}">
      <dgm:prSet phldrT="[Texto]"/>
      <dgm:spPr/>
      <dgm:t>
        <a:bodyPr/>
        <a:lstStyle/>
        <a:p>
          <a:r>
            <a:rPr lang="pt-BR" dirty="0"/>
            <a:t>Pontualidade</a:t>
          </a:r>
        </a:p>
      </dgm:t>
    </dgm:pt>
    <dgm:pt modelId="{0239172E-68AD-407B-9E7F-753D6952FCDD}" type="parTrans" cxnId="{0FD7E3A0-4A92-43EA-9BA5-49F71D445862}">
      <dgm:prSet/>
      <dgm:spPr/>
      <dgm:t>
        <a:bodyPr/>
        <a:lstStyle/>
        <a:p>
          <a:endParaRPr lang="pt-BR"/>
        </a:p>
      </dgm:t>
    </dgm:pt>
    <dgm:pt modelId="{022B0D5B-E5CF-482B-AF08-4D4BCBEEBF2F}" type="sibTrans" cxnId="{0FD7E3A0-4A92-43EA-9BA5-49F71D445862}">
      <dgm:prSet/>
      <dgm:spPr/>
      <dgm:t>
        <a:bodyPr/>
        <a:lstStyle/>
        <a:p>
          <a:endParaRPr lang="pt-BR"/>
        </a:p>
      </dgm:t>
    </dgm:pt>
    <dgm:pt modelId="{2F27BE27-C532-44B8-B72C-D33267A16547}">
      <dgm:prSet phldrT="[Texto]"/>
      <dgm:spPr/>
      <dgm:t>
        <a:bodyPr/>
        <a:lstStyle/>
        <a:p>
          <a:r>
            <a:rPr lang="pt-BR" dirty="0"/>
            <a:t>Velocidade</a:t>
          </a:r>
        </a:p>
      </dgm:t>
    </dgm:pt>
    <dgm:pt modelId="{CD503B74-469F-4184-A493-E3264116BE59}" type="parTrans" cxnId="{DA4BF2D5-97C5-4F0D-B0F6-54F31F3F2FF0}">
      <dgm:prSet/>
      <dgm:spPr/>
      <dgm:t>
        <a:bodyPr/>
        <a:lstStyle/>
        <a:p>
          <a:endParaRPr lang="pt-BR"/>
        </a:p>
      </dgm:t>
    </dgm:pt>
    <dgm:pt modelId="{BA680215-DA4D-4A74-9217-2224260C4959}" type="sibTrans" cxnId="{DA4BF2D5-97C5-4F0D-B0F6-54F31F3F2FF0}">
      <dgm:prSet/>
      <dgm:spPr/>
      <dgm:t>
        <a:bodyPr/>
        <a:lstStyle/>
        <a:p>
          <a:endParaRPr lang="pt-BR"/>
        </a:p>
      </dgm:t>
    </dgm:pt>
    <dgm:pt modelId="{49603EAA-BC9E-49E6-A8E4-7323D07CFA1D}" type="pres">
      <dgm:prSet presAssocID="{C3A7F0CE-9ECD-4AEA-9FC8-1E1864C9B9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66E6D8-BBC8-4C7C-9BC8-572696BE07FE}" type="pres">
      <dgm:prSet presAssocID="{D69F98E7-ECD0-4D6B-B1C4-B3A62AFB1EFC}" presName="centerShape" presStyleLbl="node0" presStyleIdx="0" presStyleCnt="1"/>
      <dgm:spPr/>
      <dgm:t>
        <a:bodyPr/>
        <a:lstStyle/>
        <a:p>
          <a:endParaRPr lang="pt-BR"/>
        </a:p>
      </dgm:t>
    </dgm:pt>
    <dgm:pt modelId="{8DE0FF40-7B51-4729-9DE2-AF028B707228}" type="pres">
      <dgm:prSet presAssocID="{407E9B1C-68B1-4151-B7B3-234CC7F64EC3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FE9D5046-1293-4352-92E5-D24F154CB5DA}" type="pres">
      <dgm:prSet presAssocID="{529C5F5E-D88B-4127-94E2-FD320499CE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628B42-C225-49B6-B0E9-24FA208CE3CB}" type="pres">
      <dgm:prSet presAssocID="{0239172E-68AD-407B-9E7F-753D6952FCDD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E6335367-BDEB-4B7E-903B-9C60D3504710}" type="pres">
      <dgm:prSet presAssocID="{85AA5CC0-7F70-4622-BC5D-6E6CC6B8B3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BBED70-BD49-4E47-9214-7211F4BB0AB8}" type="pres">
      <dgm:prSet presAssocID="{CD503B74-469F-4184-A493-E3264116BE59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D69E0EB1-837A-4405-8A6D-D441618F4E56}" type="pres">
      <dgm:prSet presAssocID="{2F27BE27-C532-44B8-B72C-D33267A165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62780F-E4BD-4202-B2C9-AEC4F3EC0ED5}" type="pres">
      <dgm:prSet presAssocID="{11496134-8C95-4BB8-A4F5-3F7B37ED9685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ED9C918B-AA91-492A-AF0C-C0A645F20AB7}" type="pres">
      <dgm:prSet presAssocID="{BF8A74A0-03EC-4A0F-9E33-0DF3F7F15F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350A26-D50A-43F2-8B47-5C937AE6EB02}" type="presOf" srcId="{0239172E-68AD-407B-9E7F-753D6952FCDD}" destId="{51628B42-C225-49B6-B0E9-24FA208CE3CB}" srcOrd="0" destOrd="0" presId="urn:microsoft.com/office/officeart/2005/8/layout/radial4"/>
    <dgm:cxn modelId="{DA4BF2D5-97C5-4F0D-B0F6-54F31F3F2FF0}" srcId="{D69F98E7-ECD0-4D6B-B1C4-B3A62AFB1EFC}" destId="{2F27BE27-C532-44B8-B72C-D33267A16547}" srcOrd="2" destOrd="0" parTransId="{CD503B74-469F-4184-A493-E3264116BE59}" sibTransId="{BA680215-DA4D-4A74-9217-2224260C4959}"/>
    <dgm:cxn modelId="{C5532272-EE9E-4714-8B53-75192AAB19A6}" srcId="{D69F98E7-ECD0-4D6B-B1C4-B3A62AFB1EFC}" destId="{529C5F5E-D88B-4127-94E2-FD320499CE97}" srcOrd="0" destOrd="0" parTransId="{407E9B1C-68B1-4151-B7B3-234CC7F64EC3}" sibTransId="{DC211BF1-9C64-4EC2-8502-4E36DB503AB5}"/>
    <dgm:cxn modelId="{C36556AE-F603-43CD-BB8F-22099F89E409}" srcId="{C3A7F0CE-9ECD-4AEA-9FC8-1E1864C9B90A}" destId="{D69F98E7-ECD0-4D6B-B1C4-B3A62AFB1EFC}" srcOrd="0" destOrd="0" parTransId="{1C4CCF75-9A45-47A7-B042-52A3E1600661}" sibTransId="{85647F93-9C67-4DCA-9525-103D0479D875}"/>
    <dgm:cxn modelId="{887D5375-633A-4C17-8046-CA03C224D80F}" type="presOf" srcId="{407E9B1C-68B1-4151-B7B3-234CC7F64EC3}" destId="{8DE0FF40-7B51-4729-9DE2-AF028B707228}" srcOrd="0" destOrd="0" presId="urn:microsoft.com/office/officeart/2005/8/layout/radial4"/>
    <dgm:cxn modelId="{9DD9A322-5CB9-4415-8858-3A1FB64B1FEC}" type="presOf" srcId="{D69F98E7-ECD0-4D6B-B1C4-B3A62AFB1EFC}" destId="{FE66E6D8-BBC8-4C7C-9BC8-572696BE07FE}" srcOrd="0" destOrd="0" presId="urn:microsoft.com/office/officeart/2005/8/layout/radial4"/>
    <dgm:cxn modelId="{85F944D6-E151-42F4-8970-3779F9B4300F}" type="presOf" srcId="{529C5F5E-D88B-4127-94E2-FD320499CE97}" destId="{FE9D5046-1293-4352-92E5-D24F154CB5DA}" srcOrd="0" destOrd="0" presId="urn:microsoft.com/office/officeart/2005/8/layout/radial4"/>
    <dgm:cxn modelId="{F145DBFB-77E5-43CE-82EB-DC7F9371C3C7}" type="presOf" srcId="{BF8A74A0-03EC-4A0F-9E33-0DF3F7F15FE9}" destId="{ED9C918B-AA91-492A-AF0C-C0A645F20AB7}" srcOrd="0" destOrd="0" presId="urn:microsoft.com/office/officeart/2005/8/layout/radial4"/>
    <dgm:cxn modelId="{E5B15005-33A2-4180-BB2F-864EF53D0903}" type="presOf" srcId="{11496134-8C95-4BB8-A4F5-3F7B37ED9685}" destId="{FA62780F-E4BD-4202-B2C9-AEC4F3EC0ED5}" srcOrd="0" destOrd="0" presId="urn:microsoft.com/office/officeart/2005/8/layout/radial4"/>
    <dgm:cxn modelId="{FC36D4D7-4309-4955-B3C9-0AE5591721CA}" type="presOf" srcId="{C3A7F0CE-9ECD-4AEA-9FC8-1E1864C9B90A}" destId="{49603EAA-BC9E-49E6-A8E4-7323D07CFA1D}" srcOrd="0" destOrd="0" presId="urn:microsoft.com/office/officeart/2005/8/layout/radial4"/>
    <dgm:cxn modelId="{593FFA72-83B1-43E3-B4AE-DC131AB0D27E}" type="presOf" srcId="{CD503B74-469F-4184-A493-E3264116BE59}" destId="{EBBBED70-BD49-4E47-9214-7211F4BB0AB8}" srcOrd="0" destOrd="0" presId="urn:microsoft.com/office/officeart/2005/8/layout/radial4"/>
    <dgm:cxn modelId="{0FD7E3A0-4A92-43EA-9BA5-49F71D445862}" srcId="{D69F98E7-ECD0-4D6B-B1C4-B3A62AFB1EFC}" destId="{85AA5CC0-7F70-4622-BC5D-6E6CC6B8B384}" srcOrd="1" destOrd="0" parTransId="{0239172E-68AD-407B-9E7F-753D6952FCDD}" sibTransId="{022B0D5B-E5CF-482B-AF08-4D4BCBEEBF2F}"/>
    <dgm:cxn modelId="{566F00D9-5BC3-421E-95E6-C513D494BE32}" type="presOf" srcId="{2F27BE27-C532-44B8-B72C-D33267A16547}" destId="{D69E0EB1-837A-4405-8A6D-D441618F4E56}" srcOrd="0" destOrd="0" presId="urn:microsoft.com/office/officeart/2005/8/layout/radial4"/>
    <dgm:cxn modelId="{556B3653-F278-4A57-8CF4-2F66E99516DF}" type="presOf" srcId="{85AA5CC0-7F70-4622-BC5D-6E6CC6B8B384}" destId="{E6335367-BDEB-4B7E-903B-9C60D3504710}" srcOrd="0" destOrd="0" presId="urn:microsoft.com/office/officeart/2005/8/layout/radial4"/>
    <dgm:cxn modelId="{94490551-A875-4EE2-B076-EF69B0722613}" srcId="{D69F98E7-ECD0-4D6B-B1C4-B3A62AFB1EFC}" destId="{BF8A74A0-03EC-4A0F-9E33-0DF3F7F15FE9}" srcOrd="3" destOrd="0" parTransId="{11496134-8C95-4BB8-A4F5-3F7B37ED9685}" sibTransId="{DE1D192D-46FF-4A8F-BA4A-472F32FFEFBC}"/>
    <dgm:cxn modelId="{50439E88-6742-4D03-9D29-8DFC4D6ACC43}" type="presParOf" srcId="{49603EAA-BC9E-49E6-A8E4-7323D07CFA1D}" destId="{FE66E6D8-BBC8-4C7C-9BC8-572696BE07FE}" srcOrd="0" destOrd="0" presId="urn:microsoft.com/office/officeart/2005/8/layout/radial4"/>
    <dgm:cxn modelId="{C2D1A7F5-8CD0-4168-B50F-ABAEC45E289D}" type="presParOf" srcId="{49603EAA-BC9E-49E6-A8E4-7323D07CFA1D}" destId="{8DE0FF40-7B51-4729-9DE2-AF028B707228}" srcOrd="1" destOrd="0" presId="urn:microsoft.com/office/officeart/2005/8/layout/radial4"/>
    <dgm:cxn modelId="{D291AE73-D9DA-4F25-9AE0-E7C343452C67}" type="presParOf" srcId="{49603EAA-BC9E-49E6-A8E4-7323D07CFA1D}" destId="{FE9D5046-1293-4352-92E5-D24F154CB5DA}" srcOrd="2" destOrd="0" presId="urn:microsoft.com/office/officeart/2005/8/layout/radial4"/>
    <dgm:cxn modelId="{198F8547-0D54-4DA4-9CB6-C485CADBB1A6}" type="presParOf" srcId="{49603EAA-BC9E-49E6-A8E4-7323D07CFA1D}" destId="{51628B42-C225-49B6-B0E9-24FA208CE3CB}" srcOrd="3" destOrd="0" presId="urn:microsoft.com/office/officeart/2005/8/layout/radial4"/>
    <dgm:cxn modelId="{0E224FA8-A9AB-4A68-BE78-3018BCA5488B}" type="presParOf" srcId="{49603EAA-BC9E-49E6-A8E4-7323D07CFA1D}" destId="{E6335367-BDEB-4B7E-903B-9C60D3504710}" srcOrd="4" destOrd="0" presId="urn:microsoft.com/office/officeart/2005/8/layout/radial4"/>
    <dgm:cxn modelId="{A9CED349-E10B-41DE-9D54-7360DEB06C44}" type="presParOf" srcId="{49603EAA-BC9E-49E6-A8E4-7323D07CFA1D}" destId="{EBBBED70-BD49-4E47-9214-7211F4BB0AB8}" srcOrd="5" destOrd="0" presId="urn:microsoft.com/office/officeart/2005/8/layout/radial4"/>
    <dgm:cxn modelId="{8990683C-FE86-4D40-BBDF-FEA4C5F3DD60}" type="presParOf" srcId="{49603EAA-BC9E-49E6-A8E4-7323D07CFA1D}" destId="{D69E0EB1-837A-4405-8A6D-D441618F4E56}" srcOrd="6" destOrd="0" presId="urn:microsoft.com/office/officeart/2005/8/layout/radial4"/>
    <dgm:cxn modelId="{19DC67BC-66D5-4CF9-B407-660740F54CF4}" type="presParOf" srcId="{49603EAA-BC9E-49E6-A8E4-7323D07CFA1D}" destId="{FA62780F-E4BD-4202-B2C9-AEC4F3EC0ED5}" srcOrd="7" destOrd="0" presId="urn:microsoft.com/office/officeart/2005/8/layout/radial4"/>
    <dgm:cxn modelId="{86208FAE-5B08-4B54-8C3F-DE81884C9CC3}" type="presParOf" srcId="{49603EAA-BC9E-49E6-A8E4-7323D07CFA1D}" destId="{ED9C918B-AA91-492A-AF0C-C0A645F20AB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364AE-543F-4FDE-A5C3-62AC131A98E2}" type="doc">
      <dgm:prSet loTypeId="urn:microsoft.com/office/officeart/2005/8/layout/cycle8" loCatId="cycle" qsTypeId="urn:microsoft.com/office/officeart/2005/8/quickstyle/3d3" qsCatId="3D" csTypeId="urn:microsoft.com/office/officeart/2005/8/colors/accent3_1" csCatId="accent3" phldr="1"/>
      <dgm:spPr/>
    </dgm:pt>
    <dgm:pt modelId="{8280070E-8E70-45EE-8ECE-29E3CD2ACCCD}">
      <dgm:prSet phldrT="[Texto]" custT="1"/>
      <dgm:spPr/>
      <dgm:t>
        <a:bodyPr/>
        <a:lstStyle/>
        <a:p>
          <a:r>
            <a:rPr lang="pt-BR" sz="1200" dirty="0" smtClean="0"/>
            <a:t>GOV.BR – CATÁLOGO E INTEGRAÇÕES</a:t>
          </a:r>
          <a:endParaRPr lang="pt-BR" sz="1200" dirty="0"/>
        </a:p>
      </dgm:t>
    </dgm:pt>
    <dgm:pt modelId="{BB4A30F6-E409-45AA-8588-69E095BEAC89}" type="parTrans" cxnId="{71321DCB-9C1A-47BA-9D4B-C2650A808D4A}">
      <dgm:prSet/>
      <dgm:spPr/>
      <dgm:t>
        <a:bodyPr/>
        <a:lstStyle/>
        <a:p>
          <a:endParaRPr lang="pt-BR" sz="3600"/>
        </a:p>
      </dgm:t>
    </dgm:pt>
    <dgm:pt modelId="{7DEF1969-22D7-4BD6-A15E-C9B0ABEE2406}" type="sibTrans" cxnId="{71321DCB-9C1A-47BA-9D4B-C2650A808D4A}">
      <dgm:prSet/>
      <dgm:spPr/>
      <dgm:t>
        <a:bodyPr/>
        <a:lstStyle/>
        <a:p>
          <a:endParaRPr lang="pt-BR" sz="3600"/>
        </a:p>
      </dgm:t>
    </dgm:pt>
    <dgm:pt modelId="{5285AF0D-9A17-48B7-B810-290D753F896F}">
      <dgm:prSet phldrT="[Texto]" custT="1"/>
      <dgm:spPr/>
      <dgm:t>
        <a:bodyPr/>
        <a:lstStyle/>
        <a:p>
          <a:r>
            <a:rPr lang="pt-BR" sz="1200" dirty="0" smtClean="0"/>
            <a:t>ATENDIMENTO INTELIGENTE</a:t>
          </a:r>
          <a:endParaRPr lang="pt-BR" sz="1200" dirty="0"/>
        </a:p>
      </dgm:t>
    </dgm:pt>
    <dgm:pt modelId="{23319BA5-5C4E-440C-8315-1DB8F5E267DC}" type="parTrans" cxnId="{C2CE2C52-356E-4B70-A12F-A5FE5D71C9EB}">
      <dgm:prSet/>
      <dgm:spPr/>
      <dgm:t>
        <a:bodyPr/>
        <a:lstStyle/>
        <a:p>
          <a:endParaRPr lang="pt-BR" sz="3600"/>
        </a:p>
      </dgm:t>
    </dgm:pt>
    <dgm:pt modelId="{1EFD5532-0C84-4FEB-85BE-4BDFF8D11352}" type="sibTrans" cxnId="{C2CE2C52-356E-4B70-A12F-A5FE5D71C9EB}">
      <dgm:prSet/>
      <dgm:spPr/>
      <dgm:t>
        <a:bodyPr/>
        <a:lstStyle/>
        <a:p>
          <a:endParaRPr lang="pt-BR" sz="3600"/>
        </a:p>
      </dgm:t>
    </dgm:pt>
    <dgm:pt modelId="{E0266B72-CE83-4CE7-8726-CBC4C3CE3D3E}">
      <dgm:prSet phldrT="[Texto]" custT="1"/>
      <dgm:spPr/>
      <dgm:t>
        <a:bodyPr/>
        <a:lstStyle/>
        <a:p>
          <a:r>
            <a:rPr lang="pt-BR" sz="1200" dirty="0" smtClean="0"/>
            <a:t>ESCRITÓRIO DE PROJETOS</a:t>
          </a:r>
          <a:endParaRPr lang="pt-BR" sz="1200" dirty="0"/>
        </a:p>
      </dgm:t>
    </dgm:pt>
    <dgm:pt modelId="{32D635C9-0BCE-488D-A740-29F6D436CF14}" type="parTrans" cxnId="{C6BE4C94-D5A9-4C7F-87F9-302F3282C7E7}">
      <dgm:prSet/>
      <dgm:spPr/>
      <dgm:t>
        <a:bodyPr/>
        <a:lstStyle/>
        <a:p>
          <a:endParaRPr lang="pt-BR" sz="3600"/>
        </a:p>
      </dgm:t>
    </dgm:pt>
    <dgm:pt modelId="{B9D47428-CF82-4CE6-A4AE-B973356F67D9}" type="sibTrans" cxnId="{C6BE4C94-D5A9-4C7F-87F9-302F3282C7E7}">
      <dgm:prSet/>
      <dgm:spPr/>
      <dgm:t>
        <a:bodyPr/>
        <a:lstStyle/>
        <a:p>
          <a:endParaRPr lang="pt-BR" sz="3600"/>
        </a:p>
      </dgm:t>
    </dgm:pt>
    <dgm:pt modelId="{5C9A2CCA-D334-4BE9-BDB1-7DC78A468A4F}">
      <dgm:prSet phldrT="[Texto]" custT="1"/>
      <dgm:spPr/>
      <dgm:t>
        <a:bodyPr/>
        <a:lstStyle/>
        <a:p>
          <a:r>
            <a:rPr lang="pt-BR" sz="1200" dirty="0" smtClean="0"/>
            <a:t>INTEROPERA-BILIDADE</a:t>
          </a:r>
          <a:endParaRPr lang="pt-BR" sz="1200" dirty="0"/>
        </a:p>
      </dgm:t>
    </dgm:pt>
    <dgm:pt modelId="{CD78E865-7B01-4DF1-A741-487CBC32AAD0}" type="parTrans" cxnId="{60A61937-A468-407B-9443-47BA82776F62}">
      <dgm:prSet/>
      <dgm:spPr/>
      <dgm:t>
        <a:bodyPr/>
        <a:lstStyle/>
        <a:p>
          <a:endParaRPr lang="pt-BR" sz="3600"/>
        </a:p>
      </dgm:t>
    </dgm:pt>
    <dgm:pt modelId="{05C2AEBA-69B6-4BEB-B5BE-0563AE4F68E7}" type="sibTrans" cxnId="{60A61937-A468-407B-9443-47BA82776F62}">
      <dgm:prSet/>
      <dgm:spPr/>
      <dgm:t>
        <a:bodyPr/>
        <a:lstStyle/>
        <a:p>
          <a:endParaRPr lang="pt-BR" sz="3600"/>
        </a:p>
      </dgm:t>
    </dgm:pt>
    <dgm:pt modelId="{025F1DEB-80BC-4C8F-8182-C10F2578B889}">
      <dgm:prSet phldrT="[Texto]" custT="1"/>
      <dgm:spPr/>
      <dgm:t>
        <a:bodyPr/>
        <a:lstStyle/>
        <a:p>
          <a:r>
            <a:rPr lang="pt-BR" sz="1200" dirty="0" smtClean="0"/>
            <a:t>CAPACITAÇÃO</a:t>
          </a:r>
        </a:p>
      </dgm:t>
    </dgm:pt>
    <dgm:pt modelId="{8D04CB26-BB14-438B-895E-8564CF0BD22F}" type="parTrans" cxnId="{EACD43B0-B56D-432F-8180-1174AAAD3074}">
      <dgm:prSet/>
      <dgm:spPr/>
      <dgm:t>
        <a:bodyPr/>
        <a:lstStyle/>
        <a:p>
          <a:endParaRPr lang="pt-BR" sz="3600"/>
        </a:p>
      </dgm:t>
    </dgm:pt>
    <dgm:pt modelId="{B16B4725-A299-4B06-BF84-D56894B6A34D}" type="sibTrans" cxnId="{EACD43B0-B56D-432F-8180-1174AAAD3074}">
      <dgm:prSet/>
      <dgm:spPr/>
      <dgm:t>
        <a:bodyPr/>
        <a:lstStyle/>
        <a:p>
          <a:endParaRPr lang="pt-BR" sz="3600"/>
        </a:p>
      </dgm:t>
    </dgm:pt>
    <dgm:pt modelId="{BAC72752-B25D-4C75-A614-F33132672DB3}">
      <dgm:prSet phldrT="[Texto]" custT="1"/>
      <dgm:spPr/>
      <dgm:t>
        <a:bodyPr/>
        <a:lstStyle/>
        <a:p>
          <a:r>
            <a:rPr lang="pt-BR" sz="1200" dirty="0" smtClean="0"/>
            <a:t>DADOS ABERTOS</a:t>
          </a:r>
          <a:endParaRPr lang="pt-BR" sz="1200" dirty="0"/>
        </a:p>
      </dgm:t>
    </dgm:pt>
    <dgm:pt modelId="{9EA55A8F-5068-4147-9204-AE0031942B3C}" type="parTrans" cxnId="{68421BB5-066D-4A7B-9C3A-1725B6EA7504}">
      <dgm:prSet/>
      <dgm:spPr/>
      <dgm:t>
        <a:bodyPr/>
        <a:lstStyle/>
        <a:p>
          <a:endParaRPr lang="pt-BR" sz="3600"/>
        </a:p>
      </dgm:t>
    </dgm:pt>
    <dgm:pt modelId="{85D9D9D0-10B5-4359-9C9B-CC711E1B6C50}" type="sibTrans" cxnId="{68421BB5-066D-4A7B-9C3A-1725B6EA7504}">
      <dgm:prSet/>
      <dgm:spPr/>
      <dgm:t>
        <a:bodyPr/>
        <a:lstStyle/>
        <a:p>
          <a:endParaRPr lang="pt-BR" sz="3600"/>
        </a:p>
      </dgm:t>
    </dgm:pt>
    <dgm:pt modelId="{E459F5B7-51D3-47BA-AA2D-64077E08A9FF}">
      <dgm:prSet phldrT="[Texto]" custT="1"/>
      <dgm:spPr/>
      <dgm:t>
        <a:bodyPr/>
        <a:lstStyle/>
        <a:p>
          <a:r>
            <a:rPr lang="pt-BR" sz="1200" dirty="0" smtClean="0"/>
            <a:t>GESTÃO DE SERVIÇOS</a:t>
          </a:r>
          <a:endParaRPr lang="pt-BR" sz="1200" dirty="0"/>
        </a:p>
      </dgm:t>
    </dgm:pt>
    <dgm:pt modelId="{4FC9859D-90DA-494E-ACE7-4D79D0FE310C}" type="parTrans" cxnId="{6930F3F5-2102-4C8A-9FD3-8CDBEE7795FB}">
      <dgm:prSet/>
      <dgm:spPr/>
      <dgm:t>
        <a:bodyPr/>
        <a:lstStyle/>
        <a:p>
          <a:endParaRPr lang="pt-BR" sz="3600"/>
        </a:p>
      </dgm:t>
    </dgm:pt>
    <dgm:pt modelId="{8303E0C3-24BC-4FC6-9214-ECBD8E9D9020}" type="sibTrans" cxnId="{6930F3F5-2102-4C8A-9FD3-8CDBEE7795FB}">
      <dgm:prSet/>
      <dgm:spPr/>
      <dgm:t>
        <a:bodyPr/>
        <a:lstStyle/>
        <a:p>
          <a:endParaRPr lang="pt-BR" sz="3600"/>
        </a:p>
      </dgm:t>
    </dgm:pt>
    <dgm:pt modelId="{2E048118-AEB2-4C6B-B42E-EABD3C511743}" type="pres">
      <dgm:prSet presAssocID="{873364AE-543F-4FDE-A5C3-62AC131A98E2}" presName="compositeShape" presStyleCnt="0">
        <dgm:presLayoutVars>
          <dgm:chMax val="7"/>
          <dgm:dir/>
          <dgm:resizeHandles val="exact"/>
        </dgm:presLayoutVars>
      </dgm:prSet>
      <dgm:spPr/>
    </dgm:pt>
    <dgm:pt modelId="{63A6A908-5655-4289-89FD-EC9641DFAB4F}" type="pres">
      <dgm:prSet presAssocID="{873364AE-543F-4FDE-A5C3-62AC131A98E2}" presName="wedge1" presStyleLbl="node1" presStyleIdx="0" presStyleCnt="7"/>
      <dgm:spPr/>
      <dgm:t>
        <a:bodyPr/>
        <a:lstStyle/>
        <a:p>
          <a:endParaRPr lang="pt-BR"/>
        </a:p>
      </dgm:t>
    </dgm:pt>
    <dgm:pt modelId="{CE7A1E25-D763-4A8C-B262-AD95B2053DBB}" type="pres">
      <dgm:prSet presAssocID="{873364AE-543F-4FDE-A5C3-62AC131A98E2}" presName="dummy1a" presStyleCnt="0"/>
      <dgm:spPr/>
    </dgm:pt>
    <dgm:pt modelId="{F947C9B5-55C2-4F59-8CC9-37A8FDA9F85E}" type="pres">
      <dgm:prSet presAssocID="{873364AE-543F-4FDE-A5C3-62AC131A98E2}" presName="dummy1b" presStyleCnt="0"/>
      <dgm:spPr/>
    </dgm:pt>
    <dgm:pt modelId="{AC190A9A-BA86-4932-B07D-DA57C0D76F10}" type="pres">
      <dgm:prSet presAssocID="{873364AE-543F-4FDE-A5C3-62AC131A98E2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DDA3BF-7030-422A-95D1-A77CF1B3C361}" type="pres">
      <dgm:prSet presAssocID="{873364AE-543F-4FDE-A5C3-62AC131A98E2}" presName="wedge2" presStyleLbl="node1" presStyleIdx="1" presStyleCnt="7"/>
      <dgm:spPr/>
      <dgm:t>
        <a:bodyPr/>
        <a:lstStyle/>
        <a:p>
          <a:endParaRPr lang="pt-BR"/>
        </a:p>
      </dgm:t>
    </dgm:pt>
    <dgm:pt modelId="{8F84FB06-6C84-4CDE-A12C-47B25D1173A7}" type="pres">
      <dgm:prSet presAssocID="{873364AE-543F-4FDE-A5C3-62AC131A98E2}" presName="dummy2a" presStyleCnt="0"/>
      <dgm:spPr/>
    </dgm:pt>
    <dgm:pt modelId="{E7B695B1-FBF7-4594-B2AB-0BA61D89B34F}" type="pres">
      <dgm:prSet presAssocID="{873364AE-543F-4FDE-A5C3-62AC131A98E2}" presName="dummy2b" presStyleCnt="0"/>
      <dgm:spPr/>
    </dgm:pt>
    <dgm:pt modelId="{840922A1-6FA3-4CCA-A6EA-D6E67DDCF3A3}" type="pres">
      <dgm:prSet presAssocID="{873364AE-543F-4FDE-A5C3-62AC131A98E2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D5564A-FEE3-4920-AF1F-F5C1E9868429}" type="pres">
      <dgm:prSet presAssocID="{873364AE-543F-4FDE-A5C3-62AC131A98E2}" presName="wedge3" presStyleLbl="node1" presStyleIdx="2" presStyleCnt="7"/>
      <dgm:spPr/>
      <dgm:t>
        <a:bodyPr/>
        <a:lstStyle/>
        <a:p>
          <a:endParaRPr lang="pt-BR"/>
        </a:p>
      </dgm:t>
    </dgm:pt>
    <dgm:pt modelId="{00C8DAA4-A613-4105-8DE7-A73850BCEB73}" type="pres">
      <dgm:prSet presAssocID="{873364AE-543F-4FDE-A5C3-62AC131A98E2}" presName="dummy3a" presStyleCnt="0"/>
      <dgm:spPr/>
    </dgm:pt>
    <dgm:pt modelId="{F4246908-F638-4878-90B3-87AD38688526}" type="pres">
      <dgm:prSet presAssocID="{873364AE-543F-4FDE-A5C3-62AC131A98E2}" presName="dummy3b" presStyleCnt="0"/>
      <dgm:spPr/>
    </dgm:pt>
    <dgm:pt modelId="{D857420E-E655-40A8-B8A3-7BF071BBAA48}" type="pres">
      <dgm:prSet presAssocID="{873364AE-543F-4FDE-A5C3-62AC131A98E2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252B32-BAA6-4A63-85A1-F20B8A65153A}" type="pres">
      <dgm:prSet presAssocID="{873364AE-543F-4FDE-A5C3-62AC131A98E2}" presName="wedge4" presStyleLbl="node1" presStyleIdx="3" presStyleCnt="7"/>
      <dgm:spPr/>
      <dgm:t>
        <a:bodyPr/>
        <a:lstStyle/>
        <a:p>
          <a:endParaRPr lang="pt-BR"/>
        </a:p>
      </dgm:t>
    </dgm:pt>
    <dgm:pt modelId="{17F82590-221D-4CE2-85A2-0890E3C124F6}" type="pres">
      <dgm:prSet presAssocID="{873364AE-543F-4FDE-A5C3-62AC131A98E2}" presName="dummy4a" presStyleCnt="0"/>
      <dgm:spPr/>
    </dgm:pt>
    <dgm:pt modelId="{7195C37E-F921-461A-953A-48339C8C59C8}" type="pres">
      <dgm:prSet presAssocID="{873364AE-543F-4FDE-A5C3-62AC131A98E2}" presName="dummy4b" presStyleCnt="0"/>
      <dgm:spPr/>
    </dgm:pt>
    <dgm:pt modelId="{D7DE9832-7376-4CB7-A821-96242363B793}" type="pres">
      <dgm:prSet presAssocID="{873364AE-543F-4FDE-A5C3-62AC131A98E2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D55B64-6E32-4F45-AE46-88654FF5E8AF}" type="pres">
      <dgm:prSet presAssocID="{873364AE-543F-4FDE-A5C3-62AC131A98E2}" presName="wedge5" presStyleLbl="node1" presStyleIdx="4" presStyleCnt="7"/>
      <dgm:spPr/>
      <dgm:t>
        <a:bodyPr/>
        <a:lstStyle/>
        <a:p>
          <a:endParaRPr lang="pt-BR"/>
        </a:p>
      </dgm:t>
    </dgm:pt>
    <dgm:pt modelId="{933491E8-6A21-4B0D-8BE5-E2347D5013E2}" type="pres">
      <dgm:prSet presAssocID="{873364AE-543F-4FDE-A5C3-62AC131A98E2}" presName="dummy5a" presStyleCnt="0"/>
      <dgm:spPr/>
    </dgm:pt>
    <dgm:pt modelId="{72497AC7-2403-4159-86DA-1AA62D39BE5A}" type="pres">
      <dgm:prSet presAssocID="{873364AE-543F-4FDE-A5C3-62AC131A98E2}" presName="dummy5b" presStyleCnt="0"/>
      <dgm:spPr/>
    </dgm:pt>
    <dgm:pt modelId="{04B23861-9AE9-48B6-B6C0-AA26FF86A0C4}" type="pres">
      <dgm:prSet presAssocID="{873364AE-543F-4FDE-A5C3-62AC131A98E2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A60DD7-9209-437F-AD7B-171DCB12C06E}" type="pres">
      <dgm:prSet presAssocID="{873364AE-543F-4FDE-A5C3-62AC131A98E2}" presName="wedge6" presStyleLbl="node1" presStyleIdx="5" presStyleCnt="7"/>
      <dgm:spPr/>
      <dgm:t>
        <a:bodyPr/>
        <a:lstStyle/>
        <a:p>
          <a:endParaRPr lang="pt-BR"/>
        </a:p>
      </dgm:t>
    </dgm:pt>
    <dgm:pt modelId="{DD869B3D-5E73-4F4B-99F6-DB4ABE6070E8}" type="pres">
      <dgm:prSet presAssocID="{873364AE-543F-4FDE-A5C3-62AC131A98E2}" presName="dummy6a" presStyleCnt="0"/>
      <dgm:spPr/>
    </dgm:pt>
    <dgm:pt modelId="{C3C8FF6D-8EF7-45DF-BB57-F080379E5F82}" type="pres">
      <dgm:prSet presAssocID="{873364AE-543F-4FDE-A5C3-62AC131A98E2}" presName="dummy6b" presStyleCnt="0"/>
      <dgm:spPr/>
    </dgm:pt>
    <dgm:pt modelId="{57AD2260-2726-4B0C-8C7A-1C0213A68120}" type="pres">
      <dgm:prSet presAssocID="{873364AE-543F-4FDE-A5C3-62AC131A98E2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6AF777-7E76-4015-B2DB-34C32D1B08BB}" type="pres">
      <dgm:prSet presAssocID="{873364AE-543F-4FDE-A5C3-62AC131A98E2}" presName="wedge7" presStyleLbl="node1" presStyleIdx="6" presStyleCnt="7"/>
      <dgm:spPr/>
      <dgm:t>
        <a:bodyPr/>
        <a:lstStyle/>
        <a:p>
          <a:endParaRPr lang="pt-BR"/>
        </a:p>
      </dgm:t>
    </dgm:pt>
    <dgm:pt modelId="{FEC807A9-3AE7-4BCB-8115-5143150134E8}" type="pres">
      <dgm:prSet presAssocID="{873364AE-543F-4FDE-A5C3-62AC131A98E2}" presName="dummy7a" presStyleCnt="0"/>
      <dgm:spPr/>
    </dgm:pt>
    <dgm:pt modelId="{FEE2F967-98DF-478B-9B8B-B3247789DA04}" type="pres">
      <dgm:prSet presAssocID="{873364AE-543F-4FDE-A5C3-62AC131A98E2}" presName="dummy7b" presStyleCnt="0"/>
      <dgm:spPr/>
    </dgm:pt>
    <dgm:pt modelId="{66DDC733-617F-4BF5-99C5-ABBE9A7D6EFC}" type="pres">
      <dgm:prSet presAssocID="{873364AE-543F-4FDE-A5C3-62AC131A98E2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907278-E05F-4F7F-B238-131112BC67BB}" type="pres">
      <dgm:prSet presAssocID="{B9D47428-CF82-4CE6-A4AE-B973356F67D9}" presName="arrowWedge1" presStyleLbl="fgSibTrans2D1" presStyleIdx="0" presStyleCnt="7"/>
      <dgm:spPr/>
    </dgm:pt>
    <dgm:pt modelId="{5E604DFC-C8BF-4481-BCB4-CAFFA0D7A0F8}" type="pres">
      <dgm:prSet presAssocID="{7DEF1969-22D7-4BD6-A15E-C9B0ABEE2406}" presName="arrowWedge2" presStyleLbl="fgSibTrans2D1" presStyleIdx="1" presStyleCnt="7"/>
      <dgm:spPr/>
    </dgm:pt>
    <dgm:pt modelId="{CF2541AD-DC0B-4B2A-8161-3676BE5874C4}" type="pres">
      <dgm:prSet presAssocID="{1EFD5532-0C84-4FEB-85BE-4BDFF8D11352}" presName="arrowWedge3" presStyleLbl="fgSibTrans2D1" presStyleIdx="2" presStyleCnt="7"/>
      <dgm:spPr/>
    </dgm:pt>
    <dgm:pt modelId="{BCE6F91D-12BD-4D2C-BF1F-0E73A9F63A10}" type="pres">
      <dgm:prSet presAssocID="{05C2AEBA-69B6-4BEB-B5BE-0563AE4F68E7}" presName="arrowWedge4" presStyleLbl="fgSibTrans2D1" presStyleIdx="3" presStyleCnt="7"/>
      <dgm:spPr/>
    </dgm:pt>
    <dgm:pt modelId="{01730C00-8E07-46F8-9277-954D89DDF3FD}" type="pres">
      <dgm:prSet presAssocID="{85D9D9D0-10B5-4359-9C9B-CC711E1B6C50}" presName="arrowWedge5" presStyleLbl="fgSibTrans2D1" presStyleIdx="4" presStyleCnt="7"/>
      <dgm:spPr/>
    </dgm:pt>
    <dgm:pt modelId="{977227FF-CD79-479B-B328-A555A14473BD}" type="pres">
      <dgm:prSet presAssocID="{8303E0C3-24BC-4FC6-9214-ECBD8E9D9020}" presName="arrowWedge6" presStyleLbl="fgSibTrans2D1" presStyleIdx="5" presStyleCnt="7"/>
      <dgm:spPr/>
    </dgm:pt>
    <dgm:pt modelId="{D4A4C078-265E-4AA3-9C41-848498585541}" type="pres">
      <dgm:prSet presAssocID="{B16B4725-A299-4B06-BF84-D56894B6A34D}" presName="arrowWedge7" presStyleLbl="fgSibTrans2D1" presStyleIdx="6" presStyleCnt="7"/>
      <dgm:spPr/>
    </dgm:pt>
  </dgm:ptLst>
  <dgm:cxnLst>
    <dgm:cxn modelId="{B6D2AC14-75AA-493C-9CF7-96DEE085629D}" type="presOf" srcId="{E0266B72-CE83-4CE7-8726-CBC4C3CE3D3E}" destId="{AC190A9A-BA86-4932-B07D-DA57C0D76F10}" srcOrd="1" destOrd="0" presId="urn:microsoft.com/office/officeart/2005/8/layout/cycle8"/>
    <dgm:cxn modelId="{5178A735-2A81-48AD-8797-D2C57DF8FC32}" type="presOf" srcId="{BAC72752-B25D-4C75-A614-F33132672DB3}" destId="{9ED55B64-6E32-4F45-AE46-88654FF5E8AF}" srcOrd="0" destOrd="0" presId="urn:microsoft.com/office/officeart/2005/8/layout/cycle8"/>
    <dgm:cxn modelId="{01697245-0918-47EB-A042-C086B735FED1}" type="presOf" srcId="{BAC72752-B25D-4C75-A614-F33132672DB3}" destId="{04B23861-9AE9-48B6-B6C0-AA26FF86A0C4}" srcOrd="1" destOrd="0" presId="urn:microsoft.com/office/officeart/2005/8/layout/cycle8"/>
    <dgm:cxn modelId="{6C505482-8E1B-4D3C-8E1F-15EC81F5AD87}" type="presOf" srcId="{025F1DEB-80BC-4C8F-8182-C10F2578B889}" destId="{66DDC733-617F-4BF5-99C5-ABBE9A7D6EFC}" srcOrd="1" destOrd="0" presId="urn:microsoft.com/office/officeart/2005/8/layout/cycle8"/>
    <dgm:cxn modelId="{6CC48A59-A3C9-49DA-BFA9-EF67472EE15F}" type="presOf" srcId="{E459F5B7-51D3-47BA-AA2D-64077E08A9FF}" destId="{57AD2260-2726-4B0C-8C7A-1C0213A68120}" srcOrd="1" destOrd="0" presId="urn:microsoft.com/office/officeart/2005/8/layout/cycle8"/>
    <dgm:cxn modelId="{60A61937-A468-407B-9443-47BA82776F62}" srcId="{873364AE-543F-4FDE-A5C3-62AC131A98E2}" destId="{5C9A2CCA-D334-4BE9-BDB1-7DC78A468A4F}" srcOrd="3" destOrd="0" parTransId="{CD78E865-7B01-4DF1-A741-487CBC32AAD0}" sibTransId="{05C2AEBA-69B6-4BEB-B5BE-0563AE4F68E7}"/>
    <dgm:cxn modelId="{6930F3F5-2102-4C8A-9FD3-8CDBEE7795FB}" srcId="{873364AE-543F-4FDE-A5C3-62AC131A98E2}" destId="{E459F5B7-51D3-47BA-AA2D-64077E08A9FF}" srcOrd="5" destOrd="0" parTransId="{4FC9859D-90DA-494E-ACE7-4D79D0FE310C}" sibTransId="{8303E0C3-24BC-4FC6-9214-ECBD8E9D9020}"/>
    <dgm:cxn modelId="{2399C3F7-A236-4491-97A9-B13E2AE3B7A8}" type="presOf" srcId="{5285AF0D-9A17-48B7-B810-290D753F896F}" destId="{92D5564A-FEE3-4920-AF1F-F5C1E9868429}" srcOrd="0" destOrd="0" presId="urn:microsoft.com/office/officeart/2005/8/layout/cycle8"/>
    <dgm:cxn modelId="{68421BB5-066D-4A7B-9C3A-1725B6EA7504}" srcId="{873364AE-543F-4FDE-A5C3-62AC131A98E2}" destId="{BAC72752-B25D-4C75-A614-F33132672DB3}" srcOrd="4" destOrd="0" parTransId="{9EA55A8F-5068-4147-9204-AE0031942B3C}" sibTransId="{85D9D9D0-10B5-4359-9C9B-CC711E1B6C50}"/>
    <dgm:cxn modelId="{480F2920-ECD9-46DC-A44F-452176301359}" type="presOf" srcId="{025F1DEB-80BC-4C8F-8182-C10F2578B889}" destId="{BF6AF777-7E76-4015-B2DB-34C32D1B08BB}" srcOrd="0" destOrd="0" presId="urn:microsoft.com/office/officeart/2005/8/layout/cycle8"/>
    <dgm:cxn modelId="{7DCBAFDA-0704-457C-BE92-75A5A00AE1AB}" type="presOf" srcId="{8280070E-8E70-45EE-8ECE-29E3CD2ACCCD}" destId="{840922A1-6FA3-4CCA-A6EA-D6E67DDCF3A3}" srcOrd="1" destOrd="0" presId="urn:microsoft.com/office/officeart/2005/8/layout/cycle8"/>
    <dgm:cxn modelId="{3E382E8B-05DF-4012-86F8-452C9C37241D}" type="presOf" srcId="{5285AF0D-9A17-48B7-B810-290D753F896F}" destId="{D857420E-E655-40A8-B8A3-7BF071BBAA48}" srcOrd="1" destOrd="0" presId="urn:microsoft.com/office/officeart/2005/8/layout/cycle8"/>
    <dgm:cxn modelId="{71321DCB-9C1A-47BA-9D4B-C2650A808D4A}" srcId="{873364AE-543F-4FDE-A5C3-62AC131A98E2}" destId="{8280070E-8E70-45EE-8ECE-29E3CD2ACCCD}" srcOrd="1" destOrd="0" parTransId="{BB4A30F6-E409-45AA-8588-69E095BEAC89}" sibTransId="{7DEF1969-22D7-4BD6-A15E-C9B0ABEE2406}"/>
    <dgm:cxn modelId="{39F45495-8104-41A0-8CD9-DEF698F33FED}" type="presOf" srcId="{873364AE-543F-4FDE-A5C3-62AC131A98E2}" destId="{2E048118-AEB2-4C6B-B42E-EABD3C511743}" srcOrd="0" destOrd="0" presId="urn:microsoft.com/office/officeart/2005/8/layout/cycle8"/>
    <dgm:cxn modelId="{13C9CCEB-A5E0-4FAB-B929-CF623AAD5D57}" type="presOf" srcId="{5C9A2CCA-D334-4BE9-BDB1-7DC78A468A4F}" destId="{D7DE9832-7376-4CB7-A821-96242363B793}" srcOrd="1" destOrd="0" presId="urn:microsoft.com/office/officeart/2005/8/layout/cycle8"/>
    <dgm:cxn modelId="{40AA33B3-C45B-4059-BB41-D171B4342EDF}" type="presOf" srcId="{E0266B72-CE83-4CE7-8726-CBC4C3CE3D3E}" destId="{63A6A908-5655-4289-89FD-EC9641DFAB4F}" srcOrd="0" destOrd="0" presId="urn:microsoft.com/office/officeart/2005/8/layout/cycle8"/>
    <dgm:cxn modelId="{EACD43B0-B56D-432F-8180-1174AAAD3074}" srcId="{873364AE-543F-4FDE-A5C3-62AC131A98E2}" destId="{025F1DEB-80BC-4C8F-8182-C10F2578B889}" srcOrd="6" destOrd="0" parTransId="{8D04CB26-BB14-438B-895E-8564CF0BD22F}" sibTransId="{B16B4725-A299-4B06-BF84-D56894B6A34D}"/>
    <dgm:cxn modelId="{C6BE4C94-D5A9-4C7F-87F9-302F3282C7E7}" srcId="{873364AE-543F-4FDE-A5C3-62AC131A98E2}" destId="{E0266B72-CE83-4CE7-8726-CBC4C3CE3D3E}" srcOrd="0" destOrd="0" parTransId="{32D635C9-0BCE-488D-A740-29F6D436CF14}" sibTransId="{B9D47428-CF82-4CE6-A4AE-B973356F67D9}"/>
    <dgm:cxn modelId="{91A6A25E-577E-431D-88EB-4D1652A8CC9F}" type="presOf" srcId="{E459F5B7-51D3-47BA-AA2D-64077E08A9FF}" destId="{57A60DD7-9209-437F-AD7B-171DCB12C06E}" srcOrd="0" destOrd="0" presId="urn:microsoft.com/office/officeart/2005/8/layout/cycle8"/>
    <dgm:cxn modelId="{BF5B4CD5-A7EC-42B5-813A-4BAD9F30D54F}" type="presOf" srcId="{8280070E-8E70-45EE-8ECE-29E3CD2ACCCD}" destId="{69DDA3BF-7030-422A-95D1-A77CF1B3C361}" srcOrd="0" destOrd="0" presId="urn:microsoft.com/office/officeart/2005/8/layout/cycle8"/>
    <dgm:cxn modelId="{C2CE2C52-356E-4B70-A12F-A5FE5D71C9EB}" srcId="{873364AE-543F-4FDE-A5C3-62AC131A98E2}" destId="{5285AF0D-9A17-48B7-B810-290D753F896F}" srcOrd="2" destOrd="0" parTransId="{23319BA5-5C4E-440C-8315-1DB8F5E267DC}" sibTransId="{1EFD5532-0C84-4FEB-85BE-4BDFF8D11352}"/>
    <dgm:cxn modelId="{F3BE76D4-67F4-4EB0-BBA2-230F923A8305}" type="presOf" srcId="{5C9A2CCA-D334-4BE9-BDB1-7DC78A468A4F}" destId="{9F252B32-BAA6-4A63-85A1-F20B8A65153A}" srcOrd="0" destOrd="0" presId="urn:microsoft.com/office/officeart/2005/8/layout/cycle8"/>
    <dgm:cxn modelId="{15A51E94-DDA7-4924-B7D5-413E73BFE392}" type="presParOf" srcId="{2E048118-AEB2-4C6B-B42E-EABD3C511743}" destId="{63A6A908-5655-4289-89FD-EC9641DFAB4F}" srcOrd="0" destOrd="0" presId="urn:microsoft.com/office/officeart/2005/8/layout/cycle8"/>
    <dgm:cxn modelId="{E50EB7BC-FD78-4EC1-90F7-3227C3160D6A}" type="presParOf" srcId="{2E048118-AEB2-4C6B-B42E-EABD3C511743}" destId="{CE7A1E25-D763-4A8C-B262-AD95B2053DBB}" srcOrd="1" destOrd="0" presId="urn:microsoft.com/office/officeart/2005/8/layout/cycle8"/>
    <dgm:cxn modelId="{6D9A1AC6-F86B-46CD-8549-912D706103F6}" type="presParOf" srcId="{2E048118-AEB2-4C6B-B42E-EABD3C511743}" destId="{F947C9B5-55C2-4F59-8CC9-37A8FDA9F85E}" srcOrd="2" destOrd="0" presId="urn:microsoft.com/office/officeart/2005/8/layout/cycle8"/>
    <dgm:cxn modelId="{DFE94ADF-8EE0-4BBB-A38B-9E7B579FCD8B}" type="presParOf" srcId="{2E048118-AEB2-4C6B-B42E-EABD3C511743}" destId="{AC190A9A-BA86-4932-B07D-DA57C0D76F10}" srcOrd="3" destOrd="0" presId="urn:microsoft.com/office/officeart/2005/8/layout/cycle8"/>
    <dgm:cxn modelId="{70436EFD-C6D2-443D-B79F-78C67777A25D}" type="presParOf" srcId="{2E048118-AEB2-4C6B-B42E-EABD3C511743}" destId="{69DDA3BF-7030-422A-95D1-A77CF1B3C361}" srcOrd="4" destOrd="0" presId="urn:microsoft.com/office/officeart/2005/8/layout/cycle8"/>
    <dgm:cxn modelId="{79C4CEF0-D983-428E-8D39-AAB64A9EC4CB}" type="presParOf" srcId="{2E048118-AEB2-4C6B-B42E-EABD3C511743}" destId="{8F84FB06-6C84-4CDE-A12C-47B25D1173A7}" srcOrd="5" destOrd="0" presId="urn:microsoft.com/office/officeart/2005/8/layout/cycle8"/>
    <dgm:cxn modelId="{F31993E0-7491-4FEE-95F8-BF93E0A9DBE2}" type="presParOf" srcId="{2E048118-AEB2-4C6B-B42E-EABD3C511743}" destId="{E7B695B1-FBF7-4594-B2AB-0BA61D89B34F}" srcOrd="6" destOrd="0" presId="urn:microsoft.com/office/officeart/2005/8/layout/cycle8"/>
    <dgm:cxn modelId="{F56F25BB-A68F-4532-B0EC-BDD2191533C4}" type="presParOf" srcId="{2E048118-AEB2-4C6B-B42E-EABD3C511743}" destId="{840922A1-6FA3-4CCA-A6EA-D6E67DDCF3A3}" srcOrd="7" destOrd="0" presId="urn:microsoft.com/office/officeart/2005/8/layout/cycle8"/>
    <dgm:cxn modelId="{E13CE1B2-1A37-47BD-81B9-7421E564F643}" type="presParOf" srcId="{2E048118-AEB2-4C6B-B42E-EABD3C511743}" destId="{92D5564A-FEE3-4920-AF1F-F5C1E9868429}" srcOrd="8" destOrd="0" presId="urn:microsoft.com/office/officeart/2005/8/layout/cycle8"/>
    <dgm:cxn modelId="{68766FFF-8837-4317-953D-F0AD7EE14D3B}" type="presParOf" srcId="{2E048118-AEB2-4C6B-B42E-EABD3C511743}" destId="{00C8DAA4-A613-4105-8DE7-A73850BCEB73}" srcOrd="9" destOrd="0" presId="urn:microsoft.com/office/officeart/2005/8/layout/cycle8"/>
    <dgm:cxn modelId="{06233604-BCCD-42F1-9FB1-1061B4DF26A2}" type="presParOf" srcId="{2E048118-AEB2-4C6B-B42E-EABD3C511743}" destId="{F4246908-F638-4878-90B3-87AD38688526}" srcOrd="10" destOrd="0" presId="urn:microsoft.com/office/officeart/2005/8/layout/cycle8"/>
    <dgm:cxn modelId="{E6E1DB1C-379C-4C55-A2FE-EF630DB00FBC}" type="presParOf" srcId="{2E048118-AEB2-4C6B-B42E-EABD3C511743}" destId="{D857420E-E655-40A8-B8A3-7BF071BBAA48}" srcOrd="11" destOrd="0" presId="urn:microsoft.com/office/officeart/2005/8/layout/cycle8"/>
    <dgm:cxn modelId="{F9170051-D23C-40AD-A912-F86F3D5A1FE9}" type="presParOf" srcId="{2E048118-AEB2-4C6B-B42E-EABD3C511743}" destId="{9F252B32-BAA6-4A63-85A1-F20B8A65153A}" srcOrd="12" destOrd="0" presId="urn:microsoft.com/office/officeart/2005/8/layout/cycle8"/>
    <dgm:cxn modelId="{E0D9F6E3-E587-40CC-8AD9-F3ADB00D8F7F}" type="presParOf" srcId="{2E048118-AEB2-4C6B-B42E-EABD3C511743}" destId="{17F82590-221D-4CE2-85A2-0890E3C124F6}" srcOrd="13" destOrd="0" presId="urn:microsoft.com/office/officeart/2005/8/layout/cycle8"/>
    <dgm:cxn modelId="{5578636C-26BC-4E84-997D-F0467A08EF32}" type="presParOf" srcId="{2E048118-AEB2-4C6B-B42E-EABD3C511743}" destId="{7195C37E-F921-461A-953A-48339C8C59C8}" srcOrd="14" destOrd="0" presId="urn:microsoft.com/office/officeart/2005/8/layout/cycle8"/>
    <dgm:cxn modelId="{EC27E95A-2B78-42E2-8BEC-D687FEDCB047}" type="presParOf" srcId="{2E048118-AEB2-4C6B-B42E-EABD3C511743}" destId="{D7DE9832-7376-4CB7-A821-96242363B793}" srcOrd="15" destOrd="0" presId="urn:microsoft.com/office/officeart/2005/8/layout/cycle8"/>
    <dgm:cxn modelId="{05D8B62D-F78C-4A4D-9AED-6931627459BA}" type="presParOf" srcId="{2E048118-AEB2-4C6B-B42E-EABD3C511743}" destId="{9ED55B64-6E32-4F45-AE46-88654FF5E8AF}" srcOrd="16" destOrd="0" presId="urn:microsoft.com/office/officeart/2005/8/layout/cycle8"/>
    <dgm:cxn modelId="{4C2954CB-8D66-495E-A5EE-2860FCE6B543}" type="presParOf" srcId="{2E048118-AEB2-4C6B-B42E-EABD3C511743}" destId="{933491E8-6A21-4B0D-8BE5-E2347D5013E2}" srcOrd="17" destOrd="0" presId="urn:microsoft.com/office/officeart/2005/8/layout/cycle8"/>
    <dgm:cxn modelId="{AB0E3B41-F510-437D-A888-67F13EA82D53}" type="presParOf" srcId="{2E048118-AEB2-4C6B-B42E-EABD3C511743}" destId="{72497AC7-2403-4159-86DA-1AA62D39BE5A}" srcOrd="18" destOrd="0" presId="urn:microsoft.com/office/officeart/2005/8/layout/cycle8"/>
    <dgm:cxn modelId="{BD4713EE-E5D4-4D73-AA09-5CDD638A0E40}" type="presParOf" srcId="{2E048118-AEB2-4C6B-B42E-EABD3C511743}" destId="{04B23861-9AE9-48B6-B6C0-AA26FF86A0C4}" srcOrd="19" destOrd="0" presId="urn:microsoft.com/office/officeart/2005/8/layout/cycle8"/>
    <dgm:cxn modelId="{7F008F14-B421-4B85-8964-CE28A4FB3357}" type="presParOf" srcId="{2E048118-AEB2-4C6B-B42E-EABD3C511743}" destId="{57A60DD7-9209-437F-AD7B-171DCB12C06E}" srcOrd="20" destOrd="0" presId="urn:microsoft.com/office/officeart/2005/8/layout/cycle8"/>
    <dgm:cxn modelId="{08D8938E-A83B-409C-8D72-5A4602FA12DC}" type="presParOf" srcId="{2E048118-AEB2-4C6B-B42E-EABD3C511743}" destId="{DD869B3D-5E73-4F4B-99F6-DB4ABE6070E8}" srcOrd="21" destOrd="0" presId="urn:microsoft.com/office/officeart/2005/8/layout/cycle8"/>
    <dgm:cxn modelId="{CAAE4E39-272D-4CD8-A41E-7F9C252008A7}" type="presParOf" srcId="{2E048118-AEB2-4C6B-B42E-EABD3C511743}" destId="{C3C8FF6D-8EF7-45DF-BB57-F080379E5F82}" srcOrd="22" destOrd="0" presId="urn:microsoft.com/office/officeart/2005/8/layout/cycle8"/>
    <dgm:cxn modelId="{F130DC58-7C9A-4407-A76F-48690041F609}" type="presParOf" srcId="{2E048118-AEB2-4C6B-B42E-EABD3C511743}" destId="{57AD2260-2726-4B0C-8C7A-1C0213A68120}" srcOrd="23" destOrd="0" presId="urn:microsoft.com/office/officeart/2005/8/layout/cycle8"/>
    <dgm:cxn modelId="{C565E015-FC90-4337-9E3F-4E37DCB359A3}" type="presParOf" srcId="{2E048118-AEB2-4C6B-B42E-EABD3C511743}" destId="{BF6AF777-7E76-4015-B2DB-34C32D1B08BB}" srcOrd="24" destOrd="0" presId="urn:microsoft.com/office/officeart/2005/8/layout/cycle8"/>
    <dgm:cxn modelId="{8D4F7A23-2799-4E83-904E-556128924D13}" type="presParOf" srcId="{2E048118-AEB2-4C6B-B42E-EABD3C511743}" destId="{FEC807A9-3AE7-4BCB-8115-5143150134E8}" srcOrd="25" destOrd="0" presId="urn:microsoft.com/office/officeart/2005/8/layout/cycle8"/>
    <dgm:cxn modelId="{1A7EB6EF-6C83-4BE9-95EC-390DCFE04429}" type="presParOf" srcId="{2E048118-AEB2-4C6B-B42E-EABD3C511743}" destId="{FEE2F967-98DF-478B-9B8B-B3247789DA04}" srcOrd="26" destOrd="0" presId="urn:microsoft.com/office/officeart/2005/8/layout/cycle8"/>
    <dgm:cxn modelId="{1CC7B550-D58C-44A0-92B8-C718AE2B0C99}" type="presParOf" srcId="{2E048118-AEB2-4C6B-B42E-EABD3C511743}" destId="{66DDC733-617F-4BF5-99C5-ABBE9A7D6EFC}" srcOrd="27" destOrd="0" presId="urn:microsoft.com/office/officeart/2005/8/layout/cycle8"/>
    <dgm:cxn modelId="{4126D4EB-4855-40F8-97D7-6DEE5460618C}" type="presParOf" srcId="{2E048118-AEB2-4C6B-B42E-EABD3C511743}" destId="{C8907278-E05F-4F7F-B238-131112BC67BB}" srcOrd="28" destOrd="0" presId="urn:microsoft.com/office/officeart/2005/8/layout/cycle8"/>
    <dgm:cxn modelId="{3C7FC2D4-A020-4DC5-8BDB-A89787ACC0B5}" type="presParOf" srcId="{2E048118-AEB2-4C6B-B42E-EABD3C511743}" destId="{5E604DFC-C8BF-4481-BCB4-CAFFA0D7A0F8}" srcOrd="29" destOrd="0" presId="urn:microsoft.com/office/officeart/2005/8/layout/cycle8"/>
    <dgm:cxn modelId="{FF8D54AA-1AB8-47BA-8412-A4F256A910F6}" type="presParOf" srcId="{2E048118-AEB2-4C6B-B42E-EABD3C511743}" destId="{CF2541AD-DC0B-4B2A-8161-3676BE5874C4}" srcOrd="30" destOrd="0" presId="urn:microsoft.com/office/officeart/2005/8/layout/cycle8"/>
    <dgm:cxn modelId="{F43471EA-407E-496E-8590-021DD653C906}" type="presParOf" srcId="{2E048118-AEB2-4C6B-B42E-EABD3C511743}" destId="{BCE6F91D-12BD-4D2C-BF1F-0E73A9F63A10}" srcOrd="31" destOrd="0" presId="urn:microsoft.com/office/officeart/2005/8/layout/cycle8"/>
    <dgm:cxn modelId="{22E93518-F244-44D9-8738-67F2C4CAF84C}" type="presParOf" srcId="{2E048118-AEB2-4C6B-B42E-EABD3C511743}" destId="{01730C00-8E07-46F8-9277-954D89DDF3FD}" srcOrd="32" destOrd="0" presId="urn:microsoft.com/office/officeart/2005/8/layout/cycle8"/>
    <dgm:cxn modelId="{BD6413F8-5E75-4CC1-B18C-AB9C1624CC30}" type="presParOf" srcId="{2E048118-AEB2-4C6B-B42E-EABD3C511743}" destId="{977227FF-CD79-479B-B328-A555A14473BD}" srcOrd="33" destOrd="0" presId="urn:microsoft.com/office/officeart/2005/8/layout/cycle8"/>
    <dgm:cxn modelId="{218E3D9F-A1B0-4072-B558-58D5A9526600}" type="presParOf" srcId="{2E048118-AEB2-4C6B-B42E-EABD3C511743}" destId="{D4A4C078-265E-4AA3-9C41-848498585541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6E6D8-BBC8-4C7C-9BC8-572696BE07FE}">
      <dsp:nvSpPr>
        <dsp:cNvPr id="0" name=""/>
        <dsp:cNvSpPr/>
      </dsp:nvSpPr>
      <dsp:spPr>
        <a:xfrm>
          <a:off x="1318252" y="1344165"/>
          <a:ext cx="1215922" cy="1215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Qualidade das Rodovias</a:t>
          </a:r>
        </a:p>
      </dsp:txBody>
      <dsp:txXfrm>
        <a:off x="1496320" y="1522233"/>
        <a:ext cx="859786" cy="859786"/>
      </dsp:txXfrm>
    </dsp:sp>
    <dsp:sp modelId="{8DE0FF40-7B51-4729-9DE2-AF028B707228}">
      <dsp:nvSpPr>
        <dsp:cNvPr id="0" name=""/>
        <dsp:cNvSpPr/>
      </dsp:nvSpPr>
      <dsp:spPr>
        <a:xfrm rot="12900000">
          <a:off x="490394" y="1116478"/>
          <a:ext cx="979686" cy="3465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D5046-1293-4352-92E5-D24F154CB5DA}">
      <dsp:nvSpPr>
        <dsp:cNvPr id="0" name=""/>
        <dsp:cNvSpPr/>
      </dsp:nvSpPr>
      <dsp:spPr>
        <a:xfrm>
          <a:off x="1418" y="546734"/>
          <a:ext cx="1155126" cy="92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Extensão</a:t>
          </a:r>
        </a:p>
      </dsp:txBody>
      <dsp:txXfrm>
        <a:off x="28484" y="573800"/>
        <a:ext cx="1100994" cy="869969"/>
      </dsp:txXfrm>
    </dsp:sp>
    <dsp:sp modelId="{FA62780F-E4BD-4202-B2C9-AEC4F3EC0ED5}">
      <dsp:nvSpPr>
        <dsp:cNvPr id="0" name=""/>
        <dsp:cNvSpPr/>
      </dsp:nvSpPr>
      <dsp:spPr>
        <a:xfrm rot="19500000">
          <a:off x="2382346" y="1116478"/>
          <a:ext cx="979686" cy="3465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C918B-AA91-492A-AF0C-C0A645F20AB7}">
      <dsp:nvSpPr>
        <dsp:cNvPr id="0" name=""/>
        <dsp:cNvSpPr/>
      </dsp:nvSpPr>
      <dsp:spPr>
        <a:xfrm>
          <a:off x="2695882" y="546734"/>
          <a:ext cx="1155126" cy="924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Condição</a:t>
          </a:r>
        </a:p>
      </dsp:txBody>
      <dsp:txXfrm>
        <a:off x="2722948" y="573800"/>
        <a:ext cx="1100994" cy="869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6E6D8-BBC8-4C7C-9BC8-572696BE07FE}">
      <dsp:nvSpPr>
        <dsp:cNvPr id="0" name=""/>
        <dsp:cNvSpPr/>
      </dsp:nvSpPr>
      <dsp:spPr>
        <a:xfrm>
          <a:off x="1678466" y="1383650"/>
          <a:ext cx="1241605" cy="12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Eficiência dos Serviços</a:t>
          </a:r>
        </a:p>
      </dsp:txBody>
      <dsp:txXfrm>
        <a:off x="1860295" y="1565479"/>
        <a:ext cx="877947" cy="877947"/>
      </dsp:txXfrm>
    </dsp:sp>
    <dsp:sp modelId="{8DE0FF40-7B51-4729-9DE2-AF028B707228}">
      <dsp:nvSpPr>
        <dsp:cNvPr id="0" name=""/>
        <dsp:cNvSpPr/>
      </dsp:nvSpPr>
      <dsp:spPr>
        <a:xfrm rot="11700000">
          <a:off x="649664" y="1520877"/>
          <a:ext cx="1010368" cy="353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D5046-1293-4352-92E5-D24F154CB5DA}">
      <dsp:nvSpPr>
        <dsp:cNvPr id="0" name=""/>
        <dsp:cNvSpPr/>
      </dsp:nvSpPr>
      <dsp:spPr>
        <a:xfrm>
          <a:off x="77115" y="1095244"/>
          <a:ext cx="1179525" cy="9436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Frequência</a:t>
          </a:r>
        </a:p>
      </dsp:txBody>
      <dsp:txXfrm>
        <a:off x="104753" y="1122882"/>
        <a:ext cx="1124249" cy="888344"/>
      </dsp:txXfrm>
    </dsp:sp>
    <dsp:sp modelId="{51628B42-C225-49B6-B0E9-24FA208CE3CB}">
      <dsp:nvSpPr>
        <dsp:cNvPr id="0" name=""/>
        <dsp:cNvSpPr/>
      </dsp:nvSpPr>
      <dsp:spPr>
        <a:xfrm rot="14700000">
          <a:off x="1293370" y="753738"/>
          <a:ext cx="1010368" cy="353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35367-BDEB-4B7E-903B-9C60D3504710}">
      <dsp:nvSpPr>
        <dsp:cNvPr id="0" name=""/>
        <dsp:cNvSpPr/>
      </dsp:nvSpPr>
      <dsp:spPr>
        <a:xfrm>
          <a:off x="995292" y="1004"/>
          <a:ext cx="1179525" cy="9436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Pontualidade</a:t>
          </a:r>
        </a:p>
      </dsp:txBody>
      <dsp:txXfrm>
        <a:off x="1022930" y="28642"/>
        <a:ext cx="1124249" cy="888344"/>
      </dsp:txXfrm>
    </dsp:sp>
    <dsp:sp modelId="{EBBBED70-BD49-4E47-9214-7211F4BB0AB8}">
      <dsp:nvSpPr>
        <dsp:cNvPr id="0" name=""/>
        <dsp:cNvSpPr/>
      </dsp:nvSpPr>
      <dsp:spPr>
        <a:xfrm rot="17700000">
          <a:off x="2294799" y="753738"/>
          <a:ext cx="1010368" cy="353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E0EB1-837A-4405-8A6D-D441618F4E56}">
      <dsp:nvSpPr>
        <dsp:cNvPr id="0" name=""/>
        <dsp:cNvSpPr/>
      </dsp:nvSpPr>
      <dsp:spPr>
        <a:xfrm>
          <a:off x="2423721" y="1004"/>
          <a:ext cx="1179525" cy="9436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Velocidade</a:t>
          </a:r>
        </a:p>
      </dsp:txBody>
      <dsp:txXfrm>
        <a:off x="2451359" y="28642"/>
        <a:ext cx="1124249" cy="888344"/>
      </dsp:txXfrm>
    </dsp:sp>
    <dsp:sp modelId="{FA62780F-E4BD-4202-B2C9-AEC4F3EC0ED5}">
      <dsp:nvSpPr>
        <dsp:cNvPr id="0" name=""/>
        <dsp:cNvSpPr/>
      </dsp:nvSpPr>
      <dsp:spPr>
        <a:xfrm rot="20700000">
          <a:off x="2938505" y="1520877"/>
          <a:ext cx="1010368" cy="353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C918B-AA91-492A-AF0C-C0A645F20AB7}">
      <dsp:nvSpPr>
        <dsp:cNvPr id="0" name=""/>
        <dsp:cNvSpPr/>
      </dsp:nvSpPr>
      <dsp:spPr>
        <a:xfrm>
          <a:off x="3341898" y="1095244"/>
          <a:ext cx="1179525" cy="9436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Preço</a:t>
          </a:r>
        </a:p>
      </dsp:txBody>
      <dsp:txXfrm>
        <a:off x="3369536" y="1122882"/>
        <a:ext cx="1124249" cy="888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A908-5655-4289-89FD-EC9641DFAB4F}">
      <dsp:nvSpPr>
        <dsp:cNvPr id="0" name=""/>
        <dsp:cNvSpPr/>
      </dsp:nvSpPr>
      <dsp:spPr>
        <a:xfrm>
          <a:off x="1999278" y="313753"/>
          <a:ext cx="4320540" cy="4320540"/>
        </a:xfrm>
        <a:prstGeom prst="pie">
          <a:avLst>
            <a:gd name="adj1" fmla="val 16200000"/>
            <a:gd name="adj2" fmla="val 192857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ESCRITÓRIO DE PROJETOS</a:t>
          </a:r>
          <a:endParaRPr lang="pt-BR" sz="1200" kern="1200" dirty="0"/>
        </a:p>
      </dsp:txBody>
      <dsp:txXfrm>
        <a:off x="4269105" y="714946"/>
        <a:ext cx="1028700" cy="822960"/>
      </dsp:txXfrm>
    </dsp:sp>
    <dsp:sp modelId="{69DDA3BF-7030-422A-95D1-A77CF1B3C361}">
      <dsp:nvSpPr>
        <dsp:cNvPr id="0" name=""/>
        <dsp:cNvSpPr/>
      </dsp:nvSpPr>
      <dsp:spPr>
        <a:xfrm>
          <a:off x="2054828" y="383190"/>
          <a:ext cx="4320540" cy="4320540"/>
        </a:xfrm>
        <a:prstGeom prst="pie">
          <a:avLst>
            <a:gd name="adj1" fmla="val 19285716"/>
            <a:gd name="adj2" fmla="val 7714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GOV.BR – CATÁLOGO E INTEGRAÇÕES</a:t>
          </a:r>
          <a:endParaRPr lang="pt-BR" sz="1200" kern="1200" dirty="0"/>
        </a:p>
      </dsp:txBody>
      <dsp:txXfrm>
        <a:off x="4989195" y="1949386"/>
        <a:ext cx="1183005" cy="720090"/>
      </dsp:txXfrm>
    </dsp:sp>
    <dsp:sp modelId="{92D5564A-FEE3-4920-AF1F-F5C1E9868429}">
      <dsp:nvSpPr>
        <dsp:cNvPr id="0" name=""/>
        <dsp:cNvSpPr/>
      </dsp:nvSpPr>
      <dsp:spPr>
        <a:xfrm>
          <a:off x="2034768" y="470630"/>
          <a:ext cx="4320540" cy="4320540"/>
        </a:xfrm>
        <a:prstGeom prst="pie">
          <a:avLst>
            <a:gd name="adj1" fmla="val 771428"/>
            <a:gd name="adj2" fmla="val 385714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ATENDIMENTO INTELIGENTE</a:t>
          </a:r>
          <a:endParaRPr lang="pt-BR" sz="1200" kern="1200" dirty="0"/>
        </a:p>
      </dsp:txBody>
      <dsp:txXfrm>
        <a:off x="4809172" y="3029521"/>
        <a:ext cx="1028700" cy="797242"/>
      </dsp:txXfrm>
    </dsp:sp>
    <dsp:sp modelId="{9F252B32-BAA6-4A63-85A1-F20B8A65153A}">
      <dsp:nvSpPr>
        <dsp:cNvPr id="0" name=""/>
        <dsp:cNvSpPr/>
      </dsp:nvSpPr>
      <dsp:spPr>
        <a:xfrm>
          <a:off x="1954529" y="509206"/>
          <a:ext cx="4320540" cy="4320540"/>
        </a:xfrm>
        <a:prstGeom prst="pie">
          <a:avLst>
            <a:gd name="adj1" fmla="val 3857226"/>
            <a:gd name="adj2" fmla="val 69428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INTEROPERA-BILIDADE</a:t>
          </a:r>
          <a:endParaRPr lang="pt-BR" sz="1200" kern="1200" dirty="0"/>
        </a:p>
      </dsp:txBody>
      <dsp:txXfrm>
        <a:off x="3613308" y="3903916"/>
        <a:ext cx="1002982" cy="720090"/>
      </dsp:txXfrm>
    </dsp:sp>
    <dsp:sp modelId="{9ED55B64-6E32-4F45-AE46-88654FF5E8AF}">
      <dsp:nvSpPr>
        <dsp:cNvPr id="0" name=""/>
        <dsp:cNvSpPr/>
      </dsp:nvSpPr>
      <dsp:spPr>
        <a:xfrm>
          <a:off x="1874291" y="470630"/>
          <a:ext cx="4320540" cy="4320540"/>
        </a:xfrm>
        <a:prstGeom prst="pie">
          <a:avLst>
            <a:gd name="adj1" fmla="val 6942858"/>
            <a:gd name="adj2" fmla="val 1002857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DADOS ABERTOS</a:t>
          </a:r>
          <a:endParaRPr lang="pt-BR" sz="1200" kern="1200" dirty="0"/>
        </a:p>
      </dsp:txBody>
      <dsp:txXfrm>
        <a:off x="2391727" y="3029521"/>
        <a:ext cx="1028700" cy="797242"/>
      </dsp:txXfrm>
    </dsp:sp>
    <dsp:sp modelId="{57A60DD7-9209-437F-AD7B-171DCB12C06E}">
      <dsp:nvSpPr>
        <dsp:cNvPr id="0" name=""/>
        <dsp:cNvSpPr/>
      </dsp:nvSpPr>
      <dsp:spPr>
        <a:xfrm>
          <a:off x="1854231" y="383190"/>
          <a:ext cx="4320540" cy="4320540"/>
        </a:xfrm>
        <a:prstGeom prst="pie">
          <a:avLst>
            <a:gd name="adj1" fmla="val 10028574"/>
            <a:gd name="adj2" fmla="val 131142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GESTÃO DE SERVIÇOS</a:t>
          </a:r>
          <a:endParaRPr lang="pt-BR" sz="1200" kern="1200" dirty="0"/>
        </a:p>
      </dsp:txBody>
      <dsp:txXfrm>
        <a:off x="2057400" y="1949386"/>
        <a:ext cx="1183005" cy="720090"/>
      </dsp:txXfrm>
    </dsp:sp>
    <dsp:sp modelId="{BF6AF777-7E76-4015-B2DB-34C32D1B08BB}">
      <dsp:nvSpPr>
        <dsp:cNvPr id="0" name=""/>
        <dsp:cNvSpPr/>
      </dsp:nvSpPr>
      <dsp:spPr>
        <a:xfrm>
          <a:off x="1909781" y="313753"/>
          <a:ext cx="4320540" cy="4320540"/>
        </a:xfrm>
        <a:prstGeom prst="pie">
          <a:avLst>
            <a:gd name="adj1" fmla="val 13114284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CAPACITAÇÃO</a:t>
          </a:r>
        </a:p>
      </dsp:txBody>
      <dsp:txXfrm>
        <a:off x="2931795" y="714946"/>
        <a:ext cx="1028700" cy="822960"/>
      </dsp:txXfrm>
    </dsp:sp>
    <dsp:sp modelId="{C8907278-E05F-4F7F-B238-131112BC67BB}">
      <dsp:nvSpPr>
        <dsp:cNvPr id="0" name=""/>
        <dsp:cNvSpPr/>
      </dsp:nvSpPr>
      <dsp:spPr>
        <a:xfrm>
          <a:off x="1731601" y="46291"/>
          <a:ext cx="4855464" cy="485546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04DFC-C8BF-4481-BCB4-CAFFA0D7A0F8}">
      <dsp:nvSpPr>
        <dsp:cNvPr id="0" name=""/>
        <dsp:cNvSpPr/>
      </dsp:nvSpPr>
      <dsp:spPr>
        <a:xfrm>
          <a:off x="1787500" y="116036"/>
          <a:ext cx="4855464" cy="485546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541AD-DC0B-4B2A-8161-3676BE5874C4}">
      <dsp:nvSpPr>
        <dsp:cNvPr id="0" name=""/>
        <dsp:cNvSpPr/>
      </dsp:nvSpPr>
      <dsp:spPr>
        <a:xfrm>
          <a:off x="1767369" y="203272"/>
          <a:ext cx="4855464" cy="485546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6F91D-12BD-4D2C-BF1F-0E73A9F63A10}">
      <dsp:nvSpPr>
        <dsp:cNvPr id="0" name=""/>
        <dsp:cNvSpPr/>
      </dsp:nvSpPr>
      <dsp:spPr>
        <a:xfrm>
          <a:off x="1687068" y="241631"/>
          <a:ext cx="4855464" cy="485546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30C00-8E07-46F8-9277-954D89DDF3FD}">
      <dsp:nvSpPr>
        <dsp:cNvPr id="0" name=""/>
        <dsp:cNvSpPr/>
      </dsp:nvSpPr>
      <dsp:spPr>
        <a:xfrm>
          <a:off x="1606766" y="203272"/>
          <a:ext cx="4855464" cy="485546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227FF-CD79-479B-B328-A555A14473BD}">
      <dsp:nvSpPr>
        <dsp:cNvPr id="0" name=""/>
        <dsp:cNvSpPr/>
      </dsp:nvSpPr>
      <dsp:spPr>
        <a:xfrm>
          <a:off x="1586635" y="116036"/>
          <a:ext cx="4855464" cy="485546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4C078-265E-4AA3-9C41-848498585541}">
      <dsp:nvSpPr>
        <dsp:cNvPr id="0" name=""/>
        <dsp:cNvSpPr/>
      </dsp:nvSpPr>
      <dsp:spPr>
        <a:xfrm>
          <a:off x="1642534" y="46291"/>
          <a:ext cx="4855464" cy="485546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31A3-4351-4F0B-AD22-9BF22F94202A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4A1A-94D3-4C17-90D8-D1471AC56E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90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F0DDD-1EAF-40D4-A4F9-616214117538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6D59-F490-4DA5-9897-6440832325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82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6D59-F490-4DA5-9897-6440832325F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6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6D59-F490-4DA5-9897-6440832325F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16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6D59-F490-4DA5-9897-6440832325F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61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6D59-F490-4DA5-9897-6440832325F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91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338" y="230655"/>
            <a:ext cx="8229600" cy="1938992"/>
          </a:xfrm>
          <a:noFill/>
        </p:spPr>
        <p:txBody>
          <a:bodyPr wrap="square" rtlCol="0">
            <a:spAutoFit/>
          </a:bodyPr>
          <a:lstStyle>
            <a:lvl1pPr>
              <a:defRPr lang="pt-BR" sz="4000" b="1">
                <a:solidFill>
                  <a:srgbClr val="365F2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>
              <a:lnSpc>
                <a:spcPct val="150000"/>
              </a:lnSpc>
            </a:pPr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0655"/>
            <a:ext cx="8229600" cy="1938992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pt-BR" sz="4000" b="1">
                <a:solidFill>
                  <a:srgbClr val="365F2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>
              <a:lnSpc>
                <a:spcPct val="150000"/>
              </a:lnSpc>
            </a:pPr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1839"/>
            <a:ext cx="8229600" cy="1938992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pt-BR" sz="4000" b="1">
                <a:solidFill>
                  <a:srgbClr val="365F2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>
              <a:lnSpc>
                <a:spcPct val="150000"/>
              </a:lnSpc>
            </a:pPr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1938992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pt-BR" sz="4000" b="1">
                <a:solidFill>
                  <a:srgbClr val="365F2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l">
              <a:lnSpc>
                <a:spcPct val="150000"/>
              </a:lnSpc>
            </a:pPr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s.weforum.org/global-competitiveness-report-2019/economy-profiles/#economy=BR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7.jp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1.jpeg"/><Relationship Id="rId5" Type="http://schemas.openxmlformats.org/officeDocument/2006/relationships/image" Target="../media/image22.png"/><Relationship Id="rId10" Type="http://schemas.openxmlformats.org/officeDocument/2006/relationships/image" Target="../media/image9.jpe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71B6E61A-E25C-584A-91FE-97955AB0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71800" y="1436459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Ministério da </a:t>
            </a:r>
          </a:p>
          <a:p>
            <a:pPr algn="ctr"/>
            <a:r>
              <a:rPr lang="pt-BR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Infraestrutura</a:t>
            </a:r>
            <a:endParaRPr lang="pt-BR" sz="1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sz="2400" b="1" spc="300" dirty="0" smtClean="0">
              <a:solidFill>
                <a:srgbClr val="365F2D"/>
              </a:solidFill>
            </a:endParaRPr>
          </a:p>
          <a:p>
            <a:pPr algn="ctr"/>
            <a:r>
              <a:rPr lang="pt-BR" sz="2400" b="1" spc="300" dirty="0">
                <a:solidFill>
                  <a:srgbClr val="365F2D"/>
                </a:solidFill>
              </a:rPr>
              <a:t>Avaliação e Satisfação com os Serviços</a:t>
            </a:r>
            <a:endParaRPr lang="pt-BR" sz="2400" b="1" spc="300" dirty="0" smtClean="0">
              <a:solidFill>
                <a:srgbClr val="365F2D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7494"/>
            <a:ext cx="1699389" cy="3332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01A6B6CB-106E-5944-8DDA-A9962D33C386}"/>
              </a:ext>
            </a:extLst>
          </p:cNvPr>
          <p:cNvSpPr/>
          <p:nvPr/>
        </p:nvSpPr>
        <p:spPr>
          <a:xfrm>
            <a:off x="3563888" y="3577173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600" spc="3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338" y="53684"/>
            <a:ext cx="8229600" cy="1323439"/>
          </a:xfrm>
        </p:spPr>
        <p:txBody>
          <a:bodyPr/>
          <a:lstStyle/>
          <a:p>
            <a:r>
              <a:rPr lang="pt-BR" dirty="0"/>
              <a:t>Gestão da Competitividade com Foco em Qualidade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411760" y="1670354"/>
            <a:ext cx="1368152" cy="1699211"/>
          </a:xfrm>
          <a:prstGeom prst="roundRect">
            <a:avLst/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pt-BR" dirty="0"/>
              <a:t>Gestão da Qualidade Objetiva</a:t>
            </a:r>
          </a:p>
          <a:p>
            <a:pPr lvl="0" algn="ctr"/>
            <a:r>
              <a:rPr lang="pt-BR" dirty="0"/>
              <a:t>(Hard data)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95936" y="1670354"/>
            <a:ext cx="4752528" cy="878851"/>
          </a:xfrm>
          <a:prstGeom prst="roundRect">
            <a:avLst/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pt-BR" dirty="0"/>
              <a:t>Gestão da Qualidade Subjetiva (Soft data)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995936" y="2689352"/>
            <a:ext cx="1440160" cy="680213"/>
          </a:xfrm>
          <a:prstGeom prst="roundRect">
            <a:avLst/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t-BR" dirty="0"/>
              <a:t>Pesquisa de Expectativas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652120" y="2689352"/>
            <a:ext cx="1440160" cy="680213"/>
          </a:xfrm>
          <a:prstGeom prst="roundRect">
            <a:avLst/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t-BR" dirty="0"/>
              <a:t>Pesquisa de Percepção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308304" y="2689352"/>
            <a:ext cx="1440160" cy="680213"/>
          </a:xfrm>
          <a:prstGeom prst="roundRect">
            <a:avLst/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t-BR" dirty="0"/>
              <a:t>Pesquisa de Satisfação</a:t>
            </a:r>
          </a:p>
        </p:txBody>
      </p:sp>
      <p:sp>
        <p:nvSpPr>
          <p:cNvPr id="15" name="Retângulo com Canto Aparado do Mesmo Lado 14"/>
          <p:cNvSpPr/>
          <p:nvPr/>
        </p:nvSpPr>
        <p:spPr>
          <a:xfrm>
            <a:off x="2411760" y="4114589"/>
            <a:ext cx="3960440" cy="596018"/>
          </a:xfrm>
          <a:prstGeom prst="snip2SameRect">
            <a:avLst>
              <a:gd name="adj1" fmla="val 50000"/>
              <a:gd name="adj2" fmla="val 0"/>
            </a:avLst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t-BR" dirty="0">
                <a:solidFill>
                  <a:schemeClr val="dk1"/>
                </a:solidFill>
              </a:rPr>
              <a:t>Articulação, Comunicação Integrada</a:t>
            </a:r>
          </a:p>
        </p:txBody>
      </p:sp>
      <p:sp>
        <p:nvSpPr>
          <p:cNvPr id="16" name="Pentágono 15"/>
          <p:cNvSpPr/>
          <p:nvPr/>
        </p:nvSpPr>
        <p:spPr>
          <a:xfrm>
            <a:off x="469338" y="1670355"/>
            <a:ext cx="1798406" cy="3040251"/>
          </a:xfrm>
          <a:prstGeom prst="homePlate">
            <a:avLst/>
          </a:prstGeom>
          <a:solidFill>
            <a:srgbClr val="C3D69B"/>
          </a:solidFill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pt-BR" dirty="0"/>
              <a:t>Indicadores de competitividade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411760" y="3538525"/>
            <a:ext cx="6336704" cy="432048"/>
          </a:xfrm>
          <a:prstGeom prst="roundRect">
            <a:avLst/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t-BR" dirty="0"/>
              <a:t>Gestão do Portfolio Estratégico</a:t>
            </a:r>
            <a:endParaRPr lang="pt-BR" dirty="0">
              <a:solidFill>
                <a:schemeClr val="dk1"/>
              </a:solidFill>
            </a:endParaRPr>
          </a:p>
        </p:txBody>
      </p:sp>
      <p:sp>
        <p:nvSpPr>
          <p:cNvPr id="3" name="Triângulo isósceles 2"/>
          <p:cNvSpPr/>
          <p:nvPr/>
        </p:nvSpPr>
        <p:spPr>
          <a:xfrm rot="5400000">
            <a:off x="5283844" y="2971649"/>
            <a:ext cx="520527" cy="115618"/>
          </a:xfrm>
          <a:prstGeom prst="triangle">
            <a:avLst/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17" name="Triângulo isósceles 16"/>
          <p:cNvSpPr/>
          <p:nvPr/>
        </p:nvSpPr>
        <p:spPr>
          <a:xfrm rot="5400000">
            <a:off x="6940028" y="2971649"/>
            <a:ext cx="520527" cy="115618"/>
          </a:xfrm>
          <a:prstGeom prst="triangle">
            <a:avLst/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20" name="Retângulo com Canto Aparado do Mesmo Lado 19"/>
          <p:cNvSpPr/>
          <p:nvPr/>
        </p:nvSpPr>
        <p:spPr>
          <a:xfrm>
            <a:off x="6516216" y="4114590"/>
            <a:ext cx="2232248" cy="596018"/>
          </a:xfrm>
          <a:prstGeom prst="snip2SameRect">
            <a:avLst>
              <a:gd name="adj1" fmla="val 50000"/>
              <a:gd name="adj2" fmla="val 0"/>
            </a:avLst>
          </a:prstGeom>
          <a:ln>
            <a:solidFill>
              <a:srgbClr val="365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pt-BR" dirty="0"/>
              <a:t>Gestão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118298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338" y="267494"/>
            <a:ext cx="8229600" cy="707886"/>
          </a:xfrm>
        </p:spPr>
        <p:txBody>
          <a:bodyPr/>
          <a:lstStyle/>
          <a:p>
            <a:r>
              <a:rPr lang="pt-BR" dirty="0" smtClean="0"/>
              <a:t>Programa de Transformação Digital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5391"/>
            <a:ext cx="8370432" cy="431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3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6"/>
          <a:stretch/>
        </p:blipFill>
        <p:spPr>
          <a:xfrm>
            <a:off x="0" y="-20538"/>
            <a:ext cx="4586793" cy="2592287"/>
          </a:xfrm>
        </p:spPr>
      </p:pic>
      <p:pic>
        <p:nvPicPr>
          <p:cNvPr id="5" name="Espaço Reservado para Conteúdo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/>
          <a:stretch/>
        </p:blipFill>
        <p:spPr>
          <a:xfrm>
            <a:off x="4586793" y="-21382"/>
            <a:ext cx="4574713" cy="2593132"/>
          </a:xfrm>
          <a:prstGeom prst="rect">
            <a:avLst/>
          </a:prstGeom>
        </p:spPr>
      </p:pic>
      <p:pic>
        <p:nvPicPr>
          <p:cNvPr id="6" name="Espaço Reservado para Conteúdo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7"/>
          <a:stretch/>
        </p:blipFill>
        <p:spPr>
          <a:xfrm>
            <a:off x="0" y="2569835"/>
            <a:ext cx="4586793" cy="2590374"/>
          </a:xfrm>
          <a:prstGeom prst="rect">
            <a:avLst/>
          </a:prstGeom>
        </p:spPr>
      </p:pic>
      <p:pic>
        <p:nvPicPr>
          <p:cNvPr id="7" name="Espaço Reservado para Conteúdo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1"/>
          <a:stretch/>
        </p:blipFill>
        <p:spPr>
          <a:xfrm>
            <a:off x="4586792" y="2558980"/>
            <a:ext cx="4577637" cy="2584520"/>
          </a:xfrm>
          <a:prstGeom prst="rect">
            <a:avLst/>
          </a:prstGeom>
        </p:spPr>
      </p:pic>
      <p:sp>
        <p:nvSpPr>
          <p:cNvPr id="12" name="Retângulo de cantos arredondados 11"/>
          <p:cNvSpPr/>
          <p:nvPr/>
        </p:nvSpPr>
        <p:spPr>
          <a:xfrm>
            <a:off x="611560" y="267494"/>
            <a:ext cx="7848872" cy="4608512"/>
          </a:xfrm>
          <a:prstGeom prst="round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r="20906"/>
          <a:stretch/>
        </p:blipFill>
        <p:spPr>
          <a:xfrm>
            <a:off x="799600" y="286747"/>
            <a:ext cx="1152128" cy="122949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682978" y="521089"/>
            <a:ext cx="6508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just">
              <a:spcAft>
                <a:spcPts val="600"/>
              </a:spcAft>
            </a:pPr>
            <a:r>
              <a:rPr lang="pt-BR" sz="2800" b="1" dirty="0" smtClean="0"/>
              <a:t>Facilitar</a:t>
            </a:r>
            <a:r>
              <a:rPr lang="pt-BR" sz="2800" dirty="0" smtClean="0"/>
              <a:t> o </a:t>
            </a:r>
            <a:r>
              <a:rPr lang="pt-BR" sz="2800" b="1" dirty="0" smtClean="0"/>
              <a:t>acesso, o monitoramento </a:t>
            </a:r>
            <a:r>
              <a:rPr lang="pt-BR" sz="2800" b="1" dirty="0"/>
              <a:t>e </a:t>
            </a:r>
            <a:r>
              <a:rPr lang="pt-BR" sz="2800" b="1" dirty="0" smtClean="0"/>
              <a:t>a avaliação</a:t>
            </a:r>
            <a:r>
              <a:rPr lang="pt-BR" sz="2800" dirty="0" smtClean="0"/>
              <a:t> </a:t>
            </a:r>
            <a:r>
              <a:rPr lang="pt-BR" sz="2800" dirty="0"/>
              <a:t>dos serviços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14386" b="22403"/>
          <a:stretch/>
        </p:blipFill>
        <p:spPr>
          <a:xfrm>
            <a:off x="1142895" y="2761539"/>
            <a:ext cx="1150501" cy="62418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407304" y="2822239"/>
            <a:ext cx="42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algn="just">
              <a:spcAft>
                <a:spcPts val="600"/>
              </a:spcAft>
            </a:pPr>
            <a:r>
              <a:rPr lang="pt-BR" sz="2800" b="1" dirty="0" smtClean="0"/>
              <a:t>Simplificar procedimentos</a:t>
            </a:r>
            <a:endParaRPr lang="pt-BR" sz="2800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84" y="1396239"/>
            <a:ext cx="1127140" cy="112714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478689" y="1738308"/>
            <a:ext cx="4289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Reduzir</a:t>
            </a:r>
            <a:r>
              <a:rPr lang="pt-BR" b="1" dirty="0"/>
              <a:t> </a:t>
            </a:r>
            <a:r>
              <a:rPr lang="pt-BR" sz="2800" b="1" dirty="0" smtClean="0"/>
              <a:t>custos de </a:t>
            </a:r>
            <a:r>
              <a:rPr lang="pt-BR" sz="2800" b="1" dirty="0"/>
              <a:t>transação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11560" y="3806249"/>
            <a:ext cx="5735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r">
              <a:spcAft>
                <a:spcPts val="600"/>
              </a:spcAft>
            </a:pPr>
            <a:r>
              <a:rPr lang="pt-BR" sz="2800" dirty="0" smtClean="0"/>
              <a:t>Aumentar a </a:t>
            </a:r>
            <a:r>
              <a:rPr lang="pt-BR" sz="2800" b="1" dirty="0" smtClean="0"/>
              <a:t>capacidade institucional para transformar </a:t>
            </a:r>
            <a:r>
              <a:rPr lang="pt-BR" sz="2800" dirty="0" smtClean="0"/>
              <a:t>serviços</a:t>
            </a:r>
            <a:endParaRPr lang="pt-BR" sz="2800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B1D3D4"/>
              </a:clrFrom>
              <a:clrTo>
                <a:srgbClr val="B1D3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/>
          <a:stretch/>
        </p:blipFill>
        <p:spPr>
          <a:xfrm>
            <a:off x="6347301" y="3614952"/>
            <a:ext cx="1974906" cy="12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16016" y="121792"/>
            <a:ext cx="4248472" cy="4898230"/>
          </a:xfrm>
          <a:prstGeom prst="rect">
            <a:avLst/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52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2527241" y="4189830"/>
            <a:ext cx="2743382" cy="828000"/>
          </a:xfrm>
          <a:prstGeom prst="homePlate">
            <a:avLst/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52000"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Governo como plataforma</a:t>
            </a:r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2546174" y="3393918"/>
            <a:ext cx="2743382" cy="813052"/>
          </a:xfrm>
          <a:prstGeom prst="homePlate">
            <a:avLst/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52000"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Conexão de atores (“</a:t>
            </a:r>
            <a:r>
              <a:rPr lang="pt-BR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uberização</a:t>
            </a:r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”)</a:t>
            </a:r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5375142" y="163979"/>
            <a:ext cx="3429227" cy="799205"/>
          </a:xfrm>
          <a:prstGeom prst="round2Diag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52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600" dirty="0" smtClean="0">
              <a:solidFill>
                <a:schemeClr val="tx1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ESTRATÉGIAS PARA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DIGITAIS DE INFRAESTRUTURA E TRÂNSITO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2546174" y="1777973"/>
            <a:ext cx="2743382" cy="785753"/>
          </a:xfrm>
          <a:prstGeom prst="homePlate">
            <a:avLst/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52000"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Automatizar processos</a:t>
            </a:r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2527241" y="2565918"/>
            <a:ext cx="2743382" cy="828000"/>
          </a:xfrm>
          <a:prstGeom prst="homePlate">
            <a:avLst/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52000"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online/real time</a:t>
            </a:r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2704446" y="952540"/>
            <a:ext cx="2585110" cy="828000"/>
          </a:xfrm>
          <a:prstGeom prst="homePlate">
            <a:avLst/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52000"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Interoperabilidade</a:t>
            </a:r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2527241" y="119599"/>
            <a:ext cx="2743382" cy="834759"/>
          </a:xfrm>
          <a:prstGeom prst="homePlate">
            <a:avLst/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52000"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Digitalizar Atendimento</a:t>
            </a:r>
          </a:p>
        </p:txBody>
      </p:sp>
      <p:sp>
        <p:nvSpPr>
          <p:cNvPr id="12" name="Pentágono 11"/>
          <p:cNvSpPr/>
          <p:nvPr/>
        </p:nvSpPr>
        <p:spPr>
          <a:xfrm>
            <a:off x="119336" y="121791"/>
            <a:ext cx="2796480" cy="2444209"/>
          </a:xfrm>
          <a:prstGeom prst="homePlate">
            <a:avLst>
              <a:gd name="adj" fmla="val 12625"/>
            </a:avLst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Gov.br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119506" y="2563726"/>
            <a:ext cx="2796310" cy="2456296"/>
          </a:xfrm>
          <a:prstGeom prst="homePlate">
            <a:avLst>
              <a:gd name="adj" fmla="val 11932"/>
            </a:avLst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Inovadores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Fluxograma: Preparação 13"/>
          <p:cNvSpPr/>
          <p:nvPr/>
        </p:nvSpPr>
        <p:spPr>
          <a:xfrm rot="16200000">
            <a:off x="942323" y="1417696"/>
            <a:ext cx="833623" cy="2268567"/>
          </a:xfrm>
          <a:prstGeom prst="flowChartPreparation">
            <a:avLst/>
          </a:prstGeom>
          <a:ln>
            <a:solidFill>
              <a:srgbClr val="2157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 do Usuário</a:t>
            </a:r>
            <a:endParaRPr lang="pt-BR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 descr="A TransformaÃ§Ã£o Digital e seu impacto nos negÃ³c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5" y="1457283"/>
            <a:ext cx="3599491" cy="22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36803" y="-236562"/>
            <a:ext cx="360547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0" dirty="0" smtClean="0">
                <a:solidFill>
                  <a:srgbClr val="365F2D"/>
                </a:solidFill>
                <a:latin typeface="Arial Black" panose="020B0A04020102020204" pitchFamily="34" charset="0"/>
              </a:rPr>
              <a:t>70</a:t>
            </a:r>
            <a:endParaRPr lang="pt-BR" sz="20000" dirty="0">
              <a:solidFill>
                <a:srgbClr val="365F2D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348762"/>
            <a:ext cx="4445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365F2D"/>
                </a:solidFill>
              </a:rPr>
              <a:t>SERVIÇOS DIGITALIZADOS</a:t>
            </a:r>
            <a:endParaRPr lang="pt-BR" sz="3200" dirty="0">
              <a:solidFill>
                <a:srgbClr val="365F2D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81340" y="1784797"/>
            <a:ext cx="371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365F2D"/>
                </a:solidFill>
              </a:rPr>
              <a:t>DOS </a:t>
            </a:r>
            <a:r>
              <a:rPr lang="pt-BR" sz="3200" dirty="0" smtClean="0">
                <a:solidFill>
                  <a:srgbClr val="365F2D"/>
                </a:solidFill>
              </a:rPr>
              <a:t>180 </a:t>
            </a:r>
            <a:r>
              <a:rPr lang="pt-BR" sz="3200" dirty="0" smtClean="0">
                <a:solidFill>
                  <a:srgbClr val="365F2D"/>
                </a:solidFill>
              </a:rPr>
              <a:t>SERVIÇOS</a:t>
            </a:r>
            <a:endParaRPr lang="pt-BR" sz="3200" dirty="0">
              <a:solidFill>
                <a:srgbClr val="365F2D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04264" y="320842"/>
            <a:ext cx="365677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600" dirty="0" smtClean="0">
                <a:solidFill>
                  <a:srgbClr val="365F2D"/>
                </a:solidFill>
                <a:latin typeface="Arial Black" panose="020B0A04020102020204" pitchFamily="34" charset="0"/>
              </a:rPr>
              <a:t>90%</a:t>
            </a:r>
            <a:endParaRPr lang="pt-BR" sz="11600" dirty="0">
              <a:solidFill>
                <a:srgbClr val="365F2D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49091" y="4155926"/>
            <a:ext cx="371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365F2D"/>
                </a:solidFill>
              </a:rPr>
              <a:t>ATÉ MAR/2020</a:t>
            </a:r>
            <a:endParaRPr lang="pt-BR" sz="3200" dirty="0">
              <a:solidFill>
                <a:srgbClr val="365F2D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91288" y="2899606"/>
            <a:ext cx="3919663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700" dirty="0" smtClean="0">
                <a:solidFill>
                  <a:srgbClr val="365F2D"/>
                </a:solidFill>
                <a:latin typeface="Arial Black" panose="020B0A04020102020204" pitchFamily="34" charset="0"/>
              </a:rPr>
              <a:t>100%</a:t>
            </a:r>
            <a:endParaRPr lang="pt-BR" sz="9700" dirty="0">
              <a:solidFill>
                <a:srgbClr val="365F2D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0709" y="4358850"/>
            <a:ext cx="371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365F2D"/>
                </a:solidFill>
              </a:rPr>
              <a:t>PROJETOS</a:t>
            </a:r>
            <a:endParaRPr lang="pt-BR" sz="3200" dirty="0">
              <a:solidFill>
                <a:srgbClr val="365F2D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52089" y="2859782"/>
            <a:ext cx="216918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600" dirty="0" smtClean="0">
                <a:solidFill>
                  <a:srgbClr val="365F2D"/>
                </a:solidFill>
                <a:latin typeface="Arial Black" panose="020B0A04020102020204" pitchFamily="34" charset="0"/>
              </a:rPr>
              <a:t>47</a:t>
            </a:r>
            <a:endParaRPr lang="pt-BR" sz="11600" dirty="0">
              <a:solidFill>
                <a:srgbClr val="365F2D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6516216" y="2369572"/>
            <a:ext cx="792088" cy="706234"/>
          </a:xfrm>
          <a:prstGeom prst="downArrow">
            <a:avLst/>
          </a:prstGeom>
          <a:solidFill>
            <a:srgbClr val="365F2D"/>
          </a:solidFill>
          <a:ln>
            <a:solidFill>
              <a:srgbClr val="365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8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717" cy="5143500"/>
          </a:xfrm>
        </p:spPr>
      </p:pic>
    </p:spTree>
    <p:extLst>
      <p:ext uri="{BB962C8B-B14F-4D97-AF65-F5344CB8AC3E}">
        <p14:creationId xmlns:p14="http://schemas.microsoft.com/office/powerpoint/2010/main" val="179519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0"/>
            <a:ext cx="89452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7504" y="-20187"/>
            <a:ext cx="1028487" cy="51435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21573C"/>
                </a:solidFill>
                <a:latin typeface="Arial Black" panose="020B0A04020102020204" pitchFamily="34" charset="0"/>
              </a:rPr>
              <a:t>EIXO ESTRUTURANTE</a:t>
            </a:r>
            <a:endParaRPr lang="pt-BR" sz="2000" dirty="0">
              <a:solidFill>
                <a:srgbClr val="2157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186B68E-31B5-8F4C-AC48-930A272A6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15" y="2571750"/>
            <a:ext cx="3315970" cy="6501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84" y="1779662"/>
            <a:ext cx="2740232" cy="50405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85800" y="3363838"/>
            <a:ext cx="7772400" cy="112514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Fernando </a:t>
            </a:r>
            <a:r>
              <a:rPr lang="pt-BR" dirty="0" err="1" smtClean="0">
                <a:solidFill>
                  <a:schemeClr val="tx1"/>
                </a:solidFill>
              </a:rPr>
              <a:t>Mitkiewicz</a:t>
            </a:r>
            <a:r>
              <a:rPr lang="pt-BR" dirty="0" smtClean="0">
                <a:solidFill>
                  <a:schemeClr val="tx1"/>
                </a:solidFill>
              </a:rPr>
              <a:t> – fernando.coelho@infraestrutura.gov.br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6156176" y="4976753"/>
            <a:ext cx="2880320" cy="1872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pt-BR" sz="11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Fórum Econômico Mundial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4198" y="4948014"/>
            <a:ext cx="64784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hlinkClick r:id="rId3"/>
              </a:rPr>
              <a:t>http://reports.weforum.org/global-competitiveness-report-2019/economy-profiles/#economy=BRA</a:t>
            </a:r>
            <a:r>
              <a:rPr lang="pt-BR" sz="1000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F9967BB-AD30-BB4F-BF6E-DA8E2F42E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451"/>
            <a:ext cx="8593962" cy="485186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444483" y="3919849"/>
            <a:ext cx="504056" cy="936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432542" y="3919849"/>
            <a:ext cx="576064" cy="936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4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5407"/>
            <a:ext cx="8640960" cy="1323439"/>
          </a:xfrm>
        </p:spPr>
        <p:txBody>
          <a:bodyPr/>
          <a:lstStyle/>
          <a:p>
            <a:r>
              <a:rPr lang="pt-BR" dirty="0"/>
              <a:t>Índice de Competitividade Global 2019 Posição Brasil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3363838"/>
            <a:ext cx="2016224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71º</a:t>
            </a:r>
          </a:p>
          <a:p>
            <a:pPr algn="ctr"/>
            <a:r>
              <a:rPr lang="pt-BR" sz="1600" dirty="0"/>
              <a:t>Posição Global</a:t>
            </a:r>
            <a:endParaRPr lang="pt-BR" sz="14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483768" y="3363838"/>
            <a:ext cx="2016224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78º</a:t>
            </a:r>
          </a:p>
          <a:p>
            <a:pPr algn="ctr"/>
            <a:r>
              <a:rPr lang="pt-BR" sz="1600" dirty="0"/>
              <a:t>Posição Pilar </a:t>
            </a:r>
            <a:r>
              <a:rPr lang="pt-BR" sz="1600" dirty="0" err="1"/>
              <a:t>Infraestrutura</a:t>
            </a:r>
            <a:endParaRPr lang="pt-BR" sz="14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16016" y="3363838"/>
            <a:ext cx="2016224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85º</a:t>
            </a:r>
          </a:p>
          <a:p>
            <a:pPr algn="ctr"/>
            <a:r>
              <a:rPr lang="pt-BR" sz="1600" dirty="0"/>
              <a:t>Posição Mundo </a:t>
            </a:r>
          </a:p>
          <a:p>
            <a:pPr algn="ctr"/>
            <a:r>
              <a:rPr lang="pt-BR" sz="1600" dirty="0"/>
              <a:t>Infra Transportes</a:t>
            </a:r>
            <a:endParaRPr lang="pt-BR" sz="1400" dirty="0"/>
          </a:p>
        </p:txBody>
      </p:sp>
      <p:sp>
        <p:nvSpPr>
          <p:cNvPr id="17" name="Seta para cima 16"/>
          <p:cNvSpPr/>
          <p:nvPr/>
        </p:nvSpPr>
        <p:spPr>
          <a:xfrm flipV="1">
            <a:off x="6300192" y="3435846"/>
            <a:ext cx="360040" cy="432048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327086" y="34358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9" name="Seta para cima 18"/>
          <p:cNvSpPr/>
          <p:nvPr/>
        </p:nvSpPr>
        <p:spPr>
          <a:xfrm>
            <a:off x="4041050" y="3435846"/>
            <a:ext cx="360040" cy="432048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4067944" y="34358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21" name="Seta para cima 20"/>
          <p:cNvSpPr/>
          <p:nvPr/>
        </p:nvSpPr>
        <p:spPr>
          <a:xfrm>
            <a:off x="1808802" y="3435846"/>
            <a:ext cx="360040" cy="432048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835696" y="34358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948264" y="3363838"/>
            <a:ext cx="2016224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8º</a:t>
            </a:r>
          </a:p>
          <a:p>
            <a:pPr algn="ctr"/>
            <a:r>
              <a:rPr lang="pt-BR" sz="1600" dirty="0"/>
              <a:t>Posição LATAM </a:t>
            </a:r>
          </a:p>
          <a:p>
            <a:pPr algn="ctr"/>
            <a:r>
              <a:rPr lang="pt-BR" sz="1600" dirty="0"/>
              <a:t>Infra Transportes</a:t>
            </a:r>
            <a:endParaRPr lang="pt-BR" sz="1400" dirty="0"/>
          </a:p>
        </p:txBody>
      </p:sp>
      <p:sp>
        <p:nvSpPr>
          <p:cNvPr id="26" name="Seta para cima 25"/>
          <p:cNvSpPr/>
          <p:nvPr/>
        </p:nvSpPr>
        <p:spPr>
          <a:xfrm>
            <a:off x="8542058" y="3435846"/>
            <a:ext cx="360040" cy="432048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8568952" y="34358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251520" y="1779662"/>
            <a:ext cx="2016224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60,9</a:t>
            </a:r>
          </a:p>
          <a:p>
            <a:pPr algn="ctr"/>
            <a:r>
              <a:rPr lang="pt-BR" sz="1600" dirty="0"/>
              <a:t>Índice Global</a:t>
            </a:r>
            <a:endParaRPr lang="pt-BR" sz="14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483768" y="1779662"/>
            <a:ext cx="2016224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65,5</a:t>
            </a:r>
          </a:p>
          <a:p>
            <a:pPr algn="ctr"/>
            <a:r>
              <a:rPr lang="pt-BR" sz="1600" dirty="0"/>
              <a:t>Índice Pilar </a:t>
            </a:r>
            <a:r>
              <a:rPr lang="pt-BR" sz="1600" dirty="0" err="1"/>
              <a:t>Infraestrutura</a:t>
            </a:r>
            <a:endParaRPr lang="pt-BR" sz="1400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796136" y="1779662"/>
            <a:ext cx="2016224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45,6</a:t>
            </a:r>
          </a:p>
          <a:p>
            <a:pPr algn="ctr"/>
            <a:r>
              <a:rPr lang="pt-BR" sz="1600" dirty="0"/>
              <a:t>Índice </a:t>
            </a:r>
          </a:p>
          <a:p>
            <a:pPr algn="ctr"/>
            <a:r>
              <a:rPr lang="pt-BR" sz="1600" dirty="0"/>
              <a:t>Infra Transportes</a:t>
            </a:r>
            <a:endParaRPr lang="pt-BR" sz="1400" dirty="0"/>
          </a:p>
        </p:txBody>
      </p:sp>
      <p:sp>
        <p:nvSpPr>
          <p:cNvPr id="33" name="Seta para cima 32"/>
          <p:cNvSpPr/>
          <p:nvPr/>
        </p:nvSpPr>
        <p:spPr>
          <a:xfrm>
            <a:off x="1691680" y="1851670"/>
            <a:ext cx="504056" cy="432048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1736794" y="194516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Narrow" pitchFamily="34" charset="0"/>
              </a:rPr>
              <a:t>1,4</a:t>
            </a:r>
          </a:p>
        </p:txBody>
      </p:sp>
      <p:sp>
        <p:nvSpPr>
          <p:cNvPr id="39" name="Seta para cima 38"/>
          <p:cNvSpPr/>
          <p:nvPr/>
        </p:nvSpPr>
        <p:spPr>
          <a:xfrm>
            <a:off x="3950822" y="1830184"/>
            <a:ext cx="504056" cy="432048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3995936" y="192367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Narrow" pitchFamily="34" charset="0"/>
              </a:rPr>
              <a:t>1,2</a:t>
            </a:r>
          </a:p>
        </p:txBody>
      </p:sp>
      <p:sp>
        <p:nvSpPr>
          <p:cNvPr id="45" name="Seta para cima 44"/>
          <p:cNvSpPr/>
          <p:nvPr/>
        </p:nvSpPr>
        <p:spPr>
          <a:xfrm>
            <a:off x="7263190" y="1830184"/>
            <a:ext cx="504056" cy="432048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7308304" y="192367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Narrow" pitchFamily="34" charset="0"/>
              </a:rPr>
              <a:t>2,1</a:t>
            </a:r>
          </a:p>
        </p:txBody>
      </p:sp>
    </p:spTree>
    <p:extLst>
      <p:ext uri="{BB962C8B-B14F-4D97-AF65-F5344CB8AC3E}">
        <p14:creationId xmlns:p14="http://schemas.microsoft.com/office/powerpoint/2010/main" val="119399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80" t="18897" r="1043" b="1360"/>
          <a:stretch/>
        </p:blipFill>
        <p:spPr>
          <a:xfrm>
            <a:off x="1763688" y="1158109"/>
            <a:ext cx="6768752" cy="331236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5006"/>
            <a:ext cx="1512168" cy="2965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5006"/>
            <a:ext cx="1512168" cy="296504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0" y="51470"/>
            <a:ext cx="806737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Índice de Infraestrutura de Transportes</a:t>
            </a:r>
          </a:p>
          <a:p>
            <a:pPr algn="ctr"/>
            <a:r>
              <a:rPr lang="pt-BR" sz="2800" b="1" dirty="0">
                <a:solidFill>
                  <a:srgbClr val="365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América Latina 2019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51520" y="1139668"/>
            <a:ext cx="1548061" cy="1593087"/>
          </a:xfrm>
          <a:prstGeom prst="roundRect">
            <a:avLst/>
          </a:prstGeom>
          <a:ln>
            <a:solidFill>
              <a:srgbClr val="21573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400" b="1" dirty="0">
              <a:solidFill>
                <a:srgbClr val="2157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06855" y="1160036"/>
            <a:ext cx="1237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85º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9512" y="1809426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Posição do Brasil Ranking Mundial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251518" y="2908227"/>
            <a:ext cx="1548061" cy="1593088"/>
          </a:xfrm>
          <a:prstGeom prst="roundRect">
            <a:avLst/>
          </a:prstGeom>
          <a:ln>
            <a:solidFill>
              <a:srgbClr val="21573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400" b="1" dirty="0">
              <a:solidFill>
                <a:srgbClr val="2157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06853" y="2928594"/>
            <a:ext cx="1237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8º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79512" y="3577984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Posição do Brasil na América Latina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41218" y="4853104"/>
            <a:ext cx="2332237" cy="206967"/>
          </a:xfrm>
          <a:prstGeom prst="roundRect">
            <a:avLst/>
          </a:prstGeom>
          <a:ln w="12700">
            <a:solidFill>
              <a:srgbClr val="21573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Fórum Econômico Mundial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9370" y="1655666"/>
            <a:ext cx="335508" cy="16761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79769" y="1731859"/>
            <a:ext cx="335508" cy="160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26440" y="3431200"/>
            <a:ext cx="6461718" cy="930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040168" y="1760611"/>
            <a:ext cx="335508" cy="15712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25" y="3336012"/>
            <a:ext cx="672876" cy="6237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9" y="3377903"/>
            <a:ext cx="540000" cy="54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31" y="3343280"/>
            <a:ext cx="657196" cy="6092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73" y="3341354"/>
            <a:ext cx="661352" cy="61309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31" y="3394272"/>
            <a:ext cx="507262" cy="5072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60" y="3391480"/>
            <a:ext cx="682726" cy="51284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09" y="3335102"/>
            <a:ext cx="625603" cy="625603"/>
          </a:xfrm>
          <a:prstGeom prst="rect">
            <a:avLst/>
          </a:prstGeom>
        </p:spPr>
      </p:pic>
      <p:sp>
        <p:nvSpPr>
          <p:cNvPr id="27" name="Retângulo de cantos arredondados 26"/>
          <p:cNvSpPr/>
          <p:nvPr/>
        </p:nvSpPr>
        <p:spPr>
          <a:xfrm>
            <a:off x="4800567" y="1779612"/>
            <a:ext cx="335508" cy="1552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570596" y="1892787"/>
            <a:ext cx="335508" cy="1439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6330995" y="1902571"/>
            <a:ext cx="335508" cy="14292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7091394" y="2026396"/>
            <a:ext cx="335508" cy="13054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7851793" y="2074021"/>
            <a:ext cx="335508" cy="12578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735970" y="3891388"/>
            <a:ext cx="581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Brasil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808405" y="3896383"/>
            <a:ext cx="898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Argentina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6121770" y="3889637"/>
            <a:ext cx="76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Jamaica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345172" y="3880746"/>
            <a:ext cx="797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Equador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3062161" y="3880746"/>
            <a:ext cx="770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Panamá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688028" y="3880746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Chile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2161114" y="3853579"/>
            <a:ext cx="1052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Rep</a:t>
            </a:r>
          </a:p>
          <a:p>
            <a:pPr algn="ctr"/>
            <a:r>
              <a:rPr lang="pt-BR" sz="1400" dirty="0"/>
              <a:t>Dominicana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848213" y="3880746"/>
            <a:ext cx="714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México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55" y="3357120"/>
            <a:ext cx="627338" cy="581567"/>
          </a:xfrm>
          <a:prstGeom prst="rect">
            <a:avLst/>
          </a:prstGeom>
        </p:spPr>
      </p:pic>
      <p:sp>
        <p:nvSpPr>
          <p:cNvPr id="51" name="Seta para cima 50"/>
          <p:cNvSpPr/>
          <p:nvPr/>
        </p:nvSpPr>
        <p:spPr>
          <a:xfrm>
            <a:off x="2498684" y="4324048"/>
            <a:ext cx="376877" cy="441017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4" name="Seta para cima 53"/>
          <p:cNvSpPr/>
          <p:nvPr/>
        </p:nvSpPr>
        <p:spPr>
          <a:xfrm>
            <a:off x="3259157" y="4324047"/>
            <a:ext cx="376877" cy="441017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0" name="Seta para baixo 19"/>
          <p:cNvSpPr/>
          <p:nvPr/>
        </p:nvSpPr>
        <p:spPr>
          <a:xfrm>
            <a:off x="4016923" y="4324047"/>
            <a:ext cx="376877" cy="44101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55" name="Seta para baixo 54"/>
          <p:cNvSpPr/>
          <p:nvPr/>
        </p:nvSpPr>
        <p:spPr>
          <a:xfrm>
            <a:off x="4779253" y="4327826"/>
            <a:ext cx="376877" cy="44101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dk1"/>
                </a:solidFill>
              </a:rPr>
              <a:t>1</a:t>
            </a:r>
          </a:p>
        </p:txBody>
      </p:sp>
      <p:sp>
        <p:nvSpPr>
          <p:cNvPr id="21" name="Menos 20"/>
          <p:cNvSpPr/>
          <p:nvPr/>
        </p:nvSpPr>
        <p:spPr>
          <a:xfrm>
            <a:off x="5570596" y="4402963"/>
            <a:ext cx="335508" cy="283183"/>
          </a:xfrm>
          <a:prstGeom prst="mathMin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Menos 55"/>
          <p:cNvSpPr/>
          <p:nvPr/>
        </p:nvSpPr>
        <p:spPr>
          <a:xfrm>
            <a:off x="6325959" y="4402963"/>
            <a:ext cx="335508" cy="283183"/>
          </a:xfrm>
          <a:prstGeom prst="mathMin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Menos 56"/>
          <p:cNvSpPr/>
          <p:nvPr/>
        </p:nvSpPr>
        <p:spPr>
          <a:xfrm>
            <a:off x="7091394" y="4398555"/>
            <a:ext cx="335508" cy="283183"/>
          </a:xfrm>
          <a:prstGeom prst="mathMin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Seta para cima 57"/>
          <p:cNvSpPr/>
          <p:nvPr/>
        </p:nvSpPr>
        <p:spPr>
          <a:xfrm>
            <a:off x="7838412" y="4324047"/>
            <a:ext cx="376877" cy="441017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2" name="Seta para cima e para baixo 21"/>
          <p:cNvSpPr/>
          <p:nvPr/>
        </p:nvSpPr>
        <p:spPr>
          <a:xfrm>
            <a:off x="8305314" y="4180656"/>
            <a:ext cx="788708" cy="742104"/>
          </a:xfrm>
          <a:prstGeom prst="upDownArrow">
            <a:avLst>
              <a:gd name="adj1" fmla="val 53220"/>
              <a:gd name="adj2" fmla="val 22618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pt-BR" sz="1200" dirty="0"/>
              <a:t>2019 </a:t>
            </a:r>
            <a:r>
              <a:rPr lang="pt-BR" sz="1200" dirty="0" err="1"/>
              <a:t>vs</a:t>
            </a:r>
            <a:r>
              <a:rPr lang="pt-BR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044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23528" y="2703902"/>
            <a:ext cx="2016224" cy="1132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93º</a:t>
            </a:r>
          </a:p>
          <a:p>
            <a:pPr algn="ctr"/>
            <a:r>
              <a:rPr lang="pt-BR" sz="1600" dirty="0"/>
              <a:t>Posição Mundo </a:t>
            </a:r>
          </a:p>
        </p:txBody>
      </p:sp>
      <p:sp>
        <p:nvSpPr>
          <p:cNvPr id="17" name="Menos 16"/>
          <p:cNvSpPr/>
          <p:nvPr/>
        </p:nvSpPr>
        <p:spPr>
          <a:xfrm flipV="1">
            <a:off x="1835696" y="2715766"/>
            <a:ext cx="360040" cy="432048"/>
          </a:xfrm>
          <a:prstGeom prst="mathMinus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323528" y="1439425"/>
            <a:ext cx="2016224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54,8</a:t>
            </a:r>
          </a:p>
          <a:p>
            <a:pPr algn="ctr"/>
            <a:r>
              <a:rPr lang="pt-BR" sz="1600" dirty="0"/>
              <a:t>Índice</a:t>
            </a:r>
            <a:endParaRPr lang="pt-BR" sz="1400" dirty="0"/>
          </a:p>
        </p:txBody>
      </p:sp>
      <p:sp>
        <p:nvSpPr>
          <p:cNvPr id="35" name="Seta para cima 34"/>
          <p:cNvSpPr/>
          <p:nvPr/>
        </p:nvSpPr>
        <p:spPr>
          <a:xfrm>
            <a:off x="1763688" y="1511433"/>
            <a:ext cx="504056" cy="384043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1808802" y="160492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Narrow" pitchFamily="34" charset="0"/>
              </a:rPr>
              <a:t>6,1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23528" y="3959705"/>
            <a:ext cx="2016224" cy="1132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12º</a:t>
            </a:r>
          </a:p>
          <a:p>
            <a:pPr algn="ctr"/>
            <a:r>
              <a:rPr lang="pt-BR" sz="1600" dirty="0"/>
              <a:t>Posição LATAM</a:t>
            </a:r>
          </a:p>
        </p:txBody>
      </p:sp>
      <p:sp>
        <p:nvSpPr>
          <p:cNvPr id="32" name="Seta para cima 31"/>
          <p:cNvSpPr/>
          <p:nvPr/>
        </p:nvSpPr>
        <p:spPr>
          <a:xfrm flipV="1">
            <a:off x="1907704" y="4031713"/>
            <a:ext cx="360040" cy="432048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934598" y="40317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2483768" y="2684099"/>
            <a:ext cx="2016224" cy="1132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90º</a:t>
            </a:r>
          </a:p>
          <a:p>
            <a:pPr algn="ctr"/>
            <a:r>
              <a:rPr lang="pt-BR" sz="1600" dirty="0"/>
              <a:t>Posição Mundo </a:t>
            </a:r>
          </a:p>
        </p:txBody>
      </p:sp>
      <p:sp>
        <p:nvSpPr>
          <p:cNvPr id="38" name="Seta para cima 37"/>
          <p:cNvSpPr/>
          <p:nvPr/>
        </p:nvSpPr>
        <p:spPr>
          <a:xfrm flipV="1">
            <a:off x="4067944" y="2756107"/>
            <a:ext cx="360040" cy="432048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094838" y="275610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2483768" y="1419622"/>
            <a:ext cx="2016224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16,6</a:t>
            </a:r>
          </a:p>
          <a:p>
            <a:pPr algn="ctr"/>
            <a:r>
              <a:rPr lang="pt-BR" sz="1600" dirty="0"/>
              <a:t>Índice</a:t>
            </a:r>
            <a:endParaRPr lang="pt-BR" sz="1400" dirty="0"/>
          </a:p>
        </p:txBody>
      </p:sp>
      <p:sp>
        <p:nvSpPr>
          <p:cNvPr id="46" name="Seta para cima 45"/>
          <p:cNvSpPr/>
          <p:nvPr/>
        </p:nvSpPr>
        <p:spPr>
          <a:xfrm flipV="1">
            <a:off x="3964269" y="1539635"/>
            <a:ext cx="504056" cy="38404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4009383" y="15851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Narrow" pitchFamily="34" charset="0"/>
              </a:rPr>
              <a:t>0,1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2483768" y="3939902"/>
            <a:ext cx="2016224" cy="1132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7º</a:t>
            </a:r>
          </a:p>
          <a:p>
            <a:pPr algn="ctr"/>
            <a:r>
              <a:rPr lang="pt-BR" sz="1600" dirty="0"/>
              <a:t>Posição LATAM</a:t>
            </a:r>
          </a:p>
        </p:txBody>
      </p:sp>
      <p:sp>
        <p:nvSpPr>
          <p:cNvPr id="49" name="Seta para cima 48"/>
          <p:cNvSpPr/>
          <p:nvPr/>
        </p:nvSpPr>
        <p:spPr>
          <a:xfrm flipV="1">
            <a:off x="4067944" y="4011910"/>
            <a:ext cx="360040" cy="432048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4094838" y="40119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2411760" y="1131590"/>
            <a:ext cx="2210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 Narrow" pitchFamily="34" charset="0"/>
              </a:rPr>
              <a:t>Líder LATAM: Panamá </a:t>
            </a:r>
            <a:r>
              <a:rPr lang="pt-BR" sz="1400" dirty="0">
                <a:latin typeface="Arial Narrow" pitchFamily="34" charset="0"/>
                <a:sym typeface="Wingdings" pitchFamily="2" charset="2"/>
              </a:rPr>
              <a:t></a:t>
            </a:r>
            <a:r>
              <a:rPr lang="pt-BR" sz="1400" dirty="0">
                <a:latin typeface="Arial Narrow" pitchFamily="34" charset="0"/>
              </a:rPr>
              <a:t> 33,0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4644008" y="2684099"/>
            <a:ext cx="2016224" cy="1132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29º</a:t>
            </a:r>
          </a:p>
          <a:p>
            <a:pPr algn="ctr"/>
            <a:r>
              <a:rPr lang="pt-BR" sz="1600" dirty="0"/>
              <a:t>Posição Mundo </a:t>
            </a:r>
          </a:p>
        </p:txBody>
      </p:sp>
      <p:sp>
        <p:nvSpPr>
          <p:cNvPr id="53" name="Seta para cima 52"/>
          <p:cNvSpPr/>
          <p:nvPr/>
        </p:nvSpPr>
        <p:spPr>
          <a:xfrm flipV="1">
            <a:off x="6228184" y="2756107"/>
            <a:ext cx="360040" cy="432048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255078" y="275610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4644008" y="1419622"/>
            <a:ext cx="2016224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73,3</a:t>
            </a:r>
          </a:p>
          <a:p>
            <a:pPr algn="ctr"/>
            <a:r>
              <a:rPr lang="pt-BR" sz="1600" dirty="0"/>
              <a:t>Índice</a:t>
            </a:r>
            <a:endParaRPr lang="pt-BR" sz="1400" dirty="0"/>
          </a:p>
        </p:txBody>
      </p:sp>
      <p:sp>
        <p:nvSpPr>
          <p:cNvPr id="58" name="Retângulo de cantos arredondados 57"/>
          <p:cNvSpPr/>
          <p:nvPr/>
        </p:nvSpPr>
        <p:spPr>
          <a:xfrm>
            <a:off x="4644008" y="3939902"/>
            <a:ext cx="2016224" cy="1132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2º</a:t>
            </a:r>
          </a:p>
          <a:p>
            <a:pPr algn="ctr"/>
            <a:r>
              <a:rPr lang="pt-BR" sz="1600" dirty="0"/>
              <a:t>Posição LATAM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4598894" y="1131590"/>
            <a:ext cx="2086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 Narrow" pitchFamily="34" charset="0"/>
              </a:rPr>
              <a:t>Líder LATAM: México</a:t>
            </a:r>
            <a:r>
              <a:rPr lang="pt-BR" sz="1400" dirty="0">
                <a:latin typeface="Arial Narrow" pitchFamily="34" charset="0"/>
                <a:sym typeface="Wingdings" pitchFamily="2" charset="2"/>
              </a:rPr>
              <a:t></a:t>
            </a:r>
            <a:r>
              <a:rPr lang="pt-BR" sz="1400" dirty="0">
                <a:latin typeface="Arial Narrow" pitchFamily="34" charset="0"/>
              </a:rPr>
              <a:t> 74,9</a:t>
            </a: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6804248" y="2684099"/>
            <a:ext cx="2016224" cy="1132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67º</a:t>
            </a:r>
          </a:p>
          <a:p>
            <a:pPr algn="ctr"/>
            <a:r>
              <a:rPr lang="pt-BR" sz="1600" dirty="0"/>
              <a:t>Posição Mundo 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6804248" y="1419622"/>
            <a:ext cx="2016224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37,7</a:t>
            </a:r>
          </a:p>
          <a:p>
            <a:pPr algn="ctr"/>
            <a:r>
              <a:rPr lang="pt-BR" sz="1600" dirty="0"/>
              <a:t>Índice</a:t>
            </a:r>
            <a:endParaRPr lang="pt-BR" sz="1400" dirty="0"/>
          </a:p>
        </p:txBody>
      </p:sp>
      <p:sp>
        <p:nvSpPr>
          <p:cNvPr id="66" name="Seta para cima 65"/>
          <p:cNvSpPr/>
          <p:nvPr/>
        </p:nvSpPr>
        <p:spPr>
          <a:xfrm>
            <a:off x="8244408" y="1491630"/>
            <a:ext cx="504056" cy="384043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66"/>
          <p:cNvSpPr txBox="1"/>
          <p:nvPr/>
        </p:nvSpPr>
        <p:spPr>
          <a:xfrm>
            <a:off x="8289522" y="15851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Narrow" pitchFamily="34" charset="0"/>
              </a:rPr>
              <a:t>2,7</a:t>
            </a: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6804248" y="3939902"/>
            <a:ext cx="2016224" cy="1132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4400" dirty="0"/>
              <a:t>11º</a:t>
            </a:r>
          </a:p>
          <a:p>
            <a:pPr algn="ctr"/>
            <a:r>
              <a:rPr lang="pt-BR" sz="1600" dirty="0"/>
              <a:t>Posição LATAM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6732240" y="1131590"/>
            <a:ext cx="2210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 Narrow" pitchFamily="34" charset="0"/>
              </a:rPr>
              <a:t>Líder LATAM: Panamá </a:t>
            </a:r>
            <a:r>
              <a:rPr lang="pt-BR" sz="1400" dirty="0">
                <a:latin typeface="Arial Narrow" pitchFamily="34" charset="0"/>
                <a:sym typeface="Wingdings" pitchFamily="2" charset="2"/>
              </a:rPr>
              <a:t></a:t>
            </a:r>
            <a:r>
              <a:rPr lang="pt-BR" sz="1400" dirty="0">
                <a:latin typeface="Arial Narrow" pitchFamily="34" charset="0"/>
              </a:rPr>
              <a:t> 67,5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323528" y="1131590"/>
            <a:ext cx="1995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 Narrow" pitchFamily="34" charset="0"/>
              </a:rPr>
              <a:t>Líder LATAM: Chile </a:t>
            </a:r>
            <a:r>
              <a:rPr lang="pt-BR" sz="1400" dirty="0">
                <a:latin typeface="Arial Narrow" pitchFamily="34" charset="0"/>
                <a:sym typeface="Wingdings" pitchFamily="2" charset="2"/>
              </a:rPr>
              <a:t></a:t>
            </a:r>
            <a:r>
              <a:rPr lang="pt-BR" sz="1400" dirty="0">
                <a:latin typeface="Arial Narrow" pitchFamily="34" charset="0"/>
              </a:rPr>
              <a:t> 83,0</a:t>
            </a:r>
          </a:p>
        </p:txBody>
      </p:sp>
      <p:pic>
        <p:nvPicPr>
          <p:cNvPr id="74" name="Imagem 73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8" r="26419"/>
          <a:stretch>
            <a:fillRect/>
          </a:stretch>
        </p:blipFill>
        <p:spPr>
          <a:xfrm>
            <a:off x="3203848" y="627534"/>
            <a:ext cx="576064" cy="504056"/>
          </a:xfrm>
          <a:prstGeom prst="rect">
            <a:avLst/>
          </a:prstGeom>
        </p:spPr>
      </p:pic>
      <p:pic>
        <p:nvPicPr>
          <p:cNvPr id="75" name="Imagem 74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77" b="-14285"/>
          <a:stretch>
            <a:fillRect/>
          </a:stretch>
        </p:blipFill>
        <p:spPr>
          <a:xfrm>
            <a:off x="5364088" y="627534"/>
            <a:ext cx="576064" cy="576064"/>
          </a:xfrm>
          <a:prstGeom prst="rect">
            <a:avLst/>
          </a:prstGeom>
        </p:spPr>
      </p:pic>
      <p:pic>
        <p:nvPicPr>
          <p:cNvPr id="76" name="Imagem 75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r="52698"/>
          <a:stretch>
            <a:fillRect/>
          </a:stretch>
        </p:blipFill>
        <p:spPr>
          <a:xfrm>
            <a:off x="971600" y="627534"/>
            <a:ext cx="576064" cy="504056"/>
          </a:xfrm>
          <a:prstGeom prst="rect">
            <a:avLst/>
          </a:prstGeom>
        </p:spPr>
      </p:pic>
      <p:pic>
        <p:nvPicPr>
          <p:cNvPr id="77" name="Imagem 76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6" r="-2487"/>
          <a:stretch>
            <a:fillRect/>
          </a:stretch>
        </p:blipFill>
        <p:spPr>
          <a:xfrm>
            <a:off x="7452320" y="627534"/>
            <a:ext cx="648072" cy="504056"/>
          </a:xfrm>
          <a:prstGeom prst="rect">
            <a:avLst/>
          </a:prstGeom>
        </p:spPr>
      </p:pic>
      <p:sp>
        <p:nvSpPr>
          <p:cNvPr id="78" name="Seta para cima 77"/>
          <p:cNvSpPr/>
          <p:nvPr/>
        </p:nvSpPr>
        <p:spPr>
          <a:xfrm flipV="1">
            <a:off x="6111062" y="1518149"/>
            <a:ext cx="504056" cy="38404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6156176" y="156363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Narrow" pitchFamily="34" charset="0"/>
              </a:rPr>
              <a:t>0,2</a:t>
            </a:r>
          </a:p>
        </p:txBody>
      </p:sp>
      <p:sp>
        <p:nvSpPr>
          <p:cNvPr id="80" name="Menos 79"/>
          <p:cNvSpPr/>
          <p:nvPr/>
        </p:nvSpPr>
        <p:spPr>
          <a:xfrm flipV="1">
            <a:off x="6228184" y="4011910"/>
            <a:ext cx="360040" cy="432048"/>
          </a:xfrm>
          <a:prstGeom prst="mathMinus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Seta para cima 80"/>
          <p:cNvSpPr/>
          <p:nvPr/>
        </p:nvSpPr>
        <p:spPr>
          <a:xfrm>
            <a:off x="8316416" y="2763771"/>
            <a:ext cx="432048" cy="384043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/>
          <p:cNvSpPr txBox="1"/>
          <p:nvPr/>
        </p:nvSpPr>
        <p:spPr>
          <a:xfrm>
            <a:off x="8388424" y="27877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</a:p>
        </p:txBody>
      </p:sp>
      <p:sp>
        <p:nvSpPr>
          <p:cNvPr id="82" name="Seta para cima 81"/>
          <p:cNvSpPr/>
          <p:nvPr/>
        </p:nvSpPr>
        <p:spPr>
          <a:xfrm>
            <a:off x="8316416" y="3987907"/>
            <a:ext cx="432048" cy="384043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/>
          <p:cNvSpPr txBox="1"/>
          <p:nvPr/>
        </p:nvSpPr>
        <p:spPr>
          <a:xfrm>
            <a:off x="8388424" y="40119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44" name="Título 1"/>
          <p:cNvSpPr>
            <a:spLocks noGrp="1"/>
          </p:cNvSpPr>
          <p:nvPr>
            <p:ph type="title"/>
          </p:nvPr>
        </p:nvSpPr>
        <p:spPr>
          <a:xfrm>
            <a:off x="192959" y="2400"/>
            <a:ext cx="8640960" cy="584775"/>
          </a:xfrm>
        </p:spPr>
        <p:txBody>
          <a:bodyPr/>
          <a:lstStyle/>
          <a:p>
            <a:r>
              <a:rPr lang="pt-BR" sz="3200" dirty="0" err="1"/>
              <a:t>Subíndice</a:t>
            </a:r>
            <a:r>
              <a:rPr lang="pt-BR" sz="3200" dirty="0"/>
              <a:t> de Infraestrutura de Transportes 2019</a:t>
            </a:r>
          </a:p>
        </p:txBody>
      </p:sp>
    </p:spTree>
    <p:extLst>
      <p:ext uri="{BB962C8B-B14F-4D97-AF65-F5344CB8AC3E}">
        <p14:creationId xmlns:p14="http://schemas.microsoft.com/office/powerpoint/2010/main" val="276075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92410" y="123111"/>
            <a:ext cx="8229600" cy="5847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3200" dirty="0" err="1"/>
              <a:t>Subíndice</a:t>
            </a:r>
            <a:r>
              <a:rPr lang="pt-BR" sz="3200" dirty="0"/>
              <a:t> de Infraestrutura do GCI</a:t>
            </a: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auto">
          <a:xfrm>
            <a:off x="179512" y="1822587"/>
            <a:ext cx="1530019" cy="13197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err="1">
                <a:solidFill>
                  <a:srgbClr val="404040"/>
                </a:solidFill>
                <a:latin typeface="Calibri" charset="0"/>
                <a:ea typeface="Calibri" charset="0"/>
                <a:cs typeface="Times New Roman" pitchFamily="18" charset="0"/>
              </a:rPr>
              <a:t>Subíndice</a:t>
            </a:r>
            <a:r>
              <a:rPr lang="pt-BR" sz="1200" b="1" dirty="0">
                <a:solidFill>
                  <a:srgbClr val="404040"/>
                </a:solidFill>
                <a:latin typeface="Calibri" charset="0"/>
                <a:ea typeface="Calibri" charset="0"/>
                <a:cs typeface="Times New Roman" pitchFamily="18" charset="0"/>
              </a:rPr>
              <a:t> de Infraestrutura do Índice de Competitividade Global (GCI)</a:t>
            </a:r>
            <a:endParaRPr lang="pt-BR" sz="1200" dirty="0">
              <a:latin typeface="Calibri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123728" y="1499704"/>
            <a:ext cx="920148" cy="422482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latin typeface="Calibri" charset="0"/>
                <a:ea typeface="Calibri" charset="0"/>
                <a:cs typeface="Times New Roman" pitchFamily="18" charset="0"/>
              </a:rPr>
              <a:t>Índice de Rodovias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491880" y="1350245"/>
            <a:ext cx="2088232" cy="374181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</a:rPr>
              <a:t>Índice</a:t>
            </a:r>
            <a:r>
              <a:rPr lang="en-US" sz="1200" dirty="0">
                <a:solidFill>
                  <a:srgbClr val="000000"/>
                </a:solidFill>
              </a:rPr>
              <a:t> de </a:t>
            </a:r>
            <a:r>
              <a:rPr lang="en-US" sz="1200" dirty="0" err="1">
                <a:solidFill>
                  <a:srgbClr val="000000"/>
                </a:solidFill>
              </a:rPr>
              <a:t>Conectividade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Rodoviária</a:t>
            </a:r>
            <a:r>
              <a:rPr lang="en-US" sz="1200" dirty="0">
                <a:solidFill>
                  <a:srgbClr val="000000"/>
                </a:solidFill>
              </a:rPr>
              <a:t> (WEF)</a:t>
            </a:r>
            <a:endParaRPr lang="pt-BR" sz="1200" dirty="0"/>
          </a:p>
        </p:txBody>
      </p:sp>
      <p:cxnSp>
        <p:nvCxnSpPr>
          <p:cNvPr id="35" name="Conector angulado 34"/>
          <p:cNvCxnSpPr>
            <a:stCxn id="9" idx="3"/>
            <a:endCxn id="32" idx="1"/>
          </p:cNvCxnSpPr>
          <p:nvPr/>
        </p:nvCxnSpPr>
        <p:spPr>
          <a:xfrm flipV="1">
            <a:off x="1709531" y="1710945"/>
            <a:ext cx="414197" cy="77151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ítulo 1"/>
          <p:cNvSpPr txBox="1">
            <a:spLocks/>
          </p:cNvSpPr>
          <p:nvPr/>
        </p:nvSpPr>
        <p:spPr>
          <a:xfrm>
            <a:off x="392410" y="744488"/>
            <a:ext cx="835605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COMPARATIVO RANKING LATAM 2018-2019</a:t>
            </a:r>
          </a:p>
        </p:txBody>
      </p:sp>
      <p:cxnSp>
        <p:nvCxnSpPr>
          <p:cNvPr id="25" name="Conector angulado 24"/>
          <p:cNvCxnSpPr>
            <a:stCxn id="32" idx="3"/>
            <a:endCxn id="33" idx="1"/>
          </p:cNvCxnSpPr>
          <p:nvPr/>
        </p:nvCxnSpPr>
        <p:spPr>
          <a:xfrm flipV="1">
            <a:off x="3043876" y="1537336"/>
            <a:ext cx="448004" cy="173609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ângulo 84"/>
          <p:cNvSpPr/>
          <p:nvPr/>
        </p:nvSpPr>
        <p:spPr>
          <a:xfrm>
            <a:off x="3491880" y="1800240"/>
            <a:ext cx="2088232" cy="374181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</a:rPr>
              <a:t>Qualidade</a:t>
            </a:r>
            <a:r>
              <a:rPr lang="en-US" sz="1200" dirty="0">
                <a:solidFill>
                  <a:srgbClr val="000000"/>
                </a:solidFill>
              </a:rPr>
              <a:t> das </a:t>
            </a:r>
            <a:r>
              <a:rPr lang="en-US" sz="1200" dirty="0" err="1">
                <a:solidFill>
                  <a:srgbClr val="000000"/>
                </a:solidFill>
              </a:rPr>
              <a:t>Rodovias</a:t>
            </a:r>
            <a:endParaRPr lang="pt-BR" sz="1200" dirty="0"/>
          </a:p>
        </p:txBody>
      </p:sp>
      <p:cxnSp>
        <p:nvCxnSpPr>
          <p:cNvPr id="46" name="Conector angulado 45"/>
          <p:cNvCxnSpPr>
            <a:stCxn id="32" idx="3"/>
            <a:endCxn id="85" idx="1"/>
          </p:cNvCxnSpPr>
          <p:nvPr/>
        </p:nvCxnSpPr>
        <p:spPr>
          <a:xfrm>
            <a:off x="3043876" y="1710945"/>
            <a:ext cx="448004" cy="276386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87"/>
          <p:cNvSpPr/>
          <p:nvPr/>
        </p:nvSpPr>
        <p:spPr>
          <a:xfrm>
            <a:off x="2123728" y="2420582"/>
            <a:ext cx="920148" cy="422482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latin typeface="Calibri" charset="0"/>
                <a:ea typeface="Calibri" charset="0"/>
                <a:cs typeface="Times New Roman" pitchFamily="18" charset="0"/>
              </a:rPr>
              <a:t>Índice de Ferrovias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3491880" y="2271123"/>
            <a:ext cx="2088232" cy="374181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</a:rPr>
              <a:t>Densidade</a:t>
            </a:r>
            <a:r>
              <a:rPr lang="en-US" sz="1200" dirty="0">
                <a:solidFill>
                  <a:srgbClr val="000000"/>
                </a:solidFill>
              </a:rPr>
              <a:t> de </a:t>
            </a:r>
            <a:r>
              <a:rPr lang="en-US" sz="1200" dirty="0" err="1">
                <a:solidFill>
                  <a:srgbClr val="000000"/>
                </a:solidFill>
              </a:rPr>
              <a:t>Ferrovias</a:t>
            </a:r>
            <a:endParaRPr 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err="1">
                <a:solidFill>
                  <a:srgbClr val="000000"/>
                </a:solidFill>
              </a:rPr>
              <a:t>Banco</a:t>
            </a:r>
            <a:r>
              <a:rPr lang="en-US" sz="1200" dirty="0">
                <a:solidFill>
                  <a:srgbClr val="000000"/>
                </a:solidFill>
              </a:rPr>
              <a:t> Mundial)</a:t>
            </a:r>
            <a:endParaRPr lang="pt-BR" sz="1200" dirty="0"/>
          </a:p>
        </p:txBody>
      </p:sp>
      <p:cxnSp>
        <p:nvCxnSpPr>
          <p:cNvPr id="90" name="Conector angulado 89"/>
          <p:cNvCxnSpPr>
            <a:stCxn id="88" idx="3"/>
            <a:endCxn id="89" idx="1"/>
          </p:cNvCxnSpPr>
          <p:nvPr/>
        </p:nvCxnSpPr>
        <p:spPr>
          <a:xfrm flipV="1">
            <a:off x="3043876" y="2458214"/>
            <a:ext cx="448004" cy="173609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ângulo 91"/>
          <p:cNvSpPr/>
          <p:nvPr/>
        </p:nvSpPr>
        <p:spPr>
          <a:xfrm>
            <a:off x="3491880" y="2721118"/>
            <a:ext cx="2088232" cy="374181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</a:rPr>
              <a:t>Eficiência</a:t>
            </a:r>
            <a:r>
              <a:rPr lang="en-US" sz="1200" dirty="0">
                <a:solidFill>
                  <a:srgbClr val="000000"/>
                </a:solidFill>
              </a:rPr>
              <a:t> dos Serviços </a:t>
            </a:r>
            <a:r>
              <a:rPr lang="en-US" sz="1200" dirty="0" err="1">
                <a:solidFill>
                  <a:srgbClr val="000000"/>
                </a:solidFill>
              </a:rPr>
              <a:t>Ferroviários</a:t>
            </a:r>
            <a:endParaRPr lang="pt-BR" sz="1200" dirty="0"/>
          </a:p>
        </p:txBody>
      </p:sp>
      <p:cxnSp>
        <p:nvCxnSpPr>
          <p:cNvPr id="93" name="Conector angulado 92"/>
          <p:cNvCxnSpPr>
            <a:stCxn id="88" idx="3"/>
            <a:endCxn id="92" idx="1"/>
          </p:cNvCxnSpPr>
          <p:nvPr/>
        </p:nvCxnSpPr>
        <p:spPr>
          <a:xfrm>
            <a:off x="3043876" y="2631823"/>
            <a:ext cx="448004" cy="276386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72"/>
          <p:cNvCxnSpPr>
            <a:stCxn id="9" idx="3"/>
            <a:endCxn id="88" idx="1"/>
          </p:cNvCxnSpPr>
          <p:nvPr/>
        </p:nvCxnSpPr>
        <p:spPr>
          <a:xfrm>
            <a:off x="1709531" y="2482456"/>
            <a:ext cx="414197" cy="149367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tângulo 97"/>
          <p:cNvSpPr/>
          <p:nvPr/>
        </p:nvSpPr>
        <p:spPr>
          <a:xfrm>
            <a:off x="2123728" y="3366203"/>
            <a:ext cx="920148" cy="422482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latin typeface="Calibri" charset="0"/>
                <a:ea typeface="Calibri" charset="0"/>
                <a:cs typeface="Times New Roman" pitchFamily="18" charset="0"/>
              </a:rPr>
              <a:t>Índice de Aviação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3491880" y="3216744"/>
            <a:ext cx="2088232" cy="374181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</a:rPr>
              <a:t>Conectividade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Aeroportuária</a:t>
            </a:r>
            <a:r>
              <a:rPr lang="en-US" sz="1200" dirty="0">
                <a:solidFill>
                  <a:srgbClr val="000000"/>
                </a:solidFill>
              </a:rPr>
              <a:t> (IATA)</a:t>
            </a:r>
            <a:endParaRPr lang="pt-BR" sz="1200" dirty="0"/>
          </a:p>
        </p:txBody>
      </p:sp>
      <p:cxnSp>
        <p:nvCxnSpPr>
          <p:cNvPr id="100" name="Conector angulado 99"/>
          <p:cNvCxnSpPr>
            <a:stCxn id="98" idx="3"/>
            <a:endCxn id="99" idx="1"/>
          </p:cNvCxnSpPr>
          <p:nvPr/>
        </p:nvCxnSpPr>
        <p:spPr>
          <a:xfrm flipV="1">
            <a:off x="3043876" y="3403835"/>
            <a:ext cx="448004" cy="173609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/>
          <p:cNvSpPr/>
          <p:nvPr/>
        </p:nvSpPr>
        <p:spPr>
          <a:xfrm>
            <a:off x="3491880" y="3666739"/>
            <a:ext cx="2088232" cy="374181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</a:rPr>
              <a:t>Eficiência</a:t>
            </a:r>
            <a:r>
              <a:rPr lang="en-US" sz="1200" dirty="0">
                <a:solidFill>
                  <a:srgbClr val="000000"/>
                </a:solidFill>
              </a:rPr>
              <a:t> dos Serviços de </a:t>
            </a:r>
            <a:r>
              <a:rPr lang="en-US" sz="1200" dirty="0" err="1">
                <a:solidFill>
                  <a:srgbClr val="000000"/>
                </a:solidFill>
              </a:rPr>
              <a:t>Transporte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Aéreo</a:t>
            </a:r>
            <a:endParaRPr lang="pt-BR" sz="1200" dirty="0"/>
          </a:p>
        </p:txBody>
      </p:sp>
      <p:cxnSp>
        <p:nvCxnSpPr>
          <p:cNvPr id="103" name="Conector angulado 102"/>
          <p:cNvCxnSpPr>
            <a:stCxn id="98" idx="3"/>
            <a:endCxn id="101" idx="1"/>
          </p:cNvCxnSpPr>
          <p:nvPr/>
        </p:nvCxnSpPr>
        <p:spPr>
          <a:xfrm>
            <a:off x="3043876" y="3577444"/>
            <a:ext cx="448004" cy="276386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ângulo 106"/>
          <p:cNvSpPr/>
          <p:nvPr/>
        </p:nvSpPr>
        <p:spPr>
          <a:xfrm>
            <a:off x="2123728" y="4299142"/>
            <a:ext cx="920148" cy="422482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latin typeface="Calibri" charset="0"/>
                <a:ea typeface="Calibri" charset="0"/>
                <a:cs typeface="Times New Roman" pitchFamily="18" charset="0"/>
              </a:rPr>
              <a:t>Índice de </a:t>
            </a:r>
            <a:r>
              <a:rPr lang="pt-BR" sz="1200" dirty="0" err="1">
                <a:latin typeface="Calibri" charset="0"/>
                <a:ea typeface="Calibri" charset="0"/>
                <a:cs typeface="Times New Roman" pitchFamily="18" charset="0"/>
              </a:rPr>
              <a:t>Aquaviário</a:t>
            </a:r>
            <a:endParaRPr lang="pt-BR" sz="1200" dirty="0">
              <a:latin typeface="Calibri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108" name="Retângulo 107"/>
          <p:cNvSpPr/>
          <p:nvPr/>
        </p:nvSpPr>
        <p:spPr>
          <a:xfrm>
            <a:off x="3491880" y="4149683"/>
            <a:ext cx="2088232" cy="374181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</a:rPr>
              <a:t>Conectividade</a:t>
            </a:r>
            <a:r>
              <a:rPr lang="en-US" sz="1200" dirty="0">
                <a:solidFill>
                  <a:srgbClr val="000000"/>
                </a:solidFill>
              </a:rPr>
              <a:t> do </a:t>
            </a:r>
            <a:r>
              <a:rPr lang="en-US" sz="1200" dirty="0" err="1">
                <a:solidFill>
                  <a:srgbClr val="000000"/>
                </a:solidFill>
              </a:rPr>
              <a:t>Transporte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Marítimo</a:t>
            </a:r>
            <a:r>
              <a:rPr lang="en-US" sz="1200" dirty="0">
                <a:solidFill>
                  <a:srgbClr val="000000"/>
                </a:solidFill>
              </a:rPr>
              <a:t> (UNCTAD)</a:t>
            </a:r>
            <a:endParaRPr lang="pt-BR" sz="1200" dirty="0"/>
          </a:p>
        </p:txBody>
      </p:sp>
      <p:cxnSp>
        <p:nvCxnSpPr>
          <p:cNvPr id="109" name="Conector angulado 108"/>
          <p:cNvCxnSpPr>
            <a:stCxn id="107" idx="3"/>
            <a:endCxn id="108" idx="1"/>
          </p:cNvCxnSpPr>
          <p:nvPr/>
        </p:nvCxnSpPr>
        <p:spPr>
          <a:xfrm flipV="1">
            <a:off x="3043876" y="4336774"/>
            <a:ext cx="448004" cy="173609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tângulo 109"/>
          <p:cNvSpPr/>
          <p:nvPr/>
        </p:nvSpPr>
        <p:spPr>
          <a:xfrm>
            <a:off x="3491880" y="4599678"/>
            <a:ext cx="2088232" cy="374181"/>
          </a:xfrm>
          <a:prstGeom prst="rect">
            <a:avLst/>
          </a:prstGeom>
          <a:solidFill>
            <a:srgbClr val="FFFFFF"/>
          </a:solidFill>
          <a:ln w="9525">
            <a:solidFill>
              <a:srgbClr val="17832C"/>
            </a:solidFill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</a:rPr>
              <a:t>Eficiência</a:t>
            </a:r>
            <a:r>
              <a:rPr lang="en-US" sz="1200" dirty="0">
                <a:solidFill>
                  <a:srgbClr val="000000"/>
                </a:solidFill>
              </a:rPr>
              <a:t> dos Serviços </a:t>
            </a:r>
            <a:r>
              <a:rPr lang="en-US" sz="1200" dirty="0" err="1">
                <a:solidFill>
                  <a:srgbClr val="000000"/>
                </a:solidFill>
              </a:rPr>
              <a:t>Portuários</a:t>
            </a:r>
            <a:endParaRPr lang="pt-BR" sz="1200" dirty="0"/>
          </a:p>
        </p:txBody>
      </p:sp>
      <p:cxnSp>
        <p:nvCxnSpPr>
          <p:cNvPr id="111" name="Conector angulado 110"/>
          <p:cNvCxnSpPr>
            <a:stCxn id="107" idx="3"/>
            <a:endCxn id="110" idx="1"/>
          </p:cNvCxnSpPr>
          <p:nvPr/>
        </p:nvCxnSpPr>
        <p:spPr>
          <a:xfrm>
            <a:off x="3043876" y="4510383"/>
            <a:ext cx="448004" cy="276386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angulado 94"/>
          <p:cNvCxnSpPr>
            <a:stCxn id="9" idx="3"/>
            <a:endCxn id="98" idx="1"/>
          </p:cNvCxnSpPr>
          <p:nvPr/>
        </p:nvCxnSpPr>
        <p:spPr>
          <a:xfrm>
            <a:off x="1709531" y="2482456"/>
            <a:ext cx="414197" cy="1094988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do 111"/>
          <p:cNvCxnSpPr>
            <a:stCxn id="9" idx="3"/>
            <a:endCxn id="107" idx="1"/>
          </p:cNvCxnSpPr>
          <p:nvPr/>
        </p:nvCxnSpPr>
        <p:spPr>
          <a:xfrm>
            <a:off x="1709531" y="2482456"/>
            <a:ext cx="414197" cy="2027927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ângulo de cantos arredondados 132"/>
          <p:cNvSpPr/>
          <p:nvPr/>
        </p:nvSpPr>
        <p:spPr>
          <a:xfrm>
            <a:off x="6228184" y="1347614"/>
            <a:ext cx="2664296" cy="1520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Linearidade entre 10 maiores cidades</a:t>
            </a:r>
          </a:p>
        </p:txBody>
      </p:sp>
      <p:sp>
        <p:nvSpPr>
          <p:cNvPr id="134" name="Retângulo de cantos arredondados 133"/>
          <p:cNvSpPr/>
          <p:nvPr/>
        </p:nvSpPr>
        <p:spPr>
          <a:xfrm>
            <a:off x="6228184" y="1582522"/>
            <a:ext cx="2664296" cy="1520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Velocidade média entre 10+ cidades</a:t>
            </a:r>
          </a:p>
        </p:txBody>
      </p:sp>
      <p:cxnSp>
        <p:nvCxnSpPr>
          <p:cNvPr id="136" name="Conector angulado 135"/>
          <p:cNvCxnSpPr>
            <a:stCxn id="33" idx="3"/>
            <a:endCxn id="133" idx="1"/>
          </p:cNvCxnSpPr>
          <p:nvPr/>
        </p:nvCxnSpPr>
        <p:spPr>
          <a:xfrm flipV="1">
            <a:off x="5580112" y="1423659"/>
            <a:ext cx="648072" cy="113677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angulado 137"/>
          <p:cNvCxnSpPr>
            <a:stCxn id="33" idx="3"/>
            <a:endCxn id="134" idx="1"/>
          </p:cNvCxnSpPr>
          <p:nvPr/>
        </p:nvCxnSpPr>
        <p:spPr>
          <a:xfrm>
            <a:off x="5580112" y="1537336"/>
            <a:ext cx="648072" cy="121231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tângulo de cantos arredondados 139"/>
          <p:cNvSpPr/>
          <p:nvPr/>
        </p:nvSpPr>
        <p:spPr>
          <a:xfrm>
            <a:off x="6228184" y="2378131"/>
            <a:ext cx="2664296" cy="1520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Extensão das Ferrovias</a:t>
            </a:r>
          </a:p>
        </p:txBody>
      </p:sp>
      <p:cxnSp>
        <p:nvCxnSpPr>
          <p:cNvPr id="142" name="Conector de seta reta 141"/>
          <p:cNvCxnSpPr>
            <a:stCxn id="89" idx="3"/>
            <a:endCxn id="140" idx="1"/>
          </p:cNvCxnSpPr>
          <p:nvPr/>
        </p:nvCxnSpPr>
        <p:spPr>
          <a:xfrm flipV="1">
            <a:off x="5580112" y="2454176"/>
            <a:ext cx="648072" cy="403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ângulo de cantos arredondados 148"/>
          <p:cNvSpPr/>
          <p:nvPr/>
        </p:nvSpPr>
        <p:spPr>
          <a:xfrm>
            <a:off x="6228184" y="3227732"/>
            <a:ext cx="2664296" cy="3536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Nº de lugares disponíveis oferecidos em voos com origem num país</a:t>
            </a:r>
          </a:p>
        </p:txBody>
      </p:sp>
      <p:cxnSp>
        <p:nvCxnSpPr>
          <p:cNvPr id="151" name="Conector angulado 150"/>
          <p:cNvCxnSpPr>
            <a:stCxn id="99" idx="3"/>
            <a:endCxn id="149" idx="1"/>
          </p:cNvCxnSpPr>
          <p:nvPr/>
        </p:nvCxnSpPr>
        <p:spPr>
          <a:xfrm>
            <a:off x="5580112" y="3403835"/>
            <a:ext cx="648072" cy="742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tângulo de cantos arredondados 152"/>
          <p:cNvSpPr/>
          <p:nvPr/>
        </p:nvSpPr>
        <p:spPr>
          <a:xfrm>
            <a:off x="6228184" y="1908318"/>
            <a:ext cx="2664296" cy="1520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Pesquisa de Percepção</a:t>
            </a:r>
          </a:p>
        </p:txBody>
      </p:sp>
      <p:cxnSp>
        <p:nvCxnSpPr>
          <p:cNvPr id="155" name="Conector de seta reta 154"/>
          <p:cNvCxnSpPr>
            <a:stCxn id="85" idx="3"/>
            <a:endCxn id="153" idx="1"/>
          </p:cNvCxnSpPr>
          <p:nvPr/>
        </p:nvCxnSpPr>
        <p:spPr>
          <a:xfrm flipV="1">
            <a:off x="5580112" y="1984363"/>
            <a:ext cx="648072" cy="296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tângulo de cantos arredondados 157"/>
          <p:cNvSpPr/>
          <p:nvPr/>
        </p:nvSpPr>
        <p:spPr>
          <a:xfrm>
            <a:off x="6228184" y="2823063"/>
            <a:ext cx="2664296" cy="1520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Pesquisa de Percepção</a:t>
            </a:r>
          </a:p>
        </p:txBody>
      </p:sp>
      <p:cxnSp>
        <p:nvCxnSpPr>
          <p:cNvPr id="160" name="Conector de seta reta 159"/>
          <p:cNvCxnSpPr>
            <a:stCxn id="92" idx="3"/>
            <a:endCxn id="158" idx="1"/>
          </p:cNvCxnSpPr>
          <p:nvPr/>
        </p:nvCxnSpPr>
        <p:spPr>
          <a:xfrm flipV="1">
            <a:off x="5580112" y="2899108"/>
            <a:ext cx="648072" cy="910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tângulo de cantos arredondados 162"/>
          <p:cNvSpPr/>
          <p:nvPr/>
        </p:nvSpPr>
        <p:spPr>
          <a:xfrm>
            <a:off x="6228184" y="3773747"/>
            <a:ext cx="2664296" cy="1520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Pesquisa de Percepção</a:t>
            </a:r>
          </a:p>
        </p:txBody>
      </p:sp>
      <p:cxnSp>
        <p:nvCxnSpPr>
          <p:cNvPr id="165" name="Conector de seta reta 164"/>
          <p:cNvCxnSpPr>
            <a:stCxn id="101" idx="3"/>
            <a:endCxn id="163" idx="1"/>
          </p:cNvCxnSpPr>
          <p:nvPr/>
        </p:nvCxnSpPr>
        <p:spPr>
          <a:xfrm flipV="1">
            <a:off x="5580112" y="3849792"/>
            <a:ext cx="648072" cy="40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tângulo de cantos arredondados 167"/>
          <p:cNvSpPr/>
          <p:nvPr/>
        </p:nvSpPr>
        <p:spPr>
          <a:xfrm>
            <a:off x="6228184" y="3984146"/>
            <a:ext cx="2664296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Número de Navios</a:t>
            </a:r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6228184" y="4146195"/>
            <a:ext cx="2664296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Capacidade de transporte de contêineres desses navios</a:t>
            </a:r>
          </a:p>
        </p:txBody>
      </p:sp>
      <p:sp>
        <p:nvSpPr>
          <p:cNvPr id="170" name="Retângulo de cantos arredondados 169"/>
          <p:cNvSpPr/>
          <p:nvPr/>
        </p:nvSpPr>
        <p:spPr>
          <a:xfrm>
            <a:off x="6228184" y="4308244"/>
            <a:ext cx="2664296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Tamanho máximo da embarcação</a:t>
            </a:r>
          </a:p>
        </p:txBody>
      </p:sp>
      <p:sp>
        <p:nvSpPr>
          <p:cNvPr id="171" name="Retângulo de cantos arredondados 170"/>
          <p:cNvSpPr/>
          <p:nvPr/>
        </p:nvSpPr>
        <p:spPr>
          <a:xfrm>
            <a:off x="6228184" y="4470293"/>
            <a:ext cx="2664296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Número de serviços</a:t>
            </a:r>
          </a:p>
        </p:txBody>
      </p:sp>
      <p:sp>
        <p:nvSpPr>
          <p:cNvPr id="172" name="Retângulo de cantos arredondados 171"/>
          <p:cNvSpPr/>
          <p:nvPr/>
        </p:nvSpPr>
        <p:spPr>
          <a:xfrm>
            <a:off x="6228184" y="4632343"/>
            <a:ext cx="2664296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# companhias c/ porta </a:t>
            </a:r>
            <a:r>
              <a:rPr lang="pt-BR" sz="1200" dirty="0" err="1">
                <a:solidFill>
                  <a:srgbClr val="000000"/>
                </a:solidFill>
              </a:rPr>
              <a:t>conteineres</a:t>
            </a:r>
            <a:endParaRPr lang="pt-BR" sz="1200" dirty="0">
              <a:solidFill>
                <a:srgbClr val="000000"/>
              </a:solidFill>
            </a:endParaRPr>
          </a:p>
        </p:txBody>
      </p:sp>
      <p:cxnSp>
        <p:nvCxnSpPr>
          <p:cNvPr id="174" name="Conector angulado 173"/>
          <p:cNvCxnSpPr>
            <a:stCxn id="108" idx="3"/>
            <a:endCxn id="168" idx="1"/>
          </p:cNvCxnSpPr>
          <p:nvPr/>
        </p:nvCxnSpPr>
        <p:spPr>
          <a:xfrm flipV="1">
            <a:off x="5580112" y="4056154"/>
            <a:ext cx="648072" cy="28062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angulado 175"/>
          <p:cNvCxnSpPr>
            <a:stCxn id="108" idx="3"/>
            <a:endCxn id="169" idx="1"/>
          </p:cNvCxnSpPr>
          <p:nvPr/>
        </p:nvCxnSpPr>
        <p:spPr>
          <a:xfrm flipV="1">
            <a:off x="5580112" y="4218203"/>
            <a:ext cx="648072" cy="11857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angulado 177"/>
          <p:cNvCxnSpPr>
            <a:stCxn id="108" idx="3"/>
            <a:endCxn id="170" idx="1"/>
          </p:cNvCxnSpPr>
          <p:nvPr/>
        </p:nvCxnSpPr>
        <p:spPr>
          <a:xfrm>
            <a:off x="5580112" y="4336774"/>
            <a:ext cx="648072" cy="4347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angulado 179"/>
          <p:cNvCxnSpPr>
            <a:stCxn id="108" idx="3"/>
            <a:endCxn id="171" idx="1"/>
          </p:cNvCxnSpPr>
          <p:nvPr/>
        </p:nvCxnSpPr>
        <p:spPr>
          <a:xfrm>
            <a:off x="5580112" y="4336774"/>
            <a:ext cx="648072" cy="205527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angulado 181"/>
          <p:cNvCxnSpPr>
            <a:stCxn id="108" idx="3"/>
            <a:endCxn id="172" idx="1"/>
          </p:cNvCxnSpPr>
          <p:nvPr/>
        </p:nvCxnSpPr>
        <p:spPr>
          <a:xfrm>
            <a:off x="5580112" y="4336774"/>
            <a:ext cx="648072" cy="367577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tângulo de cantos arredondados 183"/>
          <p:cNvSpPr/>
          <p:nvPr/>
        </p:nvSpPr>
        <p:spPr>
          <a:xfrm>
            <a:off x="6228184" y="4831955"/>
            <a:ext cx="2664296" cy="1520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17832C"/>
            </a:solidFill>
            <a:prstDash val="sysDash"/>
            <a:round/>
            <a:headEnd/>
            <a:tailEnd/>
          </a:ln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</a:rPr>
              <a:t>Pesquisa de Percepção</a:t>
            </a:r>
          </a:p>
        </p:txBody>
      </p:sp>
      <p:cxnSp>
        <p:nvCxnSpPr>
          <p:cNvPr id="186" name="Conector angulado 185"/>
          <p:cNvCxnSpPr>
            <a:stCxn id="110" idx="3"/>
            <a:endCxn id="184" idx="1"/>
          </p:cNvCxnSpPr>
          <p:nvPr/>
        </p:nvCxnSpPr>
        <p:spPr>
          <a:xfrm>
            <a:off x="5580112" y="4786769"/>
            <a:ext cx="648072" cy="12123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Elipse 202"/>
          <p:cNvSpPr/>
          <p:nvPr/>
        </p:nvSpPr>
        <p:spPr>
          <a:xfrm>
            <a:off x="2843808" y="1820670"/>
            <a:ext cx="432048" cy="2163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11-12</a:t>
            </a:r>
          </a:p>
        </p:txBody>
      </p:sp>
      <p:sp>
        <p:nvSpPr>
          <p:cNvPr id="208" name="Elipse 207"/>
          <p:cNvSpPr/>
          <p:nvPr/>
        </p:nvSpPr>
        <p:spPr>
          <a:xfrm>
            <a:off x="2901147" y="2714865"/>
            <a:ext cx="288032" cy="2163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6-7</a:t>
            </a:r>
          </a:p>
        </p:txBody>
      </p:sp>
      <p:sp>
        <p:nvSpPr>
          <p:cNvPr id="209" name="Elipse 208"/>
          <p:cNvSpPr/>
          <p:nvPr/>
        </p:nvSpPr>
        <p:spPr>
          <a:xfrm>
            <a:off x="2899860" y="3676825"/>
            <a:ext cx="288032" cy="2163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2-2</a:t>
            </a:r>
          </a:p>
        </p:txBody>
      </p:sp>
      <p:sp>
        <p:nvSpPr>
          <p:cNvPr id="210" name="Elipse 209"/>
          <p:cNvSpPr/>
          <p:nvPr/>
        </p:nvSpPr>
        <p:spPr>
          <a:xfrm>
            <a:off x="2859764" y="4619216"/>
            <a:ext cx="416092" cy="216396"/>
          </a:xfrm>
          <a:prstGeom prst="ellipse">
            <a:avLst/>
          </a:prstGeom>
          <a:solidFill>
            <a:schemeClr val="accent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12-11</a:t>
            </a:r>
          </a:p>
        </p:txBody>
      </p:sp>
      <p:sp>
        <p:nvSpPr>
          <p:cNvPr id="211" name="Elipse 210"/>
          <p:cNvSpPr/>
          <p:nvPr/>
        </p:nvSpPr>
        <p:spPr>
          <a:xfrm>
            <a:off x="5436096" y="1534545"/>
            <a:ext cx="288032" cy="216396"/>
          </a:xfrm>
          <a:prstGeom prst="ellipse">
            <a:avLst/>
          </a:prstGeom>
          <a:solidFill>
            <a:schemeClr val="accent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7-6</a:t>
            </a:r>
          </a:p>
        </p:txBody>
      </p:sp>
      <p:sp>
        <p:nvSpPr>
          <p:cNvPr id="212" name="Elipse 211"/>
          <p:cNvSpPr/>
          <p:nvPr/>
        </p:nvSpPr>
        <p:spPr>
          <a:xfrm>
            <a:off x="5364088" y="1999666"/>
            <a:ext cx="432048" cy="2163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16-17</a:t>
            </a:r>
          </a:p>
        </p:txBody>
      </p:sp>
      <p:sp>
        <p:nvSpPr>
          <p:cNvPr id="213" name="Elipse 212"/>
          <p:cNvSpPr/>
          <p:nvPr/>
        </p:nvSpPr>
        <p:spPr>
          <a:xfrm>
            <a:off x="5436096" y="2464787"/>
            <a:ext cx="288032" cy="2163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5-5</a:t>
            </a:r>
          </a:p>
        </p:txBody>
      </p:sp>
      <p:sp>
        <p:nvSpPr>
          <p:cNvPr id="214" name="Elipse 213"/>
          <p:cNvSpPr/>
          <p:nvPr/>
        </p:nvSpPr>
        <p:spPr>
          <a:xfrm>
            <a:off x="5436096" y="2929908"/>
            <a:ext cx="288032" cy="2163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6-7</a:t>
            </a:r>
          </a:p>
        </p:txBody>
      </p:sp>
      <p:sp>
        <p:nvSpPr>
          <p:cNvPr id="215" name="Elipse 214"/>
          <p:cNvSpPr/>
          <p:nvPr/>
        </p:nvSpPr>
        <p:spPr>
          <a:xfrm>
            <a:off x="5436096" y="3395029"/>
            <a:ext cx="288032" cy="2163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2-2</a:t>
            </a:r>
          </a:p>
        </p:txBody>
      </p:sp>
      <p:sp>
        <p:nvSpPr>
          <p:cNvPr id="216" name="Elipse 215"/>
          <p:cNvSpPr/>
          <p:nvPr/>
        </p:nvSpPr>
        <p:spPr>
          <a:xfrm>
            <a:off x="5436096" y="3860150"/>
            <a:ext cx="360040" cy="2163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9-13</a:t>
            </a:r>
          </a:p>
        </p:txBody>
      </p:sp>
      <p:sp>
        <p:nvSpPr>
          <p:cNvPr id="217" name="Elipse 216"/>
          <p:cNvSpPr/>
          <p:nvPr/>
        </p:nvSpPr>
        <p:spPr>
          <a:xfrm>
            <a:off x="5436096" y="4325271"/>
            <a:ext cx="288032" cy="2163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6-7</a:t>
            </a:r>
          </a:p>
        </p:txBody>
      </p:sp>
      <p:sp>
        <p:nvSpPr>
          <p:cNvPr id="218" name="Elipse 217"/>
          <p:cNvSpPr/>
          <p:nvPr/>
        </p:nvSpPr>
        <p:spPr>
          <a:xfrm>
            <a:off x="5364088" y="4790393"/>
            <a:ext cx="432048" cy="216396"/>
          </a:xfrm>
          <a:prstGeom prst="ellipse">
            <a:avLst/>
          </a:prstGeom>
          <a:solidFill>
            <a:schemeClr val="accent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17-16</a:t>
            </a:r>
          </a:p>
        </p:txBody>
      </p:sp>
      <p:sp>
        <p:nvSpPr>
          <p:cNvPr id="75" name="Elipse 74"/>
          <p:cNvSpPr/>
          <p:nvPr/>
        </p:nvSpPr>
        <p:spPr>
          <a:xfrm>
            <a:off x="35496" y="4865661"/>
            <a:ext cx="504056" cy="216396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tx1"/>
                </a:solidFill>
                <a:latin typeface="Arial Narrow" panose="020B0606020202030204" pitchFamily="34" charset="0"/>
              </a:rPr>
              <a:t>NN-NN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0602" y="4833249"/>
            <a:ext cx="1737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Posição no ranking da AL</a:t>
            </a:r>
          </a:p>
        </p:txBody>
      </p:sp>
      <p:sp>
        <p:nvSpPr>
          <p:cNvPr id="76" name="Elipse 75"/>
          <p:cNvSpPr/>
          <p:nvPr/>
        </p:nvSpPr>
        <p:spPr>
          <a:xfrm>
            <a:off x="1444834" y="2938507"/>
            <a:ext cx="368486" cy="259675"/>
          </a:xfrm>
          <a:prstGeom prst="ellipse">
            <a:avLst/>
          </a:prstGeom>
          <a:solidFill>
            <a:schemeClr val="accent3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9-8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49"/>
          <a:stretch/>
        </p:blipFill>
        <p:spPr>
          <a:xfrm>
            <a:off x="2444270" y="3083983"/>
            <a:ext cx="298270" cy="288000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2" r="54016"/>
          <a:stretch/>
        </p:blipFill>
        <p:spPr>
          <a:xfrm>
            <a:off x="2432225" y="1216258"/>
            <a:ext cx="303153" cy="288000"/>
          </a:xfrm>
          <a:prstGeom prst="rect">
            <a:avLst/>
          </a:prstGeom>
        </p:spPr>
      </p:pic>
      <p:pic>
        <p:nvPicPr>
          <p:cNvPr id="70" name="Imagem 69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5" r="26619"/>
          <a:stretch/>
        </p:blipFill>
        <p:spPr>
          <a:xfrm>
            <a:off x="2432225" y="2132582"/>
            <a:ext cx="304767" cy="288000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7"/>
          <a:stretch/>
        </p:blipFill>
        <p:spPr>
          <a:xfrm>
            <a:off x="2435978" y="4011142"/>
            <a:ext cx="295646" cy="288000"/>
          </a:xfrm>
          <a:prstGeom prst="rect">
            <a:avLst/>
          </a:prstGeom>
        </p:spPr>
      </p:pic>
      <p:sp>
        <p:nvSpPr>
          <p:cNvPr id="77" name="Texto Explicativo 3 (Sem Bordas) 76"/>
          <p:cNvSpPr/>
          <p:nvPr/>
        </p:nvSpPr>
        <p:spPr>
          <a:xfrm>
            <a:off x="179512" y="3363838"/>
            <a:ext cx="792088" cy="576064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69361"/>
              <a:gd name="adj8" fmla="val 2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Posição LATAM 2018</a:t>
            </a:r>
          </a:p>
        </p:txBody>
      </p:sp>
      <p:sp>
        <p:nvSpPr>
          <p:cNvPr id="78" name="Texto Explicativo 3 (Sem Bordas) 77"/>
          <p:cNvSpPr/>
          <p:nvPr/>
        </p:nvSpPr>
        <p:spPr>
          <a:xfrm>
            <a:off x="539552" y="4011910"/>
            <a:ext cx="792088" cy="576064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9649"/>
              <a:gd name="adj8" fmla="val -1865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Posição LATAM 2019</a:t>
            </a:r>
          </a:p>
        </p:txBody>
      </p:sp>
    </p:spTree>
    <p:extLst>
      <p:ext uri="{BB962C8B-B14F-4D97-AF65-F5344CB8AC3E}">
        <p14:creationId xmlns:p14="http://schemas.microsoft.com/office/powerpoint/2010/main" val="7466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140" y="10820"/>
            <a:ext cx="8229600" cy="1077218"/>
          </a:xfrm>
        </p:spPr>
        <p:txBody>
          <a:bodyPr/>
          <a:lstStyle/>
          <a:p>
            <a:r>
              <a:rPr lang="pt-BR" sz="3200" dirty="0"/>
              <a:t>Atributos de Eficiência e Qualidade dos Modos de Transportes (Pesquisa de Percepção)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848275" y="4968796"/>
            <a:ext cx="2332237" cy="20696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pt-BR" sz="1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Fórum Econômico Mundial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8" r="26419"/>
          <a:stretch>
            <a:fillRect/>
          </a:stretch>
        </p:blipFill>
        <p:spPr>
          <a:xfrm>
            <a:off x="5313885" y="1383618"/>
            <a:ext cx="576064" cy="50405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77" b="-14285"/>
          <a:stretch>
            <a:fillRect/>
          </a:stretch>
        </p:blipFill>
        <p:spPr>
          <a:xfrm>
            <a:off x="6300192" y="1369386"/>
            <a:ext cx="576064" cy="5760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r="52698"/>
          <a:stretch>
            <a:fillRect/>
          </a:stretch>
        </p:blipFill>
        <p:spPr>
          <a:xfrm>
            <a:off x="1619672" y="1369386"/>
            <a:ext cx="822949" cy="72008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6" r="-2487"/>
          <a:stretch>
            <a:fillRect/>
          </a:stretch>
        </p:blipFill>
        <p:spPr>
          <a:xfrm>
            <a:off x="7142483" y="1383618"/>
            <a:ext cx="648072" cy="50405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/>
          </p:nvPr>
        </p:nvGraphicFramePr>
        <p:xfrm>
          <a:off x="143508" y="1861972"/>
          <a:ext cx="3852428" cy="310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a 15"/>
          <p:cNvGraphicFramePr/>
          <p:nvPr>
            <p:extLst/>
          </p:nvPr>
        </p:nvGraphicFramePr>
        <p:xfrm>
          <a:off x="4221933" y="2177738"/>
          <a:ext cx="4598539" cy="262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6526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140" y="10820"/>
            <a:ext cx="8229600" cy="1077218"/>
          </a:xfrm>
        </p:spPr>
        <p:txBody>
          <a:bodyPr/>
          <a:lstStyle/>
          <a:p>
            <a:r>
              <a:rPr lang="pt-BR" sz="3200" dirty="0"/>
              <a:t>Índices de Eficiência e Qualidade dos Modos de Transportes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9" t="7406" r="922" b="20699"/>
          <a:stretch/>
        </p:blipFill>
        <p:spPr>
          <a:xfrm>
            <a:off x="1602908" y="1112912"/>
            <a:ext cx="5972065" cy="31870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75606"/>
            <a:ext cx="625603" cy="62560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343" y="4887039"/>
            <a:ext cx="5039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</a:t>
            </a: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As escalas vão de 1 a 7. Para melhorar a exibição, o eixo foi cortado em 5.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26646" t="89816" r="26398" b="1959"/>
          <a:stretch/>
        </p:blipFill>
        <p:spPr>
          <a:xfrm>
            <a:off x="3184784" y="4299942"/>
            <a:ext cx="2808312" cy="36004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6848275" y="4968796"/>
            <a:ext cx="2332237" cy="20696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pt-BR" sz="1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Fórum Econômico Mundial</a:t>
            </a:r>
          </a:p>
        </p:txBody>
      </p:sp>
    </p:spTree>
    <p:extLst>
      <p:ext uri="{BB962C8B-B14F-4D97-AF65-F5344CB8AC3E}">
        <p14:creationId xmlns:p14="http://schemas.microsoft.com/office/powerpoint/2010/main" val="97508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119" y="0"/>
            <a:ext cx="8229600" cy="954107"/>
          </a:xfrm>
        </p:spPr>
        <p:txBody>
          <a:bodyPr/>
          <a:lstStyle/>
          <a:p>
            <a:r>
              <a:rPr lang="pt-BR" sz="2800" dirty="0"/>
              <a:t>Índices de Eficiência e Qualidade dos Modos de Transportes – Países Selecionados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8707" t="7405" b="19808"/>
          <a:stretch/>
        </p:blipFill>
        <p:spPr>
          <a:xfrm>
            <a:off x="25027" y="2017018"/>
            <a:ext cx="2833722" cy="16561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" y="1923678"/>
            <a:ext cx="625603" cy="62560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7683" t="4120" b="20511"/>
          <a:stretch/>
        </p:blipFill>
        <p:spPr>
          <a:xfrm>
            <a:off x="2858748" y="987573"/>
            <a:ext cx="3139365" cy="17680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9383" t="4381" b="18937"/>
          <a:stretch/>
        </p:blipFill>
        <p:spPr>
          <a:xfrm>
            <a:off x="5998113" y="983415"/>
            <a:ext cx="3026434" cy="176674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61" y="992794"/>
            <a:ext cx="540000" cy="54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50903"/>
            <a:ext cx="672876" cy="6237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7659" t="4221" b="18961"/>
          <a:stretch/>
        </p:blipFill>
        <p:spPr>
          <a:xfrm>
            <a:off x="2858748" y="3060806"/>
            <a:ext cx="3139365" cy="1815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9"/>
          <a:srcRect l="9383" t="4713" b="18754"/>
          <a:stretch/>
        </p:blipFill>
        <p:spPr>
          <a:xfrm>
            <a:off x="5998113" y="3055308"/>
            <a:ext cx="3182598" cy="182069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59467"/>
            <a:ext cx="657196" cy="60924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61" y="3106978"/>
            <a:ext cx="507262" cy="50726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2"/>
          <a:srcRect l="26646" t="89816" r="26398" b="1959"/>
          <a:stretch/>
        </p:blipFill>
        <p:spPr>
          <a:xfrm>
            <a:off x="-108520" y="4568219"/>
            <a:ext cx="2808312" cy="36004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849" y="4354171"/>
            <a:ext cx="937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Legenda: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849" y="4876006"/>
            <a:ext cx="5889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As escalas vão de 1 a 7. Para melhorar a exibição, o eixo foi cortado em 5.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848275" y="4968796"/>
            <a:ext cx="2332237" cy="20696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pt-BR" sz="1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Fórum Econômico Mundial</a:t>
            </a:r>
          </a:p>
        </p:txBody>
      </p:sp>
    </p:spTree>
    <p:extLst>
      <p:ext uri="{BB962C8B-B14F-4D97-AF65-F5344CB8AC3E}">
        <p14:creationId xmlns:p14="http://schemas.microsoft.com/office/powerpoint/2010/main" val="2157979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9711</TotalTime>
  <Words>594</Words>
  <Application>Microsoft Office PowerPoint</Application>
  <PresentationFormat>Apresentação na tela (16:9)</PresentationFormat>
  <Paragraphs>207</Paragraphs>
  <Slides>18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Índice de Competitividade Global 2019 Posição Brasil</vt:lpstr>
      <vt:lpstr>Apresentação do PowerPoint</vt:lpstr>
      <vt:lpstr>Subíndice de Infraestrutura de Transportes 2019</vt:lpstr>
      <vt:lpstr>Subíndice de Infraestrutura do GCI</vt:lpstr>
      <vt:lpstr>Atributos de Eficiência e Qualidade dos Modos de Transportes (Pesquisa de Percepção)</vt:lpstr>
      <vt:lpstr>Índices de Eficiência e Qualidade dos Modos de Transportes</vt:lpstr>
      <vt:lpstr>Índices de Eficiência e Qualidade dos Modos de Transportes – Países Selecionados</vt:lpstr>
      <vt:lpstr>Gestão da Competitividade com Foco em Qualidade</vt:lpstr>
      <vt:lpstr>Programa de Transformação Digital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Company>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leonardo.rosa</dc:creator>
  <cp:lastModifiedBy>Fernando André Coelho Mitkiewicz</cp:lastModifiedBy>
  <cp:revision>603</cp:revision>
  <cp:lastPrinted>2019-06-26T20:47:49Z</cp:lastPrinted>
  <dcterms:created xsi:type="dcterms:W3CDTF">2019-01-17T14:02:23Z</dcterms:created>
  <dcterms:modified xsi:type="dcterms:W3CDTF">2019-12-11T17:04:47Z</dcterms:modified>
</cp:coreProperties>
</file>