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34" r:id="rId2"/>
    <p:sldId id="515" r:id="rId3"/>
    <p:sldId id="516" r:id="rId4"/>
    <p:sldId id="517" r:id="rId5"/>
    <p:sldId id="518" r:id="rId6"/>
    <p:sldId id="519" r:id="rId7"/>
    <p:sldId id="524" r:id="rId8"/>
    <p:sldId id="475" r:id="rId9"/>
    <p:sldId id="476" r:id="rId10"/>
    <p:sldId id="477" r:id="rId11"/>
    <p:sldId id="478" r:id="rId12"/>
    <p:sldId id="512" r:id="rId13"/>
    <p:sldId id="480" r:id="rId14"/>
    <p:sldId id="481" r:id="rId15"/>
    <p:sldId id="485" r:id="rId16"/>
    <p:sldId id="486" r:id="rId17"/>
    <p:sldId id="527" r:id="rId18"/>
    <p:sldId id="528" r:id="rId19"/>
    <p:sldId id="529" r:id="rId20"/>
    <p:sldId id="530" r:id="rId21"/>
    <p:sldId id="532" r:id="rId22"/>
    <p:sldId id="533" r:id="rId23"/>
    <p:sldId id="525" r:id="rId24"/>
    <p:sldId id="526" r:id="rId25"/>
    <p:sldId id="520" r:id="rId26"/>
    <p:sldId id="521" r:id="rId27"/>
    <p:sldId id="522" r:id="rId28"/>
    <p:sldId id="523" r:id="rId29"/>
    <p:sldId id="349" r:id="rId30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69">
          <p15:clr>
            <a:srgbClr val="A4A3A4"/>
          </p15:clr>
        </p15:guide>
        <p15:guide id="2">
          <p15:clr>
            <a:srgbClr val="A4A3A4"/>
          </p15:clr>
        </p15:guide>
        <p15:guide id="3" orient="horz" pos="4319">
          <p15:clr>
            <a:srgbClr val="A4A3A4"/>
          </p15:clr>
        </p15:guide>
        <p15:guide id="4" orient="horz" pos="173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3D"/>
    <a:srgbClr val="FE9A00"/>
    <a:srgbClr val="009900"/>
    <a:srgbClr val="63D7FE"/>
    <a:srgbClr val="053565"/>
    <a:srgbClr val="DD4810"/>
    <a:srgbClr val="4D1858"/>
    <a:srgbClr val="531D44"/>
    <a:srgbClr val="3C1A56"/>
    <a:srgbClr val="481F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349" autoAdjust="0"/>
    <p:restoredTop sz="85905" autoAdjust="0"/>
  </p:normalViewPr>
  <p:slideViewPr>
    <p:cSldViewPr snapToGrid="0">
      <p:cViewPr varScale="1">
        <p:scale>
          <a:sx n="87" d="100"/>
          <a:sy n="87" d="100"/>
        </p:scale>
        <p:origin x="102" y="192"/>
      </p:cViewPr>
      <p:guideLst>
        <p:guide orient="horz" pos="769"/>
        <p:guide/>
        <p:guide orient="horz" pos="4319"/>
        <p:guide orient="horz" pos="17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15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00B050"/>
            </a:solidFill>
          </c:spPr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0DE-479D-A5AD-F63BD9D7FF09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0DE-479D-A5AD-F63BD9D7FF09}"/>
              </c:ext>
            </c:extLst>
          </c:dPt>
          <c:dLbls>
            <c:dLbl>
              <c:idx val="0"/>
              <c:layout>
                <c:manualLayout>
                  <c:x val="-0.16467821522309717"/>
                  <c:y val="9.411126240170478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1457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0DE-479D-A5AD-F63BD9D7FF09}"/>
                </c:ext>
              </c:extLst>
            </c:dLbl>
            <c:dLbl>
              <c:idx val="1"/>
              <c:layout>
                <c:manualLayout>
                  <c:x val="0.15042418318399856"/>
                  <c:y val="-0.1046318404653293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2756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0DE-479D-A5AD-F63BD9D7FF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Planilha1!$A$1:$B$1</c:f>
              <c:strCache>
                <c:ptCount val="2"/>
                <c:pt idx="0">
                  <c:v>Informação negada</c:v>
                </c:pt>
                <c:pt idx="1">
                  <c:v>Informação concedida</c:v>
                </c:pt>
              </c:strCache>
            </c:strRef>
          </c:cat>
          <c:val>
            <c:numRef>
              <c:f>Planilha1!$A$2:$B$2</c:f>
              <c:numCache>
                <c:formatCode>General</c:formatCode>
                <c:ptCount val="2"/>
                <c:pt idx="0">
                  <c:v>1435</c:v>
                </c:pt>
                <c:pt idx="1">
                  <c:v>2586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DE-479D-A5AD-F63BD9D7FF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008601683410261"/>
          <c:y val="0.8784616015318869"/>
          <c:w val="0.78483497149063264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23994A-7F73-4296-A80B-04D0D120DD7E}" type="doc">
      <dgm:prSet loTypeId="urn:microsoft.com/office/officeart/2005/8/layout/pyramid1" loCatId="pyramid" qsTypeId="urn:microsoft.com/office/officeart/2005/8/quickstyle/simple1" qsCatId="simple" csTypeId="urn:microsoft.com/office/officeart/2005/8/colors/colorful3" csCatId="colorful" phldr="1"/>
      <dgm:spPr/>
    </dgm:pt>
    <dgm:pt modelId="{F65D4323-E62C-4B66-87D8-214A2C169C98}">
      <dgm:prSet phldrT="[Texto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pt-BR" dirty="0"/>
            <a:t>CMRI</a:t>
          </a:r>
        </a:p>
      </dgm:t>
    </dgm:pt>
    <dgm:pt modelId="{56EA3964-F3E2-4283-9A38-41E56310F59C}" type="parTrans" cxnId="{D9E38417-52ED-4AA2-A547-E4E30DEAC225}">
      <dgm:prSet/>
      <dgm:spPr/>
      <dgm:t>
        <a:bodyPr/>
        <a:lstStyle/>
        <a:p>
          <a:endParaRPr lang="pt-BR"/>
        </a:p>
      </dgm:t>
    </dgm:pt>
    <dgm:pt modelId="{65D0C341-A98A-458F-AF69-842E89C8F1F4}" type="sibTrans" cxnId="{D9E38417-52ED-4AA2-A547-E4E30DEAC225}">
      <dgm:prSet/>
      <dgm:spPr/>
      <dgm:t>
        <a:bodyPr/>
        <a:lstStyle/>
        <a:p>
          <a:endParaRPr lang="pt-BR"/>
        </a:p>
      </dgm:t>
    </dgm:pt>
    <dgm:pt modelId="{3E3F8CF9-C7D5-4145-A161-C5C568CBCFDE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dirty="0"/>
            <a:t>Autoridade Máxima</a:t>
          </a:r>
        </a:p>
      </dgm:t>
    </dgm:pt>
    <dgm:pt modelId="{A9ED8F51-D6CA-4F75-9762-39912D0B7418}" type="parTrans" cxnId="{9FD9936C-5465-4BAF-B5B3-1BC76B673A74}">
      <dgm:prSet/>
      <dgm:spPr/>
      <dgm:t>
        <a:bodyPr/>
        <a:lstStyle/>
        <a:p>
          <a:endParaRPr lang="pt-BR"/>
        </a:p>
      </dgm:t>
    </dgm:pt>
    <dgm:pt modelId="{C16C80D7-B7DE-42E2-AEB0-F6F1A8ED132D}" type="sibTrans" cxnId="{9FD9936C-5465-4BAF-B5B3-1BC76B673A74}">
      <dgm:prSet/>
      <dgm:spPr/>
      <dgm:t>
        <a:bodyPr/>
        <a:lstStyle/>
        <a:p>
          <a:endParaRPr lang="pt-BR"/>
        </a:p>
      </dgm:t>
    </dgm:pt>
    <dgm:pt modelId="{35F230F6-A234-4DD4-BF12-D54071AD369E}">
      <dgm:prSet phldrT="[Texto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pt-BR" dirty="0"/>
            <a:t>Autoridade Superior</a:t>
          </a:r>
        </a:p>
      </dgm:t>
    </dgm:pt>
    <dgm:pt modelId="{26B84AA7-D288-47C9-BAC9-D95D8D425175}" type="parTrans" cxnId="{FA97A738-A18B-42D1-98D4-0DF5E23885DC}">
      <dgm:prSet/>
      <dgm:spPr/>
      <dgm:t>
        <a:bodyPr/>
        <a:lstStyle/>
        <a:p>
          <a:endParaRPr lang="pt-BR"/>
        </a:p>
      </dgm:t>
    </dgm:pt>
    <dgm:pt modelId="{298113B4-4E17-4418-82E4-30F4D05BE6B9}" type="sibTrans" cxnId="{FA97A738-A18B-42D1-98D4-0DF5E23885DC}">
      <dgm:prSet/>
      <dgm:spPr/>
      <dgm:t>
        <a:bodyPr/>
        <a:lstStyle/>
        <a:p>
          <a:endParaRPr lang="pt-BR"/>
        </a:p>
      </dgm:t>
    </dgm:pt>
    <dgm:pt modelId="{D30A484C-24DC-49D8-AF3F-838014F75C2E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pt-BR" dirty="0"/>
            <a:t>CGU</a:t>
          </a:r>
        </a:p>
      </dgm:t>
    </dgm:pt>
    <dgm:pt modelId="{94C71C60-9244-4D51-ABCB-BBB1CC39F698}" type="parTrans" cxnId="{37D8FF82-7DC3-4F83-88E5-A75CB3BA351F}">
      <dgm:prSet/>
      <dgm:spPr/>
      <dgm:t>
        <a:bodyPr/>
        <a:lstStyle/>
        <a:p>
          <a:endParaRPr lang="pt-BR"/>
        </a:p>
      </dgm:t>
    </dgm:pt>
    <dgm:pt modelId="{642C76DB-0F10-4AE0-AE20-425DAA7DD09A}" type="sibTrans" cxnId="{37D8FF82-7DC3-4F83-88E5-A75CB3BA351F}">
      <dgm:prSet/>
      <dgm:spPr/>
      <dgm:t>
        <a:bodyPr/>
        <a:lstStyle/>
        <a:p>
          <a:endParaRPr lang="pt-BR"/>
        </a:p>
      </dgm:t>
    </dgm:pt>
    <dgm:pt modelId="{07E6825D-A735-4ED5-9867-E50004D58761}" type="pres">
      <dgm:prSet presAssocID="{4323994A-7F73-4296-A80B-04D0D120DD7E}" presName="Name0" presStyleCnt="0">
        <dgm:presLayoutVars>
          <dgm:dir/>
          <dgm:animLvl val="lvl"/>
          <dgm:resizeHandles val="exact"/>
        </dgm:presLayoutVars>
      </dgm:prSet>
      <dgm:spPr/>
    </dgm:pt>
    <dgm:pt modelId="{2828C427-592C-4795-BAD2-9FDC3DB7F0E9}" type="pres">
      <dgm:prSet presAssocID="{F65D4323-E62C-4B66-87D8-214A2C169C98}" presName="Name8" presStyleCnt="0"/>
      <dgm:spPr/>
    </dgm:pt>
    <dgm:pt modelId="{40C1DBAF-DA9D-4796-B377-2AD4383D0563}" type="pres">
      <dgm:prSet presAssocID="{F65D4323-E62C-4B66-87D8-214A2C169C98}" presName="level" presStyleLbl="node1" presStyleIdx="0" presStyleCnt="4">
        <dgm:presLayoutVars>
          <dgm:chMax val="1"/>
          <dgm:bulletEnabled val="1"/>
        </dgm:presLayoutVars>
      </dgm:prSet>
      <dgm:spPr/>
    </dgm:pt>
    <dgm:pt modelId="{CDFA8540-1A4E-4F5B-8B72-011CE00D6266}" type="pres">
      <dgm:prSet presAssocID="{F65D4323-E62C-4B66-87D8-214A2C169C9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14C1A46-6582-4918-8AB1-22AEA3285691}" type="pres">
      <dgm:prSet presAssocID="{D30A484C-24DC-49D8-AF3F-838014F75C2E}" presName="Name8" presStyleCnt="0"/>
      <dgm:spPr/>
    </dgm:pt>
    <dgm:pt modelId="{20B3CC15-7FB2-4948-A5DC-3418A12D9571}" type="pres">
      <dgm:prSet presAssocID="{D30A484C-24DC-49D8-AF3F-838014F75C2E}" presName="level" presStyleLbl="node1" presStyleIdx="1" presStyleCnt="4">
        <dgm:presLayoutVars>
          <dgm:chMax val="1"/>
          <dgm:bulletEnabled val="1"/>
        </dgm:presLayoutVars>
      </dgm:prSet>
      <dgm:spPr/>
    </dgm:pt>
    <dgm:pt modelId="{2CCF8FC9-E994-4BAD-A5AE-16C0A38DFBB5}" type="pres">
      <dgm:prSet presAssocID="{D30A484C-24DC-49D8-AF3F-838014F75C2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7EB67B4-3430-411F-80B1-A829BE9557BD}" type="pres">
      <dgm:prSet presAssocID="{3E3F8CF9-C7D5-4145-A161-C5C568CBCFDE}" presName="Name8" presStyleCnt="0"/>
      <dgm:spPr/>
    </dgm:pt>
    <dgm:pt modelId="{8F745F74-A42D-4572-A990-31E14713BCA4}" type="pres">
      <dgm:prSet presAssocID="{3E3F8CF9-C7D5-4145-A161-C5C568CBCFDE}" presName="level" presStyleLbl="node1" presStyleIdx="2" presStyleCnt="4">
        <dgm:presLayoutVars>
          <dgm:chMax val="1"/>
          <dgm:bulletEnabled val="1"/>
        </dgm:presLayoutVars>
      </dgm:prSet>
      <dgm:spPr/>
    </dgm:pt>
    <dgm:pt modelId="{C1281AFA-58B1-4CE6-BC5C-77BA4DB67312}" type="pres">
      <dgm:prSet presAssocID="{3E3F8CF9-C7D5-4145-A161-C5C568CBCFD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3E2F5D0-8397-410F-8B19-840F6EAA46A9}" type="pres">
      <dgm:prSet presAssocID="{35F230F6-A234-4DD4-BF12-D54071AD369E}" presName="Name8" presStyleCnt="0"/>
      <dgm:spPr/>
    </dgm:pt>
    <dgm:pt modelId="{D1BBE67A-6C33-4C3F-8449-7383C5C5EE6A}" type="pres">
      <dgm:prSet presAssocID="{35F230F6-A234-4DD4-BF12-D54071AD369E}" presName="level" presStyleLbl="node1" presStyleIdx="3" presStyleCnt="4">
        <dgm:presLayoutVars>
          <dgm:chMax val="1"/>
          <dgm:bulletEnabled val="1"/>
        </dgm:presLayoutVars>
      </dgm:prSet>
      <dgm:spPr/>
    </dgm:pt>
    <dgm:pt modelId="{4E13D8AB-5C2E-4DDB-BCB1-EF1E829D9DC2}" type="pres">
      <dgm:prSet presAssocID="{35F230F6-A234-4DD4-BF12-D54071AD369E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31FB1202-9596-4F69-A387-6C99C97D16E3}" type="presOf" srcId="{D30A484C-24DC-49D8-AF3F-838014F75C2E}" destId="{20B3CC15-7FB2-4948-A5DC-3418A12D9571}" srcOrd="0" destOrd="0" presId="urn:microsoft.com/office/officeart/2005/8/layout/pyramid1"/>
    <dgm:cxn modelId="{D9E38417-52ED-4AA2-A547-E4E30DEAC225}" srcId="{4323994A-7F73-4296-A80B-04D0D120DD7E}" destId="{F65D4323-E62C-4B66-87D8-214A2C169C98}" srcOrd="0" destOrd="0" parTransId="{56EA3964-F3E2-4283-9A38-41E56310F59C}" sibTransId="{65D0C341-A98A-458F-AF69-842E89C8F1F4}"/>
    <dgm:cxn modelId="{FA97A738-A18B-42D1-98D4-0DF5E23885DC}" srcId="{4323994A-7F73-4296-A80B-04D0D120DD7E}" destId="{35F230F6-A234-4DD4-BF12-D54071AD369E}" srcOrd="3" destOrd="0" parTransId="{26B84AA7-D288-47C9-BAC9-D95D8D425175}" sibTransId="{298113B4-4E17-4418-82E4-30F4D05BE6B9}"/>
    <dgm:cxn modelId="{B4A2CC39-A0A5-409A-B378-68DBF7C95125}" type="presOf" srcId="{4323994A-7F73-4296-A80B-04D0D120DD7E}" destId="{07E6825D-A735-4ED5-9867-E50004D58761}" srcOrd="0" destOrd="0" presId="urn:microsoft.com/office/officeart/2005/8/layout/pyramid1"/>
    <dgm:cxn modelId="{95650562-49CA-439B-9A7D-5EC3DE7E3F5A}" type="presOf" srcId="{3E3F8CF9-C7D5-4145-A161-C5C568CBCFDE}" destId="{8F745F74-A42D-4572-A990-31E14713BCA4}" srcOrd="0" destOrd="0" presId="urn:microsoft.com/office/officeart/2005/8/layout/pyramid1"/>
    <dgm:cxn modelId="{690AB342-84A0-4A3F-83A0-100B8DC456D9}" type="presOf" srcId="{35F230F6-A234-4DD4-BF12-D54071AD369E}" destId="{D1BBE67A-6C33-4C3F-8449-7383C5C5EE6A}" srcOrd="0" destOrd="0" presId="urn:microsoft.com/office/officeart/2005/8/layout/pyramid1"/>
    <dgm:cxn modelId="{9FD9936C-5465-4BAF-B5B3-1BC76B673A74}" srcId="{4323994A-7F73-4296-A80B-04D0D120DD7E}" destId="{3E3F8CF9-C7D5-4145-A161-C5C568CBCFDE}" srcOrd="2" destOrd="0" parTransId="{A9ED8F51-D6CA-4F75-9762-39912D0B7418}" sibTransId="{C16C80D7-B7DE-42E2-AEB0-F6F1A8ED132D}"/>
    <dgm:cxn modelId="{37D8FF82-7DC3-4F83-88E5-A75CB3BA351F}" srcId="{4323994A-7F73-4296-A80B-04D0D120DD7E}" destId="{D30A484C-24DC-49D8-AF3F-838014F75C2E}" srcOrd="1" destOrd="0" parTransId="{94C71C60-9244-4D51-ABCB-BBB1CC39F698}" sibTransId="{642C76DB-0F10-4AE0-AE20-425DAA7DD09A}"/>
    <dgm:cxn modelId="{FA8BA88B-6B50-49B4-BE78-E8B6D1F82FF6}" type="presOf" srcId="{F65D4323-E62C-4B66-87D8-214A2C169C98}" destId="{40C1DBAF-DA9D-4796-B377-2AD4383D0563}" srcOrd="0" destOrd="0" presId="urn:microsoft.com/office/officeart/2005/8/layout/pyramid1"/>
    <dgm:cxn modelId="{F3D90EB2-4FB7-4B2C-B45B-496AE6DF0CFB}" type="presOf" srcId="{F65D4323-E62C-4B66-87D8-214A2C169C98}" destId="{CDFA8540-1A4E-4F5B-8B72-011CE00D6266}" srcOrd="1" destOrd="0" presId="urn:microsoft.com/office/officeart/2005/8/layout/pyramid1"/>
    <dgm:cxn modelId="{A5880DEA-2D5A-4CBF-85B3-8CFCE717F01A}" type="presOf" srcId="{3E3F8CF9-C7D5-4145-A161-C5C568CBCFDE}" destId="{C1281AFA-58B1-4CE6-BC5C-77BA4DB67312}" srcOrd="1" destOrd="0" presId="urn:microsoft.com/office/officeart/2005/8/layout/pyramid1"/>
    <dgm:cxn modelId="{CCED32F1-A4EB-42B4-AB23-735D7BF25CBE}" type="presOf" srcId="{35F230F6-A234-4DD4-BF12-D54071AD369E}" destId="{4E13D8AB-5C2E-4DDB-BCB1-EF1E829D9DC2}" srcOrd="1" destOrd="0" presId="urn:microsoft.com/office/officeart/2005/8/layout/pyramid1"/>
    <dgm:cxn modelId="{E86820FB-991D-4CAB-B3A4-6ED5AF5FB119}" type="presOf" srcId="{D30A484C-24DC-49D8-AF3F-838014F75C2E}" destId="{2CCF8FC9-E994-4BAD-A5AE-16C0A38DFBB5}" srcOrd="1" destOrd="0" presId="urn:microsoft.com/office/officeart/2005/8/layout/pyramid1"/>
    <dgm:cxn modelId="{F090233B-CC6E-42D8-B825-5895E48877EE}" type="presParOf" srcId="{07E6825D-A735-4ED5-9867-E50004D58761}" destId="{2828C427-592C-4795-BAD2-9FDC3DB7F0E9}" srcOrd="0" destOrd="0" presId="urn:microsoft.com/office/officeart/2005/8/layout/pyramid1"/>
    <dgm:cxn modelId="{265B1CFC-6E15-4CFF-A677-F67263A359D8}" type="presParOf" srcId="{2828C427-592C-4795-BAD2-9FDC3DB7F0E9}" destId="{40C1DBAF-DA9D-4796-B377-2AD4383D0563}" srcOrd="0" destOrd="0" presId="urn:microsoft.com/office/officeart/2005/8/layout/pyramid1"/>
    <dgm:cxn modelId="{E6423074-A3CC-4C13-9007-419B00F6D431}" type="presParOf" srcId="{2828C427-592C-4795-BAD2-9FDC3DB7F0E9}" destId="{CDFA8540-1A4E-4F5B-8B72-011CE00D6266}" srcOrd="1" destOrd="0" presId="urn:microsoft.com/office/officeart/2005/8/layout/pyramid1"/>
    <dgm:cxn modelId="{DA707498-FDA6-4908-BB21-90A17B8A3B38}" type="presParOf" srcId="{07E6825D-A735-4ED5-9867-E50004D58761}" destId="{C14C1A46-6582-4918-8AB1-22AEA3285691}" srcOrd="1" destOrd="0" presId="urn:microsoft.com/office/officeart/2005/8/layout/pyramid1"/>
    <dgm:cxn modelId="{FFE26005-5B55-4B9C-8CBB-897A4594CDD3}" type="presParOf" srcId="{C14C1A46-6582-4918-8AB1-22AEA3285691}" destId="{20B3CC15-7FB2-4948-A5DC-3418A12D9571}" srcOrd="0" destOrd="0" presId="urn:microsoft.com/office/officeart/2005/8/layout/pyramid1"/>
    <dgm:cxn modelId="{23F6DFD2-6DEE-4963-A47E-BF7A0D2C49C0}" type="presParOf" srcId="{C14C1A46-6582-4918-8AB1-22AEA3285691}" destId="{2CCF8FC9-E994-4BAD-A5AE-16C0A38DFBB5}" srcOrd="1" destOrd="0" presId="urn:microsoft.com/office/officeart/2005/8/layout/pyramid1"/>
    <dgm:cxn modelId="{45398E7B-3ADE-40FC-B414-E71EDEA4E7C2}" type="presParOf" srcId="{07E6825D-A735-4ED5-9867-E50004D58761}" destId="{B7EB67B4-3430-411F-80B1-A829BE9557BD}" srcOrd="2" destOrd="0" presId="urn:microsoft.com/office/officeart/2005/8/layout/pyramid1"/>
    <dgm:cxn modelId="{9DE54F7C-B48C-4F80-9923-DA7F31A7C4E9}" type="presParOf" srcId="{B7EB67B4-3430-411F-80B1-A829BE9557BD}" destId="{8F745F74-A42D-4572-A990-31E14713BCA4}" srcOrd="0" destOrd="0" presId="urn:microsoft.com/office/officeart/2005/8/layout/pyramid1"/>
    <dgm:cxn modelId="{72972379-4A6A-49EA-84A8-F4B75955CE10}" type="presParOf" srcId="{B7EB67B4-3430-411F-80B1-A829BE9557BD}" destId="{C1281AFA-58B1-4CE6-BC5C-77BA4DB67312}" srcOrd="1" destOrd="0" presId="urn:microsoft.com/office/officeart/2005/8/layout/pyramid1"/>
    <dgm:cxn modelId="{AB2F5E6B-F533-49B3-81A2-86F2AAAF8D96}" type="presParOf" srcId="{07E6825D-A735-4ED5-9867-E50004D58761}" destId="{53E2F5D0-8397-410F-8B19-840F6EAA46A9}" srcOrd="3" destOrd="0" presId="urn:microsoft.com/office/officeart/2005/8/layout/pyramid1"/>
    <dgm:cxn modelId="{6BC45D55-D165-45DE-98BC-309EB36523F6}" type="presParOf" srcId="{53E2F5D0-8397-410F-8B19-840F6EAA46A9}" destId="{D1BBE67A-6C33-4C3F-8449-7383C5C5EE6A}" srcOrd="0" destOrd="0" presId="urn:microsoft.com/office/officeart/2005/8/layout/pyramid1"/>
    <dgm:cxn modelId="{4DB6ADAF-5B7F-4969-AF48-E682FD09EEAE}" type="presParOf" srcId="{53E2F5D0-8397-410F-8B19-840F6EAA46A9}" destId="{4E13D8AB-5C2E-4DDB-BCB1-EF1E829D9DC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23994A-7F73-4296-A80B-04D0D120DD7E}" type="doc">
      <dgm:prSet loTypeId="urn:microsoft.com/office/officeart/2005/8/layout/pyramid1" loCatId="pyramid" qsTypeId="urn:microsoft.com/office/officeart/2005/8/quickstyle/simple1" qsCatId="simple" csTypeId="urn:microsoft.com/office/officeart/2005/8/colors/colorful3" csCatId="colorful" phldr="1"/>
      <dgm:spPr/>
    </dgm:pt>
    <dgm:pt modelId="{F65D4323-E62C-4B66-87D8-214A2C169C98}">
      <dgm:prSet phldrT="[Texto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pt-BR" dirty="0"/>
            <a:t>CMRI</a:t>
          </a:r>
        </a:p>
      </dgm:t>
    </dgm:pt>
    <dgm:pt modelId="{56EA3964-F3E2-4283-9A38-41E56310F59C}" type="parTrans" cxnId="{D9E38417-52ED-4AA2-A547-E4E30DEAC225}">
      <dgm:prSet/>
      <dgm:spPr/>
      <dgm:t>
        <a:bodyPr/>
        <a:lstStyle/>
        <a:p>
          <a:endParaRPr lang="pt-BR"/>
        </a:p>
      </dgm:t>
    </dgm:pt>
    <dgm:pt modelId="{65D0C341-A98A-458F-AF69-842E89C8F1F4}" type="sibTrans" cxnId="{D9E38417-52ED-4AA2-A547-E4E30DEAC225}">
      <dgm:prSet/>
      <dgm:spPr/>
      <dgm:t>
        <a:bodyPr/>
        <a:lstStyle/>
        <a:p>
          <a:endParaRPr lang="pt-BR"/>
        </a:p>
      </dgm:t>
    </dgm:pt>
    <dgm:pt modelId="{3E3F8CF9-C7D5-4145-A161-C5C568CBCFDE}">
      <dgm:prSet phldrT="[Texto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pt-BR" dirty="0"/>
            <a:t>Autoridade Classificadora</a:t>
          </a:r>
        </a:p>
      </dgm:t>
    </dgm:pt>
    <dgm:pt modelId="{A9ED8F51-D6CA-4F75-9762-39912D0B7418}" type="parTrans" cxnId="{9FD9936C-5465-4BAF-B5B3-1BC76B673A74}">
      <dgm:prSet/>
      <dgm:spPr/>
      <dgm:t>
        <a:bodyPr/>
        <a:lstStyle/>
        <a:p>
          <a:endParaRPr lang="pt-BR"/>
        </a:p>
      </dgm:t>
    </dgm:pt>
    <dgm:pt modelId="{C16C80D7-B7DE-42E2-AEB0-F6F1A8ED132D}" type="sibTrans" cxnId="{9FD9936C-5465-4BAF-B5B3-1BC76B673A74}">
      <dgm:prSet/>
      <dgm:spPr/>
      <dgm:t>
        <a:bodyPr/>
        <a:lstStyle/>
        <a:p>
          <a:endParaRPr lang="pt-BR"/>
        </a:p>
      </dgm:t>
    </dgm:pt>
    <dgm:pt modelId="{D30A484C-24DC-49D8-AF3F-838014F75C2E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pt-BR" dirty="0"/>
            <a:t>Ministro de Estado</a:t>
          </a:r>
        </a:p>
      </dgm:t>
    </dgm:pt>
    <dgm:pt modelId="{94C71C60-9244-4D51-ABCB-BBB1CC39F698}" type="parTrans" cxnId="{37D8FF82-7DC3-4F83-88E5-A75CB3BA351F}">
      <dgm:prSet/>
      <dgm:spPr/>
      <dgm:t>
        <a:bodyPr/>
        <a:lstStyle/>
        <a:p>
          <a:endParaRPr lang="pt-BR"/>
        </a:p>
      </dgm:t>
    </dgm:pt>
    <dgm:pt modelId="{642C76DB-0F10-4AE0-AE20-425DAA7DD09A}" type="sibTrans" cxnId="{37D8FF82-7DC3-4F83-88E5-A75CB3BA351F}">
      <dgm:prSet/>
      <dgm:spPr/>
      <dgm:t>
        <a:bodyPr/>
        <a:lstStyle/>
        <a:p>
          <a:endParaRPr lang="pt-BR"/>
        </a:p>
      </dgm:t>
    </dgm:pt>
    <dgm:pt modelId="{07E6825D-A735-4ED5-9867-E50004D58761}" type="pres">
      <dgm:prSet presAssocID="{4323994A-7F73-4296-A80B-04D0D120DD7E}" presName="Name0" presStyleCnt="0">
        <dgm:presLayoutVars>
          <dgm:dir/>
          <dgm:animLvl val="lvl"/>
          <dgm:resizeHandles val="exact"/>
        </dgm:presLayoutVars>
      </dgm:prSet>
      <dgm:spPr/>
    </dgm:pt>
    <dgm:pt modelId="{2828C427-592C-4795-BAD2-9FDC3DB7F0E9}" type="pres">
      <dgm:prSet presAssocID="{F65D4323-E62C-4B66-87D8-214A2C169C98}" presName="Name8" presStyleCnt="0"/>
      <dgm:spPr/>
    </dgm:pt>
    <dgm:pt modelId="{40C1DBAF-DA9D-4796-B377-2AD4383D0563}" type="pres">
      <dgm:prSet presAssocID="{F65D4323-E62C-4B66-87D8-214A2C169C98}" presName="level" presStyleLbl="node1" presStyleIdx="0" presStyleCnt="3">
        <dgm:presLayoutVars>
          <dgm:chMax val="1"/>
          <dgm:bulletEnabled val="1"/>
        </dgm:presLayoutVars>
      </dgm:prSet>
      <dgm:spPr/>
    </dgm:pt>
    <dgm:pt modelId="{CDFA8540-1A4E-4F5B-8B72-011CE00D6266}" type="pres">
      <dgm:prSet presAssocID="{F65D4323-E62C-4B66-87D8-214A2C169C9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14C1A46-6582-4918-8AB1-22AEA3285691}" type="pres">
      <dgm:prSet presAssocID="{D30A484C-24DC-49D8-AF3F-838014F75C2E}" presName="Name8" presStyleCnt="0"/>
      <dgm:spPr/>
    </dgm:pt>
    <dgm:pt modelId="{20B3CC15-7FB2-4948-A5DC-3418A12D9571}" type="pres">
      <dgm:prSet presAssocID="{D30A484C-24DC-49D8-AF3F-838014F75C2E}" presName="level" presStyleLbl="node1" presStyleIdx="1" presStyleCnt="3">
        <dgm:presLayoutVars>
          <dgm:chMax val="1"/>
          <dgm:bulletEnabled val="1"/>
        </dgm:presLayoutVars>
      </dgm:prSet>
      <dgm:spPr/>
    </dgm:pt>
    <dgm:pt modelId="{2CCF8FC9-E994-4BAD-A5AE-16C0A38DFBB5}" type="pres">
      <dgm:prSet presAssocID="{D30A484C-24DC-49D8-AF3F-838014F75C2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7EB67B4-3430-411F-80B1-A829BE9557BD}" type="pres">
      <dgm:prSet presAssocID="{3E3F8CF9-C7D5-4145-A161-C5C568CBCFDE}" presName="Name8" presStyleCnt="0"/>
      <dgm:spPr/>
    </dgm:pt>
    <dgm:pt modelId="{8F745F74-A42D-4572-A990-31E14713BCA4}" type="pres">
      <dgm:prSet presAssocID="{3E3F8CF9-C7D5-4145-A161-C5C568CBCFDE}" presName="level" presStyleLbl="node1" presStyleIdx="2" presStyleCnt="3">
        <dgm:presLayoutVars>
          <dgm:chMax val="1"/>
          <dgm:bulletEnabled val="1"/>
        </dgm:presLayoutVars>
      </dgm:prSet>
      <dgm:spPr/>
    </dgm:pt>
    <dgm:pt modelId="{C1281AFA-58B1-4CE6-BC5C-77BA4DB67312}" type="pres">
      <dgm:prSet presAssocID="{3E3F8CF9-C7D5-4145-A161-C5C568CBCFDE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D9E38417-52ED-4AA2-A547-E4E30DEAC225}" srcId="{4323994A-7F73-4296-A80B-04D0D120DD7E}" destId="{F65D4323-E62C-4B66-87D8-214A2C169C98}" srcOrd="0" destOrd="0" parTransId="{56EA3964-F3E2-4283-9A38-41E56310F59C}" sibTransId="{65D0C341-A98A-458F-AF69-842E89C8F1F4}"/>
    <dgm:cxn modelId="{9FD9936C-5465-4BAF-B5B3-1BC76B673A74}" srcId="{4323994A-7F73-4296-A80B-04D0D120DD7E}" destId="{3E3F8CF9-C7D5-4145-A161-C5C568CBCFDE}" srcOrd="2" destOrd="0" parTransId="{A9ED8F51-D6CA-4F75-9762-39912D0B7418}" sibTransId="{C16C80D7-B7DE-42E2-AEB0-F6F1A8ED132D}"/>
    <dgm:cxn modelId="{37D8FF82-7DC3-4F83-88E5-A75CB3BA351F}" srcId="{4323994A-7F73-4296-A80B-04D0D120DD7E}" destId="{D30A484C-24DC-49D8-AF3F-838014F75C2E}" srcOrd="1" destOrd="0" parTransId="{94C71C60-9244-4D51-ABCB-BBB1CC39F698}" sibTransId="{642C76DB-0F10-4AE0-AE20-425DAA7DD09A}"/>
    <dgm:cxn modelId="{5DDE2A9F-09BB-4252-B081-39716B9CE5A8}" type="presOf" srcId="{F65D4323-E62C-4B66-87D8-214A2C169C98}" destId="{40C1DBAF-DA9D-4796-B377-2AD4383D0563}" srcOrd="0" destOrd="0" presId="urn:microsoft.com/office/officeart/2005/8/layout/pyramid1"/>
    <dgm:cxn modelId="{432C86B2-901B-4979-BE0C-9E2C3D676797}" type="presOf" srcId="{3E3F8CF9-C7D5-4145-A161-C5C568CBCFDE}" destId="{C1281AFA-58B1-4CE6-BC5C-77BA4DB67312}" srcOrd="1" destOrd="0" presId="urn:microsoft.com/office/officeart/2005/8/layout/pyramid1"/>
    <dgm:cxn modelId="{5C57BFCC-0043-4C37-A600-27A3198C5EFB}" type="presOf" srcId="{F65D4323-E62C-4B66-87D8-214A2C169C98}" destId="{CDFA8540-1A4E-4F5B-8B72-011CE00D6266}" srcOrd="1" destOrd="0" presId="urn:microsoft.com/office/officeart/2005/8/layout/pyramid1"/>
    <dgm:cxn modelId="{031B72D7-05CA-4274-8D9B-B304097431DD}" type="presOf" srcId="{D30A484C-24DC-49D8-AF3F-838014F75C2E}" destId="{20B3CC15-7FB2-4948-A5DC-3418A12D9571}" srcOrd="0" destOrd="0" presId="urn:microsoft.com/office/officeart/2005/8/layout/pyramid1"/>
    <dgm:cxn modelId="{F08A11DA-8F30-41F0-8C75-F3574FF8F037}" type="presOf" srcId="{4323994A-7F73-4296-A80B-04D0D120DD7E}" destId="{07E6825D-A735-4ED5-9867-E50004D58761}" srcOrd="0" destOrd="0" presId="urn:microsoft.com/office/officeart/2005/8/layout/pyramid1"/>
    <dgm:cxn modelId="{40E861E4-5EF0-4D45-B7F2-E5D6AB4F613D}" type="presOf" srcId="{D30A484C-24DC-49D8-AF3F-838014F75C2E}" destId="{2CCF8FC9-E994-4BAD-A5AE-16C0A38DFBB5}" srcOrd="1" destOrd="0" presId="urn:microsoft.com/office/officeart/2005/8/layout/pyramid1"/>
    <dgm:cxn modelId="{2D87E5EB-22B0-4B9A-9195-D72FB5B59E0D}" type="presOf" srcId="{3E3F8CF9-C7D5-4145-A161-C5C568CBCFDE}" destId="{8F745F74-A42D-4572-A990-31E14713BCA4}" srcOrd="0" destOrd="0" presId="urn:microsoft.com/office/officeart/2005/8/layout/pyramid1"/>
    <dgm:cxn modelId="{0297FD79-8594-463C-9EF2-6C4CAFC33D85}" type="presParOf" srcId="{07E6825D-A735-4ED5-9867-E50004D58761}" destId="{2828C427-592C-4795-BAD2-9FDC3DB7F0E9}" srcOrd="0" destOrd="0" presId="urn:microsoft.com/office/officeart/2005/8/layout/pyramid1"/>
    <dgm:cxn modelId="{73E51E39-5203-4BCD-8BE2-E5ADCDB58FD2}" type="presParOf" srcId="{2828C427-592C-4795-BAD2-9FDC3DB7F0E9}" destId="{40C1DBAF-DA9D-4796-B377-2AD4383D0563}" srcOrd="0" destOrd="0" presId="urn:microsoft.com/office/officeart/2005/8/layout/pyramid1"/>
    <dgm:cxn modelId="{0E17646D-E96C-42E1-A3BD-B5089DBAA51D}" type="presParOf" srcId="{2828C427-592C-4795-BAD2-9FDC3DB7F0E9}" destId="{CDFA8540-1A4E-4F5B-8B72-011CE00D6266}" srcOrd="1" destOrd="0" presId="urn:microsoft.com/office/officeart/2005/8/layout/pyramid1"/>
    <dgm:cxn modelId="{9B2567F5-69F5-401C-B4CA-9006427F3CE3}" type="presParOf" srcId="{07E6825D-A735-4ED5-9867-E50004D58761}" destId="{C14C1A46-6582-4918-8AB1-22AEA3285691}" srcOrd="1" destOrd="0" presId="urn:microsoft.com/office/officeart/2005/8/layout/pyramid1"/>
    <dgm:cxn modelId="{F9C3A883-DC81-41EA-8EBA-EC4160C18366}" type="presParOf" srcId="{C14C1A46-6582-4918-8AB1-22AEA3285691}" destId="{20B3CC15-7FB2-4948-A5DC-3418A12D9571}" srcOrd="0" destOrd="0" presId="urn:microsoft.com/office/officeart/2005/8/layout/pyramid1"/>
    <dgm:cxn modelId="{57901473-31E9-4017-85BC-BC3528179812}" type="presParOf" srcId="{C14C1A46-6582-4918-8AB1-22AEA3285691}" destId="{2CCF8FC9-E994-4BAD-A5AE-16C0A38DFBB5}" srcOrd="1" destOrd="0" presId="urn:microsoft.com/office/officeart/2005/8/layout/pyramid1"/>
    <dgm:cxn modelId="{883D1DB4-5131-47FA-8D44-C35A019B459E}" type="presParOf" srcId="{07E6825D-A735-4ED5-9867-E50004D58761}" destId="{B7EB67B4-3430-411F-80B1-A829BE9557BD}" srcOrd="2" destOrd="0" presId="urn:microsoft.com/office/officeart/2005/8/layout/pyramid1"/>
    <dgm:cxn modelId="{4197E19F-85DA-495C-8E27-CA5DD11319D1}" type="presParOf" srcId="{B7EB67B4-3430-411F-80B1-A829BE9557BD}" destId="{8F745F74-A42D-4572-A990-31E14713BCA4}" srcOrd="0" destOrd="0" presId="urn:microsoft.com/office/officeart/2005/8/layout/pyramid1"/>
    <dgm:cxn modelId="{28228EE4-457D-43DF-8007-623C4372A4FC}" type="presParOf" srcId="{B7EB67B4-3430-411F-80B1-A829BE9557BD}" destId="{C1281AFA-58B1-4CE6-BC5C-77BA4DB6731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C1DBAF-DA9D-4796-B377-2AD4383D0563}">
      <dsp:nvSpPr>
        <dsp:cNvPr id="0" name=""/>
        <dsp:cNvSpPr/>
      </dsp:nvSpPr>
      <dsp:spPr>
        <a:xfrm>
          <a:off x="1319774" y="0"/>
          <a:ext cx="879849" cy="857780"/>
        </a:xfrm>
        <a:prstGeom prst="trapezoid">
          <a:avLst>
            <a:gd name="adj" fmla="val 51286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CMRI</a:t>
          </a:r>
        </a:p>
      </dsp:txBody>
      <dsp:txXfrm>
        <a:off x="1319774" y="0"/>
        <a:ext cx="879849" cy="857780"/>
      </dsp:txXfrm>
    </dsp:sp>
    <dsp:sp modelId="{20B3CC15-7FB2-4948-A5DC-3418A12D9571}">
      <dsp:nvSpPr>
        <dsp:cNvPr id="0" name=""/>
        <dsp:cNvSpPr/>
      </dsp:nvSpPr>
      <dsp:spPr>
        <a:xfrm>
          <a:off x="879849" y="857780"/>
          <a:ext cx="1759699" cy="857780"/>
        </a:xfrm>
        <a:prstGeom prst="trapezoid">
          <a:avLst>
            <a:gd name="adj" fmla="val 51286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CGU</a:t>
          </a:r>
        </a:p>
      </dsp:txBody>
      <dsp:txXfrm>
        <a:off x="1187797" y="857780"/>
        <a:ext cx="1143804" cy="857780"/>
      </dsp:txXfrm>
    </dsp:sp>
    <dsp:sp modelId="{8F745F74-A42D-4572-A990-31E14713BCA4}">
      <dsp:nvSpPr>
        <dsp:cNvPr id="0" name=""/>
        <dsp:cNvSpPr/>
      </dsp:nvSpPr>
      <dsp:spPr>
        <a:xfrm>
          <a:off x="439924" y="1715561"/>
          <a:ext cx="2639549" cy="857780"/>
        </a:xfrm>
        <a:prstGeom prst="trapezoid">
          <a:avLst>
            <a:gd name="adj" fmla="val 51286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Autoridade Máxima</a:t>
          </a:r>
        </a:p>
      </dsp:txBody>
      <dsp:txXfrm>
        <a:off x="901845" y="1715561"/>
        <a:ext cx="1715707" cy="857780"/>
      </dsp:txXfrm>
    </dsp:sp>
    <dsp:sp modelId="{D1BBE67A-6C33-4C3F-8449-7383C5C5EE6A}">
      <dsp:nvSpPr>
        <dsp:cNvPr id="0" name=""/>
        <dsp:cNvSpPr/>
      </dsp:nvSpPr>
      <dsp:spPr>
        <a:xfrm>
          <a:off x="0" y="2573342"/>
          <a:ext cx="3519399" cy="857780"/>
        </a:xfrm>
        <a:prstGeom prst="trapezoid">
          <a:avLst>
            <a:gd name="adj" fmla="val 51286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Autoridade Superior</a:t>
          </a:r>
        </a:p>
      </dsp:txBody>
      <dsp:txXfrm>
        <a:off x="615894" y="2573342"/>
        <a:ext cx="2287609" cy="8577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C1DBAF-DA9D-4796-B377-2AD4383D0563}">
      <dsp:nvSpPr>
        <dsp:cNvPr id="0" name=""/>
        <dsp:cNvSpPr/>
      </dsp:nvSpPr>
      <dsp:spPr>
        <a:xfrm>
          <a:off x="1202613" y="0"/>
          <a:ext cx="1202613" cy="1128981"/>
        </a:xfrm>
        <a:prstGeom prst="trapezoid">
          <a:avLst>
            <a:gd name="adj" fmla="val 53261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/>
            <a:t>CMRI</a:t>
          </a:r>
        </a:p>
      </dsp:txBody>
      <dsp:txXfrm>
        <a:off x="1202613" y="0"/>
        <a:ext cx="1202613" cy="1128981"/>
      </dsp:txXfrm>
    </dsp:sp>
    <dsp:sp modelId="{20B3CC15-7FB2-4948-A5DC-3418A12D9571}">
      <dsp:nvSpPr>
        <dsp:cNvPr id="0" name=""/>
        <dsp:cNvSpPr/>
      </dsp:nvSpPr>
      <dsp:spPr>
        <a:xfrm>
          <a:off x="601306" y="1128981"/>
          <a:ext cx="2405226" cy="1128981"/>
        </a:xfrm>
        <a:prstGeom prst="trapezoid">
          <a:avLst>
            <a:gd name="adj" fmla="val 53261"/>
          </a:avLst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/>
            <a:t>Ministro de Estado</a:t>
          </a:r>
        </a:p>
      </dsp:txBody>
      <dsp:txXfrm>
        <a:off x="1022221" y="1128981"/>
        <a:ext cx="1563397" cy="1128981"/>
      </dsp:txXfrm>
    </dsp:sp>
    <dsp:sp modelId="{8F745F74-A42D-4572-A990-31E14713BCA4}">
      <dsp:nvSpPr>
        <dsp:cNvPr id="0" name=""/>
        <dsp:cNvSpPr/>
      </dsp:nvSpPr>
      <dsp:spPr>
        <a:xfrm>
          <a:off x="0" y="2257963"/>
          <a:ext cx="3607839" cy="1128981"/>
        </a:xfrm>
        <a:prstGeom prst="trapezoid">
          <a:avLst>
            <a:gd name="adj" fmla="val 53261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/>
            <a:t>Autoridade Classificadora</a:t>
          </a:r>
        </a:p>
      </dsp:txBody>
      <dsp:txXfrm>
        <a:off x="631372" y="2257963"/>
        <a:ext cx="2345096" cy="11289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16970-ADCE-41EB-829D-F45768401D2B}" type="datetimeFigureOut">
              <a:rPr lang="pt-BR" smtClean="0"/>
              <a:t>20/09/2017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65100-CA8A-4B8B-8132-7D098FE305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5545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0D237-B6F8-4B0D-9550-C1212E845A6F}" type="datetimeFigureOut">
              <a:rPr lang="pt-BR" smtClean="0"/>
              <a:t>20/09/2017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DA280-374A-449A-BC94-DE5A91E284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2311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DA280-374A-449A-BC94-DE5A91E28402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2944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FDA91D92-2894-4A97-9AF6-54FDC98CE2B2}" type="slidenum">
              <a:rPr lang="pt-BR" altLang="pt-BR" smtClean="0"/>
              <a:pPr/>
              <a:t>12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20848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/>
          </a:p>
        </p:txBody>
      </p:sp>
      <p:sp>
        <p:nvSpPr>
          <p:cNvPr id="286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91174D2-8887-464C-8615-ECE7113DD678}" type="slidenum">
              <a:rPr lang="pt-BR" altLang="pt-BR" smtClean="0"/>
              <a:pPr/>
              <a:t>13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04623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297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1DB7F7B-A8E2-4F3A-97D6-4AFD8B582B0C}" type="slidenum">
              <a:rPr lang="pt-BR" altLang="pt-BR" smtClean="0"/>
              <a:pPr/>
              <a:t>14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45941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/>
          </a:p>
        </p:txBody>
      </p:sp>
      <p:sp>
        <p:nvSpPr>
          <p:cNvPr id="317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1FFB5E8-615F-40E4-B196-2E72BB5C7202}" type="slidenum">
              <a:rPr lang="pt-BR" altLang="pt-BR" smtClean="0"/>
              <a:pPr/>
              <a:t>17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909811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/>
          </a:p>
        </p:txBody>
      </p:sp>
      <p:sp>
        <p:nvSpPr>
          <p:cNvPr id="337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62499A4-E549-4933-838D-2F00803BF241}" type="slidenum">
              <a:rPr lang="pt-BR" altLang="pt-BR" smtClean="0"/>
              <a:pPr/>
              <a:t>19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178757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DA280-374A-449A-BC94-DE5A91E28402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45943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/>
              <a:t>  </a:t>
            </a:r>
          </a:p>
          <a:p>
            <a:endParaRPr lang="pt-BR" altLang="pt-BR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D7AE22F-C714-48EC-A096-6372407CF4AC}" type="slidenum">
              <a:rPr lang="pt-BR" altLang="pt-BR" smtClean="0"/>
              <a:pPr/>
              <a:t>21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214127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dirty="0"/>
              <a:t>  </a:t>
            </a:r>
          </a:p>
          <a:p>
            <a:endParaRPr lang="pt-BR" altLang="pt-BR" dirty="0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D7AE22F-C714-48EC-A096-6372407CF4AC}" type="slidenum">
              <a:rPr lang="pt-BR" altLang="pt-BR" smtClean="0"/>
              <a:pPr/>
              <a:t>22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347511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B0AED-944D-4A7F-B300-C1F3B7021500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47464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BR" baseline="0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B0AED-944D-4A7F-B300-C1F3B7021500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2720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B0AED-944D-4A7F-B300-C1F3B702150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16204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BR" baseline="0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B0AED-944D-4A7F-B300-C1F3B7021500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26864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BR" baseline="0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B0AED-944D-4A7F-B300-C1F3B7021500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0218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pt-BR" baseline="0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B0AED-944D-4A7F-B300-C1F3B702150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3447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B0AED-944D-4A7F-B300-C1F3B7021500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0351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pt-BR" baseline="0" dirty="0"/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BR" baseline="0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B0AED-944D-4A7F-B300-C1F3B702150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1394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BR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B0AED-944D-4A7F-B300-C1F3B7021500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0315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BR" baseline="0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B0AED-944D-4A7F-B300-C1F3B702150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76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/>
          </a:p>
        </p:txBody>
      </p:sp>
      <p:sp>
        <p:nvSpPr>
          <p:cNvPr id="256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69E9C2E-FCA3-46D7-9692-AFCF4F2BF4C4}" type="slidenum">
              <a:rPr lang="pt-BR" altLang="pt-BR" smtClean="0"/>
              <a:pPr/>
              <a:t>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1338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/>
          </a:p>
        </p:txBody>
      </p:sp>
      <p:sp>
        <p:nvSpPr>
          <p:cNvPr id="266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8D9B726-7D5B-4F84-A5EB-C633470898FA}" type="slidenum">
              <a:rPr lang="pt-BR" altLang="pt-BR" smtClean="0"/>
              <a:pPr/>
              <a:t>11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52131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E89864-1CFF-41FA-9BB5-74768E38BCCF}" type="datetimeFigureOut">
              <a:rPr lang="pt-BR" smtClean="0"/>
              <a:t>20/09/2017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E1344C-BBF7-4500-8A95-47A8D3BC5F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4126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E89864-1CFF-41FA-9BB5-74768E38BCCF}" type="datetimeFigureOut">
              <a:rPr lang="pt-BR" smtClean="0"/>
              <a:t>20/09/2017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E1344C-BBF7-4500-8A95-47A8D3BC5F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8060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E89864-1CFF-41FA-9BB5-74768E38BCCF}" type="datetimeFigureOut">
              <a:rPr lang="pt-BR" smtClean="0"/>
              <a:t>20/09/2017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E1344C-BBF7-4500-8A95-47A8D3BC5F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4508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2"/>
            <a:ext cx="12195226" cy="685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7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E89864-1CFF-41FA-9BB5-74768E38BCCF}" type="datetimeFigureOut">
              <a:rPr lang="pt-BR" smtClean="0"/>
              <a:t>20/09/2017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E1344C-BBF7-4500-8A95-47A8D3BC5F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622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E89864-1CFF-41FA-9BB5-74768E38BCCF}" type="datetimeFigureOut">
              <a:rPr lang="pt-BR" smtClean="0"/>
              <a:t>20/09/2017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E1344C-BBF7-4500-8A95-47A8D3BC5F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4288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E89864-1CFF-41FA-9BB5-74768E38BCCF}" type="datetimeFigureOut">
              <a:rPr lang="pt-BR" smtClean="0"/>
              <a:t>20/09/2017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E1344C-BBF7-4500-8A95-47A8D3BC5F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2066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E89864-1CFF-41FA-9BB5-74768E38BCCF}" type="datetimeFigureOut">
              <a:rPr lang="pt-BR" smtClean="0"/>
              <a:t>20/09/2017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E1344C-BBF7-4500-8A95-47A8D3BC5F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18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E89864-1CFF-41FA-9BB5-74768E38BCCF}" type="datetimeFigureOut">
              <a:rPr lang="pt-BR" smtClean="0"/>
              <a:t>20/09/2017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E1344C-BBF7-4500-8A95-47A8D3BC5F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3439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E89864-1CFF-41FA-9BB5-74768E38BCCF}" type="datetimeFigureOut">
              <a:rPr lang="pt-BR" smtClean="0"/>
              <a:t>20/09/2017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E1344C-BBF7-4500-8A95-47A8D3BC5F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6293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E89864-1CFF-41FA-9BB5-74768E38BCCF}" type="datetimeFigureOut">
              <a:rPr lang="pt-BR" smtClean="0"/>
              <a:t>20/09/2017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E1344C-BBF7-4500-8A95-47A8D3BC5F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8757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E89864-1CFF-41FA-9BB5-74768E38BCCF}" type="datetimeFigureOut">
              <a:rPr lang="pt-BR" smtClean="0"/>
              <a:t>20/09/2017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E1344C-BBF7-4500-8A95-47A8D3BC5F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1302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 userDrawn="1"/>
        </p:nvSpPr>
        <p:spPr>
          <a:xfrm>
            <a:off x="3695178" y="1171976"/>
            <a:ext cx="4204447" cy="5686023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226" cy="685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50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essoainformacao.gov.br/lai-para-sic/sic-apoio-orientacoes/formulario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ixaDeTexto 19"/>
          <p:cNvSpPr txBox="1"/>
          <p:nvPr/>
        </p:nvSpPr>
        <p:spPr>
          <a:xfrm>
            <a:off x="661012" y="1902942"/>
            <a:ext cx="864824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6000" dirty="0"/>
              <a:t> </a:t>
            </a:r>
            <a:r>
              <a:rPr lang="pt-BR" sz="5400" dirty="0">
                <a:solidFill>
                  <a:schemeClr val="tx2"/>
                </a:solidFill>
              </a:rPr>
              <a:t>PROTEÇÃO DA INFORMAÇÃO CLASSIFICADA, SIGILOSA E PESSOAL SENSÍVEL</a:t>
            </a:r>
            <a:br>
              <a:rPr lang="pt-BR" sz="3600" dirty="0">
                <a:solidFill>
                  <a:schemeClr val="tx2"/>
                </a:solidFill>
              </a:rPr>
            </a:br>
            <a:r>
              <a:rPr lang="pt-BR" sz="2800" i="1" dirty="0">
                <a:solidFill>
                  <a:schemeClr val="tx2"/>
                </a:solidFill>
              </a:rPr>
              <a:t>Érica Bezerra Queiroz Ribeiro</a:t>
            </a:r>
          </a:p>
          <a:p>
            <a:pPr algn="r"/>
            <a:r>
              <a:rPr lang="pt-BR" sz="2000" dirty="0">
                <a:solidFill>
                  <a:schemeClr val="tx2"/>
                </a:solidFill>
              </a:rPr>
              <a:t>Coordenadora-Geral de Recursos de Acesso à Informação</a:t>
            </a:r>
          </a:p>
          <a:p>
            <a:pPr algn="r"/>
            <a:r>
              <a:rPr lang="pt-BR" sz="2000" dirty="0">
                <a:solidFill>
                  <a:schemeClr val="tx2"/>
                </a:solidFill>
              </a:rPr>
              <a:t>Ouvidoria-Geral da União</a:t>
            </a:r>
          </a:p>
          <a:p>
            <a:pPr algn="r"/>
            <a:r>
              <a:rPr lang="pt-BR" sz="2000" dirty="0">
                <a:solidFill>
                  <a:schemeClr val="tx2"/>
                </a:solidFill>
              </a:rPr>
              <a:t>Ministério da Transparência e Controladoria-Geral da União </a:t>
            </a:r>
            <a:endParaRPr lang="pt-BR" sz="2000" i="1" dirty="0">
              <a:solidFill>
                <a:schemeClr val="tx2"/>
              </a:solidFill>
            </a:endParaRPr>
          </a:p>
        </p:txBody>
      </p:sp>
      <p:cxnSp>
        <p:nvCxnSpPr>
          <p:cNvPr id="22" name="Conector reto 21"/>
          <p:cNvCxnSpPr/>
          <p:nvPr/>
        </p:nvCxnSpPr>
        <p:spPr>
          <a:xfrm>
            <a:off x="9593890" y="2717876"/>
            <a:ext cx="0" cy="240200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135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64368" y="1931433"/>
            <a:ext cx="8229600" cy="4525963"/>
          </a:xfrm>
        </p:spPr>
        <p:txBody>
          <a:bodyPr rtlCol="0">
            <a:noAutofit/>
          </a:bodyPr>
          <a:lstStyle/>
          <a:p>
            <a:pPr marL="914400" lvl="2" indent="0" algn="just">
              <a:buNone/>
              <a:defRPr/>
            </a:pPr>
            <a:r>
              <a:rPr lang="pt-BR" sz="2200" dirty="0">
                <a:solidFill>
                  <a:schemeClr val="tx2"/>
                </a:solidFill>
              </a:rPr>
              <a:t>IV - oferecer elevado risco à estabilidade financeira, econômica ou monetária do País;</a:t>
            </a:r>
          </a:p>
          <a:p>
            <a:pPr marL="914400" lvl="2" indent="0" algn="just">
              <a:buNone/>
              <a:defRPr/>
            </a:pPr>
            <a:r>
              <a:rPr lang="pt-BR" sz="2200" dirty="0">
                <a:solidFill>
                  <a:schemeClr val="tx2"/>
                </a:solidFill>
              </a:rPr>
              <a:t>V - prejudicar ou causar risco a planos ou operações estratégicos das Forças Armadas; </a:t>
            </a:r>
          </a:p>
          <a:p>
            <a:pPr marL="914400" lvl="2" indent="0" algn="just">
              <a:buNone/>
              <a:defRPr/>
            </a:pPr>
            <a:r>
              <a:rPr lang="pt-BR" sz="2200" dirty="0">
                <a:solidFill>
                  <a:schemeClr val="tx2"/>
                </a:solidFill>
              </a:rPr>
              <a:t>VI - prejudicar ou causar risco a projetos de pesquisa e desenvolvimento científico ou tecnológico, assim como a sistemas, bens, instalações ou áreas de interesse estratégico nacional; </a:t>
            </a:r>
          </a:p>
          <a:p>
            <a:pPr marL="914400" lvl="2" indent="0" algn="just">
              <a:buNone/>
              <a:defRPr/>
            </a:pPr>
            <a:r>
              <a:rPr lang="pt-BR" sz="2200" dirty="0">
                <a:solidFill>
                  <a:schemeClr val="tx2"/>
                </a:solidFill>
              </a:rPr>
              <a:t>VII - pôr em risco a segurança de instituições ou de altas autoridades nacionais ou estrangeiras e seus familiares; ou </a:t>
            </a:r>
          </a:p>
          <a:p>
            <a:pPr marL="914400" lvl="2" indent="0" algn="just">
              <a:buNone/>
              <a:defRPr/>
            </a:pPr>
            <a:r>
              <a:rPr lang="pt-BR" sz="2200" dirty="0">
                <a:solidFill>
                  <a:schemeClr val="tx2"/>
                </a:solidFill>
              </a:rPr>
              <a:t>VIII - comprometer atividades de inteligência, bem como de investigação ou fiscalização em andamento, relacionadas com a prevenção ou repressão de infrações.</a:t>
            </a:r>
          </a:p>
          <a:p>
            <a:pPr>
              <a:defRPr/>
            </a:pPr>
            <a:endParaRPr lang="pt-BR" sz="2000" dirty="0">
              <a:solidFill>
                <a:srgbClr val="FFFFFF"/>
              </a:solidFill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20197" y="2726141"/>
            <a:ext cx="3700243" cy="1685994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pt-BR" sz="3200" b="1" dirty="0">
                <a:solidFill>
                  <a:schemeClr val="tx2"/>
                </a:solidFill>
                <a:latin typeface="+mn-lt"/>
              </a:rPr>
              <a:t>Quais informações podem ser classificadas? </a:t>
            </a:r>
          </a:p>
        </p:txBody>
      </p:sp>
    </p:spTree>
    <p:extLst>
      <p:ext uri="{BB962C8B-B14F-4D97-AF65-F5344CB8AC3E}">
        <p14:creationId xmlns:p14="http://schemas.microsoft.com/office/powerpoint/2010/main" val="2576174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>
          <a:xfrm>
            <a:off x="463649" y="2373354"/>
            <a:ext cx="3419513" cy="4592918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pt-BR" sz="3600" b="1" dirty="0">
                <a:solidFill>
                  <a:schemeClr val="tx2"/>
                </a:solidFill>
                <a:latin typeface="+mn-lt"/>
              </a:rPr>
              <a:t>Por quanto tempo as informações estão protegidas?</a:t>
            </a:r>
            <a:br>
              <a:rPr lang="pt-BR" sz="3600" b="1" dirty="0">
                <a:solidFill>
                  <a:schemeClr val="tx2"/>
                </a:solidFill>
                <a:latin typeface="+mn-lt"/>
              </a:rPr>
            </a:br>
            <a:br>
              <a:rPr lang="pt-BR" sz="3600" b="1" dirty="0">
                <a:solidFill>
                  <a:srgbClr val="FFFFFF"/>
                </a:solidFill>
                <a:latin typeface="+mn-lt"/>
              </a:rPr>
            </a:br>
            <a:endParaRPr lang="pt-BR" sz="22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74912" y="1865681"/>
            <a:ext cx="8083153" cy="4129088"/>
          </a:xfrm>
        </p:spPr>
        <p:txBody>
          <a:bodyPr rtlCol="0">
            <a:normAutofit/>
          </a:bodyPr>
          <a:lstStyle/>
          <a:p>
            <a:pPr marL="0" indent="0" algn="just">
              <a:buNone/>
              <a:defRPr/>
            </a:pPr>
            <a:r>
              <a:rPr lang="pt-BR" sz="2400" dirty="0">
                <a:solidFill>
                  <a:schemeClr val="tx2"/>
                </a:solidFill>
              </a:rPr>
              <a:t>As informações em poder dos órgãos e entidades públicas podem ser classificadas em três diferentes graus:</a:t>
            </a:r>
          </a:p>
          <a:p>
            <a:pPr marL="0" indent="0" algn="just">
              <a:buNone/>
              <a:defRPr/>
            </a:pPr>
            <a:endParaRPr lang="pt-BR" sz="2400" dirty="0">
              <a:solidFill>
                <a:schemeClr val="tx2"/>
              </a:solidFill>
            </a:endParaRPr>
          </a:p>
          <a:p>
            <a:pPr lvl="1" algn="just">
              <a:defRPr/>
            </a:pPr>
            <a:r>
              <a:rPr lang="pt-BR" b="1" i="1" dirty="0">
                <a:solidFill>
                  <a:schemeClr val="tx2"/>
                </a:solidFill>
              </a:rPr>
              <a:t>ultrassecreto</a:t>
            </a:r>
            <a:r>
              <a:rPr lang="pt-BR" dirty="0">
                <a:solidFill>
                  <a:schemeClr val="tx2"/>
                </a:solidFill>
              </a:rPr>
              <a:t>, com prazo de sigilo de até 25 anos (prorrogável pelo mesmo período pela CMRI); </a:t>
            </a:r>
          </a:p>
          <a:p>
            <a:pPr lvl="1" algn="just">
              <a:defRPr/>
            </a:pPr>
            <a:endParaRPr lang="pt-BR" dirty="0">
              <a:solidFill>
                <a:schemeClr val="tx2"/>
              </a:solidFill>
            </a:endParaRPr>
          </a:p>
          <a:p>
            <a:pPr lvl="1" algn="just">
              <a:defRPr/>
            </a:pPr>
            <a:r>
              <a:rPr lang="pt-BR" b="1" i="1" dirty="0">
                <a:solidFill>
                  <a:schemeClr val="tx2"/>
                </a:solidFill>
              </a:rPr>
              <a:t>secreto</a:t>
            </a:r>
            <a:r>
              <a:rPr lang="pt-BR" dirty="0">
                <a:solidFill>
                  <a:schemeClr val="tx2"/>
                </a:solidFill>
              </a:rPr>
              <a:t>, com prazo de sigilo de até 15 anos; e </a:t>
            </a:r>
          </a:p>
          <a:p>
            <a:pPr lvl="1" algn="just">
              <a:defRPr/>
            </a:pPr>
            <a:endParaRPr lang="pt-BR" dirty="0">
              <a:solidFill>
                <a:schemeClr val="tx2"/>
              </a:solidFill>
            </a:endParaRPr>
          </a:p>
          <a:p>
            <a:pPr lvl="1" algn="just">
              <a:defRPr/>
            </a:pPr>
            <a:r>
              <a:rPr lang="pt-BR" b="1" i="1" dirty="0">
                <a:solidFill>
                  <a:schemeClr val="tx2"/>
                </a:solidFill>
              </a:rPr>
              <a:t>reservado</a:t>
            </a:r>
            <a:r>
              <a:rPr lang="pt-BR" i="1" dirty="0">
                <a:solidFill>
                  <a:schemeClr val="tx2"/>
                </a:solidFill>
              </a:rPr>
              <a:t>,</a:t>
            </a:r>
            <a:r>
              <a:rPr lang="pt-BR" dirty="0">
                <a:solidFill>
                  <a:schemeClr val="tx2"/>
                </a:solidFill>
              </a:rPr>
              <a:t> com prazo de sigilo de até 5 anos. </a:t>
            </a:r>
          </a:p>
          <a:p>
            <a:pPr marL="0" indent="0">
              <a:buNone/>
              <a:defRPr/>
            </a:pPr>
            <a:endParaRPr lang="pt-B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933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Espaço Reservado para Conteúdo 2"/>
          <p:cNvSpPr>
            <a:spLocks noGrp="1"/>
          </p:cNvSpPr>
          <p:nvPr>
            <p:ph idx="1"/>
          </p:nvPr>
        </p:nvSpPr>
        <p:spPr>
          <a:xfrm>
            <a:off x="3112646" y="1857448"/>
            <a:ext cx="8229600" cy="4525963"/>
          </a:xfrm>
        </p:spPr>
        <p:txBody>
          <a:bodyPr/>
          <a:lstStyle/>
          <a:p>
            <a:pPr algn="just"/>
            <a:r>
              <a:rPr lang="pt-BR" altLang="pt-BR" dirty="0">
                <a:solidFill>
                  <a:schemeClr val="tx2"/>
                </a:solidFill>
              </a:rPr>
              <a:t>A </a:t>
            </a:r>
            <a:r>
              <a:rPr lang="pt-BR" altLang="pt-BR" u="sng" dirty="0">
                <a:solidFill>
                  <a:schemeClr val="tx2"/>
                </a:solidFill>
              </a:rPr>
              <a:t>data de início</a:t>
            </a:r>
            <a:r>
              <a:rPr lang="pt-BR" altLang="pt-BR" dirty="0">
                <a:solidFill>
                  <a:schemeClr val="tx2"/>
                </a:solidFill>
              </a:rPr>
              <a:t> da contagem do sigilo é a </a:t>
            </a:r>
            <a:r>
              <a:rPr lang="pt-BR" altLang="pt-BR" u="sng" dirty="0">
                <a:solidFill>
                  <a:schemeClr val="tx2"/>
                </a:solidFill>
              </a:rPr>
              <a:t>data de produção</a:t>
            </a:r>
            <a:r>
              <a:rPr lang="pt-BR" altLang="pt-BR" dirty="0">
                <a:solidFill>
                  <a:schemeClr val="tx2"/>
                </a:solidFill>
              </a:rPr>
              <a:t> e não a data de classificação do documento.</a:t>
            </a:r>
          </a:p>
          <a:p>
            <a:pPr marL="0" indent="0" algn="just">
              <a:buNone/>
            </a:pPr>
            <a:endParaRPr lang="pt-BR" altLang="pt-BR" dirty="0">
              <a:solidFill>
                <a:schemeClr val="tx2"/>
              </a:solidFill>
            </a:endParaRPr>
          </a:p>
          <a:p>
            <a:pPr algn="just"/>
            <a:r>
              <a:rPr lang="pt-BR" altLang="pt-BR" dirty="0">
                <a:solidFill>
                  <a:schemeClr val="tx2"/>
                </a:solidFill>
              </a:rPr>
              <a:t>Quando atingido o prazo final da classificação o documento torna-se ostensivo.</a:t>
            </a:r>
          </a:p>
          <a:p>
            <a:pPr marL="0" indent="0" algn="just">
              <a:buNone/>
            </a:pPr>
            <a:endParaRPr lang="pt-BR" altLang="pt-BR" dirty="0">
              <a:solidFill>
                <a:schemeClr val="tx2"/>
              </a:solidFill>
            </a:endParaRPr>
          </a:p>
          <a:p>
            <a:pPr algn="just"/>
            <a:r>
              <a:rPr lang="pt-BR" altLang="pt-BR" dirty="0">
                <a:solidFill>
                  <a:schemeClr val="tx2"/>
                </a:solidFill>
              </a:rPr>
              <a:t>Isso não impede a tarja de informações pessoais e de outras informações protegidas por sigilo legal antes da entrega da informação ao cidadão.</a:t>
            </a:r>
          </a:p>
          <a:p>
            <a:endParaRPr lang="pt-BR" alt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80369" y="2755905"/>
            <a:ext cx="2416326" cy="1851413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pt-BR" sz="2800" b="1" dirty="0">
                <a:solidFill>
                  <a:schemeClr val="tx2"/>
                </a:solidFill>
                <a:latin typeface="+mn-lt"/>
              </a:rPr>
              <a:t>Por quanto tempo as informações estão protegidas?</a:t>
            </a:r>
          </a:p>
        </p:txBody>
      </p:sp>
    </p:spTree>
    <p:extLst>
      <p:ext uri="{BB962C8B-B14F-4D97-AF65-F5344CB8AC3E}">
        <p14:creationId xmlns:p14="http://schemas.microsoft.com/office/powerpoint/2010/main" val="2747253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>
          <a:xfrm>
            <a:off x="685254" y="2605661"/>
            <a:ext cx="2871152" cy="2168759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pt-BR" sz="3600" b="1" dirty="0">
                <a:solidFill>
                  <a:schemeClr val="tx2"/>
                </a:solidFill>
                <a:latin typeface="+mn-lt"/>
              </a:rPr>
              <a:t>Quais autoridades podem classificar?</a:t>
            </a:r>
          </a:p>
        </p:txBody>
      </p:sp>
      <p:sp>
        <p:nvSpPr>
          <p:cNvPr id="8195" name="Espaço Reservado para Conteúdo 2"/>
          <p:cNvSpPr>
            <a:spLocks noGrp="1"/>
          </p:cNvSpPr>
          <p:nvPr>
            <p:ph idx="1"/>
          </p:nvPr>
        </p:nvSpPr>
        <p:spPr>
          <a:xfrm>
            <a:off x="3982640" y="1650378"/>
            <a:ext cx="8209360" cy="4486275"/>
          </a:xfrm>
        </p:spPr>
        <p:txBody>
          <a:bodyPr>
            <a:normAutofit/>
          </a:bodyPr>
          <a:lstStyle/>
          <a:p>
            <a:pPr algn="just"/>
            <a:r>
              <a:rPr lang="pt-BR" altLang="pt-BR" sz="2400" dirty="0">
                <a:solidFill>
                  <a:schemeClr val="tx2"/>
                </a:solidFill>
              </a:rPr>
              <a:t>Autoridades competentes para classificação no grau </a:t>
            </a:r>
            <a:r>
              <a:rPr lang="pt-BR" altLang="pt-BR" sz="2400" u="sng" dirty="0">
                <a:solidFill>
                  <a:schemeClr val="tx2"/>
                </a:solidFill>
              </a:rPr>
              <a:t>ultrassecreto</a:t>
            </a:r>
            <a:r>
              <a:rPr lang="pt-BR" altLang="pt-BR" sz="2400" dirty="0">
                <a:solidFill>
                  <a:schemeClr val="tx2"/>
                </a:solidFill>
              </a:rPr>
              <a:t>:</a:t>
            </a:r>
          </a:p>
          <a:p>
            <a:pPr marL="0" indent="0" algn="just">
              <a:buNone/>
            </a:pPr>
            <a:endParaRPr lang="pt-BR" altLang="pt-BR" sz="2400" dirty="0">
              <a:solidFill>
                <a:schemeClr val="tx2"/>
              </a:solidFill>
            </a:endParaRPr>
          </a:p>
          <a:p>
            <a:pPr lvl="1" algn="just"/>
            <a:r>
              <a:rPr lang="pt-BR" altLang="pt-BR" dirty="0">
                <a:solidFill>
                  <a:schemeClr val="tx2"/>
                </a:solidFill>
              </a:rPr>
              <a:t>Presidente da República; </a:t>
            </a:r>
          </a:p>
          <a:p>
            <a:pPr lvl="1" algn="just"/>
            <a:r>
              <a:rPr lang="pt-BR" altLang="pt-BR" dirty="0">
                <a:solidFill>
                  <a:schemeClr val="tx2"/>
                </a:solidFill>
              </a:rPr>
              <a:t>Vice-Presidente da República; </a:t>
            </a:r>
          </a:p>
          <a:p>
            <a:pPr lvl="1" algn="just"/>
            <a:r>
              <a:rPr lang="pt-BR" altLang="pt-BR" dirty="0">
                <a:solidFill>
                  <a:schemeClr val="tx2"/>
                </a:solidFill>
              </a:rPr>
              <a:t>Ministros de Estado e autoridades com as mesmas prerrogativas; </a:t>
            </a:r>
          </a:p>
          <a:p>
            <a:pPr lvl="1" algn="just"/>
            <a:r>
              <a:rPr lang="pt-BR" altLang="pt-BR" dirty="0">
                <a:solidFill>
                  <a:schemeClr val="tx2"/>
                </a:solidFill>
              </a:rPr>
              <a:t>Comandantes da Marinha, do Exército e da Aeronáutica; e </a:t>
            </a:r>
          </a:p>
          <a:p>
            <a:pPr lvl="1" algn="just"/>
            <a:r>
              <a:rPr lang="pt-BR" altLang="pt-BR" dirty="0">
                <a:solidFill>
                  <a:schemeClr val="tx2"/>
                </a:solidFill>
              </a:rPr>
              <a:t>Chefes de Missões Diplomáticas e Consulares permanentes no exterior</a:t>
            </a:r>
          </a:p>
          <a:p>
            <a:pPr lvl="1"/>
            <a:endParaRPr lang="pt-BR" altLang="pt-B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267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Espaço Reservado para Conteúdo 2"/>
          <p:cNvSpPr>
            <a:spLocks noGrp="1"/>
          </p:cNvSpPr>
          <p:nvPr>
            <p:ph idx="1"/>
          </p:nvPr>
        </p:nvSpPr>
        <p:spPr>
          <a:xfrm>
            <a:off x="3396211" y="1780468"/>
            <a:ext cx="8229600" cy="4525963"/>
          </a:xfrm>
        </p:spPr>
        <p:txBody>
          <a:bodyPr rtlCol="0">
            <a:normAutofit lnSpcReduction="10000"/>
          </a:bodyPr>
          <a:lstStyle/>
          <a:p>
            <a:pPr algn="just">
              <a:defRPr/>
            </a:pPr>
            <a:r>
              <a:rPr lang="pt-BR" dirty="0">
                <a:solidFill>
                  <a:schemeClr val="tx2"/>
                </a:solidFill>
              </a:rPr>
              <a:t>Autoridades competentes para classificação no grau </a:t>
            </a:r>
            <a:r>
              <a:rPr lang="pt-BR" u="sng" dirty="0">
                <a:solidFill>
                  <a:schemeClr val="tx2"/>
                </a:solidFill>
              </a:rPr>
              <a:t>secreto</a:t>
            </a:r>
            <a:r>
              <a:rPr lang="pt-BR" dirty="0">
                <a:solidFill>
                  <a:schemeClr val="tx2"/>
                </a:solidFill>
              </a:rPr>
              <a:t>:</a:t>
            </a:r>
          </a:p>
          <a:p>
            <a:pPr lvl="1" algn="just">
              <a:defRPr/>
            </a:pPr>
            <a:r>
              <a:rPr lang="pt-BR" dirty="0">
                <a:solidFill>
                  <a:schemeClr val="tx2"/>
                </a:solidFill>
              </a:rPr>
              <a:t>Todas as competentes para classificação no grau ultrassecreto;</a:t>
            </a:r>
          </a:p>
          <a:p>
            <a:pPr lvl="1" algn="just">
              <a:defRPr/>
            </a:pPr>
            <a:r>
              <a:rPr lang="pt-BR" dirty="0">
                <a:solidFill>
                  <a:schemeClr val="tx2"/>
                </a:solidFill>
              </a:rPr>
              <a:t>Titulares de autarquias, fundações ou empresas públicas e sociedades de economia mista</a:t>
            </a:r>
          </a:p>
          <a:p>
            <a:pPr algn="just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pt-BR" dirty="0">
                <a:solidFill>
                  <a:schemeClr val="tx2"/>
                </a:solidFill>
              </a:rPr>
              <a:t> Autoridades competentes para classificação no grau </a:t>
            </a:r>
            <a:r>
              <a:rPr lang="pt-BR" u="sng" dirty="0">
                <a:solidFill>
                  <a:schemeClr val="tx2"/>
                </a:solidFill>
              </a:rPr>
              <a:t>reservado</a:t>
            </a:r>
            <a:r>
              <a:rPr lang="pt-BR" dirty="0">
                <a:solidFill>
                  <a:schemeClr val="tx2"/>
                </a:solidFill>
              </a:rPr>
              <a:t>:</a:t>
            </a:r>
          </a:p>
          <a:p>
            <a:pPr lvl="1" algn="just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pt-BR" dirty="0">
                <a:solidFill>
                  <a:schemeClr val="tx2"/>
                </a:solidFill>
              </a:rPr>
              <a:t>Todas as competentes para classificação nos graus ultrassecreto e secreto;</a:t>
            </a:r>
          </a:p>
          <a:p>
            <a:pPr lvl="1" algn="just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pt-BR" dirty="0">
                <a:solidFill>
                  <a:schemeClr val="tx2"/>
                </a:solidFill>
              </a:rPr>
              <a:t>As autoridades que exerçam funções de direção, comando ou chefia, nível DAS 101.5, ou superior, ou de hierarquia equivalente. 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49897" y="2920861"/>
            <a:ext cx="3046314" cy="1715193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pt-BR" sz="3600" b="1" dirty="0">
                <a:solidFill>
                  <a:schemeClr val="tx2"/>
                </a:solidFill>
                <a:latin typeface="+mn-lt"/>
              </a:rPr>
              <a:t>Quais autoridades podem classificar?</a:t>
            </a:r>
          </a:p>
        </p:txBody>
      </p:sp>
    </p:spTree>
    <p:extLst>
      <p:ext uri="{BB962C8B-B14F-4D97-AF65-F5344CB8AC3E}">
        <p14:creationId xmlns:p14="http://schemas.microsoft.com/office/powerpoint/2010/main" val="4015186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title"/>
          </p:nvPr>
        </p:nvSpPr>
        <p:spPr>
          <a:xfrm>
            <a:off x="160564" y="2619198"/>
            <a:ext cx="3663804" cy="2277485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pt-BR" sz="3600" b="1" dirty="0">
                <a:solidFill>
                  <a:schemeClr val="tx2"/>
                </a:solidFill>
                <a:latin typeface="+mn-lt"/>
              </a:rPr>
              <a:t>Comissão Permanente de Avaliação de Documentos Sigilosos (CPADS</a:t>
            </a:r>
            <a:r>
              <a:rPr lang="pt-BR" sz="3200" b="1" dirty="0">
                <a:solidFill>
                  <a:schemeClr val="tx2"/>
                </a:solidFill>
                <a:latin typeface="+mn-lt"/>
              </a:rPr>
              <a:t>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24368" y="1474525"/>
            <a:ext cx="8086643" cy="5048484"/>
          </a:xfrm>
        </p:spPr>
        <p:txBody>
          <a:bodyPr rtlCol="0">
            <a:normAutofit/>
          </a:bodyPr>
          <a:lstStyle/>
          <a:p>
            <a:pPr algn="just">
              <a:defRPr/>
            </a:pPr>
            <a:endParaRPr lang="pt-BR" sz="2400" dirty="0">
              <a:solidFill>
                <a:schemeClr val="tx2"/>
              </a:solidFill>
            </a:endParaRPr>
          </a:p>
          <a:p>
            <a:pPr algn="just">
              <a:defRPr/>
            </a:pPr>
            <a:endParaRPr lang="pt-BR" sz="2400" dirty="0">
              <a:solidFill>
                <a:schemeClr val="tx2"/>
              </a:solidFill>
            </a:endParaRPr>
          </a:p>
          <a:p>
            <a:pPr algn="just">
              <a:defRPr/>
            </a:pPr>
            <a:r>
              <a:rPr lang="pt-BR" dirty="0">
                <a:solidFill>
                  <a:schemeClr val="tx2"/>
                </a:solidFill>
              </a:rPr>
              <a:t>Orienta-se que o órgão ou entidade constitua uma Comissão Permanente de Avaliação de Documentos Sigilosos (CPADS), colegiado previsto pelo Decreto 7.724/2012.</a:t>
            </a:r>
          </a:p>
          <a:p>
            <a:pPr algn="just">
              <a:defRPr/>
            </a:pPr>
            <a:r>
              <a:rPr lang="pt-BR" dirty="0">
                <a:solidFill>
                  <a:schemeClr val="tx2"/>
                </a:solidFill>
              </a:rPr>
              <a:t>A CPADS deve ser composta, preferencialmente, por um representante de cada área demandante de classificação de informação.</a:t>
            </a:r>
          </a:p>
          <a:p>
            <a:pPr algn="just">
              <a:defRPr/>
            </a:pPr>
            <a:endParaRPr lang="pt-BR" sz="2000" dirty="0">
              <a:solidFill>
                <a:schemeClr val="tx2"/>
              </a:solidFill>
            </a:endParaRPr>
          </a:p>
          <a:p>
            <a:pPr lvl="1" algn="just">
              <a:defRPr/>
            </a:pPr>
            <a:endParaRPr lang="pt-BR" sz="1600" dirty="0">
              <a:solidFill>
                <a:schemeClr val="tx2"/>
              </a:solidFill>
            </a:endParaRPr>
          </a:p>
          <a:p>
            <a:pPr marL="0" indent="0" algn="just">
              <a:buNone/>
              <a:defRPr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832240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Espaço Reservado para Conteúdo 2"/>
          <p:cNvSpPr>
            <a:spLocks noGrp="1"/>
          </p:cNvSpPr>
          <p:nvPr>
            <p:ph idx="1"/>
          </p:nvPr>
        </p:nvSpPr>
        <p:spPr>
          <a:xfrm>
            <a:off x="4072515" y="1630727"/>
            <a:ext cx="7335224" cy="489231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altLang="pt-BR" sz="3200" dirty="0">
                <a:solidFill>
                  <a:schemeClr val="tx2"/>
                </a:solidFill>
              </a:rPr>
              <a:t>A CPADS deve ter atribuições como:</a:t>
            </a:r>
          </a:p>
          <a:p>
            <a:pPr marL="0" indent="0">
              <a:buNone/>
            </a:pPr>
            <a:endParaRPr lang="pt-BR" altLang="pt-BR" sz="3200" dirty="0">
              <a:solidFill>
                <a:schemeClr val="tx2"/>
              </a:solidFill>
            </a:endParaRPr>
          </a:p>
          <a:p>
            <a:pPr lvl="1" algn="just"/>
            <a:r>
              <a:rPr lang="pt-BR" altLang="pt-BR" sz="3200" dirty="0">
                <a:solidFill>
                  <a:schemeClr val="tx2"/>
                </a:solidFill>
              </a:rPr>
              <a:t>Opinar sobre a informação produzida pelo órgão/entidade para fins de classificação em qualquer grau de sigilo; </a:t>
            </a:r>
          </a:p>
          <a:p>
            <a:pPr lvl="1" algn="just"/>
            <a:endParaRPr lang="pt-BR" altLang="pt-BR" sz="3200" dirty="0">
              <a:solidFill>
                <a:schemeClr val="tx2"/>
              </a:solidFill>
            </a:endParaRPr>
          </a:p>
          <a:p>
            <a:pPr lvl="1" algn="just"/>
            <a:r>
              <a:rPr lang="pt-BR" altLang="pt-BR" sz="3200" dirty="0">
                <a:solidFill>
                  <a:schemeClr val="tx2"/>
                </a:solidFill>
              </a:rPr>
              <a:t>Assessorar a autoridade classificadora ou a autoridade hierarquicamente superior, quanto à desclassificação, reclassificação ou reavaliação de informação classificada em qualquer grau de sigilo;</a:t>
            </a:r>
          </a:p>
          <a:p>
            <a:pPr lvl="1" algn="just"/>
            <a:endParaRPr lang="pt-BR" altLang="pt-BR" sz="3200" dirty="0">
              <a:solidFill>
                <a:schemeClr val="tx2"/>
              </a:solidFill>
            </a:endParaRPr>
          </a:p>
          <a:p>
            <a:pPr lvl="1" algn="just"/>
            <a:r>
              <a:rPr lang="pt-BR" altLang="pt-BR" sz="3200" dirty="0">
                <a:solidFill>
                  <a:schemeClr val="tx2"/>
                </a:solidFill>
              </a:rPr>
              <a:t>Propor o destino final das informações desclassificadas, indicando os documentos para guarda permanente; </a:t>
            </a:r>
          </a:p>
          <a:p>
            <a:pPr marL="457200" lvl="1" indent="0" algn="just">
              <a:buNone/>
            </a:pPr>
            <a:endParaRPr lang="pt-BR" altLang="pt-BR" sz="3200" dirty="0">
              <a:solidFill>
                <a:schemeClr val="tx2"/>
              </a:solidFill>
            </a:endParaRPr>
          </a:p>
          <a:p>
            <a:pPr lvl="1" algn="just"/>
            <a:r>
              <a:rPr lang="pt-BR" altLang="pt-BR" sz="3200" dirty="0">
                <a:solidFill>
                  <a:schemeClr val="tx2"/>
                </a:solidFill>
              </a:rPr>
              <a:t>Subsidiar a elaboração do rol anual de informações desclassificadas e documentos classificados em cada grau de sigilo a ser disponibilizado na Internet. </a:t>
            </a:r>
          </a:p>
          <a:p>
            <a:pPr lvl="1"/>
            <a:endParaRPr lang="pt-BR" alt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" y="2941590"/>
            <a:ext cx="4072514" cy="190079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pt-BR" sz="3000" b="1" dirty="0">
                <a:solidFill>
                  <a:schemeClr val="tx2"/>
                </a:solidFill>
                <a:latin typeface="+mn-lt"/>
              </a:rPr>
              <a:t>Comissão Permanente de Avaliação de Documentos Sigilosos (CPADS)</a:t>
            </a:r>
          </a:p>
        </p:txBody>
      </p:sp>
    </p:spTree>
    <p:extLst>
      <p:ext uri="{BB962C8B-B14F-4D97-AF65-F5344CB8AC3E}">
        <p14:creationId xmlns:p14="http://schemas.microsoft.com/office/powerpoint/2010/main" val="2581252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>
          <a:xfrm>
            <a:off x="509802" y="3428051"/>
            <a:ext cx="3328077" cy="1766508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pt-BR" sz="3600" b="1" dirty="0">
                <a:solidFill>
                  <a:schemeClr val="tx2"/>
                </a:solidFill>
                <a:latin typeface="+mn-lt"/>
              </a:rPr>
              <a:t>Código de Indexação (CIDIC) 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261468" y="1912879"/>
            <a:ext cx="8229600" cy="34129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altLang="pt-BR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pt-BR" altLang="pt-BR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092" y="1521251"/>
            <a:ext cx="8736840" cy="510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564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2540" y="2747328"/>
            <a:ext cx="3113093" cy="33708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3200" b="1" dirty="0">
                <a:solidFill>
                  <a:schemeClr val="tx2"/>
                </a:solidFill>
                <a:latin typeface="+mn-lt"/>
              </a:rPr>
              <a:t>Desclassificação e Reclassificação de Informações</a:t>
            </a:r>
          </a:p>
        </p:txBody>
      </p:sp>
      <p:sp>
        <p:nvSpPr>
          <p:cNvPr id="16387" name="Espaço Reservado para Conteúdo 2"/>
          <p:cNvSpPr>
            <a:spLocks noGrp="1"/>
          </p:cNvSpPr>
          <p:nvPr>
            <p:ph idx="1"/>
          </p:nvPr>
        </p:nvSpPr>
        <p:spPr>
          <a:xfrm>
            <a:off x="3772847" y="2059589"/>
            <a:ext cx="8261747" cy="4048125"/>
          </a:xfrm>
        </p:spPr>
        <p:txBody>
          <a:bodyPr>
            <a:normAutofit/>
          </a:bodyPr>
          <a:lstStyle/>
          <a:p>
            <a:pPr algn="just"/>
            <a:r>
              <a:rPr lang="pt-BR" altLang="pt-BR" dirty="0">
                <a:solidFill>
                  <a:schemeClr val="tx2"/>
                </a:solidFill>
              </a:rPr>
              <a:t>Qualquer interessado pode solicitar ao órgão ou entidade a desclassificação ou a reavaliação de informações classificadas com grau de sigilo. </a:t>
            </a:r>
          </a:p>
          <a:p>
            <a:pPr algn="just"/>
            <a:r>
              <a:rPr lang="pt-BR" altLang="pt-BR" dirty="0">
                <a:solidFill>
                  <a:schemeClr val="tx2"/>
                </a:solidFill>
              </a:rPr>
              <a:t>O SIC é responsável por receber esses pedidos, mas estes seguem um fluxo diferente do estabelecido para pedidos de acesso a informação. </a:t>
            </a:r>
          </a:p>
          <a:p>
            <a:pPr algn="just"/>
            <a:r>
              <a:rPr lang="pt-BR" altLang="pt-BR" dirty="0">
                <a:solidFill>
                  <a:schemeClr val="tx2"/>
                </a:solidFill>
              </a:rPr>
              <a:t>Modelos de formulários estão disponíveis </a:t>
            </a:r>
            <a:r>
              <a:rPr lang="pt-BR" altLang="pt-BR" dirty="0">
                <a:solidFill>
                  <a:srgbClr val="FFFFFF"/>
                </a:solidFill>
              </a:rPr>
              <a:t>em: </a:t>
            </a:r>
            <a:r>
              <a:rPr lang="pt-BR" altLang="pt-BR" u="sng" dirty="0">
                <a:solidFill>
                  <a:srgbClr val="FFFF00"/>
                </a:solidFill>
                <a:hlinkClick r:id="rId2"/>
              </a:rPr>
              <a:t>http://www.acessoainformacao.gov.br/lai-para-sic/sic-apoio-orientacoes/formularios</a:t>
            </a:r>
            <a:r>
              <a:rPr lang="pt-BR" altLang="pt-BR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8020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>
          <a:xfrm>
            <a:off x="277616" y="2320049"/>
            <a:ext cx="3182109" cy="2992847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pt-BR" sz="3200" b="1" dirty="0">
                <a:solidFill>
                  <a:schemeClr val="tx2"/>
                </a:solidFill>
                <a:latin typeface="+mn-lt"/>
              </a:rPr>
              <a:t>Fluxo de pedidos de desclassificação e reclassificação de informações</a:t>
            </a:r>
          </a:p>
        </p:txBody>
      </p:sp>
      <p:sp>
        <p:nvSpPr>
          <p:cNvPr id="15363" name="Espaço Reservado para Conteúdo 2"/>
          <p:cNvSpPr>
            <a:spLocks noGrp="1"/>
          </p:cNvSpPr>
          <p:nvPr>
            <p:ph idx="1"/>
          </p:nvPr>
        </p:nvSpPr>
        <p:spPr>
          <a:xfrm>
            <a:off x="3649207" y="1445327"/>
            <a:ext cx="8349386" cy="5197334"/>
          </a:xfrm>
        </p:spPr>
        <p:txBody>
          <a:bodyPr rtlCol="0">
            <a:normAutofit fontScale="92500" lnSpcReduction="10000"/>
          </a:bodyPr>
          <a:lstStyle/>
          <a:p>
            <a:pPr algn="just">
              <a:spcBef>
                <a:spcPts val="600"/>
              </a:spcBef>
              <a:defRPr/>
            </a:pPr>
            <a:r>
              <a:rPr lang="pt-BR" dirty="0">
                <a:solidFill>
                  <a:schemeClr val="tx2"/>
                </a:solidFill>
                <a:ea typeface="Microsoft YaHei" pitchFamily="34" charset="-122"/>
              </a:rPr>
              <a:t>A Controladoria-Geral da União não é parte do fluxo de pedidos de desclassificação e reclassificação de informações;</a:t>
            </a:r>
          </a:p>
          <a:p>
            <a:pPr algn="just">
              <a:spcBef>
                <a:spcPts val="600"/>
              </a:spcBef>
              <a:defRPr/>
            </a:pPr>
            <a:r>
              <a:rPr lang="pt-BR" dirty="0">
                <a:solidFill>
                  <a:schemeClr val="tx2"/>
                </a:solidFill>
              </a:rPr>
              <a:t>Pedido deve ser encaminhado para a autoridade classificadora ou à autoridade hierarquicamente superior, que decidirá no prazo de trinta dias;</a:t>
            </a:r>
          </a:p>
          <a:p>
            <a:pPr algn="just">
              <a:spcBef>
                <a:spcPts val="600"/>
              </a:spcBef>
              <a:defRPr/>
            </a:pPr>
            <a:r>
              <a:rPr lang="pt-BR" dirty="0">
                <a:solidFill>
                  <a:schemeClr val="tx2"/>
                </a:solidFill>
              </a:rPr>
              <a:t>Negado o pedido, o requerente poderá apresentar recurso no prazo de 10 dias, contado da ciência da negativa, à autoridade máxima do órgão (1ª instância), que decidirá no prazo de trinta dias.</a:t>
            </a:r>
          </a:p>
          <a:p>
            <a:pPr algn="just">
              <a:spcBef>
                <a:spcPts val="600"/>
              </a:spcBef>
              <a:defRPr/>
            </a:pPr>
            <a:r>
              <a:rPr lang="pt-BR" dirty="0">
                <a:solidFill>
                  <a:schemeClr val="tx2"/>
                </a:solidFill>
              </a:rPr>
              <a:t>Desprovido esse recurso, poderá o requerente apresentar ainda recurso à Comissão Mista Reavaliação de Informações – CMRI (2ª instância), no prazo de dez dias, contados da ciência da decisão. </a:t>
            </a:r>
          </a:p>
          <a:p>
            <a:pPr algn="just">
              <a:spcBef>
                <a:spcPts val="600"/>
              </a:spcBef>
              <a:defRPr/>
            </a:pPr>
            <a:endParaRPr lang="pt-BR" u="sng" dirty="0"/>
          </a:p>
          <a:p>
            <a:pPr algn="just">
              <a:spcBef>
                <a:spcPts val="600"/>
              </a:spcBef>
              <a:defRPr/>
            </a:pPr>
            <a:endParaRPr lang="pt-BR" dirty="0">
              <a:ea typeface="Microsoft YaHei" pitchFamily="34" charset="-122"/>
            </a:endParaRPr>
          </a:p>
          <a:p>
            <a:pPr marL="0" indent="0" algn="just">
              <a:spcBef>
                <a:spcPts val="600"/>
              </a:spcBef>
              <a:buNone/>
              <a:defRPr/>
            </a:pPr>
            <a:endParaRPr lang="pt-BR" sz="2400" dirty="0">
              <a:ea typeface="Microsoft YaHei" pitchFamily="34" charset="-122"/>
            </a:endParaRPr>
          </a:p>
          <a:p>
            <a:pPr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8184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4"/>
          <p:cNvSpPr txBox="1">
            <a:spLocks/>
          </p:cNvSpPr>
          <p:nvPr/>
        </p:nvSpPr>
        <p:spPr>
          <a:xfrm>
            <a:off x="570470" y="1812063"/>
            <a:ext cx="10359800" cy="8491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rgbClr val="002060"/>
                </a:solidFill>
                <a:latin typeface="+mn-lt"/>
              </a:rPr>
              <a:t>Acesso à informação é direito fundamental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070201" y="2943207"/>
            <a:ext cx="99780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002060"/>
                </a:solidFill>
              </a:rPr>
              <a:t>Todos têm direito a receber dos órgãos públicos informações de seu </a:t>
            </a:r>
            <a:r>
              <a:rPr lang="pt-BR" sz="2800" dirty="0">
                <a:solidFill>
                  <a:srgbClr val="002060"/>
                </a:solidFill>
                <a:highlight>
                  <a:srgbClr val="FFFF00"/>
                </a:highlight>
              </a:rPr>
              <a:t>interesse particular</a:t>
            </a:r>
            <a:r>
              <a:rPr lang="pt-BR" sz="2800" dirty="0">
                <a:solidFill>
                  <a:srgbClr val="002060"/>
                </a:solidFill>
              </a:rPr>
              <a:t>, ou de </a:t>
            </a:r>
            <a:r>
              <a:rPr lang="pt-BR" sz="2800" dirty="0">
                <a:solidFill>
                  <a:srgbClr val="002060"/>
                </a:solidFill>
                <a:highlight>
                  <a:srgbClr val="00FFFF"/>
                </a:highlight>
              </a:rPr>
              <a:t>interesse coletivo ou geral</a:t>
            </a:r>
            <a:r>
              <a:rPr lang="pt-BR" sz="2800" dirty="0">
                <a:solidFill>
                  <a:srgbClr val="002060"/>
                </a:solidFill>
              </a:rPr>
              <a:t>, que serão prestadas no prazo da lei, sob pena de responsabilidade, ressalvadas aquelas cujo sigilo seja imprescindível à segurança da</a:t>
            </a:r>
          </a:p>
          <a:p>
            <a:r>
              <a:rPr lang="pt-BR" sz="2800" dirty="0">
                <a:solidFill>
                  <a:srgbClr val="002060"/>
                </a:solidFill>
              </a:rPr>
              <a:t>sociedade e do Estado</a:t>
            </a:r>
          </a:p>
        </p:txBody>
      </p:sp>
    </p:spTree>
    <p:extLst>
      <p:ext uri="{BB962C8B-B14F-4D97-AF65-F5344CB8AC3E}">
        <p14:creationId xmlns:p14="http://schemas.microsoft.com/office/powerpoint/2010/main" val="3090520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49442" y="1284733"/>
            <a:ext cx="923979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tx2"/>
                </a:solidFill>
                <a:ea typeface="+mj-ea"/>
                <a:cs typeface="+mj-cs"/>
              </a:rPr>
              <a:t>Instâncias Recursais</a:t>
            </a:r>
          </a:p>
        </p:txBody>
      </p:sp>
      <p:graphicFrame>
        <p:nvGraphicFramePr>
          <p:cNvPr id="7" name="Diagrama 6"/>
          <p:cNvGraphicFramePr/>
          <p:nvPr>
            <p:extLst/>
          </p:nvPr>
        </p:nvGraphicFramePr>
        <p:xfrm>
          <a:off x="2178376" y="3161498"/>
          <a:ext cx="3519399" cy="3431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2135560" y="2259111"/>
            <a:ext cx="3607838" cy="830997"/>
          </a:xfrm>
          <a:prstGeom prst="rect">
            <a:avLst/>
          </a:prstGeom>
          <a:noFill/>
          <a:ln>
            <a:solidFill>
              <a:schemeClr val="accent5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tx2"/>
                </a:solidFill>
              </a:rPr>
              <a:t>Pedidos de acesso à informação</a:t>
            </a:r>
          </a:p>
        </p:txBody>
      </p:sp>
      <p:graphicFrame>
        <p:nvGraphicFramePr>
          <p:cNvPr id="11" name="Diagrama 10"/>
          <p:cNvGraphicFramePr/>
          <p:nvPr>
            <p:extLst/>
          </p:nvPr>
        </p:nvGraphicFramePr>
        <p:xfrm>
          <a:off x="6828117" y="3166101"/>
          <a:ext cx="3607840" cy="3386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6478305" y="2304371"/>
            <a:ext cx="3768668" cy="461665"/>
          </a:xfrm>
          <a:prstGeom prst="rect">
            <a:avLst/>
          </a:prstGeom>
          <a:noFill/>
          <a:ln>
            <a:solidFill>
              <a:schemeClr val="accent5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tx2"/>
                </a:solidFill>
              </a:rPr>
              <a:t>Pedidos de desclassificação</a:t>
            </a:r>
          </a:p>
        </p:txBody>
      </p:sp>
    </p:spTree>
    <p:extLst>
      <p:ext uri="{BB962C8B-B14F-4D97-AF65-F5344CB8AC3E}">
        <p14:creationId xmlns:p14="http://schemas.microsoft.com/office/powerpoint/2010/main" val="1076448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>
          <a:xfrm>
            <a:off x="251727" y="2200828"/>
            <a:ext cx="3590820" cy="300744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pt-BR" sz="3600" b="1" dirty="0">
                <a:solidFill>
                  <a:schemeClr val="tx2"/>
                </a:solidFill>
                <a:latin typeface="+mn-lt"/>
              </a:rPr>
              <a:t>Publicação do rol de documentos classificados e desclassificados na internet</a:t>
            </a:r>
          </a:p>
        </p:txBody>
      </p:sp>
      <p:sp>
        <p:nvSpPr>
          <p:cNvPr id="20483" name="Espaço Reservado para Conteúdo 2"/>
          <p:cNvSpPr>
            <a:spLocks noGrp="1"/>
          </p:cNvSpPr>
          <p:nvPr>
            <p:ph idx="1"/>
          </p:nvPr>
        </p:nvSpPr>
        <p:spPr>
          <a:xfrm>
            <a:off x="4495822" y="1666669"/>
            <a:ext cx="7063623" cy="4932435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pt-BR" altLang="pt-BR" sz="5800" dirty="0">
                <a:solidFill>
                  <a:srgbClr val="002060"/>
                </a:solidFill>
              </a:rPr>
              <a:t>Resolução 2/2016, CMRI:</a:t>
            </a:r>
          </a:p>
          <a:p>
            <a:pPr marL="0" indent="0" algn="just">
              <a:spcBef>
                <a:spcPts val="600"/>
              </a:spcBef>
              <a:buNone/>
            </a:pPr>
            <a:endParaRPr lang="pt-BR" altLang="pt-BR" dirty="0">
              <a:solidFill>
                <a:srgbClr val="002060"/>
              </a:solidFill>
            </a:endParaRPr>
          </a:p>
          <a:p>
            <a:pPr marL="0" indent="0" fontAlgn="base">
              <a:buNone/>
            </a:pPr>
            <a:r>
              <a:rPr lang="pt-BR" sz="4000" dirty="0">
                <a:solidFill>
                  <a:srgbClr val="002060"/>
                </a:solidFill>
              </a:rPr>
              <a:t>Art. 1º O rol das informações desclassificadas, ao qual se refere o art. 45, inciso I, do Decreto nº 7.724, de 16 de maio de 2012, deverá apresentar, no mínimo, a descrição das seguintes informações:</a:t>
            </a:r>
          </a:p>
          <a:p>
            <a:pPr marL="0" indent="0" fontAlgn="base">
              <a:buNone/>
            </a:pPr>
            <a:r>
              <a:rPr lang="pt-BR" sz="4000" dirty="0">
                <a:solidFill>
                  <a:srgbClr val="002060"/>
                </a:solidFill>
              </a:rPr>
              <a:t>I – dados que identifiquem o documento desclassificado, a exemplo do Número Único de Protocolo - NUP, do Código de Indexação de Documento que contém Informação Classificada - CIDIC, ou outro;</a:t>
            </a:r>
          </a:p>
          <a:p>
            <a:pPr marL="0" indent="0" fontAlgn="base">
              <a:buNone/>
            </a:pPr>
            <a:r>
              <a:rPr lang="pt-BR" sz="4000" dirty="0">
                <a:solidFill>
                  <a:srgbClr val="002060"/>
                </a:solidFill>
              </a:rPr>
              <a:t>II – grau de sigilo ao qual o documento desclassificado ficou submetido;</a:t>
            </a:r>
          </a:p>
          <a:p>
            <a:pPr marL="0" indent="0" fontAlgn="base">
              <a:buNone/>
            </a:pPr>
            <a:r>
              <a:rPr lang="pt-BR" sz="4000" dirty="0">
                <a:solidFill>
                  <a:srgbClr val="002060"/>
                </a:solidFill>
              </a:rPr>
              <a:t>III – </a:t>
            </a:r>
            <a:r>
              <a:rPr lang="pt-BR" sz="4000" dirty="0">
                <a:solidFill>
                  <a:srgbClr val="002060"/>
                </a:solidFill>
                <a:highlight>
                  <a:srgbClr val="FFFF00"/>
                </a:highlight>
              </a:rPr>
              <a:t>breve resumo do documento desclassificado.</a:t>
            </a:r>
          </a:p>
          <a:p>
            <a:pPr marL="0" indent="0" fontAlgn="base">
              <a:buNone/>
            </a:pPr>
            <a:endParaRPr lang="pt-BR" sz="4000" dirty="0">
              <a:solidFill>
                <a:srgbClr val="002060"/>
              </a:solidFill>
            </a:endParaRPr>
          </a:p>
          <a:p>
            <a:pPr marL="0" indent="0" fontAlgn="base">
              <a:buNone/>
            </a:pPr>
            <a:r>
              <a:rPr lang="pt-BR" sz="4000" dirty="0">
                <a:solidFill>
                  <a:srgbClr val="002060"/>
                </a:solidFill>
              </a:rPr>
              <a:t>Art. 2º Os órgãos e entidades do Poder Executivo federal deverão manter em transparência ativa todas as listas anuais de desclassificação produzidas a partir da vigência desta Resolução, em formato eletrônico aberto e não proprietário nos moldes em que tenham sido originalmente publicadas, conforme modelo anexo.</a:t>
            </a:r>
          </a:p>
          <a:p>
            <a:pPr marL="0" indent="0" algn="just">
              <a:spcBef>
                <a:spcPts val="600"/>
              </a:spcBef>
              <a:buNone/>
            </a:pPr>
            <a:endParaRPr lang="pt-BR" altLang="pt-B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2329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>
          <a:xfrm>
            <a:off x="251727" y="2200828"/>
            <a:ext cx="3590820" cy="300744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pt-BR" sz="3600" b="1" dirty="0">
                <a:solidFill>
                  <a:schemeClr val="tx2"/>
                </a:solidFill>
                <a:latin typeface="+mn-lt"/>
              </a:rPr>
              <a:t>Publicação do rol de documentos classificados e desclassificados na internet</a:t>
            </a:r>
          </a:p>
        </p:txBody>
      </p:sp>
      <p:sp>
        <p:nvSpPr>
          <p:cNvPr id="20483" name="Espaço Reservado para Conteúdo 2"/>
          <p:cNvSpPr>
            <a:spLocks noGrp="1"/>
          </p:cNvSpPr>
          <p:nvPr>
            <p:ph idx="1"/>
          </p:nvPr>
        </p:nvSpPr>
        <p:spPr>
          <a:xfrm>
            <a:off x="4495822" y="1666669"/>
            <a:ext cx="7063623" cy="4932435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pt-BR" altLang="pt-BR" sz="5800" dirty="0">
                <a:solidFill>
                  <a:srgbClr val="002060"/>
                </a:solidFill>
              </a:rPr>
              <a:t>Resolução 4/2016, CMRI:</a:t>
            </a:r>
          </a:p>
          <a:p>
            <a:pPr marL="0" indent="0" algn="just">
              <a:spcBef>
                <a:spcPts val="600"/>
              </a:spcBef>
              <a:buNone/>
            </a:pPr>
            <a:endParaRPr lang="pt-BR" altLang="pt-BR" dirty="0">
              <a:solidFill>
                <a:srgbClr val="002060"/>
              </a:solidFill>
            </a:endParaRPr>
          </a:p>
          <a:p>
            <a:pPr marL="0" indent="0" fontAlgn="base">
              <a:buNone/>
            </a:pPr>
            <a:r>
              <a:rPr lang="pt-BR" sz="4000" dirty="0">
                <a:solidFill>
                  <a:srgbClr val="002060"/>
                </a:solidFill>
              </a:rPr>
              <a:t>Art. 1º Na elaboração dos Termos de Classificação de Informações, as autoridades classificadoras deverão observar a necessidade de </a:t>
            </a:r>
            <a:r>
              <a:rPr lang="pt-BR" sz="4000" dirty="0">
                <a:solidFill>
                  <a:srgbClr val="002060"/>
                </a:solidFill>
                <a:highlight>
                  <a:srgbClr val="FFFF00"/>
                </a:highlight>
              </a:rPr>
              <a:t>motivar adequadamente o ato classificatório no campo “razões para a classificação”</a:t>
            </a:r>
            <a:r>
              <a:rPr lang="pt-BR" sz="4000" dirty="0">
                <a:solidFill>
                  <a:srgbClr val="002060"/>
                </a:solidFill>
              </a:rPr>
              <a:t>, a fim de subsidiar de modo apropriado a revisão de que trata a Resolução nº 3 da Comissão Mista de Reavaliação de Informações, de 30 de março de 2016.</a:t>
            </a:r>
          </a:p>
          <a:p>
            <a:pPr marL="0" indent="0" fontAlgn="base">
              <a:buNone/>
            </a:pPr>
            <a:endParaRPr lang="pt-BR" sz="4000" dirty="0">
              <a:solidFill>
                <a:srgbClr val="002060"/>
              </a:solidFill>
            </a:endParaRPr>
          </a:p>
          <a:p>
            <a:pPr marL="0" indent="0" fontAlgn="base">
              <a:buNone/>
            </a:pPr>
            <a:r>
              <a:rPr lang="pt-BR" sz="4000" dirty="0">
                <a:solidFill>
                  <a:srgbClr val="002060"/>
                </a:solidFill>
              </a:rPr>
              <a:t>Paragrafo único - O preenchimento do campo “razões para a classificação” de que trata o caput, deverá conter as </a:t>
            </a:r>
            <a:r>
              <a:rPr lang="pt-BR" sz="4000" dirty="0">
                <a:solidFill>
                  <a:srgbClr val="002060"/>
                </a:solidFill>
                <a:highlight>
                  <a:srgbClr val="FFFF00"/>
                </a:highlight>
              </a:rPr>
              <a:t>informações necessárias e suficientes à avaliação da classificação, incluindo a descrição da informação classificada.</a:t>
            </a:r>
            <a:endParaRPr lang="pt-BR" altLang="pt-BR" dirty="0">
              <a:solidFill>
                <a:schemeClr val="tx2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0660837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Espaço Reservado para Conteúdo 2"/>
          <p:cNvSpPr>
            <a:spLocks noGrp="1"/>
          </p:cNvSpPr>
          <p:nvPr>
            <p:ph idx="1"/>
          </p:nvPr>
        </p:nvSpPr>
        <p:spPr>
          <a:xfrm>
            <a:off x="4072515" y="1348339"/>
            <a:ext cx="7335224" cy="489231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t-BR" altLang="pt-BR" sz="3800" dirty="0">
                <a:solidFill>
                  <a:schemeClr val="tx2"/>
                </a:solidFill>
              </a:rPr>
              <a:t>LAI</a:t>
            </a:r>
          </a:p>
          <a:p>
            <a:pPr marL="0" indent="0">
              <a:buNone/>
            </a:pPr>
            <a:r>
              <a:rPr lang="pt-BR" altLang="pt-BR" sz="3800" dirty="0">
                <a:solidFill>
                  <a:schemeClr val="tx2"/>
                </a:solidFill>
              </a:rPr>
              <a:t>Art. 22. O disposto nesta Lei não exclui as demais hipóteses legais de sigilo e de segredo de justiça nem as hipóteses de segredo industrial decorrentes da exploração direta de atividade econômica pelo Estado ou por pessoa física ou entidade privada que tenha qualquer vínculo com o poder público</a:t>
            </a:r>
          </a:p>
          <a:p>
            <a:pPr marL="0" indent="0">
              <a:buNone/>
            </a:pPr>
            <a:endParaRPr lang="pt-BR" altLang="pt-BR" sz="3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pt-BR" altLang="pt-BR" sz="3800" dirty="0">
                <a:solidFill>
                  <a:schemeClr val="tx2"/>
                </a:solidFill>
              </a:rPr>
              <a:t>Decreto 7.724/2012</a:t>
            </a:r>
          </a:p>
          <a:p>
            <a:pPr marL="0" indent="0">
              <a:buNone/>
            </a:pPr>
            <a:r>
              <a:rPr lang="pt-BR" altLang="pt-BR" sz="3800" dirty="0">
                <a:solidFill>
                  <a:schemeClr val="tx2"/>
                </a:solidFill>
              </a:rPr>
              <a:t>Art. 6º O acesso à informação disciplinado neste Decreto não se aplica:</a:t>
            </a:r>
          </a:p>
          <a:p>
            <a:pPr marL="0" indent="0">
              <a:buNone/>
            </a:pPr>
            <a:r>
              <a:rPr lang="pt-BR" altLang="pt-BR" sz="3800" dirty="0">
                <a:solidFill>
                  <a:schemeClr val="tx2"/>
                </a:solidFill>
              </a:rPr>
              <a:t>I - às hipóteses de sigilo previstas na legislação, como fiscal, bancário, de operações e serviços no mercado de capitais, comercial, profissional, industrial e segredo de justiça</a:t>
            </a:r>
          </a:p>
          <a:p>
            <a:pPr marL="0" indent="0">
              <a:buNone/>
            </a:pPr>
            <a:endParaRPr lang="pt-BR" alt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89966" y="3126484"/>
            <a:ext cx="3563470" cy="190079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pt-BR" sz="3000" b="1" dirty="0">
                <a:solidFill>
                  <a:schemeClr val="tx2"/>
                </a:solidFill>
                <a:latin typeface="+mn-lt"/>
              </a:rPr>
              <a:t>Restrições de acesso por determinação legal</a:t>
            </a:r>
          </a:p>
        </p:txBody>
      </p:sp>
    </p:spTree>
    <p:extLst>
      <p:ext uri="{BB962C8B-B14F-4D97-AF65-F5344CB8AC3E}">
        <p14:creationId xmlns:p14="http://schemas.microsoft.com/office/powerpoint/2010/main" val="17527462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Espaço Reservado para Conteúdo 2"/>
          <p:cNvSpPr>
            <a:spLocks noGrp="1"/>
          </p:cNvSpPr>
          <p:nvPr>
            <p:ph idx="1"/>
          </p:nvPr>
        </p:nvSpPr>
        <p:spPr>
          <a:xfrm>
            <a:off x="4072515" y="1630727"/>
            <a:ext cx="7335224" cy="4892310"/>
          </a:xfrm>
        </p:spPr>
        <p:txBody>
          <a:bodyPr>
            <a:normAutofit fontScale="92500" lnSpcReduction="20000"/>
          </a:bodyPr>
          <a:lstStyle/>
          <a:p>
            <a:pPr marL="285750" indent="-285750" algn="just"/>
            <a:r>
              <a:rPr lang="pt-BR" sz="2400" dirty="0">
                <a:solidFill>
                  <a:schemeClr val="tx2"/>
                </a:solidFill>
              </a:rPr>
              <a:t>Informação pessoal é aquela relacionada à pessoa natural identificada ou identificável. Entende-se a pessoa natural, nesse sentido, como a pessoa física, ou seja, o ser ao qual se atribuem direitos e obrigações ( Art. 4º, IV, LAI);</a:t>
            </a:r>
          </a:p>
          <a:p>
            <a:pPr marL="285750" indent="-285750" algn="just"/>
            <a:endParaRPr lang="pt-BR" sz="2400" dirty="0">
              <a:solidFill>
                <a:schemeClr val="tx2"/>
              </a:solidFill>
            </a:endParaRPr>
          </a:p>
          <a:p>
            <a:pPr marL="285750" indent="-285750" algn="just"/>
            <a:r>
              <a:rPr lang="pt-BR" sz="2400" dirty="0">
                <a:solidFill>
                  <a:schemeClr val="tx2"/>
                </a:solidFill>
              </a:rPr>
              <a:t>O tratamento das informações pessoais deve ser feito de forma transparente e com respeito à intimidade, vida privada, honra e imagem das pessoas, bem como às liberdades e garantias individuais (art. 31 da LAI e art. 55 do Decreto n° 7.724/12); no entanto, nem toda informação pessoal estará sujeita à restrição de acesso (art. 57 e art. 55 do Decreto n° 7.724/11);</a:t>
            </a:r>
          </a:p>
          <a:p>
            <a:pPr algn="just"/>
            <a:endParaRPr lang="pt-BR" sz="2400" dirty="0">
              <a:solidFill>
                <a:schemeClr val="tx2"/>
              </a:solidFill>
            </a:endParaRPr>
          </a:p>
          <a:p>
            <a:pPr marL="285750" indent="-285750" algn="just"/>
            <a:r>
              <a:rPr lang="pt-BR" sz="2400" dirty="0">
                <a:solidFill>
                  <a:schemeClr val="tx2"/>
                </a:solidFill>
              </a:rPr>
              <a:t>Segundo a Lei do Cadastro Positivo, Lei n 12.414/11, informações sensíveis caracterizam-se como sendo aquelas pertinentes à origem social e étnica, à saúde, à informação genética, à orientação sexual e às convicções políticas, religiosas e filosóficas. </a:t>
            </a:r>
          </a:p>
          <a:p>
            <a:pPr marL="457200" lvl="1" indent="0">
              <a:buNone/>
            </a:pPr>
            <a:endParaRPr lang="pt-BR" alt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712695" y="3126484"/>
            <a:ext cx="3065928" cy="190079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pt-BR" sz="3000" b="1" dirty="0">
                <a:solidFill>
                  <a:schemeClr val="tx2"/>
                </a:solidFill>
                <a:latin typeface="+mn-lt"/>
              </a:rPr>
              <a:t>Informações </a:t>
            </a:r>
            <a:br>
              <a:rPr lang="pt-BR" sz="3000" b="1" dirty="0">
                <a:solidFill>
                  <a:schemeClr val="tx2"/>
                </a:solidFill>
                <a:latin typeface="+mn-lt"/>
              </a:rPr>
            </a:br>
            <a:r>
              <a:rPr lang="pt-BR" sz="3000" b="1" dirty="0">
                <a:solidFill>
                  <a:schemeClr val="tx2"/>
                </a:solidFill>
                <a:latin typeface="+mn-lt"/>
              </a:rPr>
              <a:t>pessoais</a:t>
            </a:r>
          </a:p>
        </p:txBody>
      </p:sp>
    </p:spTree>
    <p:extLst>
      <p:ext uri="{BB962C8B-B14F-4D97-AF65-F5344CB8AC3E}">
        <p14:creationId xmlns:p14="http://schemas.microsoft.com/office/powerpoint/2010/main" val="24218851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40" y="1051868"/>
            <a:ext cx="10165080" cy="567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4772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4"/>
          <p:cNvSpPr txBox="1">
            <a:spLocks/>
          </p:cNvSpPr>
          <p:nvPr/>
        </p:nvSpPr>
        <p:spPr>
          <a:xfrm>
            <a:off x="4487150" y="3137943"/>
            <a:ext cx="4077730" cy="11749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dirty="0">
                <a:solidFill>
                  <a:srgbClr val="002060"/>
                </a:solidFill>
                <a:latin typeface="+mn-lt"/>
              </a:rPr>
              <a:t>Obrigada!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761" y="1066390"/>
            <a:ext cx="7023159" cy="554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130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7003" y="838200"/>
            <a:ext cx="5928500" cy="582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6313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756" y="899160"/>
            <a:ext cx="4860677" cy="568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5033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164854" y="3577052"/>
            <a:ext cx="30866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4800" dirty="0">
                <a:solidFill>
                  <a:schemeClr val="tx2"/>
                </a:solidFill>
              </a:rPr>
              <a:t>OBRIGADA!</a:t>
            </a:r>
            <a:endParaRPr lang="pt-BR" sz="48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92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4"/>
          <p:cNvSpPr txBox="1">
            <a:spLocks/>
          </p:cNvSpPr>
          <p:nvPr/>
        </p:nvSpPr>
        <p:spPr>
          <a:xfrm>
            <a:off x="858555" y="1865226"/>
            <a:ext cx="10359800" cy="8491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rgbClr val="002060"/>
                </a:solidFill>
                <a:latin typeface="+mn-lt"/>
              </a:rPr>
              <a:t>“Por quê – e para quê - você quer essa informação?”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240322" y="3608210"/>
            <a:ext cx="99780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002060"/>
                </a:solidFill>
              </a:rPr>
              <a:t>São </a:t>
            </a:r>
            <a:r>
              <a:rPr lang="pt-BR" sz="3200" dirty="0">
                <a:solidFill>
                  <a:srgbClr val="002060"/>
                </a:solidFill>
                <a:highlight>
                  <a:srgbClr val="FFFF00"/>
                </a:highlight>
              </a:rPr>
              <a:t>vedadas</a:t>
            </a:r>
            <a:r>
              <a:rPr lang="pt-BR" sz="3200" dirty="0">
                <a:solidFill>
                  <a:srgbClr val="002060"/>
                </a:solidFill>
              </a:rPr>
              <a:t> quaisquer exigências relativas aos </a:t>
            </a:r>
            <a:r>
              <a:rPr lang="pt-BR" sz="3200" dirty="0">
                <a:solidFill>
                  <a:srgbClr val="002060"/>
                </a:solidFill>
                <a:highlight>
                  <a:srgbClr val="00FFFF"/>
                </a:highlight>
              </a:rPr>
              <a:t>motivos determinantes da solicitação</a:t>
            </a:r>
            <a:r>
              <a:rPr lang="pt-BR" sz="3200" dirty="0">
                <a:solidFill>
                  <a:srgbClr val="002060"/>
                </a:solidFill>
              </a:rPr>
              <a:t> de informações de interesse público</a:t>
            </a:r>
          </a:p>
        </p:txBody>
      </p:sp>
    </p:spTree>
    <p:extLst>
      <p:ext uri="{BB962C8B-B14F-4D97-AF65-F5344CB8AC3E}">
        <p14:creationId xmlns:p14="http://schemas.microsoft.com/office/powerpoint/2010/main" val="2547580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4"/>
          <p:cNvSpPr txBox="1">
            <a:spLocks/>
          </p:cNvSpPr>
          <p:nvPr/>
        </p:nvSpPr>
        <p:spPr>
          <a:xfrm>
            <a:off x="555230" y="2162583"/>
            <a:ext cx="10359800" cy="11749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rgbClr val="002060"/>
                </a:solidFill>
                <a:latin typeface="+mn-lt"/>
              </a:rPr>
              <a:t>“Essa informação é muito sensível, não posso dar acesso!”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237841" y="3779520"/>
            <a:ext cx="10390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002060"/>
                </a:solidFill>
              </a:rPr>
              <a:t>Publicidade como preceito geral e do </a:t>
            </a:r>
            <a:r>
              <a:rPr lang="pt-BR" sz="3200" dirty="0">
                <a:solidFill>
                  <a:srgbClr val="002060"/>
                </a:solidFill>
                <a:highlight>
                  <a:srgbClr val="FFFF00"/>
                </a:highlight>
              </a:rPr>
              <a:t>sigilo como exceção</a:t>
            </a:r>
            <a:r>
              <a:rPr lang="pt-BR" sz="3200" dirty="0">
                <a:solidFill>
                  <a:srgbClr val="00206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15079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4"/>
          <p:cNvSpPr txBox="1">
            <a:spLocks/>
          </p:cNvSpPr>
          <p:nvPr/>
        </p:nvSpPr>
        <p:spPr>
          <a:xfrm>
            <a:off x="570470" y="1964463"/>
            <a:ext cx="10359800" cy="11749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rgbClr val="002060"/>
                </a:solidFill>
                <a:latin typeface="+mn-lt"/>
              </a:rPr>
              <a:t>Afinal, a Lei de Acesso a Informações “pegou”?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237841" y="3459480"/>
            <a:ext cx="103902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2060"/>
                </a:solidFill>
              </a:rPr>
              <a:t>515 mil pedidos recebidos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2060"/>
                </a:solidFill>
              </a:rPr>
              <a:t>Tempo médio de resposta: 16 dias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2060"/>
                </a:solidFill>
              </a:rPr>
              <a:t>Acesso concedido em 75% dos pedidos </a:t>
            </a:r>
          </a:p>
        </p:txBody>
      </p:sp>
    </p:spTree>
    <p:extLst>
      <p:ext uri="{BB962C8B-B14F-4D97-AF65-F5344CB8AC3E}">
        <p14:creationId xmlns:p14="http://schemas.microsoft.com/office/powerpoint/2010/main" val="2648056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4"/>
          <p:cNvSpPr txBox="1">
            <a:spLocks/>
          </p:cNvSpPr>
          <p:nvPr/>
        </p:nvSpPr>
        <p:spPr>
          <a:xfrm>
            <a:off x="631430" y="1217703"/>
            <a:ext cx="10359800" cy="11749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rgbClr val="002060"/>
                </a:solidFill>
                <a:latin typeface="+mn-lt"/>
              </a:rPr>
              <a:t>Recursos avaliados no mérito pela CGU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C5C2B966-FE84-45A7-8DC0-B6A97A4FF1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6351336"/>
              </p:ext>
            </p:extLst>
          </p:nvPr>
        </p:nvGraphicFramePr>
        <p:xfrm>
          <a:off x="2057400" y="1805191"/>
          <a:ext cx="6905625" cy="5024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72164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4"/>
          <p:cNvSpPr txBox="1">
            <a:spLocks/>
          </p:cNvSpPr>
          <p:nvPr/>
        </p:nvSpPr>
        <p:spPr>
          <a:xfrm>
            <a:off x="570470" y="1812063"/>
            <a:ext cx="10359800" cy="11749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rgbClr val="002060"/>
                </a:solidFill>
                <a:latin typeface="+mn-lt"/>
              </a:rPr>
              <a:t>Papel do Ministério da Transparência: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253081" y="2987040"/>
            <a:ext cx="103902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2060"/>
                </a:solidFill>
              </a:rPr>
              <a:t>Instância recursal quando ocorrer negativa de acesso a informações;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2060"/>
                </a:solidFill>
              </a:rPr>
              <a:t>Capacitação de servidores;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2060"/>
                </a:solidFill>
              </a:rPr>
              <a:t>Monitoramento de prazos e de procedimentos; 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2060"/>
                </a:solidFill>
              </a:rPr>
              <a:t>Apoio a estados e municípios.</a:t>
            </a:r>
          </a:p>
        </p:txBody>
      </p:sp>
    </p:spTree>
    <p:extLst>
      <p:ext uri="{BB962C8B-B14F-4D97-AF65-F5344CB8AC3E}">
        <p14:creationId xmlns:p14="http://schemas.microsoft.com/office/powerpoint/2010/main" val="1597399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163757" y="2667270"/>
            <a:ext cx="3405030" cy="2386759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pt-BR" sz="3200" b="1" dirty="0">
                <a:solidFill>
                  <a:schemeClr val="tx2"/>
                </a:solidFill>
                <a:latin typeface="+mn-lt"/>
              </a:rPr>
              <a:t>Quais informações podem ser classificadas?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02829" y="1761181"/>
            <a:ext cx="7777163" cy="4198938"/>
          </a:xfrm>
        </p:spPr>
        <p:txBody>
          <a:bodyPr rtlCol="0">
            <a:normAutofit/>
          </a:bodyPr>
          <a:lstStyle/>
          <a:p>
            <a:pPr algn="just">
              <a:defRPr/>
            </a:pPr>
            <a:r>
              <a:rPr lang="pt-BR" dirty="0">
                <a:solidFill>
                  <a:schemeClr val="tx2"/>
                </a:solidFill>
              </a:rPr>
              <a:t>A Lei de Acesso à Informação prevê a possibilidade de classificação de informações sensíveis do órgão ou entidade.</a:t>
            </a:r>
          </a:p>
          <a:p>
            <a:pPr marL="0" indent="0" algn="just">
              <a:buNone/>
              <a:defRPr/>
            </a:pPr>
            <a:endParaRPr lang="pt-BR" dirty="0">
              <a:solidFill>
                <a:schemeClr val="tx2"/>
              </a:solidFill>
            </a:endParaRPr>
          </a:p>
          <a:p>
            <a:pPr algn="just">
              <a:defRPr/>
            </a:pPr>
            <a:r>
              <a:rPr lang="pt-BR" dirty="0">
                <a:solidFill>
                  <a:schemeClr val="tx2"/>
                </a:solidFill>
              </a:rPr>
              <a:t>A classificação confere à informação sensível restrição de acesso por tempo </a:t>
            </a:r>
            <a:r>
              <a:rPr lang="pt-BR" b="1" u="sng" dirty="0">
                <a:solidFill>
                  <a:schemeClr val="tx2"/>
                </a:solidFill>
              </a:rPr>
              <a:t>determinado</a:t>
            </a:r>
            <a:r>
              <a:rPr lang="pt-BR" dirty="0">
                <a:solidFill>
                  <a:schemeClr val="tx2"/>
                </a:solidFill>
              </a:rPr>
              <a:t>.</a:t>
            </a:r>
          </a:p>
          <a:p>
            <a:pPr marL="0" indent="0" algn="just">
              <a:buNone/>
              <a:defRPr/>
            </a:pPr>
            <a:endParaRPr lang="pt-BR" dirty="0">
              <a:solidFill>
                <a:schemeClr val="tx2"/>
              </a:solidFill>
            </a:endParaRPr>
          </a:p>
          <a:p>
            <a:pPr algn="just">
              <a:defRPr/>
            </a:pPr>
            <a:r>
              <a:rPr lang="pt-BR" dirty="0">
                <a:solidFill>
                  <a:schemeClr val="tx2"/>
                </a:solidFill>
              </a:rPr>
              <a:t>O Rol é </a:t>
            </a:r>
            <a:r>
              <a:rPr lang="pt-BR" b="1" u="sng" dirty="0">
                <a:solidFill>
                  <a:schemeClr val="tx2"/>
                </a:solidFill>
              </a:rPr>
              <a:t>exaustivo.</a:t>
            </a:r>
          </a:p>
          <a:p>
            <a:pPr marL="0" indent="0">
              <a:buNone/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7892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07594" y="1825625"/>
            <a:ext cx="7646205" cy="4583448"/>
          </a:xfrm>
        </p:spPr>
        <p:txBody>
          <a:bodyPr rtlCol="0">
            <a:normAutofit fontScale="92500" lnSpcReduction="10000"/>
          </a:bodyPr>
          <a:lstStyle/>
          <a:p>
            <a:pPr marL="0" indent="0" algn="just">
              <a:buNone/>
              <a:defRPr/>
            </a:pPr>
            <a:r>
              <a:rPr lang="pt-BR" sz="2400" dirty="0">
                <a:solidFill>
                  <a:schemeClr val="tx2"/>
                </a:solidFill>
              </a:rPr>
              <a:t>Artigo 23 da LAI: São consideradas imprescindíveis à segurança da sociedade ou do Estado e, portanto, passíveis de classificação as informações cuja divulgação ou acesso irrestrito possam (rol exaustivo):</a:t>
            </a:r>
          </a:p>
          <a:p>
            <a:pPr marL="0" indent="0" algn="just">
              <a:buNone/>
              <a:defRPr/>
            </a:pPr>
            <a:endParaRPr lang="pt-BR" sz="2400" dirty="0">
              <a:solidFill>
                <a:schemeClr val="tx2"/>
              </a:solidFill>
            </a:endParaRPr>
          </a:p>
          <a:p>
            <a:pPr marL="0" indent="0" algn="just">
              <a:buNone/>
              <a:defRPr/>
            </a:pPr>
            <a:r>
              <a:rPr lang="pt-BR" sz="2400" dirty="0">
                <a:solidFill>
                  <a:schemeClr val="tx2"/>
                </a:solidFill>
              </a:rPr>
              <a:t>I - pôr em risco a defesa e a soberania nacionais ou a integridade do território nacional; </a:t>
            </a:r>
          </a:p>
          <a:p>
            <a:pPr marL="0" indent="0" algn="just">
              <a:buNone/>
              <a:defRPr/>
            </a:pPr>
            <a:r>
              <a:rPr lang="pt-BR" sz="2400" dirty="0">
                <a:solidFill>
                  <a:schemeClr val="tx2"/>
                </a:solidFill>
              </a:rPr>
              <a:t>II - prejudicar ou pôr em risco a condução de negociações ou as relações internacionais do País, ou as que tenham sido fornecidas em caráter sigiloso por outros Estados e organismos internacionais; </a:t>
            </a:r>
          </a:p>
          <a:p>
            <a:pPr marL="0" indent="0" algn="just">
              <a:buNone/>
              <a:defRPr/>
            </a:pPr>
            <a:r>
              <a:rPr lang="pt-BR" sz="2400" dirty="0">
                <a:solidFill>
                  <a:schemeClr val="tx2"/>
                </a:solidFill>
              </a:rPr>
              <a:t>III - pôr em risco a vida, a segurança ou a saúde da população;  </a:t>
            </a:r>
          </a:p>
          <a:p>
            <a:pPr marL="0" indent="0">
              <a:buNone/>
              <a:defRPr/>
            </a:pPr>
            <a:r>
              <a:rPr lang="pt-BR" sz="2400" dirty="0">
                <a:solidFill>
                  <a:schemeClr val="tx2"/>
                </a:solidFill>
              </a:rPr>
              <a:t> </a:t>
            </a:r>
          </a:p>
          <a:p>
            <a:pPr marL="457200" lvl="1" indent="0">
              <a:buNone/>
              <a:defRPr/>
            </a:pPr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38230" y="2963345"/>
            <a:ext cx="3294334" cy="2742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4600" b="1" dirty="0">
                <a:solidFill>
                  <a:schemeClr val="tx2"/>
                </a:solidFill>
                <a:latin typeface="+mn-lt"/>
              </a:rPr>
              <a:t>Quais informações podem ser classificadas? </a:t>
            </a:r>
          </a:p>
          <a:p>
            <a:pPr>
              <a:defRPr/>
            </a:pPr>
            <a:endParaRPr lang="pt-BR" sz="3200" b="1" dirty="0">
              <a:solidFill>
                <a:schemeClr val="tx2"/>
              </a:solidFill>
              <a:latin typeface="+mn-lt"/>
            </a:endParaRPr>
          </a:p>
          <a:p>
            <a:pPr>
              <a:defRPr/>
            </a:pPr>
            <a:endParaRPr lang="pt-BR" sz="3200" b="1" dirty="0">
              <a:solidFill>
                <a:schemeClr val="tx2"/>
              </a:solidFill>
              <a:latin typeface="+mn-lt"/>
            </a:endParaRPr>
          </a:p>
          <a:p>
            <a:pPr>
              <a:defRPr/>
            </a:pPr>
            <a:endParaRPr lang="pt-BR" sz="3200" b="1" dirty="0">
              <a:solidFill>
                <a:schemeClr val="accent2"/>
              </a:solidFill>
              <a:latin typeface="+mn-lt"/>
            </a:endParaRPr>
          </a:p>
          <a:p>
            <a:pPr>
              <a:defRPr/>
            </a:pPr>
            <a:endParaRPr lang="pt-BR" sz="32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135560" y="8461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10965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10283</TotalTime>
  <Words>1507</Words>
  <Application>Microsoft Office PowerPoint</Application>
  <PresentationFormat>Widescreen</PresentationFormat>
  <Paragraphs>165</Paragraphs>
  <Slides>29</Slides>
  <Notes>21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4" baseType="lpstr">
      <vt:lpstr>Microsoft YaHei</vt:lpstr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Quais informações podem ser classificadas? </vt:lpstr>
      <vt:lpstr>Apresentação do PowerPoint</vt:lpstr>
      <vt:lpstr>Quais informações podem ser classificadas? </vt:lpstr>
      <vt:lpstr>Por quanto tempo as informações estão protegidas?  </vt:lpstr>
      <vt:lpstr>Por quanto tempo as informações estão protegidas?</vt:lpstr>
      <vt:lpstr>Quais autoridades podem classificar?</vt:lpstr>
      <vt:lpstr>Quais autoridades podem classificar?</vt:lpstr>
      <vt:lpstr>Comissão Permanente de Avaliação de Documentos Sigilosos (CPADS)</vt:lpstr>
      <vt:lpstr>Comissão Permanente de Avaliação de Documentos Sigilosos (CPADS)</vt:lpstr>
      <vt:lpstr>Código de Indexação (CIDIC) </vt:lpstr>
      <vt:lpstr>Desclassificação e Reclassificação de Informações</vt:lpstr>
      <vt:lpstr>Fluxo de pedidos de desclassificação e reclassificação de informações</vt:lpstr>
      <vt:lpstr>Apresentação do PowerPoint</vt:lpstr>
      <vt:lpstr>Publicação do rol de documentos classificados e desclassificados na internet</vt:lpstr>
      <vt:lpstr>Publicação do rol de documentos classificados e desclassificados na internet</vt:lpstr>
      <vt:lpstr>Restrições de acesso por determinação legal</vt:lpstr>
      <vt:lpstr>Informações  pessoais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Otavio Augusto Ferreira Ventura</dc:creator>
  <cp:lastModifiedBy>Erica Bezerra Queiroz Ribeiro</cp:lastModifiedBy>
  <cp:revision>801</cp:revision>
  <cp:lastPrinted>2017-09-20T14:03:39Z</cp:lastPrinted>
  <dcterms:created xsi:type="dcterms:W3CDTF">2016-01-28T19:17:26Z</dcterms:created>
  <dcterms:modified xsi:type="dcterms:W3CDTF">2017-09-20T14:26:34Z</dcterms:modified>
</cp:coreProperties>
</file>