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357" r:id="rId2"/>
    <p:sldId id="453" r:id="rId3"/>
    <p:sldId id="358" r:id="rId4"/>
    <p:sldId id="360" r:id="rId5"/>
    <p:sldId id="359" r:id="rId6"/>
    <p:sldId id="455" r:id="rId7"/>
    <p:sldId id="457" r:id="rId8"/>
    <p:sldId id="361" r:id="rId9"/>
    <p:sldId id="362" r:id="rId10"/>
    <p:sldId id="454" r:id="rId11"/>
    <p:sldId id="458" r:id="rId12"/>
    <p:sldId id="432" r:id="rId13"/>
    <p:sldId id="363" r:id="rId14"/>
    <p:sldId id="460" r:id="rId15"/>
    <p:sldId id="462" r:id="rId16"/>
    <p:sldId id="433" r:id="rId17"/>
    <p:sldId id="367" r:id="rId18"/>
    <p:sldId id="434" r:id="rId19"/>
    <p:sldId id="435" r:id="rId20"/>
    <p:sldId id="436" r:id="rId21"/>
    <p:sldId id="440" r:id="rId22"/>
    <p:sldId id="439" r:id="rId23"/>
    <p:sldId id="438" r:id="rId24"/>
    <p:sldId id="437" r:id="rId25"/>
    <p:sldId id="442" r:id="rId26"/>
    <p:sldId id="441" r:id="rId27"/>
    <p:sldId id="444" r:id="rId28"/>
    <p:sldId id="445" r:id="rId29"/>
    <p:sldId id="446" r:id="rId30"/>
    <p:sldId id="447" r:id="rId31"/>
    <p:sldId id="448" r:id="rId32"/>
    <p:sldId id="449" r:id="rId33"/>
    <p:sldId id="370" r:id="rId34"/>
    <p:sldId id="372" r:id="rId35"/>
    <p:sldId id="373" r:id="rId36"/>
    <p:sldId id="374" r:id="rId37"/>
    <p:sldId id="371" r:id="rId38"/>
    <p:sldId id="450" r:id="rId39"/>
    <p:sldId id="451" r:id="rId40"/>
    <p:sldId id="375" r:id="rId41"/>
    <p:sldId id="376" r:id="rId42"/>
    <p:sldId id="431" r:id="rId43"/>
    <p:sldId id="426" r:id="rId44"/>
    <p:sldId id="377" r:id="rId45"/>
    <p:sldId id="378" r:id="rId46"/>
    <p:sldId id="379" r:id="rId47"/>
    <p:sldId id="380" r:id="rId48"/>
    <p:sldId id="381" r:id="rId49"/>
    <p:sldId id="382" r:id="rId50"/>
    <p:sldId id="384" r:id="rId51"/>
    <p:sldId id="428" r:id="rId52"/>
    <p:sldId id="385" r:id="rId53"/>
    <p:sldId id="386" r:id="rId54"/>
    <p:sldId id="387" r:id="rId55"/>
    <p:sldId id="388" r:id="rId56"/>
    <p:sldId id="429" r:id="rId57"/>
    <p:sldId id="389" r:id="rId58"/>
    <p:sldId id="390" r:id="rId59"/>
    <p:sldId id="427" r:id="rId60"/>
    <p:sldId id="391" r:id="rId61"/>
    <p:sldId id="392" r:id="rId62"/>
    <p:sldId id="463" r:id="rId63"/>
    <p:sldId id="393" r:id="rId64"/>
    <p:sldId id="394" r:id="rId65"/>
    <p:sldId id="430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8" r:id="rId85"/>
    <p:sldId id="419" r:id="rId86"/>
    <p:sldId id="420" r:id="rId87"/>
    <p:sldId id="421" r:id="rId88"/>
  </p:sldIdLst>
  <p:sldSz cx="11522075" cy="6480175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D9D9D9"/>
    <a:srgbClr val="006600"/>
    <a:srgbClr val="7F7F7F"/>
    <a:srgbClr val="31859C"/>
    <a:srgbClr val="C4BD97"/>
    <a:srgbClr val="595959"/>
    <a:srgbClr val="003399"/>
    <a:srgbClr val="000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378" autoAdjust="0"/>
    <p:restoredTop sz="94660"/>
  </p:normalViewPr>
  <p:slideViewPr>
    <p:cSldViewPr>
      <p:cViewPr varScale="1">
        <p:scale>
          <a:sx n="83" d="100"/>
          <a:sy n="83" d="100"/>
        </p:scale>
        <p:origin x="-90" y="-40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ugusto.c.souza\AppData\Local\Microsoft\Windows\Temporary%20Internet%20Files\Content.Outlook\5LVUQIF0\Processos%20-%20Modais%20-%20%20AECI%20(13-03-2018)%20(2)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ugusto.c.souza\AppData\Local\Microsoft\Windows\Temporary%20Internet%20Files\Content.Outlook\5LVUQIF0\Processos%20-%20Modais%20-%20%20AECI%20(13-03-2018)%20(2)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AECI</a:t>
            </a:r>
          </a:p>
          <a:p>
            <a:pPr>
              <a:defRPr/>
            </a:pPr>
            <a:r>
              <a:rPr lang="en-US" sz="2800" dirty="0" smtClean="0"/>
              <a:t>TOTAL 490</a:t>
            </a:r>
            <a:endParaRPr lang="en-US" sz="2800" dirty="0"/>
          </a:p>
        </c:rich>
      </c:tx>
      <c:layout>
        <c:manualLayout>
          <c:xMode val="edge"/>
          <c:yMode val="edge"/>
          <c:x val="0.39231740158026229"/>
          <c:y val="4.8632308274598482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cap="all" baseline="0">
                    <a:latin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Gráfico!$A$10:$A$14</c:f>
              <c:strCache>
                <c:ptCount val="5"/>
                <c:pt idx="0">
                  <c:v>Portos</c:v>
                </c:pt>
                <c:pt idx="1">
                  <c:v>Aviação</c:v>
                </c:pt>
                <c:pt idx="2">
                  <c:v>Ferrovias</c:v>
                </c:pt>
                <c:pt idx="3">
                  <c:v>Rodovias</c:v>
                </c:pt>
                <c:pt idx="4">
                  <c:v>Geral</c:v>
                </c:pt>
              </c:strCache>
            </c:strRef>
          </c:cat>
          <c:val>
            <c:numRef>
              <c:f>Gráfico!$B$10:$B$14</c:f>
              <c:numCache>
                <c:formatCode>0</c:formatCode>
                <c:ptCount val="5"/>
                <c:pt idx="0">
                  <c:v>131.29186602870791</c:v>
                </c:pt>
                <c:pt idx="1">
                  <c:v>49.234449760765493</c:v>
                </c:pt>
                <c:pt idx="2">
                  <c:v>46.889952153110045</c:v>
                </c:pt>
                <c:pt idx="3">
                  <c:v>109.01913875598085</c:v>
                </c:pt>
                <c:pt idx="4">
                  <c:v>153.56459330143542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9556720469186469E-2"/>
          <c:y val="0.9171240581718666"/>
          <c:w val="0.77306500782194132"/>
          <c:h val="8.2528558187947618E-2"/>
        </c:manualLayout>
      </c:layout>
      <c:txPr>
        <a:bodyPr/>
        <a:lstStyle/>
        <a:p>
          <a:pPr algn="ctr">
            <a:defRPr lang="pt-BR"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AECI</a:t>
            </a:r>
          </a:p>
          <a:p>
            <a:pPr>
              <a:defRPr/>
            </a:pPr>
            <a:r>
              <a:rPr lang="en-US" sz="2800" dirty="0" smtClean="0"/>
              <a:t>TOTAL 490</a:t>
            </a:r>
            <a:endParaRPr lang="en-US" sz="2800" dirty="0"/>
          </a:p>
        </c:rich>
      </c:tx>
      <c:layout>
        <c:manualLayout>
          <c:xMode val="edge"/>
          <c:yMode val="edge"/>
          <c:x val="0.39231740158026257"/>
          <c:y val="4.8632308274598475E-2"/>
        </c:manualLayout>
      </c:layout>
    </c:title>
    <c:plotArea>
      <c:layout/>
      <c:ofPieChart>
        <c:ofPieType val="bar"/>
        <c:varyColors val="1"/>
        <c:dLbls>
          <c:showPercent val="1"/>
        </c:dLbls>
        <c:gapWidth val="100"/>
        <c:secondPieSize val="75"/>
        <c:serLines/>
      </c:of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9556720469186524E-2"/>
          <c:y val="0.9171240581718666"/>
          <c:w val="6.6133921190410618E-3"/>
          <c:h val="6.962291789100677E-3"/>
        </c:manualLayout>
      </c:layout>
      <c:txPr>
        <a:bodyPr/>
        <a:lstStyle/>
        <a:p>
          <a:pPr algn="ctr">
            <a:defRPr lang="pt-BR"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9C68B-BFCC-4CB2-B5D9-53494112F1A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03584A1-BDC0-4629-93C1-5900644CF38A}">
      <dgm:prSet phldrT="[Texto]" custT="1"/>
      <dgm:spPr/>
      <dgm:t>
        <a:bodyPr/>
        <a:lstStyle/>
        <a:p>
          <a:endParaRPr lang="pt-BR" sz="1000" b="1" dirty="0"/>
        </a:p>
      </dgm:t>
    </dgm:pt>
    <dgm:pt modelId="{F3223ED9-37B5-49DC-8FAA-010E0DC9767F}" type="parTrans" cxnId="{F199A982-CB5C-4A21-B05E-8A530EC04741}">
      <dgm:prSet/>
      <dgm:spPr/>
      <dgm:t>
        <a:bodyPr/>
        <a:lstStyle/>
        <a:p>
          <a:endParaRPr lang="pt-BR"/>
        </a:p>
      </dgm:t>
    </dgm:pt>
    <dgm:pt modelId="{A449C025-EF57-440C-A04B-EA452260971B}" type="sibTrans" cxnId="{F199A982-CB5C-4A21-B05E-8A530EC04741}">
      <dgm:prSet/>
      <dgm:spPr/>
      <dgm:t>
        <a:bodyPr/>
        <a:lstStyle/>
        <a:p>
          <a:endParaRPr lang="pt-BR"/>
        </a:p>
      </dgm:t>
    </dgm:pt>
    <dgm:pt modelId="{C25BE476-541E-47A2-AF32-61BA2330797D}">
      <dgm:prSet phldrT="[Texto]" custT="1"/>
      <dgm:spPr/>
      <dgm:t>
        <a:bodyPr/>
        <a:lstStyle/>
        <a:p>
          <a:endParaRPr lang="pt-BR" sz="1000" b="1" dirty="0"/>
        </a:p>
      </dgm:t>
    </dgm:pt>
    <dgm:pt modelId="{8880A01C-C2ED-4BBB-966D-3014D790A992}" type="parTrans" cxnId="{F50A90DD-246F-40B7-A6EF-0DD5968100A8}">
      <dgm:prSet/>
      <dgm:spPr/>
      <dgm:t>
        <a:bodyPr/>
        <a:lstStyle/>
        <a:p>
          <a:endParaRPr lang="pt-BR"/>
        </a:p>
      </dgm:t>
    </dgm:pt>
    <dgm:pt modelId="{7E5EFDD5-D22A-45FD-AF17-7951CCC75F06}" type="sibTrans" cxnId="{F50A90DD-246F-40B7-A6EF-0DD5968100A8}">
      <dgm:prSet/>
      <dgm:spPr/>
      <dgm:t>
        <a:bodyPr/>
        <a:lstStyle/>
        <a:p>
          <a:endParaRPr lang="pt-BR"/>
        </a:p>
      </dgm:t>
    </dgm:pt>
    <dgm:pt modelId="{19925BCB-5DF4-4219-98C8-9FA9794F5E10}">
      <dgm:prSet phldrT="[Texto]" custT="1"/>
      <dgm:spPr/>
      <dgm:t>
        <a:bodyPr/>
        <a:lstStyle/>
        <a:p>
          <a:endParaRPr lang="pt-BR" sz="1000" b="1" dirty="0">
            <a:solidFill>
              <a:schemeClr val="bg1"/>
            </a:solidFill>
          </a:endParaRPr>
        </a:p>
      </dgm:t>
    </dgm:pt>
    <dgm:pt modelId="{6742B274-F00F-4AE5-8E59-A3EAB58102A1}" type="sibTrans" cxnId="{56CD8432-A369-4EF1-BF2C-30F63C2E6697}">
      <dgm:prSet/>
      <dgm:spPr/>
      <dgm:t>
        <a:bodyPr/>
        <a:lstStyle/>
        <a:p>
          <a:endParaRPr lang="pt-BR"/>
        </a:p>
      </dgm:t>
    </dgm:pt>
    <dgm:pt modelId="{254FC45C-8213-4F07-B68A-72725B030EBC}" type="parTrans" cxnId="{56CD8432-A369-4EF1-BF2C-30F63C2E6697}">
      <dgm:prSet/>
      <dgm:spPr/>
      <dgm:t>
        <a:bodyPr/>
        <a:lstStyle/>
        <a:p>
          <a:endParaRPr lang="pt-BR"/>
        </a:p>
      </dgm:t>
    </dgm:pt>
    <dgm:pt modelId="{5C75558D-CC3A-4109-8316-A518862FFE30}" type="pres">
      <dgm:prSet presAssocID="{7699C68B-BFCC-4CB2-B5D9-53494112F1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85CC31-AD41-4FC9-89DE-F179D6A28F2B}" type="pres">
      <dgm:prSet presAssocID="{603584A1-BDC0-4629-93C1-5900644CF3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A3ECB-98B2-4873-B225-284E81D45287}" type="pres">
      <dgm:prSet presAssocID="{603584A1-BDC0-4629-93C1-5900644CF38A}" presName="gear1srcNode" presStyleLbl="node1" presStyleIdx="0" presStyleCnt="3"/>
      <dgm:spPr/>
      <dgm:t>
        <a:bodyPr/>
        <a:lstStyle/>
        <a:p>
          <a:endParaRPr lang="pt-BR"/>
        </a:p>
      </dgm:t>
    </dgm:pt>
    <dgm:pt modelId="{12AEBA32-1124-477A-B7A1-8B5A0F3BC5A3}" type="pres">
      <dgm:prSet presAssocID="{603584A1-BDC0-4629-93C1-5900644CF38A}" presName="gear1dstNode" presStyleLbl="node1" presStyleIdx="0" presStyleCnt="3"/>
      <dgm:spPr/>
      <dgm:t>
        <a:bodyPr/>
        <a:lstStyle/>
        <a:p>
          <a:endParaRPr lang="pt-BR"/>
        </a:p>
      </dgm:t>
    </dgm:pt>
    <dgm:pt modelId="{042229CD-75CE-4A0B-90B3-D567EDB51F43}" type="pres">
      <dgm:prSet presAssocID="{C25BE476-541E-47A2-AF32-61BA2330797D}" presName="gear2" presStyleLbl="node1" presStyleIdx="1" presStyleCnt="3" custLinFactNeighborX="-926" custLinFactNeighborY="403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68852F-1CB3-4EB6-92F5-CFAEAA11EB8D}" type="pres">
      <dgm:prSet presAssocID="{C25BE476-541E-47A2-AF32-61BA2330797D}" presName="gear2srcNode" presStyleLbl="node1" presStyleIdx="1" presStyleCnt="3"/>
      <dgm:spPr/>
      <dgm:t>
        <a:bodyPr/>
        <a:lstStyle/>
        <a:p>
          <a:endParaRPr lang="pt-BR"/>
        </a:p>
      </dgm:t>
    </dgm:pt>
    <dgm:pt modelId="{3685CA80-3BE8-4654-8A44-A821580AEBD2}" type="pres">
      <dgm:prSet presAssocID="{C25BE476-541E-47A2-AF32-61BA2330797D}" presName="gear2dstNode" presStyleLbl="node1" presStyleIdx="1" presStyleCnt="3"/>
      <dgm:spPr/>
      <dgm:t>
        <a:bodyPr/>
        <a:lstStyle/>
        <a:p>
          <a:endParaRPr lang="pt-BR"/>
        </a:p>
      </dgm:t>
    </dgm:pt>
    <dgm:pt modelId="{8D6E32D3-971E-4972-9BD1-F3692708DC5C}" type="pres">
      <dgm:prSet presAssocID="{19925BCB-5DF4-4219-98C8-9FA9794F5E10}" presName="gear3" presStyleLbl="node1" presStyleIdx="2" presStyleCnt="3" custScaleX="116656" custScaleY="121591" custLinFactNeighborY="-5303"/>
      <dgm:spPr/>
      <dgm:t>
        <a:bodyPr/>
        <a:lstStyle/>
        <a:p>
          <a:endParaRPr lang="pt-BR"/>
        </a:p>
      </dgm:t>
    </dgm:pt>
    <dgm:pt modelId="{95C86C2A-6F52-49D5-A048-F66AA530072B}" type="pres">
      <dgm:prSet presAssocID="{19925BCB-5DF4-4219-98C8-9FA9794F5E1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76AC8-0877-480E-9B91-6812FEAF3579}" type="pres">
      <dgm:prSet presAssocID="{19925BCB-5DF4-4219-98C8-9FA9794F5E1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A46EC6-C5F1-43CC-B640-F694B8ABFD57}" type="pres">
      <dgm:prSet presAssocID="{19925BCB-5DF4-4219-98C8-9FA9794F5E10}" presName="gear3dstNode" presStyleLbl="node1" presStyleIdx="2" presStyleCnt="3"/>
      <dgm:spPr/>
      <dgm:t>
        <a:bodyPr/>
        <a:lstStyle/>
        <a:p>
          <a:endParaRPr lang="pt-BR"/>
        </a:p>
      </dgm:t>
    </dgm:pt>
    <dgm:pt modelId="{42150B51-4AF7-42AC-863F-0242B9A39C3C}" type="pres">
      <dgm:prSet presAssocID="{A449C025-EF57-440C-A04B-EA452260971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6ABDC5E4-BB1A-40DF-8F40-04A34998F624}" type="pres">
      <dgm:prSet presAssocID="{7E5EFDD5-D22A-45FD-AF17-7951CCC75F06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ADD4BDC-0F76-4D07-872E-65D49BFA0FEE}" type="pres">
      <dgm:prSet presAssocID="{6742B274-F00F-4AE5-8E59-A3EAB58102A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CCD9803-FC6F-4972-9076-0CDFC977192F}" type="presOf" srcId="{603584A1-BDC0-4629-93C1-5900644CF38A}" destId="{C4EA3ECB-98B2-4873-B225-284E81D45287}" srcOrd="1" destOrd="0" presId="urn:microsoft.com/office/officeart/2005/8/layout/gear1"/>
    <dgm:cxn modelId="{D10ABB3D-CEBD-4544-A964-C1FDDFC2A5C5}" type="presOf" srcId="{6742B274-F00F-4AE5-8E59-A3EAB58102A1}" destId="{5ADD4BDC-0F76-4D07-872E-65D49BFA0FEE}" srcOrd="0" destOrd="0" presId="urn:microsoft.com/office/officeart/2005/8/layout/gear1"/>
    <dgm:cxn modelId="{2971015F-528C-46EF-AA50-5F543A1DDBED}" type="presOf" srcId="{603584A1-BDC0-4629-93C1-5900644CF38A}" destId="{12AEBA32-1124-477A-B7A1-8B5A0F3BC5A3}" srcOrd="2" destOrd="0" presId="urn:microsoft.com/office/officeart/2005/8/layout/gear1"/>
    <dgm:cxn modelId="{E3095AEF-315F-4F5A-828E-2F29D98F3FC6}" type="presOf" srcId="{C25BE476-541E-47A2-AF32-61BA2330797D}" destId="{8568852F-1CB3-4EB6-92F5-CFAEAA11EB8D}" srcOrd="1" destOrd="0" presId="urn:microsoft.com/office/officeart/2005/8/layout/gear1"/>
    <dgm:cxn modelId="{E7D3AE56-E5D9-482A-BC25-1F81E7E2F66B}" type="presOf" srcId="{7699C68B-BFCC-4CB2-B5D9-53494112F1A0}" destId="{5C75558D-CC3A-4109-8316-A518862FFE30}" srcOrd="0" destOrd="0" presId="urn:microsoft.com/office/officeart/2005/8/layout/gear1"/>
    <dgm:cxn modelId="{8AC15B43-BF70-405D-8551-E3F264640DA7}" type="presOf" srcId="{19925BCB-5DF4-4219-98C8-9FA9794F5E10}" destId="{95C86C2A-6F52-49D5-A048-F66AA530072B}" srcOrd="1" destOrd="0" presId="urn:microsoft.com/office/officeart/2005/8/layout/gear1"/>
    <dgm:cxn modelId="{126CA921-78CC-470F-9A27-CCC699F7E3E6}" type="presOf" srcId="{C25BE476-541E-47A2-AF32-61BA2330797D}" destId="{3685CA80-3BE8-4654-8A44-A821580AEBD2}" srcOrd="2" destOrd="0" presId="urn:microsoft.com/office/officeart/2005/8/layout/gear1"/>
    <dgm:cxn modelId="{F50A90DD-246F-40B7-A6EF-0DD5968100A8}" srcId="{7699C68B-BFCC-4CB2-B5D9-53494112F1A0}" destId="{C25BE476-541E-47A2-AF32-61BA2330797D}" srcOrd="1" destOrd="0" parTransId="{8880A01C-C2ED-4BBB-966D-3014D790A992}" sibTransId="{7E5EFDD5-D22A-45FD-AF17-7951CCC75F06}"/>
    <dgm:cxn modelId="{7DA5E53C-666F-4328-91E5-69B9277F68B4}" type="presOf" srcId="{C25BE476-541E-47A2-AF32-61BA2330797D}" destId="{042229CD-75CE-4A0B-90B3-D567EDB51F43}" srcOrd="0" destOrd="0" presId="urn:microsoft.com/office/officeart/2005/8/layout/gear1"/>
    <dgm:cxn modelId="{F199A982-CB5C-4A21-B05E-8A530EC04741}" srcId="{7699C68B-BFCC-4CB2-B5D9-53494112F1A0}" destId="{603584A1-BDC0-4629-93C1-5900644CF38A}" srcOrd="0" destOrd="0" parTransId="{F3223ED9-37B5-49DC-8FAA-010E0DC9767F}" sibTransId="{A449C025-EF57-440C-A04B-EA452260971B}"/>
    <dgm:cxn modelId="{C6C54A4D-2843-458F-8A56-F8B615932A4B}" type="presOf" srcId="{19925BCB-5DF4-4219-98C8-9FA9794F5E10}" destId="{8D6E32D3-971E-4972-9BD1-F3692708DC5C}" srcOrd="0" destOrd="0" presId="urn:microsoft.com/office/officeart/2005/8/layout/gear1"/>
    <dgm:cxn modelId="{AF165D03-35DF-463E-8B46-9FF79903BBD8}" type="presOf" srcId="{A449C025-EF57-440C-A04B-EA452260971B}" destId="{42150B51-4AF7-42AC-863F-0242B9A39C3C}" srcOrd="0" destOrd="0" presId="urn:microsoft.com/office/officeart/2005/8/layout/gear1"/>
    <dgm:cxn modelId="{25F274F0-D2C7-431E-AF0C-5D27B3012F45}" type="presOf" srcId="{19925BCB-5DF4-4219-98C8-9FA9794F5E10}" destId="{DCA46EC6-C5F1-43CC-B640-F694B8ABFD57}" srcOrd="3" destOrd="0" presId="urn:microsoft.com/office/officeart/2005/8/layout/gear1"/>
    <dgm:cxn modelId="{93E7FD8B-2726-45C9-8D9F-764F97AA4DCB}" type="presOf" srcId="{603584A1-BDC0-4629-93C1-5900644CF38A}" destId="{4585CC31-AD41-4FC9-89DE-F179D6A28F2B}" srcOrd="0" destOrd="0" presId="urn:microsoft.com/office/officeart/2005/8/layout/gear1"/>
    <dgm:cxn modelId="{5B1B1871-A05E-46D1-AFE8-07D79CE48CB4}" type="presOf" srcId="{7E5EFDD5-D22A-45FD-AF17-7951CCC75F06}" destId="{6ABDC5E4-BB1A-40DF-8F40-04A34998F624}" srcOrd="0" destOrd="0" presId="urn:microsoft.com/office/officeart/2005/8/layout/gear1"/>
    <dgm:cxn modelId="{BC1A2AF4-C4D0-4A6C-B8A8-8BD82EB1FC31}" type="presOf" srcId="{19925BCB-5DF4-4219-98C8-9FA9794F5E10}" destId="{27F76AC8-0877-480E-9B91-6812FEAF3579}" srcOrd="2" destOrd="0" presId="urn:microsoft.com/office/officeart/2005/8/layout/gear1"/>
    <dgm:cxn modelId="{56CD8432-A369-4EF1-BF2C-30F63C2E6697}" srcId="{7699C68B-BFCC-4CB2-B5D9-53494112F1A0}" destId="{19925BCB-5DF4-4219-98C8-9FA9794F5E10}" srcOrd="2" destOrd="0" parTransId="{254FC45C-8213-4F07-B68A-72725B030EBC}" sibTransId="{6742B274-F00F-4AE5-8E59-A3EAB58102A1}"/>
    <dgm:cxn modelId="{DBAC8E24-BC68-44DA-A815-458E255B2B93}" type="presParOf" srcId="{5C75558D-CC3A-4109-8316-A518862FFE30}" destId="{4585CC31-AD41-4FC9-89DE-F179D6A28F2B}" srcOrd="0" destOrd="0" presId="urn:microsoft.com/office/officeart/2005/8/layout/gear1"/>
    <dgm:cxn modelId="{C4477728-BA95-4DCA-BC81-BE178CC0D94E}" type="presParOf" srcId="{5C75558D-CC3A-4109-8316-A518862FFE30}" destId="{C4EA3ECB-98B2-4873-B225-284E81D45287}" srcOrd="1" destOrd="0" presId="urn:microsoft.com/office/officeart/2005/8/layout/gear1"/>
    <dgm:cxn modelId="{9B00C0CD-0EC9-4420-BBEA-B3E6C466D7E7}" type="presParOf" srcId="{5C75558D-CC3A-4109-8316-A518862FFE30}" destId="{12AEBA32-1124-477A-B7A1-8B5A0F3BC5A3}" srcOrd="2" destOrd="0" presId="urn:microsoft.com/office/officeart/2005/8/layout/gear1"/>
    <dgm:cxn modelId="{E8FE0E04-1EE7-47CA-B410-BA57AA13C6B2}" type="presParOf" srcId="{5C75558D-CC3A-4109-8316-A518862FFE30}" destId="{042229CD-75CE-4A0B-90B3-D567EDB51F43}" srcOrd="3" destOrd="0" presId="urn:microsoft.com/office/officeart/2005/8/layout/gear1"/>
    <dgm:cxn modelId="{89F1E71B-5A35-4202-BD9B-093892E00F62}" type="presParOf" srcId="{5C75558D-CC3A-4109-8316-A518862FFE30}" destId="{8568852F-1CB3-4EB6-92F5-CFAEAA11EB8D}" srcOrd="4" destOrd="0" presId="urn:microsoft.com/office/officeart/2005/8/layout/gear1"/>
    <dgm:cxn modelId="{89D06161-DDFC-4FCF-9A20-BEC28E35480C}" type="presParOf" srcId="{5C75558D-CC3A-4109-8316-A518862FFE30}" destId="{3685CA80-3BE8-4654-8A44-A821580AEBD2}" srcOrd="5" destOrd="0" presId="urn:microsoft.com/office/officeart/2005/8/layout/gear1"/>
    <dgm:cxn modelId="{89801B1C-8103-4303-92B4-761513E61FD8}" type="presParOf" srcId="{5C75558D-CC3A-4109-8316-A518862FFE30}" destId="{8D6E32D3-971E-4972-9BD1-F3692708DC5C}" srcOrd="6" destOrd="0" presId="urn:microsoft.com/office/officeart/2005/8/layout/gear1"/>
    <dgm:cxn modelId="{3F623878-C2DB-405C-8FFE-ED8A1F3C68D3}" type="presParOf" srcId="{5C75558D-CC3A-4109-8316-A518862FFE30}" destId="{95C86C2A-6F52-49D5-A048-F66AA530072B}" srcOrd="7" destOrd="0" presId="urn:microsoft.com/office/officeart/2005/8/layout/gear1"/>
    <dgm:cxn modelId="{2E2F0785-322E-4AD8-94F9-42A24390A62D}" type="presParOf" srcId="{5C75558D-CC3A-4109-8316-A518862FFE30}" destId="{27F76AC8-0877-480E-9B91-6812FEAF3579}" srcOrd="8" destOrd="0" presId="urn:microsoft.com/office/officeart/2005/8/layout/gear1"/>
    <dgm:cxn modelId="{2D9AA7B1-D61E-42C5-9C73-E644407DB5DF}" type="presParOf" srcId="{5C75558D-CC3A-4109-8316-A518862FFE30}" destId="{DCA46EC6-C5F1-43CC-B640-F694B8ABFD57}" srcOrd="9" destOrd="0" presId="urn:microsoft.com/office/officeart/2005/8/layout/gear1"/>
    <dgm:cxn modelId="{41242366-D244-46DE-B29F-08CE73AB1E40}" type="presParOf" srcId="{5C75558D-CC3A-4109-8316-A518862FFE30}" destId="{42150B51-4AF7-42AC-863F-0242B9A39C3C}" srcOrd="10" destOrd="0" presId="urn:microsoft.com/office/officeart/2005/8/layout/gear1"/>
    <dgm:cxn modelId="{0BC6C6ED-3FDC-4C77-AC50-762B1CCB74F5}" type="presParOf" srcId="{5C75558D-CC3A-4109-8316-A518862FFE30}" destId="{6ABDC5E4-BB1A-40DF-8F40-04A34998F624}" srcOrd="11" destOrd="0" presId="urn:microsoft.com/office/officeart/2005/8/layout/gear1"/>
    <dgm:cxn modelId="{24AA5A33-7D82-4723-9134-D8CE5A44546E}" type="presParOf" srcId="{5C75558D-CC3A-4109-8316-A518862FFE30}" destId="{5ADD4BDC-0F76-4D07-872E-65D49BFA0FE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9C68B-BFCC-4CB2-B5D9-53494112F1A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03584A1-BDC0-4629-93C1-5900644CF38A}">
      <dgm:prSet phldrT="[Texto]" custT="1"/>
      <dgm:spPr/>
      <dgm:t>
        <a:bodyPr/>
        <a:lstStyle/>
        <a:p>
          <a:endParaRPr lang="pt-BR" sz="1000" b="1" dirty="0"/>
        </a:p>
      </dgm:t>
    </dgm:pt>
    <dgm:pt modelId="{F3223ED9-37B5-49DC-8FAA-010E0DC9767F}" type="parTrans" cxnId="{F199A982-CB5C-4A21-B05E-8A530EC04741}">
      <dgm:prSet/>
      <dgm:spPr/>
      <dgm:t>
        <a:bodyPr/>
        <a:lstStyle/>
        <a:p>
          <a:endParaRPr lang="pt-BR"/>
        </a:p>
      </dgm:t>
    </dgm:pt>
    <dgm:pt modelId="{A449C025-EF57-440C-A04B-EA452260971B}" type="sibTrans" cxnId="{F199A982-CB5C-4A21-B05E-8A530EC04741}">
      <dgm:prSet/>
      <dgm:spPr/>
      <dgm:t>
        <a:bodyPr/>
        <a:lstStyle/>
        <a:p>
          <a:endParaRPr lang="pt-BR"/>
        </a:p>
      </dgm:t>
    </dgm:pt>
    <dgm:pt modelId="{C25BE476-541E-47A2-AF32-61BA2330797D}">
      <dgm:prSet phldrT="[Texto]" custT="1"/>
      <dgm:spPr/>
      <dgm:t>
        <a:bodyPr/>
        <a:lstStyle/>
        <a:p>
          <a:endParaRPr lang="pt-BR" sz="1000" b="1" dirty="0"/>
        </a:p>
      </dgm:t>
    </dgm:pt>
    <dgm:pt modelId="{8880A01C-C2ED-4BBB-966D-3014D790A992}" type="parTrans" cxnId="{F50A90DD-246F-40B7-A6EF-0DD5968100A8}">
      <dgm:prSet/>
      <dgm:spPr/>
      <dgm:t>
        <a:bodyPr/>
        <a:lstStyle/>
        <a:p>
          <a:endParaRPr lang="pt-BR"/>
        </a:p>
      </dgm:t>
    </dgm:pt>
    <dgm:pt modelId="{7E5EFDD5-D22A-45FD-AF17-7951CCC75F06}" type="sibTrans" cxnId="{F50A90DD-246F-40B7-A6EF-0DD5968100A8}">
      <dgm:prSet/>
      <dgm:spPr/>
      <dgm:t>
        <a:bodyPr/>
        <a:lstStyle/>
        <a:p>
          <a:endParaRPr lang="pt-BR"/>
        </a:p>
      </dgm:t>
    </dgm:pt>
    <dgm:pt modelId="{19925BCB-5DF4-4219-98C8-9FA9794F5E10}">
      <dgm:prSet phldrT="[Texto]" custT="1"/>
      <dgm:spPr/>
      <dgm:t>
        <a:bodyPr/>
        <a:lstStyle/>
        <a:p>
          <a:endParaRPr lang="pt-BR" sz="1000" b="1" dirty="0">
            <a:solidFill>
              <a:schemeClr val="bg1"/>
            </a:solidFill>
          </a:endParaRPr>
        </a:p>
      </dgm:t>
    </dgm:pt>
    <dgm:pt modelId="{6742B274-F00F-4AE5-8E59-A3EAB58102A1}" type="sibTrans" cxnId="{56CD8432-A369-4EF1-BF2C-30F63C2E6697}">
      <dgm:prSet/>
      <dgm:spPr/>
      <dgm:t>
        <a:bodyPr/>
        <a:lstStyle/>
        <a:p>
          <a:endParaRPr lang="pt-BR"/>
        </a:p>
      </dgm:t>
    </dgm:pt>
    <dgm:pt modelId="{254FC45C-8213-4F07-B68A-72725B030EBC}" type="parTrans" cxnId="{56CD8432-A369-4EF1-BF2C-30F63C2E6697}">
      <dgm:prSet/>
      <dgm:spPr/>
      <dgm:t>
        <a:bodyPr/>
        <a:lstStyle/>
        <a:p>
          <a:endParaRPr lang="pt-BR"/>
        </a:p>
      </dgm:t>
    </dgm:pt>
    <dgm:pt modelId="{5C75558D-CC3A-4109-8316-A518862FFE30}" type="pres">
      <dgm:prSet presAssocID="{7699C68B-BFCC-4CB2-B5D9-53494112F1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85CC31-AD41-4FC9-89DE-F179D6A28F2B}" type="pres">
      <dgm:prSet presAssocID="{603584A1-BDC0-4629-93C1-5900644CF3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A3ECB-98B2-4873-B225-284E81D45287}" type="pres">
      <dgm:prSet presAssocID="{603584A1-BDC0-4629-93C1-5900644CF38A}" presName="gear1srcNode" presStyleLbl="node1" presStyleIdx="0" presStyleCnt="3"/>
      <dgm:spPr/>
      <dgm:t>
        <a:bodyPr/>
        <a:lstStyle/>
        <a:p>
          <a:endParaRPr lang="pt-BR"/>
        </a:p>
      </dgm:t>
    </dgm:pt>
    <dgm:pt modelId="{12AEBA32-1124-477A-B7A1-8B5A0F3BC5A3}" type="pres">
      <dgm:prSet presAssocID="{603584A1-BDC0-4629-93C1-5900644CF38A}" presName="gear1dstNode" presStyleLbl="node1" presStyleIdx="0" presStyleCnt="3"/>
      <dgm:spPr/>
      <dgm:t>
        <a:bodyPr/>
        <a:lstStyle/>
        <a:p>
          <a:endParaRPr lang="pt-BR"/>
        </a:p>
      </dgm:t>
    </dgm:pt>
    <dgm:pt modelId="{042229CD-75CE-4A0B-90B3-D567EDB51F43}" type="pres">
      <dgm:prSet presAssocID="{C25BE476-541E-47A2-AF32-61BA2330797D}" presName="gear2" presStyleLbl="node1" presStyleIdx="1" presStyleCnt="3" custLinFactNeighborX="-926" custLinFactNeighborY="403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68852F-1CB3-4EB6-92F5-CFAEAA11EB8D}" type="pres">
      <dgm:prSet presAssocID="{C25BE476-541E-47A2-AF32-61BA2330797D}" presName="gear2srcNode" presStyleLbl="node1" presStyleIdx="1" presStyleCnt="3"/>
      <dgm:spPr/>
      <dgm:t>
        <a:bodyPr/>
        <a:lstStyle/>
        <a:p>
          <a:endParaRPr lang="pt-BR"/>
        </a:p>
      </dgm:t>
    </dgm:pt>
    <dgm:pt modelId="{3685CA80-3BE8-4654-8A44-A821580AEBD2}" type="pres">
      <dgm:prSet presAssocID="{C25BE476-541E-47A2-AF32-61BA2330797D}" presName="gear2dstNode" presStyleLbl="node1" presStyleIdx="1" presStyleCnt="3"/>
      <dgm:spPr/>
      <dgm:t>
        <a:bodyPr/>
        <a:lstStyle/>
        <a:p>
          <a:endParaRPr lang="pt-BR"/>
        </a:p>
      </dgm:t>
    </dgm:pt>
    <dgm:pt modelId="{8D6E32D3-971E-4972-9BD1-F3692708DC5C}" type="pres">
      <dgm:prSet presAssocID="{19925BCB-5DF4-4219-98C8-9FA9794F5E10}" presName="gear3" presStyleLbl="node1" presStyleIdx="2" presStyleCnt="3" custScaleX="116656" custScaleY="121591" custLinFactNeighborY="-5303"/>
      <dgm:spPr/>
      <dgm:t>
        <a:bodyPr/>
        <a:lstStyle/>
        <a:p>
          <a:endParaRPr lang="pt-BR"/>
        </a:p>
      </dgm:t>
    </dgm:pt>
    <dgm:pt modelId="{95C86C2A-6F52-49D5-A048-F66AA530072B}" type="pres">
      <dgm:prSet presAssocID="{19925BCB-5DF4-4219-98C8-9FA9794F5E1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76AC8-0877-480E-9B91-6812FEAF3579}" type="pres">
      <dgm:prSet presAssocID="{19925BCB-5DF4-4219-98C8-9FA9794F5E1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A46EC6-C5F1-43CC-B640-F694B8ABFD57}" type="pres">
      <dgm:prSet presAssocID="{19925BCB-5DF4-4219-98C8-9FA9794F5E10}" presName="gear3dstNode" presStyleLbl="node1" presStyleIdx="2" presStyleCnt="3"/>
      <dgm:spPr/>
      <dgm:t>
        <a:bodyPr/>
        <a:lstStyle/>
        <a:p>
          <a:endParaRPr lang="pt-BR"/>
        </a:p>
      </dgm:t>
    </dgm:pt>
    <dgm:pt modelId="{42150B51-4AF7-42AC-863F-0242B9A39C3C}" type="pres">
      <dgm:prSet presAssocID="{A449C025-EF57-440C-A04B-EA452260971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6ABDC5E4-BB1A-40DF-8F40-04A34998F624}" type="pres">
      <dgm:prSet presAssocID="{7E5EFDD5-D22A-45FD-AF17-7951CCC75F06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ADD4BDC-0F76-4D07-872E-65D49BFA0FEE}" type="pres">
      <dgm:prSet presAssocID="{6742B274-F00F-4AE5-8E59-A3EAB58102A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E28407AC-FBA6-44FD-B2A5-7C8EF0FAC106}" type="presOf" srcId="{603584A1-BDC0-4629-93C1-5900644CF38A}" destId="{4585CC31-AD41-4FC9-89DE-F179D6A28F2B}" srcOrd="0" destOrd="0" presId="urn:microsoft.com/office/officeart/2005/8/layout/gear1"/>
    <dgm:cxn modelId="{7696EDB9-68F8-47DC-80C9-F4F847A4F46A}" type="presOf" srcId="{C25BE476-541E-47A2-AF32-61BA2330797D}" destId="{3685CA80-3BE8-4654-8A44-A821580AEBD2}" srcOrd="2" destOrd="0" presId="urn:microsoft.com/office/officeart/2005/8/layout/gear1"/>
    <dgm:cxn modelId="{2F2EB636-AB4D-4D51-AA2E-9FF5F58266F4}" type="presOf" srcId="{A449C025-EF57-440C-A04B-EA452260971B}" destId="{42150B51-4AF7-42AC-863F-0242B9A39C3C}" srcOrd="0" destOrd="0" presId="urn:microsoft.com/office/officeart/2005/8/layout/gear1"/>
    <dgm:cxn modelId="{F08C7DEE-86CC-4715-959F-B3DC0657CA6E}" type="presOf" srcId="{19925BCB-5DF4-4219-98C8-9FA9794F5E10}" destId="{95C86C2A-6F52-49D5-A048-F66AA530072B}" srcOrd="1" destOrd="0" presId="urn:microsoft.com/office/officeart/2005/8/layout/gear1"/>
    <dgm:cxn modelId="{015D9EC0-25ED-42A6-B3D8-667A678BC47C}" type="presOf" srcId="{19925BCB-5DF4-4219-98C8-9FA9794F5E10}" destId="{27F76AC8-0877-480E-9B91-6812FEAF3579}" srcOrd="2" destOrd="0" presId="urn:microsoft.com/office/officeart/2005/8/layout/gear1"/>
    <dgm:cxn modelId="{347DCA01-A46B-4C87-AF95-72A9B04019FD}" type="presOf" srcId="{7699C68B-BFCC-4CB2-B5D9-53494112F1A0}" destId="{5C75558D-CC3A-4109-8316-A518862FFE30}" srcOrd="0" destOrd="0" presId="urn:microsoft.com/office/officeart/2005/8/layout/gear1"/>
    <dgm:cxn modelId="{F50A90DD-246F-40B7-A6EF-0DD5968100A8}" srcId="{7699C68B-BFCC-4CB2-B5D9-53494112F1A0}" destId="{C25BE476-541E-47A2-AF32-61BA2330797D}" srcOrd="1" destOrd="0" parTransId="{8880A01C-C2ED-4BBB-966D-3014D790A992}" sibTransId="{7E5EFDD5-D22A-45FD-AF17-7951CCC75F06}"/>
    <dgm:cxn modelId="{4525A438-269A-4A5F-A3CB-1688CC80693A}" type="presOf" srcId="{C25BE476-541E-47A2-AF32-61BA2330797D}" destId="{8568852F-1CB3-4EB6-92F5-CFAEAA11EB8D}" srcOrd="1" destOrd="0" presId="urn:microsoft.com/office/officeart/2005/8/layout/gear1"/>
    <dgm:cxn modelId="{3CDF9FE1-E574-4814-AAA2-D7F7EC0A629E}" type="presOf" srcId="{6742B274-F00F-4AE5-8E59-A3EAB58102A1}" destId="{5ADD4BDC-0F76-4D07-872E-65D49BFA0FEE}" srcOrd="0" destOrd="0" presId="urn:microsoft.com/office/officeart/2005/8/layout/gear1"/>
    <dgm:cxn modelId="{F199A982-CB5C-4A21-B05E-8A530EC04741}" srcId="{7699C68B-BFCC-4CB2-B5D9-53494112F1A0}" destId="{603584A1-BDC0-4629-93C1-5900644CF38A}" srcOrd="0" destOrd="0" parTransId="{F3223ED9-37B5-49DC-8FAA-010E0DC9767F}" sibTransId="{A449C025-EF57-440C-A04B-EA452260971B}"/>
    <dgm:cxn modelId="{A431D344-2BFF-48D8-A376-3C0A5057EB2F}" type="presOf" srcId="{C25BE476-541E-47A2-AF32-61BA2330797D}" destId="{042229CD-75CE-4A0B-90B3-D567EDB51F43}" srcOrd="0" destOrd="0" presId="urn:microsoft.com/office/officeart/2005/8/layout/gear1"/>
    <dgm:cxn modelId="{4CC6DFEC-E046-4391-93E5-B519A4B83FF8}" type="presOf" srcId="{603584A1-BDC0-4629-93C1-5900644CF38A}" destId="{12AEBA32-1124-477A-B7A1-8B5A0F3BC5A3}" srcOrd="2" destOrd="0" presId="urn:microsoft.com/office/officeart/2005/8/layout/gear1"/>
    <dgm:cxn modelId="{64182FC1-482A-41C7-80D8-755B935FC749}" type="presOf" srcId="{603584A1-BDC0-4629-93C1-5900644CF38A}" destId="{C4EA3ECB-98B2-4873-B225-284E81D45287}" srcOrd="1" destOrd="0" presId="urn:microsoft.com/office/officeart/2005/8/layout/gear1"/>
    <dgm:cxn modelId="{8DCC0951-6127-4650-B5A5-0D3BC89237CA}" type="presOf" srcId="{7E5EFDD5-D22A-45FD-AF17-7951CCC75F06}" destId="{6ABDC5E4-BB1A-40DF-8F40-04A34998F624}" srcOrd="0" destOrd="0" presId="urn:microsoft.com/office/officeart/2005/8/layout/gear1"/>
    <dgm:cxn modelId="{C835DB81-ADB3-4EA7-BB7A-F7D5C197D34D}" type="presOf" srcId="{19925BCB-5DF4-4219-98C8-9FA9794F5E10}" destId="{DCA46EC6-C5F1-43CC-B640-F694B8ABFD57}" srcOrd="3" destOrd="0" presId="urn:microsoft.com/office/officeart/2005/8/layout/gear1"/>
    <dgm:cxn modelId="{D4FD3C8D-44B4-421B-A461-0843EBD40FE7}" type="presOf" srcId="{19925BCB-5DF4-4219-98C8-9FA9794F5E10}" destId="{8D6E32D3-971E-4972-9BD1-F3692708DC5C}" srcOrd="0" destOrd="0" presId="urn:microsoft.com/office/officeart/2005/8/layout/gear1"/>
    <dgm:cxn modelId="{56CD8432-A369-4EF1-BF2C-30F63C2E6697}" srcId="{7699C68B-BFCC-4CB2-B5D9-53494112F1A0}" destId="{19925BCB-5DF4-4219-98C8-9FA9794F5E10}" srcOrd="2" destOrd="0" parTransId="{254FC45C-8213-4F07-B68A-72725B030EBC}" sibTransId="{6742B274-F00F-4AE5-8E59-A3EAB58102A1}"/>
    <dgm:cxn modelId="{6BB30036-AFED-45B8-AE10-D55956D61753}" type="presParOf" srcId="{5C75558D-CC3A-4109-8316-A518862FFE30}" destId="{4585CC31-AD41-4FC9-89DE-F179D6A28F2B}" srcOrd="0" destOrd="0" presId="urn:microsoft.com/office/officeart/2005/8/layout/gear1"/>
    <dgm:cxn modelId="{A6109763-789C-4C04-AE1B-614BCD09C38C}" type="presParOf" srcId="{5C75558D-CC3A-4109-8316-A518862FFE30}" destId="{C4EA3ECB-98B2-4873-B225-284E81D45287}" srcOrd="1" destOrd="0" presId="urn:microsoft.com/office/officeart/2005/8/layout/gear1"/>
    <dgm:cxn modelId="{9D93B609-1B01-4CA4-9617-D2C90CDFB8AD}" type="presParOf" srcId="{5C75558D-CC3A-4109-8316-A518862FFE30}" destId="{12AEBA32-1124-477A-B7A1-8B5A0F3BC5A3}" srcOrd="2" destOrd="0" presId="urn:microsoft.com/office/officeart/2005/8/layout/gear1"/>
    <dgm:cxn modelId="{78FF350C-A19E-4BF0-BAF1-68DBEAC957F6}" type="presParOf" srcId="{5C75558D-CC3A-4109-8316-A518862FFE30}" destId="{042229CD-75CE-4A0B-90B3-D567EDB51F43}" srcOrd="3" destOrd="0" presId="urn:microsoft.com/office/officeart/2005/8/layout/gear1"/>
    <dgm:cxn modelId="{30B49189-BE34-4DB1-B157-B961B2D747E8}" type="presParOf" srcId="{5C75558D-CC3A-4109-8316-A518862FFE30}" destId="{8568852F-1CB3-4EB6-92F5-CFAEAA11EB8D}" srcOrd="4" destOrd="0" presId="urn:microsoft.com/office/officeart/2005/8/layout/gear1"/>
    <dgm:cxn modelId="{0887B948-9691-4962-BFB2-2BE451CFD892}" type="presParOf" srcId="{5C75558D-CC3A-4109-8316-A518862FFE30}" destId="{3685CA80-3BE8-4654-8A44-A821580AEBD2}" srcOrd="5" destOrd="0" presId="urn:microsoft.com/office/officeart/2005/8/layout/gear1"/>
    <dgm:cxn modelId="{7A0B4FCE-DCBA-48CD-968E-488547F7EDCF}" type="presParOf" srcId="{5C75558D-CC3A-4109-8316-A518862FFE30}" destId="{8D6E32D3-971E-4972-9BD1-F3692708DC5C}" srcOrd="6" destOrd="0" presId="urn:microsoft.com/office/officeart/2005/8/layout/gear1"/>
    <dgm:cxn modelId="{C6C6922F-B035-4822-ACB6-67D7B8748022}" type="presParOf" srcId="{5C75558D-CC3A-4109-8316-A518862FFE30}" destId="{95C86C2A-6F52-49D5-A048-F66AA530072B}" srcOrd="7" destOrd="0" presId="urn:microsoft.com/office/officeart/2005/8/layout/gear1"/>
    <dgm:cxn modelId="{A68A6166-8F82-4BA4-AD55-61305F3F6D5B}" type="presParOf" srcId="{5C75558D-CC3A-4109-8316-A518862FFE30}" destId="{27F76AC8-0877-480E-9B91-6812FEAF3579}" srcOrd="8" destOrd="0" presId="urn:microsoft.com/office/officeart/2005/8/layout/gear1"/>
    <dgm:cxn modelId="{AD6ED315-2B2C-46EB-8F5D-E64E4355FA97}" type="presParOf" srcId="{5C75558D-CC3A-4109-8316-A518862FFE30}" destId="{DCA46EC6-C5F1-43CC-B640-F694B8ABFD57}" srcOrd="9" destOrd="0" presId="urn:microsoft.com/office/officeart/2005/8/layout/gear1"/>
    <dgm:cxn modelId="{30B40E68-CDD7-4601-A33E-CD5DF2AA269C}" type="presParOf" srcId="{5C75558D-CC3A-4109-8316-A518862FFE30}" destId="{42150B51-4AF7-42AC-863F-0242B9A39C3C}" srcOrd="10" destOrd="0" presId="urn:microsoft.com/office/officeart/2005/8/layout/gear1"/>
    <dgm:cxn modelId="{DE10B837-C1DC-4127-904E-388E8C983A6F}" type="presParOf" srcId="{5C75558D-CC3A-4109-8316-A518862FFE30}" destId="{6ABDC5E4-BB1A-40DF-8F40-04A34998F624}" srcOrd="11" destOrd="0" presId="urn:microsoft.com/office/officeart/2005/8/layout/gear1"/>
    <dgm:cxn modelId="{1E54644F-86B4-4613-AD96-2C786BCA9EF7}" type="presParOf" srcId="{5C75558D-CC3A-4109-8316-A518862FFE30}" destId="{5ADD4BDC-0F76-4D07-872E-65D49BFA0FE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D3697-B5E2-494C-B489-CE215EF96212}" type="doc">
      <dgm:prSet loTypeId="urn:microsoft.com/office/officeart/2005/8/layout/arrow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3145338-7C84-4B0C-A659-3350358A7163}">
      <dgm:prSet custT="1"/>
      <dgm:spPr/>
      <dgm:t>
        <a:bodyPr/>
        <a:lstStyle/>
        <a:p>
          <a:pPr rtl="0"/>
          <a:r>
            <a:rPr lang="pt-BR" sz="1100" b="1" dirty="0" smtClean="0"/>
            <a:t>custo </a:t>
          </a:r>
          <a:r>
            <a:rPr lang="pt-BR" sz="1100" b="1" i="1" dirty="0" smtClean="0"/>
            <a:t>x</a:t>
          </a:r>
          <a:r>
            <a:rPr lang="pt-BR" sz="1100" b="1" dirty="0" smtClean="0"/>
            <a:t> benefício</a:t>
          </a:r>
          <a:endParaRPr lang="pt-BR" sz="1100" b="1" dirty="0"/>
        </a:p>
      </dgm:t>
    </dgm:pt>
    <dgm:pt modelId="{F6942FB4-300C-4D05-9897-625D6EA36275}" type="parTrans" cxnId="{4DDE3C5A-C9DB-465D-8723-53301D9B4256}">
      <dgm:prSet/>
      <dgm:spPr/>
      <dgm:t>
        <a:bodyPr/>
        <a:lstStyle/>
        <a:p>
          <a:endParaRPr lang="pt-BR"/>
        </a:p>
      </dgm:t>
    </dgm:pt>
    <dgm:pt modelId="{B15267AD-DF1C-4F45-BB5A-9B16F5025009}" type="sibTrans" cxnId="{4DDE3C5A-C9DB-465D-8723-53301D9B4256}">
      <dgm:prSet/>
      <dgm:spPr/>
      <dgm:t>
        <a:bodyPr/>
        <a:lstStyle/>
        <a:p>
          <a:endParaRPr lang="pt-BR"/>
        </a:p>
      </dgm:t>
    </dgm:pt>
    <dgm:pt modelId="{15F968BA-E814-484F-8903-03A1E1642B53}">
      <dgm:prSet custT="1"/>
      <dgm:spPr/>
      <dgm:t>
        <a:bodyPr/>
        <a:lstStyle/>
        <a:p>
          <a:pPr rtl="0"/>
          <a:r>
            <a:rPr lang="pt-BR" sz="1400" b="1" dirty="0" smtClean="0"/>
            <a:t>erros de julgamento</a:t>
          </a:r>
          <a:endParaRPr lang="pt-BR" sz="1400" dirty="0"/>
        </a:p>
      </dgm:t>
    </dgm:pt>
    <dgm:pt modelId="{7C2819BA-6363-4790-8E12-4D880BEA7076}" type="parTrans" cxnId="{5AABCDF1-D307-4CDD-B732-904E1E8C39BE}">
      <dgm:prSet/>
      <dgm:spPr/>
      <dgm:t>
        <a:bodyPr/>
        <a:lstStyle/>
        <a:p>
          <a:endParaRPr lang="pt-BR"/>
        </a:p>
      </dgm:t>
    </dgm:pt>
    <dgm:pt modelId="{CBE08623-890D-46F1-8BC6-D722DE650485}" type="sibTrans" cxnId="{5AABCDF1-D307-4CDD-B732-904E1E8C39BE}">
      <dgm:prSet/>
      <dgm:spPr/>
      <dgm:t>
        <a:bodyPr/>
        <a:lstStyle/>
        <a:p>
          <a:endParaRPr lang="pt-BR"/>
        </a:p>
      </dgm:t>
    </dgm:pt>
    <dgm:pt modelId="{A804FC02-2034-4B93-97F6-878C139EAE5D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bg1"/>
              </a:solidFill>
            </a:rPr>
            <a:t>falhas e colapsos</a:t>
          </a:r>
          <a:endParaRPr lang="pt-BR" sz="1400" dirty="0">
            <a:solidFill>
              <a:schemeClr val="bg1"/>
            </a:solidFill>
          </a:endParaRPr>
        </a:p>
      </dgm:t>
    </dgm:pt>
    <dgm:pt modelId="{D6AAB13D-465C-4B31-9F21-BAEB70889336}" type="parTrans" cxnId="{34DA702C-41D4-49FF-93E0-417884BB33B1}">
      <dgm:prSet/>
      <dgm:spPr/>
      <dgm:t>
        <a:bodyPr/>
        <a:lstStyle/>
        <a:p>
          <a:endParaRPr lang="pt-BR"/>
        </a:p>
      </dgm:t>
    </dgm:pt>
    <dgm:pt modelId="{9C1571CA-C87A-47B0-8FFA-CB96CC63E633}" type="sibTrans" cxnId="{34DA702C-41D4-49FF-93E0-417884BB33B1}">
      <dgm:prSet/>
      <dgm:spPr/>
      <dgm:t>
        <a:bodyPr/>
        <a:lstStyle/>
        <a:p>
          <a:endParaRPr lang="pt-BR"/>
        </a:p>
      </dgm:t>
    </dgm:pt>
    <dgm:pt modelId="{707A88D5-FEB4-48D1-A687-477D38BAF88B}">
      <dgm:prSet custT="1"/>
      <dgm:spPr/>
      <dgm:t>
        <a:bodyPr/>
        <a:lstStyle/>
        <a:p>
          <a:pPr rtl="0"/>
          <a:r>
            <a:rPr lang="pt-BR" sz="1400" b="1" dirty="0" smtClean="0">
              <a:solidFill>
                <a:schemeClr val="tx1"/>
              </a:solidFill>
            </a:rPr>
            <a:t>conluio</a:t>
          </a:r>
          <a:endParaRPr lang="pt-BR" sz="1400" dirty="0">
            <a:solidFill>
              <a:schemeClr val="tx1"/>
            </a:solidFill>
          </a:endParaRPr>
        </a:p>
      </dgm:t>
    </dgm:pt>
    <dgm:pt modelId="{2861AE38-8752-4615-A121-5106253A60A3}" type="parTrans" cxnId="{B308C825-70A6-4B46-98A9-A1F0C03E6A22}">
      <dgm:prSet/>
      <dgm:spPr/>
      <dgm:t>
        <a:bodyPr/>
        <a:lstStyle/>
        <a:p>
          <a:endParaRPr lang="pt-BR"/>
        </a:p>
      </dgm:t>
    </dgm:pt>
    <dgm:pt modelId="{9AD3C171-AAFD-4E1A-AF7F-378FBB91C442}" type="sibTrans" cxnId="{B308C825-70A6-4B46-98A9-A1F0C03E6A22}">
      <dgm:prSet/>
      <dgm:spPr/>
      <dgm:t>
        <a:bodyPr/>
        <a:lstStyle/>
        <a:p>
          <a:endParaRPr lang="pt-BR"/>
        </a:p>
      </dgm:t>
    </dgm:pt>
    <dgm:pt modelId="{131BAFF8-775C-444B-A4F5-3D1456763BC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pt-BR" sz="1400" b="0" baseline="0" dirty="0" smtClean="0">
              <a:solidFill>
                <a:schemeClr val="bg1"/>
              </a:solidFill>
            </a:rPr>
            <a:t>eventos externos</a:t>
          </a:r>
          <a:endParaRPr lang="pt-BR" sz="1400" b="0" baseline="0" dirty="0">
            <a:solidFill>
              <a:schemeClr val="bg1"/>
            </a:solidFill>
          </a:endParaRPr>
        </a:p>
      </dgm:t>
    </dgm:pt>
    <dgm:pt modelId="{342B3E2D-5679-48CE-A892-B12F3A06B581}" type="parTrans" cxnId="{BD82174E-CF57-4743-AA53-7BA0C09D0CB8}">
      <dgm:prSet/>
      <dgm:spPr/>
      <dgm:t>
        <a:bodyPr/>
        <a:lstStyle/>
        <a:p>
          <a:endParaRPr lang="pt-BR"/>
        </a:p>
      </dgm:t>
    </dgm:pt>
    <dgm:pt modelId="{36F1D2FF-F37F-46FF-94A8-C6F442235C74}" type="sibTrans" cxnId="{BD82174E-CF57-4743-AA53-7BA0C09D0CB8}">
      <dgm:prSet/>
      <dgm:spPr/>
      <dgm:t>
        <a:bodyPr/>
        <a:lstStyle/>
        <a:p>
          <a:endParaRPr lang="pt-BR"/>
        </a:p>
      </dgm:t>
    </dgm:pt>
    <dgm:pt modelId="{FD71811F-7458-41E1-BA47-7B53E6C34B66}" type="pres">
      <dgm:prSet presAssocID="{9A6D3697-B5E2-494C-B489-CE215EF962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2742A8-0790-4AFB-A29A-6A4234EC0241}" type="pres">
      <dgm:prSet presAssocID="{A3145338-7C84-4B0C-A659-3350358A7163}" presName="arrow" presStyleLbl="node1" presStyleIdx="0" presStyleCnt="5" custScaleX="108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919D35-788F-4221-BD2A-3422D2D5F5EA}" type="pres">
      <dgm:prSet presAssocID="{15F968BA-E814-484F-8903-03A1E1642B53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D3CA6D-A5BF-4FB3-B19F-D8236459018D}" type="pres">
      <dgm:prSet presAssocID="{A804FC02-2034-4B93-97F6-878C139EAE5D}" presName="arrow" presStyleLbl="node1" presStyleIdx="2" presStyleCnt="5" custScaleX="1157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92CEF2-5681-4086-A5C4-815BC9B92BFB}" type="pres">
      <dgm:prSet presAssocID="{707A88D5-FEB4-48D1-A687-477D38BAF88B}" presName="arrow" presStyleLbl="node1" presStyleIdx="3" presStyleCnt="5" custScaleX="108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DFC89E-EF19-4597-8428-59D8D405873A}" type="pres">
      <dgm:prSet presAssocID="{131BAFF8-775C-444B-A4F5-3D1456763BC5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DE3C5A-C9DB-465D-8723-53301D9B4256}" srcId="{9A6D3697-B5E2-494C-B489-CE215EF96212}" destId="{A3145338-7C84-4B0C-A659-3350358A7163}" srcOrd="0" destOrd="0" parTransId="{F6942FB4-300C-4D05-9897-625D6EA36275}" sibTransId="{B15267AD-DF1C-4F45-BB5A-9B16F5025009}"/>
    <dgm:cxn modelId="{BD82174E-CF57-4743-AA53-7BA0C09D0CB8}" srcId="{9A6D3697-B5E2-494C-B489-CE215EF96212}" destId="{131BAFF8-775C-444B-A4F5-3D1456763BC5}" srcOrd="4" destOrd="0" parTransId="{342B3E2D-5679-48CE-A892-B12F3A06B581}" sibTransId="{36F1D2FF-F37F-46FF-94A8-C6F442235C74}"/>
    <dgm:cxn modelId="{0B0A9C1A-1817-448B-877D-DF593ED90B68}" type="presOf" srcId="{131BAFF8-775C-444B-A4F5-3D1456763BC5}" destId="{FADFC89E-EF19-4597-8428-59D8D405873A}" srcOrd="0" destOrd="0" presId="urn:microsoft.com/office/officeart/2005/8/layout/arrow1"/>
    <dgm:cxn modelId="{2BAC40EB-F71A-49C9-8BEC-3097D8A5A4D3}" type="presOf" srcId="{15F968BA-E814-484F-8903-03A1E1642B53}" destId="{5E919D35-788F-4221-BD2A-3422D2D5F5EA}" srcOrd="0" destOrd="0" presId="urn:microsoft.com/office/officeart/2005/8/layout/arrow1"/>
    <dgm:cxn modelId="{0429342B-8880-43DF-88D1-7C1510EACBFF}" type="presOf" srcId="{A3145338-7C84-4B0C-A659-3350358A7163}" destId="{802742A8-0790-4AFB-A29A-6A4234EC0241}" srcOrd="0" destOrd="0" presId="urn:microsoft.com/office/officeart/2005/8/layout/arrow1"/>
    <dgm:cxn modelId="{D12FAE44-79EE-4768-B1A1-176E0BA5AED7}" type="presOf" srcId="{9A6D3697-B5E2-494C-B489-CE215EF96212}" destId="{FD71811F-7458-41E1-BA47-7B53E6C34B66}" srcOrd="0" destOrd="0" presId="urn:microsoft.com/office/officeart/2005/8/layout/arrow1"/>
    <dgm:cxn modelId="{5AABCDF1-D307-4CDD-B732-904E1E8C39BE}" srcId="{9A6D3697-B5E2-494C-B489-CE215EF96212}" destId="{15F968BA-E814-484F-8903-03A1E1642B53}" srcOrd="1" destOrd="0" parTransId="{7C2819BA-6363-4790-8E12-4D880BEA7076}" sibTransId="{CBE08623-890D-46F1-8BC6-D722DE650485}"/>
    <dgm:cxn modelId="{7F74838F-981A-43E0-A683-EFD190637F1F}" type="presOf" srcId="{707A88D5-FEB4-48D1-A687-477D38BAF88B}" destId="{3292CEF2-5681-4086-A5C4-815BC9B92BFB}" srcOrd="0" destOrd="0" presId="urn:microsoft.com/office/officeart/2005/8/layout/arrow1"/>
    <dgm:cxn modelId="{34DA702C-41D4-49FF-93E0-417884BB33B1}" srcId="{9A6D3697-B5E2-494C-B489-CE215EF96212}" destId="{A804FC02-2034-4B93-97F6-878C139EAE5D}" srcOrd="2" destOrd="0" parTransId="{D6AAB13D-465C-4B31-9F21-BAEB70889336}" sibTransId="{9C1571CA-C87A-47B0-8FFA-CB96CC63E633}"/>
    <dgm:cxn modelId="{0B29F48C-E505-4140-A3FB-6D63FD8F7346}" type="presOf" srcId="{A804FC02-2034-4B93-97F6-878C139EAE5D}" destId="{4ED3CA6D-A5BF-4FB3-B19F-D8236459018D}" srcOrd="0" destOrd="0" presId="urn:microsoft.com/office/officeart/2005/8/layout/arrow1"/>
    <dgm:cxn modelId="{B308C825-70A6-4B46-98A9-A1F0C03E6A22}" srcId="{9A6D3697-B5E2-494C-B489-CE215EF96212}" destId="{707A88D5-FEB4-48D1-A687-477D38BAF88B}" srcOrd="3" destOrd="0" parTransId="{2861AE38-8752-4615-A121-5106253A60A3}" sibTransId="{9AD3C171-AAFD-4E1A-AF7F-378FBB91C442}"/>
    <dgm:cxn modelId="{4CCFBB75-FF37-4454-AE10-3E83B313E5F1}" type="presParOf" srcId="{FD71811F-7458-41E1-BA47-7B53E6C34B66}" destId="{802742A8-0790-4AFB-A29A-6A4234EC0241}" srcOrd="0" destOrd="0" presId="urn:microsoft.com/office/officeart/2005/8/layout/arrow1"/>
    <dgm:cxn modelId="{CD7FD404-1C62-4085-B63C-07738BE6F4D8}" type="presParOf" srcId="{FD71811F-7458-41E1-BA47-7B53E6C34B66}" destId="{5E919D35-788F-4221-BD2A-3422D2D5F5EA}" srcOrd="1" destOrd="0" presId="urn:microsoft.com/office/officeart/2005/8/layout/arrow1"/>
    <dgm:cxn modelId="{0ADCF78E-0362-46DD-B600-9FDC47106F81}" type="presParOf" srcId="{FD71811F-7458-41E1-BA47-7B53E6C34B66}" destId="{4ED3CA6D-A5BF-4FB3-B19F-D8236459018D}" srcOrd="2" destOrd="0" presId="urn:microsoft.com/office/officeart/2005/8/layout/arrow1"/>
    <dgm:cxn modelId="{A6DBE7BF-5126-4CD3-98E0-EC7AC28F90E2}" type="presParOf" srcId="{FD71811F-7458-41E1-BA47-7B53E6C34B66}" destId="{3292CEF2-5681-4086-A5C4-815BC9B92BFB}" srcOrd="3" destOrd="0" presId="urn:microsoft.com/office/officeart/2005/8/layout/arrow1"/>
    <dgm:cxn modelId="{FF3BAE63-04E0-4B31-85D2-D6F0B959AD04}" type="presParOf" srcId="{FD71811F-7458-41E1-BA47-7B53E6C34B66}" destId="{FADFC89E-EF19-4597-8428-59D8D405873A}" srcOrd="4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A4AB4-F737-4BD9-8754-261FEABA39F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4892FD-3AF0-453E-B1B4-994B553FB3A5}">
      <dgm:prSet phldrT="[Texto]" custT="1"/>
      <dgm:spPr/>
      <dgm:t>
        <a:bodyPr/>
        <a:lstStyle/>
        <a:p>
          <a:endParaRPr lang="pt-BR" sz="16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MELHORIA DA GESTÃO</a:t>
          </a:r>
        </a:p>
        <a:p>
          <a:endParaRPr lang="pt-BR" sz="1600" b="1" dirty="0" smtClean="0">
            <a:solidFill>
              <a:schemeClr val="tx2"/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EFETIVIDADE DOS RESULTADOS</a:t>
          </a:r>
        </a:p>
        <a:p>
          <a:endParaRPr lang="pt-BR" sz="1600" b="1" dirty="0" smtClean="0">
            <a:solidFill>
              <a:schemeClr val="tx2"/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SATISFAÇÃO DO USUÁRIO</a:t>
          </a:r>
        </a:p>
        <a:p>
          <a:endParaRPr lang="pt-BR" sz="1200" dirty="0"/>
        </a:p>
      </dgm:t>
    </dgm:pt>
    <dgm:pt modelId="{1058676D-2524-4792-8BE3-96CDBC296BD4}" type="parTrans" cxnId="{323C0098-6095-4479-B6B5-4F3A324F1784}">
      <dgm:prSet/>
      <dgm:spPr/>
      <dgm:t>
        <a:bodyPr/>
        <a:lstStyle/>
        <a:p>
          <a:endParaRPr lang="pt-BR"/>
        </a:p>
      </dgm:t>
    </dgm:pt>
    <dgm:pt modelId="{3C56C3B5-B211-4E16-95FD-63EE14E796C4}" type="sibTrans" cxnId="{323C0098-6095-4479-B6B5-4F3A324F1784}">
      <dgm:prSet/>
      <dgm:spPr/>
      <dgm:t>
        <a:bodyPr/>
        <a:lstStyle/>
        <a:p>
          <a:endParaRPr lang="pt-BR"/>
        </a:p>
      </dgm:t>
    </dgm:pt>
    <dgm:pt modelId="{828C87F4-6D28-487D-B9FD-C599B8F0152D}">
      <dgm:prSet phldrT="[Texto]" custT="1"/>
      <dgm:spPr/>
      <dgm:t>
        <a:bodyPr/>
        <a:lstStyle/>
        <a:p>
          <a:r>
            <a:rPr lang="pt-BR" sz="2800" b="1" dirty="0" smtClean="0"/>
            <a:t>CONTROLES INTERNOS</a:t>
          </a:r>
          <a:endParaRPr lang="pt-BR" sz="2800" b="1" dirty="0"/>
        </a:p>
      </dgm:t>
    </dgm:pt>
    <dgm:pt modelId="{96732421-C55C-4858-A69A-D51BF860A559}" type="parTrans" cxnId="{F8A65AA4-9CF0-492E-85E4-7718CE73C583}">
      <dgm:prSet/>
      <dgm:spPr/>
      <dgm:t>
        <a:bodyPr/>
        <a:lstStyle/>
        <a:p>
          <a:endParaRPr lang="pt-BR"/>
        </a:p>
      </dgm:t>
    </dgm:pt>
    <dgm:pt modelId="{07AE75F3-35FC-4B9C-B5A3-F431CE640937}" type="sibTrans" cxnId="{F8A65AA4-9CF0-492E-85E4-7718CE73C583}">
      <dgm:prSet/>
      <dgm:spPr/>
      <dgm:t>
        <a:bodyPr/>
        <a:lstStyle/>
        <a:p>
          <a:endParaRPr lang="pt-BR"/>
        </a:p>
      </dgm:t>
    </dgm:pt>
    <dgm:pt modelId="{3F4DC927-5D7C-46AE-AA99-17B9D2E2CB96}">
      <dgm:prSet phldrT="[Texto]" custT="1"/>
      <dgm:spPr/>
      <dgm:t>
        <a:bodyPr/>
        <a:lstStyle/>
        <a:p>
          <a:r>
            <a:rPr lang="pt-BR" sz="2800" b="1" dirty="0" smtClean="0"/>
            <a:t>GESTÃO DE RISCOS</a:t>
          </a:r>
          <a:endParaRPr lang="pt-BR" sz="2800" b="1" dirty="0"/>
        </a:p>
      </dgm:t>
    </dgm:pt>
    <dgm:pt modelId="{23442ECF-1FBF-4D72-A918-060139FE35AC}" type="parTrans" cxnId="{946D7304-D30A-4648-ADB4-1968552A791E}">
      <dgm:prSet/>
      <dgm:spPr/>
      <dgm:t>
        <a:bodyPr/>
        <a:lstStyle/>
        <a:p>
          <a:endParaRPr lang="pt-BR"/>
        </a:p>
      </dgm:t>
    </dgm:pt>
    <dgm:pt modelId="{22EC7819-478D-44F1-BDC9-FD8234386D93}" type="sibTrans" cxnId="{946D7304-D30A-4648-ADB4-1968552A791E}">
      <dgm:prSet/>
      <dgm:spPr/>
      <dgm:t>
        <a:bodyPr/>
        <a:lstStyle/>
        <a:p>
          <a:endParaRPr lang="pt-BR"/>
        </a:p>
      </dgm:t>
    </dgm:pt>
    <dgm:pt modelId="{030204DA-76D4-464A-8B60-E71F6A060606}">
      <dgm:prSet phldrT="[Texto]" custT="1"/>
      <dgm:spPr/>
      <dgm:t>
        <a:bodyPr/>
        <a:lstStyle/>
        <a:p>
          <a:r>
            <a:rPr lang="pt-BR" sz="2800" b="1" dirty="0" smtClean="0"/>
            <a:t>TRANSPARÊNCIA</a:t>
          </a:r>
          <a:endParaRPr lang="pt-BR" sz="2800" b="1" dirty="0"/>
        </a:p>
      </dgm:t>
    </dgm:pt>
    <dgm:pt modelId="{5E78A2D5-C23A-4368-91D9-ED334F1C0078}" type="parTrans" cxnId="{3627AFA3-A5BA-4737-B0CB-F7FC5A456E58}">
      <dgm:prSet/>
      <dgm:spPr/>
      <dgm:t>
        <a:bodyPr/>
        <a:lstStyle/>
        <a:p>
          <a:endParaRPr lang="pt-BR"/>
        </a:p>
      </dgm:t>
    </dgm:pt>
    <dgm:pt modelId="{B4E0C981-2887-4D12-A61E-9720EA8C55FD}" type="sibTrans" cxnId="{3627AFA3-A5BA-4737-B0CB-F7FC5A456E58}">
      <dgm:prSet/>
      <dgm:spPr/>
      <dgm:t>
        <a:bodyPr/>
        <a:lstStyle/>
        <a:p>
          <a:endParaRPr lang="pt-BR"/>
        </a:p>
      </dgm:t>
    </dgm:pt>
    <dgm:pt modelId="{E470051F-C4DB-456A-A6D5-6BE8C689FE6D}">
      <dgm:prSet phldrT="[Texto]" custT="1"/>
      <dgm:spPr/>
      <dgm:t>
        <a:bodyPr/>
        <a:lstStyle/>
        <a:p>
          <a:r>
            <a:rPr lang="pt-BR" sz="2800" b="1" dirty="0" smtClean="0"/>
            <a:t>INTEGRIDADE</a:t>
          </a:r>
          <a:endParaRPr lang="pt-BR" sz="2800" b="1" dirty="0"/>
        </a:p>
      </dgm:t>
    </dgm:pt>
    <dgm:pt modelId="{C323322C-AF21-428E-9586-15E5D1ECD36D}" type="parTrans" cxnId="{4BA9700D-B254-4ABC-AB96-7DD9BB605B4D}">
      <dgm:prSet/>
      <dgm:spPr/>
      <dgm:t>
        <a:bodyPr/>
        <a:lstStyle/>
        <a:p>
          <a:endParaRPr lang="pt-BR"/>
        </a:p>
      </dgm:t>
    </dgm:pt>
    <dgm:pt modelId="{6B8FA140-EDA6-4496-A467-03B63A640A6A}" type="sibTrans" cxnId="{4BA9700D-B254-4ABC-AB96-7DD9BB605B4D}">
      <dgm:prSet/>
      <dgm:spPr/>
      <dgm:t>
        <a:bodyPr/>
        <a:lstStyle/>
        <a:p>
          <a:endParaRPr lang="pt-BR"/>
        </a:p>
      </dgm:t>
    </dgm:pt>
    <dgm:pt modelId="{7C476D9D-A79D-44C2-86F4-15BA386844B3}" type="pres">
      <dgm:prSet presAssocID="{D74A4AB4-F737-4BD9-8754-261FEABA39F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AEDE0A-F3EB-4572-8E6B-BD594BCF9C80}" type="pres">
      <dgm:prSet presAssocID="{D74A4AB4-F737-4BD9-8754-261FEABA39F1}" presName="matrix" presStyleCnt="0"/>
      <dgm:spPr/>
    </dgm:pt>
    <dgm:pt modelId="{0181527A-C770-4A2C-9764-D404EED5E497}" type="pres">
      <dgm:prSet presAssocID="{D74A4AB4-F737-4BD9-8754-261FEABA39F1}" presName="tile1" presStyleLbl="node1" presStyleIdx="0" presStyleCnt="4"/>
      <dgm:spPr/>
      <dgm:t>
        <a:bodyPr/>
        <a:lstStyle/>
        <a:p>
          <a:endParaRPr lang="pt-BR"/>
        </a:p>
      </dgm:t>
    </dgm:pt>
    <dgm:pt modelId="{06C41186-C642-48D7-9614-0B05C09655E9}" type="pres">
      <dgm:prSet presAssocID="{D74A4AB4-F737-4BD9-8754-261FEABA39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E00166-89AD-4AB8-A45C-8473D28EBB6B}" type="pres">
      <dgm:prSet presAssocID="{D74A4AB4-F737-4BD9-8754-261FEABA39F1}" presName="tile2" presStyleLbl="node1" presStyleIdx="1" presStyleCnt="4"/>
      <dgm:spPr/>
      <dgm:t>
        <a:bodyPr/>
        <a:lstStyle/>
        <a:p>
          <a:endParaRPr lang="pt-BR"/>
        </a:p>
      </dgm:t>
    </dgm:pt>
    <dgm:pt modelId="{8FA201B4-8258-4DF6-9475-803EA1B558BF}" type="pres">
      <dgm:prSet presAssocID="{D74A4AB4-F737-4BD9-8754-261FEABA39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319B3-9B4E-4DC4-B5E1-FCB814AAC61F}" type="pres">
      <dgm:prSet presAssocID="{D74A4AB4-F737-4BD9-8754-261FEABA39F1}" presName="tile3" presStyleLbl="node1" presStyleIdx="2" presStyleCnt="4"/>
      <dgm:spPr/>
      <dgm:t>
        <a:bodyPr/>
        <a:lstStyle/>
        <a:p>
          <a:endParaRPr lang="pt-BR"/>
        </a:p>
      </dgm:t>
    </dgm:pt>
    <dgm:pt modelId="{C246C1F2-5F50-4641-994D-A88A3892EBB9}" type="pres">
      <dgm:prSet presAssocID="{D74A4AB4-F737-4BD9-8754-261FEABA39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8DB08-3AC9-4C2F-B8FA-56F35E180441}" type="pres">
      <dgm:prSet presAssocID="{D74A4AB4-F737-4BD9-8754-261FEABA39F1}" presName="tile4" presStyleLbl="node1" presStyleIdx="3" presStyleCnt="4"/>
      <dgm:spPr/>
      <dgm:t>
        <a:bodyPr/>
        <a:lstStyle/>
        <a:p>
          <a:endParaRPr lang="pt-BR"/>
        </a:p>
      </dgm:t>
    </dgm:pt>
    <dgm:pt modelId="{B7D9E915-E260-4457-B095-9B8AD7562402}" type="pres">
      <dgm:prSet presAssocID="{D74A4AB4-F737-4BD9-8754-261FEABA39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03054C-2326-4AD9-8E16-09DDEC38E1D9}" type="pres">
      <dgm:prSet presAssocID="{D74A4AB4-F737-4BD9-8754-261FEABA39F1}" presName="centerTile" presStyleLbl="fgShp" presStyleIdx="0" presStyleCnt="1" custScaleY="154559" custLinFactNeighborX="417" custLinFactNeighborY="-1382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028A23FB-5AE3-4D51-862D-E662578B69B2}" type="presOf" srcId="{030204DA-76D4-464A-8B60-E71F6A060606}" destId="{C246C1F2-5F50-4641-994D-A88A3892EBB9}" srcOrd="1" destOrd="0" presId="urn:microsoft.com/office/officeart/2005/8/layout/matrix1"/>
    <dgm:cxn modelId="{75268228-5B7C-4AD8-8A8C-3A6E715A3B10}" type="presOf" srcId="{D74A4AB4-F737-4BD9-8754-261FEABA39F1}" destId="{7C476D9D-A79D-44C2-86F4-15BA386844B3}" srcOrd="0" destOrd="0" presId="urn:microsoft.com/office/officeart/2005/8/layout/matrix1"/>
    <dgm:cxn modelId="{4BA9700D-B254-4ABC-AB96-7DD9BB605B4D}" srcId="{284892FD-3AF0-453E-B1B4-994B553FB3A5}" destId="{E470051F-C4DB-456A-A6D5-6BE8C689FE6D}" srcOrd="3" destOrd="0" parTransId="{C323322C-AF21-428E-9586-15E5D1ECD36D}" sibTransId="{6B8FA140-EDA6-4496-A467-03B63A640A6A}"/>
    <dgm:cxn modelId="{273A45BD-0874-49B3-AC44-2AD43CCCBA9A}" type="presOf" srcId="{3F4DC927-5D7C-46AE-AA99-17B9D2E2CB96}" destId="{8FA201B4-8258-4DF6-9475-803EA1B558BF}" srcOrd="1" destOrd="0" presId="urn:microsoft.com/office/officeart/2005/8/layout/matrix1"/>
    <dgm:cxn modelId="{DE0BB09B-300A-4890-9A29-BF619B4FB302}" type="presOf" srcId="{828C87F4-6D28-487D-B9FD-C599B8F0152D}" destId="{0181527A-C770-4A2C-9764-D404EED5E497}" srcOrd="0" destOrd="0" presId="urn:microsoft.com/office/officeart/2005/8/layout/matrix1"/>
    <dgm:cxn modelId="{6CBCE148-3C08-4F50-B18D-B4813E0905BE}" type="presOf" srcId="{E470051F-C4DB-456A-A6D5-6BE8C689FE6D}" destId="{91D8DB08-3AC9-4C2F-B8FA-56F35E180441}" srcOrd="0" destOrd="0" presId="urn:microsoft.com/office/officeart/2005/8/layout/matrix1"/>
    <dgm:cxn modelId="{0F9EBBE2-5AB7-4008-9720-2FC9C279185A}" type="presOf" srcId="{E470051F-C4DB-456A-A6D5-6BE8C689FE6D}" destId="{B7D9E915-E260-4457-B095-9B8AD7562402}" srcOrd="1" destOrd="0" presId="urn:microsoft.com/office/officeart/2005/8/layout/matrix1"/>
    <dgm:cxn modelId="{1132C733-FED7-44D3-9C61-502B87855543}" type="presOf" srcId="{030204DA-76D4-464A-8B60-E71F6A060606}" destId="{FF9319B3-9B4E-4DC4-B5E1-FCB814AAC61F}" srcOrd="0" destOrd="0" presId="urn:microsoft.com/office/officeart/2005/8/layout/matrix1"/>
    <dgm:cxn modelId="{1E16E817-775F-42F1-ACE3-BA6160385E25}" type="presOf" srcId="{3F4DC927-5D7C-46AE-AA99-17B9D2E2CB96}" destId="{9FE00166-89AD-4AB8-A45C-8473D28EBB6B}" srcOrd="0" destOrd="0" presId="urn:microsoft.com/office/officeart/2005/8/layout/matrix1"/>
    <dgm:cxn modelId="{323C0098-6095-4479-B6B5-4F3A324F1784}" srcId="{D74A4AB4-F737-4BD9-8754-261FEABA39F1}" destId="{284892FD-3AF0-453E-B1B4-994B553FB3A5}" srcOrd="0" destOrd="0" parTransId="{1058676D-2524-4792-8BE3-96CDBC296BD4}" sibTransId="{3C56C3B5-B211-4E16-95FD-63EE14E796C4}"/>
    <dgm:cxn modelId="{858C3FF1-F50A-4A9E-B668-568D377FDE67}" type="presOf" srcId="{284892FD-3AF0-453E-B1B4-994B553FB3A5}" destId="{2403054C-2326-4AD9-8E16-09DDEC38E1D9}" srcOrd="0" destOrd="0" presId="urn:microsoft.com/office/officeart/2005/8/layout/matrix1"/>
    <dgm:cxn modelId="{F8A65AA4-9CF0-492E-85E4-7718CE73C583}" srcId="{284892FD-3AF0-453E-B1B4-994B553FB3A5}" destId="{828C87F4-6D28-487D-B9FD-C599B8F0152D}" srcOrd="0" destOrd="0" parTransId="{96732421-C55C-4858-A69A-D51BF860A559}" sibTransId="{07AE75F3-35FC-4B9C-B5A3-F431CE640937}"/>
    <dgm:cxn modelId="{946D7304-D30A-4648-ADB4-1968552A791E}" srcId="{284892FD-3AF0-453E-B1B4-994B553FB3A5}" destId="{3F4DC927-5D7C-46AE-AA99-17B9D2E2CB96}" srcOrd="1" destOrd="0" parTransId="{23442ECF-1FBF-4D72-A918-060139FE35AC}" sibTransId="{22EC7819-478D-44F1-BDC9-FD8234386D93}"/>
    <dgm:cxn modelId="{FE93CC61-3FC2-43F8-A5F5-53A7B9DB94AB}" type="presOf" srcId="{828C87F4-6D28-487D-B9FD-C599B8F0152D}" destId="{06C41186-C642-48D7-9614-0B05C09655E9}" srcOrd="1" destOrd="0" presId="urn:microsoft.com/office/officeart/2005/8/layout/matrix1"/>
    <dgm:cxn modelId="{3627AFA3-A5BA-4737-B0CB-F7FC5A456E58}" srcId="{284892FD-3AF0-453E-B1B4-994B553FB3A5}" destId="{030204DA-76D4-464A-8B60-E71F6A060606}" srcOrd="2" destOrd="0" parTransId="{5E78A2D5-C23A-4368-91D9-ED334F1C0078}" sibTransId="{B4E0C981-2887-4D12-A61E-9720EA8C55FD}"/>
    <dgm:cxn modelId="{93C7F2B1-B20D-49D7-8747-4C06879F6F3E}" type="presParOf" srcId="{7C476D9D-A79D-44C2-86F4-15BA386844B3}" destId="{75AEDE0A-F3EB-4572-8E6B-BD594BCF9C80}" srcOrd="0" destOrd="0" presId="urn:microsoft.com/office/officeart/2005/8/layout/matrix1"/>
    <dgm:cxn modelId="{7B02B728-08B7-4243-8B01-C63A6FACC365}" type="presParOf" srcId="{75AEDE0A-F3EB-4572-8E6B-BD594BCF9C80}" destId="{0181527A-C770-4A2C-9764-D404EED5E497}" srcOrd="0" destOrd="0" presId="urn:microsoft.com/office/officeart/2005/8/layout/matrix1"/>
    <dgm:cxn modelId="{9A17F3ED-6C08-44B6-A94B-289A65729025}" type="presParOf" srcId="{75AEDE0A-F3EB-4572-8E6B-BD594BCF9C80}" destId="{06C41186-C642-48D7-9614-0B05C09655E9}" srcOrd="1" destOrd="0" presId="urn:microsoft.com/office/officeart/2005/8/layout/matrix1"/>
    <dgm:cxn modelId="{CCC5AA9B-6847-4F20-872C-81D4CE504076}" type="presParOf" srcId="{75AEDE0A-F3EB-4572-8E6B-BD594BCF9C80}" destId="{9FE00166-89AD-4AB8-A45C-8473D28EBB6B}" srcOrd="2" destOrd="0" presId="urn:microsoft.com/office/officeart/2005/8/layout/matrix1"/>
    <dgm:cxn modelId="{EC07BA4A-1ACD-44D8-AFB1-7A62A443B449}" type="presParOf" srcId="{75AEDE0A-F3EB-4572-8E6B-BD594BCF9C80}" destId="{8FA201B4-8258-4DF6-9475-803EA1B558BF}" srcOrd="3" destOrd="0" presId="urn:microsoft.com/office/officeart/2005/8/layout/matrix1"/>
    <dgm:cxn modelId="{846F945A-6857-49E2-857F-B8E15762EEDE}" type="presParOf" srcId="{75AEDE0A-F3EB-4572-8E6B-BD594BCF9C80}" destId="{FF9319B3-9B4E-4DC4-B5E1-FCB814AAC61F}" srcOrd="4" destOrd="0" presId="urn:microsoft.com/office/officeart/2005/8/layout/matrix1"/>
    <dgm:cxn modelId="{204C4CC8-FB43-4674-9E92-A7C4914F9CEA}" type="presParOf" srcId="{75AEDE0A-F3EB-4572-8E6B-BD594BCF9C80}" destId="{C246C1F2-5F50-4641-994D-A88A3892EBB9}" srcOrd="5" destOrd="0" presId="urn:microsoft.com/office/officeart/2005/8/layout/matrix1"/>
    <dgm:cxn modelId="{F09EE24B-A682-43F7-904D-08FDE1DC6314}" type="presParOf" srcId="{75AEDE0A-F3EB-4572-8E6B-BD594BCF9C80}" destId="{91D8DB08-3AC9-4C2F-B8FA-56F35E180441}" srcOrd="6" destOrd="0" presId="urn:microsoft.com/office/officeart/2005/8/layout/matrix1"/>
    <dgm:cxn modelId="{9022C538-4DA6-4A77-A8BF-6E2B95F9FF62}" type="presParOf" srcId="{75AEDE0A-F3EB-4572-8E6B-BD594BCF9C80}" destId="{B7D9E915-E260-4457-B095-9B8AD7562402}" srcOrd="7" destOrd="0" presId="urn:microsoft.com/office/officeart/2005/8/layout/matrix1"/>
    <dgm:cxn modelId="{5EEE9455-F547-467B-9248-32DE259C2C1E}" type="presParOf" srcId="{7C476D9D-A79D-44C2-86F4-15BA386844B3}" destId="{2403054C-2326-4AD9-8E16-09DDEC38E1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5CC31-AD41-4FC9-89DE-F179D6A28F2B}">
      <dsp:nvSpPr>
        <dsp:cNvPr id="0" name=""/>
        <dsp:cNvSpPr/>
      </dsp:nvSpPr>
      <dsp:spPr>
        <a:xfrm>
          <a:off x="453650" y="716021"/>
          <a:ext cx="554461" cy="5544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453650" y="716021"/>
        <a:ext cx="554461" cy="554461"/>
      </dsp:txXfrm>
    </dsp:sp>
    <dsp:sp modelId="{042229CD-75CE-4A0B-90B3-D567EDB51F43}">
      <dsp:nvSpPr>
        <dsp:cNvPr id="0" name=""/>
        <dsp:cNvSpPr/>
      </dsp:nvSpPr>
      <dsp:spPr>
        <a:xfrm>
          <a:off x="127320" y="601234"/>
          <a:ext cx="403244" cy="403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127320" y="601234"/>
        <a:ext cx="403244" cy="403244"/>
      </dsp:txXfrm>
    </dsp:sp>
    <dsp:sp modelId="{8D6E32D3-971E-4972-9BD1-F3692708DC5C}">
      <dsp:nvSpPr>
        <dsp:cNvPr id="0" name=""/>
        <dsp:cNvSpPr/>
      </dsp:nvSpPr>
      <dsp:spPr>
        <a:xfrm rot="20700000">
          <a:off x="327577" y="234887"/>
          <a:ext cx="453768" cy="4875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bg1"/>
            </a:solidFill>
          </a:endParaRPr>
        </a:p>
      </dsp:txBody>
      <dsp:txXfrm>
        <a:off x="425099" y="343822"/>
        <a:ext cx="258725" cy="269670"/>
      </dsp:txXfrm>
    </dsp:sp>
    <dsp:sp modelId="{42150B51-4AF7-42AC-863F-0242B9A39C3C}">
      <dsp:nvSpPr>
        <dsp:cNvPr id="0" name=""/>
        <dsp:cNvSpPr/>
      </dsp:nvSpPr>
      <dsp:spPr>
        <a:xfrm>
          <a:off x="382976" y="646670"/>
          <a:ext cx="709710" cy="709710"/>
        </a:xfrm>
        <a:prstGeom prst="circularArrow">
          <a:avLst>
            <a:gd name="adj1" fmla="val 4688"/>
            <a:gd name="adj2" fmla="val 299029"/>
            <a:gd name="adj3" fmla="val 2297519"/>
            <a:gd name="adj4" fmla="val 1645912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DC5E4-BB1A-40DF-8F40-04A34998F624}">
      <dsp:nvSpPr>
        <dsp:cNvPr id="0" name=""/>
        <dsp:cNvSpPr/>
      </dsp:nvSpPr>
      <dsp:spPr>
        <a:xfrm>
          <a:off x="59640" y="509418"/>
          <a:ext cx="515649" cy="515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D4BDC-0F76-4D07-872E-65D49BFA0FEE}">
      <dsp:nvSpPr>
        <dsp:cNvPr id="0" name=""/>
        <dsp:cNvSpPr/>
      </dsp:nvSpPr>
      <dsp:spPr>
        <a:xfrm>
          <a:off x="265522" y="233901"/>
          <a:ext cx="555973" cy="5559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5CC31-AD41-4FC9-89DE-F179D6A28F2B}">
      <dsp:nvSpPr>
        <dsp:cNvPr id="0" name=""/>
        <dsp:cNvSpPr/>
      </dsp:nvSpPr>
      <dsp:spPr>
        <a:xfrm>
          <a:off x="453650" y="716021"/>
          <a:ext cx="554461" cy="5544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453650" y="716021"/>
        <a:ext cx="554461" cy="554461"/>
      </dsp:txXfrm>
    </dsp:sp>
    <dsp:sp modelId="{042229CD-75CE-4A0B-90B3-D567EDB51F43}">
      <dsp:nvSpPr>
        <dsp:cNvPr id="0" name=""/>
        <dsp:cNvSpPr/>
      </dsp:nvSpPr>
      <dsp:spPr>
        <a:xfrm>
          <a:off x="127320" y="601234"/>
          <a:ext cx="403244" cy="403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127320" y="601234"/>
        <a:ext cx="403244" cy="403244"/>
      </dsp:txXfrm>
    </dsp:sp>
    <dsp:sp modelId="{8D6E32D3-971E-4972-9BD1-F3692708DC5C}">
      <dsp:nvSpPr>
        <dsp:cNvPr id="0" name=""/>
        <dsp:cNvSpPr/>
      </dsp:nvSpPr>
      <dsp:spPr>
        <a:xfrm rot="20700000">
          <a:off x="327577" y="234887"/>
          <a:ext cx="453768" cy="4875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bg1"/>
            </a:solidFill>
          </a:endParaRPr>
        </a:p>
      </dsp:txBody>
      <dsp:txXfrm>
        <a:off x="425099" y="343822"/>
        <a:ext cx="258725" cy="269670"/>
      </dsp:txXfrm>
    </dsp:sp>
    <dsp:sp modelId="{42150B51-4AF7-42AC-863F-0242B9A39C3C}">
      <dsp:nvSpPr>
        <dsp:cNvPr id="0" name=""/>
        <dsp:cNvSpPr/>
      </dsp:nvSpPr>
      <dsp:spPr>
        <a:xfrm>
          <a:off x="382976" y="646670"/>
          <a:ext cx="709710" cy="709710"/>
        </a:xfrm>
        <a:prstGeom prst="circularArrow">
          <a:avLst>
            <a:gd name="adj1" fmla="val 4688"/>
            <a:gd name="adj2" fmla="val 299029"/>
            <a:gd name="adj3" fmla="val 2297519"/>
            <a:gd name="adj4" fmla="val 1645912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DC5E4-BB1A-40DF-8F40-04A34998F624}">
      <dsp:nvSpPr>
        <dsp:cNvPr id="0" name=""/>
        <dsp:cNvSpPr/>
      </dsp:nvSpPr>
      <dsp:spPr>
        <a:xfrm>
          <a:off x="59640" y="509418"/>
          <a:ext cx="515649" cy="515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D4BDC-0F76-4D07-872E-65D49BFA0FEE}">
      <dsp:nvSpPr>
        <dsp:cNvPr id="0" name=""/>
        <dsp:cNvSpPr/>
      </dsp:nvSpPr>
      <dsp:spPr>
        <a:xfrm>
          <a:off x="265522" y="233901"/>
          <a:ext cx="555973" cy="5559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742A8-0790-4AFB-A29A-6A4234EC0241}">
      <dsp:nvSpPr>
        <dsp:cNvPr id="0" name=""/>
        <dsp:cNvSpPr/>
      </dsp:nvSpPr>
      <dsp:spPr>
        <a:xfrm>
          <a:off x="3139499" y="231"/>
          <a:ext cx="1949740" cy="1796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custo </a:t>
          </a:r>
          <a:r>
            <a:rPr lang="pt-BR" sz="1100" b="1" i="1" kern="1200" dirty="0" smtClean="0"/>
            <a:t>x</a:t>
          </a:r>
          <a:r>
            <a:rPr lang="pt-BR" sz="1100" b="1" kern="1200" dirty="0" smtClean="0"/>
            <a:t> benefício</a:t>
          </a:r>
          <a:endParaRPr lang="pt-BR" sz="1100" b="1" kern="1200" dirty="0"/>
        </a:p>
      </dsp:txBody>
      <dsp:txXfrm>
        <a:off x="3139499" y="231"/>
        <a:ext cx="1949740" cy="1796018"/>
      </dsp:txXfrm>
    </dsp:sp>
    <dsp:sp modelId="{5E919D35-788F-4221-BD2A-3422D2D5F5EA}">
      <dsp:nvSpPr>
        <dsp:cNvPr id="0" name=""/>
        <dsp:cNvSpPr/>
      </dsp:nvSpPr>
      <dsp:spPr>
        <a:xfrm rot="4320000">
          <a:off x="4664687" y="1052502"/>
          <a:ext cx="1796018" cy="1796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erros de julgamento</a:t>
          </a:r>
          <a:endParaRPr lang="pt-BR" sz="1400" kern="1200" dirty="0"/>
        </a:p>
      </dsp:txBody>
      <dsp:txXfrm rot="4320000">
        <a:off x="4664687" y="1052502"/>
        <a:ext cx="1796018" cy="1796018"/>
      </dsp:txXfrm>
    </dsp:sp>
    <dsp:sp modelId="{4ED3CA6D-A5BF-4FB3-B19F-D8236459018D}">
      <dsp:nvSpPr>
        <dsp:cNvPr id="0" name=""/>
        <dsp:cNvSpPr/>
      </dsp:nvSpPr>
      <dsp:spPr>
        <a:xfrm rot="8640000">
          <a:off x="3970137" y="2755113"/>
          <a:ext cx="2078694" cy="1796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falhas e colapsos</a:t>
          </a:r>
          <a:endParaRPr lang="pt-BR" sz="1400" kern="1200" dirty="0">
            <a:solidFill>
              <a:schemeClr val="bg1"/>
            </a:solidFill>
          </a:endParaRPr>
        </a:p>
      </dsp:txBody>
      <dsp:txXfrm rot="8640000">
        <a:off x="3970137" y="2755113"/>
        <a:ext cx="2078694" cy="1796018"/>
      </dsp:txXfrm>
    </dsp:sp>
    <dsp:sp modelId="{3292CEF2-5681-4086-A5C4-815BC9B92BFB}">
      <dsp:nvSpPr>
        <dsp:cNvPr id="0" name=""/>
        <dsp:cNvSpPr/>
      </dsp:nvSpPr>
      <dsp:spPr>
        <a:xfrm rot="12960000">
          <a:off x="2243019" y="2755113"/>
          <a:ext cx="1952470" cy="1796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conluio</a:t>
          </a:r>
          <a:endParaRPr lang="pt-BR" sz="1400" kern="1200" dirty="0">
            <a:solidFill>
              <a:schemeClr val="tx1"/>
            </a:solidFill>
          </a:endParaRPr>
        </a:p>
      </dsp:txBody>
      <dsp:txXfrm rot="12960000">
        <a:off x="2243019" y="2755113"/>
        <a:ext cx="1952470" cy="1796018"/>
      </dsp:txXfrm>
    </dsp:sp>
    <dsp:sp modelId="{FADFC89E-EF19-4597-8428-59D8D405873A}">
      <dsp:nvSpPr>
        <dsp:cNvPr id="0" name=""/>
        <dsp:cNvSpPr/>
      </dsp:nvSpPr>
      <dsp:spPr>
        <a:xfrm rot="17280000">
          <a:off x="1768033" y="1052502"/>
          <a:ext cx="1796018" cy="1796018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baseline="0" dirty="0" smtClean="0">
              <a:solidFill>
                <a:schemeClr val="bg1"/>
              </a:solidFill>
            </a:rPr>
            <a:t>eventos externos</a:t>
          </a:r>
          <a:endParaRPr lang="pt-BR" sz="1400" b="0" kern="1200" baseline="0" dirty="0">
            <a:solidFill>
              <a:schemeClr val="bg1"/>
            </a:solidFill>
          </a:endParaRPr>
        </a:p>
      </dsp:txBody>
      <dsp:txXfrm rot="17280000">
        <a:off x="1768033" y="1052502"/>
        <a:ext cx="1796018" cy="17960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FF3B-E9E6-42E5-B58F-257ED0C87B92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4C9F-6EAA-4AF1-BA15-4C923FE5B7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F94BF-4A4B-4E96-8D07-600564515FEE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BE07-1A37-4FF3-9E57-C85A69B5AF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ct val="0"/>
              </a:spcBef>
            </a:pPr>
            <a:r>
              <a:rPr lang="en-US" altLang="en-US" b="1" dirty="0" err="1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Página</a:t>
            </a:r>
            <a:r>
              <a:rPr lang="en-US" altLang="en-US" b="1" dirty="0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en-US" altLang="en-US" b="1" dirty="0" err="1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interna</a:t>
            </a:r>
            <a:r>
              <a:rPr lang="en-US" altLang="en-US" b="1" dirty="0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 da </a:t>
            </a:r>
            <a:r>
              <a:rPr lang="en-US" altLang="en-US" b="1" dirty="0" err="1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apresentação</a:t>
            </a:r>
            <a:r>
              <a:rPr lang="en-US" altLang="en-US" b="1" dirty="0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 com </a:t>
            </a:r>
            <a:r>
              <a:rPr lang="en-US" altLang="en-US" b="1" dirty="0" err="1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modelo</a:t>
            </a:r>
            <a:r>
              <a:rPr lang="en-US" altLang="en-US" b="1" dirty="0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 de </a:t>
            </a:r>
            <a:r>
              <a:rPr lang="en-US" altLang="en-US" b="1" dirty="0" err="1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cronograma</a:t>
            </a:r>
            <a:r>
              <a:rPr lang="en-US" altLang="en-US" b="1" dirty="0">
                <a:solidFill>
                  <a:srgbClr val="D74720"/>
                </a:solidFill>
                <a:latin typeface="Calibri" charset="0"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112000"/>
              </a:lnSpc>
              <a:spcBef>
                <a:spcPct val="0"/>
              </a:spcBef>
            </a:pPr>
            <a:endParaRPr lang="en-US" altLang="en-US" b="1" dirty="0">
              <a:solidFill>
                <a:srgbClr val="D74720"/>
              </a:solidFill>
              <a:latin typeface="Calibri" charset="0"/>
              <a:ea typeface="ＭＳ Ｐゴシック" charset="-128"/>
            </a:endParaRPr>
          </a:p>
          <a:p>
            <a:r>
              <a:rPr lang="pt-BR" altLang="en-US" dirty="0">
                <a:latin typeface="Times New Roman" charset="0"/>
                <a:ea typeface="ＭＳ Ｐゴシック" charset="-128"/>
              </a:rPr>
              <a:t>- Use, sempre que possível, o modelo de cronograma acima. Ele foi criado visando valorizar seu conteúdo e tornar a leitura dos dados mais fácil e agradável.</a:t>
            </a:r>
          </a:p>
          <a:p>
            <a:pPr>
              <a:buFont typeface="StarSymbol" charset="0"/>
              <a:buChar char="-"/>
            </a:pPr>
            <a:r>
              <a:rPr lang="pt-BR" altLang="en-US" dirty="0">
                <a:latin typeface="Times New Roman" charset="0"/>
                <a:ea typeface="ＭＳ Ｐゴシック" charset="-128"/>
              </a:rPr>
              <a:t> O cronograma deve seguir o mesmo padrão cromático da página. Deixe o cabeçalho do cronograma na cor azul claro, e as linhas posteriores, em </a:t>
            </a:r>
            <a:r>
              <a:rPr lang="pt-BR" altLang="en-US" dirty="0" err="1">
                <a:latin typeface="Times New Roman" charset="0"/>
                <a:ea typeface="ＭＳ Ｐゴシック" charset="-128"/>
              </a:rPr>
              <a:t>subtons</a:t>
            </a:r>
            <a:r>
              <a:rPr lang="pt-BR" altLang="en-US" dirty="0">
                <a:latin typeface="Times New Roman" charset="0"/>
                <a:ea typeface="ＭＳ Ｐゴシック" charset="-128"/>
              </a:rPr>
              <a:t> de cinza alternados, para facilitar a leitura.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5F813A4-ED3B-E845-B31B-8EFDB53D4710}" type="slidenum">
              <a:rPr lang="en-US" altLang="en-US" sz="1400">
                <a:ea typeface="MS Gothic" charset="-128"/>
              </a:rPr>
              <a:pPr>
                <a:spcBef>
                  <a:spcPct val="0"/>
                </a:spcBef>
              </a:pPr>
              <a:t>73</a:t>
            </a:fld>
            <a:endParaRPr lang="en-US" altLang="en-US" sz="1400">
              <a:ea typeface="MS Gothic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04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5"/>
          <p:cNvGrpSpPr/>
          <p:nvPr userDrawn="1"/>
        </p:nvGrpSpPr>
        <p:grpSpPr>
          <a:xfrm>
            <a:off x="0" y="3400170"/>
            <a:ext cx="11170508" cy="1745063"/>
            <a:chOff x="-1364" y="4077072"/>
            <a:chExt cx="8864994" cy="1846808"/>
          </a:xfrm>
        </p:grpSpPr>
        <p:grpSp>
          <p:nvGrpSpPr>
            <p:cNvPr id="4" name="Grupo 5"/>
            <p:cNvGrpSpPr/>
            <p:nvPr userDrawn="1"/>
          </p:nvGrpSpPr>
          <p:grpSpPr>
            <a:xfrm>
              <a:off x="-1116" y="5408591"/>
              <a:ext cx="6804248" cy="515289"/>
              <a:chOff x="0" y="211772"/>
              <a:chExt cx="8863630" cy="1296144"/>
            </a:xfrm>
          </p:grpSpPr>
          <p:sp>
            <p:nvSpPr>
              <p:cNvPr id="124" name="Pentágono 123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5" name="Pentágono 124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8"/>
            <p:cNvGrpSpPr/>
            <p:nvPr userDrawn="1"/>
          </p:nvGrpSpPr>
          <p:grpSpPr>
            <a:xfrm>
              <a:off x="-1364" y="4077072"/>
              <a:ext cx="8040464" cy="517624"/>
              <a:chOff x="0" y="211772"/>
              <a:chExt cx="8863630" cy="1296144"/>
            </a:xfrm>
          </p:grpSpPr>
          <p:sp>
            <p:nvSpPr>
              <p:cNvPr id="122" name="Pentágono 121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3" name="Pentágono 122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11"/>
            <p:cNvGrpSpPr/>
            <p:nvPr userDrawn="1"/>
          </p:nvGrpSpPr>
          <p:grpSpPr>
            <a:xfrm>
              <a:off x="0" y="4402832"/>
              <a:ext cx="8863630" cy="1156880"/>
              <a:chOff x="0" y="211772"/>
              <a:chExt cx="8863630" cy="1296144"/>
            </a:xfrm>
          </p:grpSpPr>
          <p:sp>
            <p:nvSpPr>
              <p:cNvPr id="120" name="Pentágono 119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1" name="Pentágono 120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00000" scaled="0"/>
              </a:gra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" y="3536252"/>
            <a:ext cx="9793764" cy="1389038"/>
          </a:xfrm>
        </p:spPr>
        <p:txBody>
          <a:bodyPr>
            <a:normAutofit/>
          </a:bodyPr>
          <a:lstStyle>
            <a:lvl1pPr>
              <a:def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273205" y="5472335"/>
            <a:ext cx="4091729" cy="792087"/>
            <a:chOff x="5760720" y="6165304"/>
            <a:chExt cx="3347784" cy="648072"/>
          </a:xfrm>
        </p:grpSpPr>
        <p:pic>
          <p:nvPicPr>
            <p:cNvPr id="17" name="Imagem 16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8" name="Imagem 17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805463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o explicativo em forma de nuvem 16"/>
          <p:cNvSpPr/>
          <p:nvPr userDrawn="1"/>
        </p:nvSpPr>
        <p:spPr>
          <a:xfrm>
            <a:off x="6769149" y="4536361"/>
            <a:ext cx="3150760" cy="1944086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o explicativo em forma de nuvem 17"/>
          <p:cNvSpPr/>
          <p:nvPr userDrawn="1"/>
        </p:nvSpPr>
        <p:spPr>
          <a:xfrm>
            <a:off x="8590858" y="2607154"/>
            <a:ext cx="2079892" cy="1139636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Trem.png"/>
          <p:cNvPicPr>
            <a:picLocks noChangeAspect="1"/>
          </p:cNvPicPr>
          <p:nvPr userDrawn="1"/>
        </p:nvPicPr>
        <p:blipFill>
          <a:blip r:embed="rId2" cstate="print">
            <a:lum bright="-12000" contrast="16000"/>
          </a:blip>
          <a:stretch>
            <a:fillRect/>
          </a:stretch>
        </p:blipFill>
        <p:spPr>
          <a:xfrm rot="20782517">
            <a:off x="6409800" y="2529373"/>
            <a:ext cx="5091774" cy="24482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o explicativo em forma de nuvem 19"/>
          <p:cNvSpPr/>
          <p:nvPr userDrawn="1"/>
        </p:nvSpPr>
        <p:spPr>
          <a:xfrm>
            <a:off x="7317125" y="357510"/>
            <a:ext cx="1145764" cy="670374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o explicativo em forma de nuvem 20"/>
          <p:cNvSpPr/>
          <p:nvPr userDrawn="1"/>
        </p:nvSpPr>
        <p:spPr>
          <a:xfrm>
            <a:off x="6917034" y="1663594"/>
            <a:ext cx="1604072" cy="938524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3" name="Imagem 22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4" name="Imagem 23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rmAutofit/>
          </a:bodyPr>
          <a:lstStyle>
            <a:lvl1pPr algn="r">
              <a:def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grpSp>
        <p:nvGrpSpPr>
          <p:cNvPr id="11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9844118" y="1266903"/>
            <a:ext cx="1677959" cy="5213273"/>
            <a:chOff x="7812361" y="1340768"/>
            <a:chExt cx="1331640" cy="5517232"/>
          </a:xfrm>
          <a:solidFill>
            <a:srgbClr val="006600">
              <a:alpha val="60000"/>
            </a:srgbClr>
          </a:solidFill>
          <a:effectLst/>
        </p:grpSpPr>
        <p:sp>
          <p:nvSpPr>
            <p:cNvPr id="7" name="Forma livre 6"/>
            <p:cNvSpPr/>
            <p:nvPr/>
          </p:nvSpPr>
          <p:spPr>
            <a:xfrm>
              <a:off x="7812361" y="1340768"/>
              <a:ext cx="1331640" cy="5517232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2012415 w 2012415"/>
                <a:gd name="connsiteY0" fmla="*/ 0 h 5935241"/>
                <a:gd name="connsiteX1" fmla="*/ 0 w 2012415"/>
                <a:gd name="connsiteY1" fmla="*/ 5935241 h 5935241"/>
                <a:gd name="connsiteX2" fmla="*/ 566057 w 2012415"/>
                <a:gd name="connsiteY2" fmla="*/ 5935241 h 5935241"/>
                <a:gd name="connsiteX3" fmla="*/ 2012415 w 2012415"/>
                <a:gd name="connsiteY3" fmla="*/ 0 h 5935241"/>
                <a:gd name="connsiteX0" fmla="*/ 2063008 w 2063008"/>
                <a:gd name="connsiteY0" fmla="*/ 0 h 5935241"/>
                <a:gd name="connsiteX1" fmla="*/ 0 w 2063008"/>
                <a:gd name="connsiteY1" fmla="*/ 5935241 h 5935241"/>
                <a:gd name="connsiteX2" fmla="*/ 566057 w 2063008"/>
                <a:gd name="connsiteY2" fmla="*/ 5935241 h 5935241"/>
                <a:gd name="connsiteX3" fmla="*/ 2063008 w 2063008"/>
                <a:gd name="connsiteY3" fmla="*/ 0 h 593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008" h="5935241">
                  <a:moveTo>
                    <a:pt x="2063008" y="0"/>
                  </a:moveTo>
                  <a:cubicBezTo>
                    <a:pt x="1678391" y="1967286"/>
                    <a:pt x="1397121" y="3058321"/>
                    <a:pt x="0" y="5935241"/>
                  </a:cubicBezTo>
                  <a:lnTo>
                    <a:pt x="566057" y="5935241"/>
                  </a:lnTo>
                  <a:cubicBezTo>
                    <a:pt x="1545235" y="3605148"/>
                    <a:pt x="1922332" y="1995216"/>
                    <a:pt x="206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8244408" y="1484784"/>
              <a:ext cx="899592" cy="5373216"/>
            </a:xfrm>
            <a:custGeom>
              <a:avLst/>
              <a:gdLst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5780314"/>
                <a:gd name="connsiteX1" fmla="*/ 0 w 1981200"/>
                <a:gd name="connsiteY1" fmla="*/ 5780314 h 5780314"/>
                <a:gd name="connsiteX2" fmla="*/ 566057 w 1981200"/>
                <a:gd name="connsiteY2" fmla="*/ 5780314 h 5780314"/>
                <a:gd name="connsiteX3" fmla="*/ 1981200 w 1981200"/>
                <a:gd name="connsiteY3" fmla="*/ 0 h 5780314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  <a:gd name="connsiteX0" fmla="*/ 1981200 w 1981200"/>
                <a:gd name="connsiteY0" fmla="*/ 0 h 6573107"/>
                <a:gd name="connsiteX1" fmla="*/ 0 w 1981200"/>
                <a:gd name="connsiteY1" fmla="*/ 6573107 h 6573107"/>
                <a:gd name="connsiteX2" fmla="*/ 566057 w 1981200"/>
                <a:gd name="connsiteY2" fmla="*/ 6573107 h 6573107"/>
                <a:gd name="connsiteX3" fmla="*/ 1981200 w 1981200"/>
                <a:gd name="connsiteY3" fmla="*/ 0 h 65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6573107">
                  <a:moveTo>
                    <a:pt x="1981200" y="0"/>
                  </a:moveTo>
                  <a:cubicBezTo>
                    <a:pt x="1752188" y="2114761"/>
                    <a:pt x="1397121" y="3696187"/>
                    <a:pt x="0" y="6573107"/>
                  </a:cubicBezTo>
                  <a:lnTo>
                    <a:pt x="566057" y="6573107"/>
                  </a:lnTo>
                  <a:cubicBezTo>
                    <a:pt x="1545235" y="4243014"/>
                    <a:pt x="1960395" y="2294303"/>
                    <a:pt x="1981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838611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 userDrawn="1"/>
        </p:nvGrpSpPr>
        <p:grpSpPr>
          <a:xfrm flipH="1">
            <a:off x="6913164" y="415446"/>
            <a:ext cx="5215335" cy="6156300"/>
            <a:chOff x="4331677" y="444474"/>
            <a:chExt cx="5535550" cy="6534289"/>
          </a:xfrm>
        </p:grpSpPr>
        <p:sp>
          <p:nvSpPr>
            <p:cNvPr id="15" name="Forma livre 14"/>
            <p:cNvSpPr/>
            <p:nvPr userDrawn="1"/>
          </p:nvSpPr>
          <p:spPr>
            <a:xfrm rot="896732">
              <a:off x="4331677" y="592309"/>
              <a:ext cx="5535550" cy="638645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5550" h="6386454">
                  <a:moveTo>
                    <a:pt x="5535550" y="563446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2718372" y="6386454"/>
                  </a:lnTo>
                  <a:lnTo>
                    <a:pt x="5535550" y="56344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/>
            <p:cNvSpPr/>
            <p:nvPr userDrawn="1"/>
          </p:nvSpPr>
          <p:spPr>
            <a:xfrm rot="896732">
              <a:off x="4414219" y="444474"/>
              <a:ext cx="4234525" cy="600493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4461313 w 4461313"/>
                <a:gd name="connsiteY0" fmla="*/ 5920404 h 6386454"/>
                <a:gd name="connsiteX1" fmla="*/ 61793 w 4461313"/>
                <a:gd name="connsiteY1" fmla="*/ 0 h 6386454"/>
                <a:gd name="connsiteX2" fmla="*/ 0 w 4461313"/>
                <a:gd name="connsiteY2" fmla="*/ 14251 h 6386454"/>
                <a:gd name="connsiteX3" fmla="*/ 2718372 w 4461313"/>
                <a:gd name="connsiteY3" fmla="*/ 6386454 h 6386454"/>
                <a:gd name="connsiteX4" fmla="*/ 4461313 w 4461313"/>
                <a:gd name="connsiteY4" fmla="*/ 5920404 h 6386454"/>
                <a:gd name="connsiteX0" fmla="*/ 4461313 w 4461313"/>
                <a:gd name="connsiteY0" fmla="*/ 5920404 h 5957545"/>
                <a:gd name="connsiteX1" fmla="*/ 61793 w 4461313"/>
                <a:gd name="connsiteY1" fmla="*/ 0 h 5957545"/>
                <a:gd name="connsiteX2" fmla="*/ 0 w 4461313"/>
                <a:gd name="connsiteY2" fmla="*/ 14251 h 5957545"/>
                <a:gd name="connsiteX3" fmla="*/ 4322170 w 4461313"/>
                <a:gd name="connsiteY3" fmla="*/ 5957545 h 5957545"/>
                <a:gd name="connsiteX4" fmla="*/ 4461313 w 4461313"/>
                <a:gd name="connsiteY4" fmla="*/ 5920404 h 5957545"/>
                <a:gd name="connsiteX0" fmla="*/ 4461313 w 4461313"/>
                <a:gd name="connsiteY0" fmla="*/ 5920404 h 6013259"/>
                <a:gd name="connsiteX1" fmla="*/ 61793 w 4461313"/>
                <a:gd name="connsiteY1" fmla="*/ 0 h 6013259"/>
                <a:gd name="connsiteX2" fmla="*/ 0 w 4461313"/>
                <a:gd name="connsiteY2" fmla="*/ 14251 h 6013259"/>
                <a:gd name="connsiteX3" fmla="*/ 4113453 w 4461313"/>
                <a:gd name="connsiteY3" fmla="*/ 6013259 h 6013259"/>
                <a:gd name="connsiteX4" fmla="*/ 4461313 w 4461313"/>
                <a:gd name="connsiteY4" fmla="*/ 5920404 h 6013259"/>
                <a:gd name="connsiteX0" fmla="*/ 4252597 w 4252597"/>
                <a:gd name="connsiteY0" fmla="*/ 5976117 h 6013259"/>
                <a:gd name="connsiteX1" fmla="*/ 61793 w 4252597"/>
                <a:gd name="connsiteY1" fmla="*/ 0 h 6013259"/>
                <a:gd name="connsiteX2" fmla="*/ 0 w 4252597"/>
                <a:gd name="connsiteY2" fmla="*/ 14251 h 6013259"/>
                <a:gd name="connsiteX3" fmla="*/ 4113453 w 4252597"/>
                <a:gd name="connsiteY3" fmla="*/ 6013259 h 6013259"/>
                <a:gd name="connsiteX4" fmla="*/ 4252597 w 4252597"/>
                <a:gd name="connsiteY4" fmla="*/ 5976117 h 6013259"/>
                <a:gd name="connsiteX0" fmla="*/ 4252597 w 4252597"/>
                <a:gd name="connsiteY0" fmla="*/ 5976022 h 6013164"/>
                <a:gd name="connsiteX1" fmla="*/ 48892 w 4252597"/>
                <a:gd name="connsiteY1" fmla="*/ 0 h 6013164"/>
                <a:gd name="connsiteX2" fmla="*/ 0 w 4252597"/>
                <a:gd name="connsiteY2" fmla="*/ 14156 h 6013164"/>
                <a:gd name="connsiteX3" fmla="*/ 4113453 w 4252597"/>
                <a:gd name="connsiteY3" fmla="*/ 6013164 h 6013164"/>
                <a:gd name="connsiteX4" fmla="*/ 4252597 w 4252597"/>
                <a:gd name="connsiteY4" fmla="*/ 5976022 h 6013164"/>
                <a:gd name="connsiteX0" fmla="*/ 4203705 w 4203705"/>
                <a:gd name="connsiteY0" fmla="*/ 5976023 h 6013165"/>
                <a:gd name="connsiteX1" fmla="*/ 0 w 4203705"/>
                <a:gd name="connsiteY1" fmla="*/ 1 h 6013165"/>
                <a:gd name="connsiteX2" fmla="*/ 0 w 4203705"/>
                <a:gd name="connsiteY2" fmla="*/ 0 h 6013165"/>
                <a:gd name="connsiteX3" fmla="*/ 4064561 w 4203705"/>
                <a:gd name="connsiteY3" fmla="*/ 6013165 h 6013165"/>
                <a:gd name="connsiteX4" fmla="*/ 4203705 w 4203705"/>
                <a:gd name="connsiteY4" fmla="*/ 5976023 h 6013165"/>
                <a:gd name="connsiteX0" fmla="*/ 4304097 w 4304097"/>
                <a:gd name="connsiteY0" fmla="*/ 5949225 h 6013165"/>
                <a:gd name="connsiteX1" fmla="*/ 0 w 4304097"/>
                <a:gd name="connsiteY1" fmla="*/ 1 h 6013165"/>
                <a:gd name="connsiteX2" fmla="*/ 0 w 4304097"/>
                <a:gd name="connsiteY2" fmla="*/ 0 h 6013165"/>
                <a:gd name="connsiteX3" fmla="*/ 4064561 w 4304097"/>
                <a:gd name="connsiteY3" fmla="*/ 6013165 h 6013165"/>
                <a:gd name="connsiteX4" fmla="*/ 4304097 w 4304097"/>
                <a:gd name="connsiteY4" fmla="*/ 5949225 h 6013165"/>
                <a:gd name="connsiteX0" fmla="*/ 4234525 w 4234525"/>
                <a:gd name="connsiteY0" fmla="*/ 5967795 h 6013165"/>
                <a:gd name="connsiteX1" fmla="*/ 0 w 4234525"/>
                <a:gd name="connsiteY1" fmla="*/ 1 h 6013165"/>
                <a:gd name="connsiteX2" fmla="*/ 0 w 4234525"/>
                <a:gd name="connsiteY2" fmla="*/ 0 h 6013165"/>
                <a:gd name="connsiteX3" fmla="*/ 4064561 w 4234525"/>
                <a:gd name="connsiteY3" fmla="*/ 6013165 h 6013165"/>
                <a:gd name="connsiteX4" fmla="*/ 4234525 w 4234525"/>
                <a:gd name="connsiteY4" fmla="*/ 5967795 h 6013165"/>
                <a:gd name="connsiteX0" fmla="*/ 4234525 w 4234525"/>
                <a:gd name="connsiteY0" fmla="*/ 5967795 h 6004937"/>
                <a:gd name="connsiteX1" fmla="*/ 0 w 4234525"/>
                <a:gd name="connsiteY1" fmla="*/ 1 h 6004937"/>
                <a:gd name="connsiteX2" fmla="*/ 0 w 4234525"/>
                <a:gd name="connsiteY2" fmla="*/ 0 h 6004937"/>
                <a:gd name="connsiteX3" fmla="*/ 4095381 w 4234525"/>
                <a:gd name="connsiteY3" fmla="*/ 6004937 h 6004937"/>
                <a:gd name="connsiteX4" fmla="*/ 4234525 w 4234525"/>
                <a:gd name="connsiteY4" fmla="*/ 5967795 h 60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4525" h="6004937">
                  <a:moveTo>
                    <a:pt x="4234525" y="596779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095381" y="6004937"/>
                  </a:lnTo>
                  <a:lnTo>
                    <a:pt x="4234525" y="59677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8" name="Imagem 17" descr="Trem.png"/>
          <p:cNvPicPr>
            <a:picLocks noChangeAspect="1"/>
          </p:cNvPicPr>
          <p:nvPr userDrawn="1"/>
        </p:nvPicPr>
        <p:blipFill>
          <a:blip r:embed="rId2" cstate="print">
            <a:lum bright="-2000" contrast="12000"/>
          </a:blip>
          <a:stretch>
            <a:fillRect/>
          </a:stretch>
        </p:blipFill>
        <p:spPr>
          <a:xfrm>
            <a:off x="8137301" y="2880047"/>
            <a:ext cx="2253002" cy="28205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upo 18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Imagem 19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1" name="Imagem 20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622587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 userDrawn="1"/>
        </p:nvGrpSpPr>
        <p:grpSpPr>
          <a:xfrm flipH="1">
            <a:off x="7057181" y="125241"/>
            <a:ext cx="5968923" cy="5869160"/>
            <a:chOff x="3188599" y="125240"/>
            <a:chExt cx="6331610" cy="6225785"/>
          </a:xfrm>
        </p:grpSpPr>
        <p:grpSp>
          <p:nvGrpSpPr>
            <p:cNvPr id="24" name="Grupo 22"/>
            <p:cNvGrpSpPr/>
            <p:nvPr userDrawn="1"/>
          </p:nvGrpSpPr>
          <p:grpSpPr>
            <a:xfrm>
              <a:off x="4821559" y="125240"/>
              <a:ext cx="4273218" cy="5797092"/>
              <a:chOff x="4821559" y="125240"/>
              <a:chExt cx="4273218" cy="5797092"/>
            </a:xfrm>
          </p:grpSpPr>
          <p:sp>
            <p:nvSpPr>
              <p:cNvPr id="29" name="Trapezóide 28"/>
              <p:cNvSpPr/>
              <p:nvPr userDrawn="1"/>
            </p:nvSpPr>
            <p:spPr>
              <a:xfrm rot="21127978">
                <a:off x="4821559" y="125240"/>
                <a:ext cx="671788" cy="54792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Trapezóide 29"/>
              <p:cNvSpPr/>
              <p:nvPr userDrawn="1"/>
            </p:nvSpPr>
            <p:spPr>
              <a:xfrm rot="21127978">
                <a:off x="4852629" y="420950"/>
                <a:ext cx="837502" cy="68308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rapezóide 30"/>
              <p:cNvSpPr/>
              <p:nvPr userDrawn="1"/>
            </p:nvSpPr>
            <p:spPr>
              <a:xfrm rot="21127978">
                <a:off x="4900587" y="795550"/>
                <a:ext cx="1037010" cy="84580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Trapezóide 31"/>
              <p:cNvSpPr/>
              <p:nvPr userDrawn="1"/>
            </p:nvSpPr>
            <p:spPr>
              <a:xfrm rot="21127978">
                <a:off x="4932040" y="1196752"/>
                <a:ext cx="1268786" cy="10348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Trapezóide 32"/>
              <p:cNvSpPr/>
              <p:nvPr userDrawn="1"/>
            </p:nvSpPr>
            <p:spPr>
              <a:xfrm rot="21127978">
                <a:off x="4990721" y="1755251"/>
                <a:ext cx="1581765" cy="129011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Trapezóide 33"/>
              <p:cNvSpPr/>
              <p:nvPr userDrawn="1"/>
            </p:nvSpPr>
            <p:spPr>
              <a:xfrm rot="21127978">
                <a:off x="5081298" y="2462746"/>
                <a:ext cx="1958570" cy="15974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Trapezóide 34"/>
              <p:cNvSpPr/>
              <p:nvPr userDrawn="1"/>
            </p:nvSpPr>
            <p:spPr>
              <a:xfrm rot="21127978">
                <a:off x="5195689" y="3284984"/>
                <a:ext cx="2347017" cy="19142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Trapezóide 35"/>
              <p:cNvSpPr/>
              <p:nvPr userDrawn="1"/>
            </p:nvSpPr>
            <p:spPr>
              <a:xfrm rot="21127978">
                <a:off x="5304238" y="4318102"/>
                <a:ext cx="2925970" cy="238647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Trapezóide 36"/>
              <p:cNvSpPr/>
              <p:nvPr userDrawn="1"/>
            </p:nvSpPr>
            <p:spPr>
              <a:xfrm rot="21127978">
                <a:off x="5471788" y="5626836"/>
                <a:ext cx="3622989" cy="29549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5" name="Forma livre 24"/>
            <p:cNvSpPr/>
            <p:nvPr userDrawn="1"/>
          </p:nvSpPr>
          <p:spPr>
            <a:xfrm rot="896732">
              <a:off x="4414016" y="546791"/>
              <a:ext cx="5106193" cy="580423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193" h="5804234">
                  <a:moveTo>
                    <a:pt x="5106193" y="575100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4918709" y="5804234"/>
                  </a:lnTo>
                  <a:lnTo>
                    <a:pt x="5106193" y="57510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 userDrawn="1"/>
          </p:nvSpPr>
          <p:spPr>
            <a:xfrm rot="18148286" flipH="1">
              <a:off x="3516774" y="735053"/>
              <a:ext cx="4811177" cy="546752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0526 w 5486400"/>
                <a:gd name="connsiteY2" fmla="*/ 368658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3976 w 5245874"/>
                <a:gd name="connsiteY0" fmla="*/ 6092858 h 6337407"/>
                <a:gd name="connsiteX1" fmla="*/ 68604 w 5245874"/>
                <a:gd name="connsiteY1" fmla="*/ 0 h 6337407"/>
                <a:gd name="connsiteX2" fmla="*/ 0 w 5245874"/>
                <a:gd name="connsiteY2" fmla="*/ 7554 h 6337407"/>
                <a:gd name="connsiteX3" fmla="*/ 5245874 w 5245874"/>
                <a:gd name="connsiteY3" fmla="*/ 6337407 h 6337407"/>
                <a:gd name="connsiteX4" fmla="*/ 5213976 w 5245874"/>
                <a:gd name="connsiteY4" fmla="*/ 6092858 h 6337407"/>
                <a:gd name="connsiteX0" fmla="*/ 5336459 w 5368357"/>
                <a:gd name="connsiteY0" fmla="*/ 6092858 h 6337407"/>
                <a:gd name="connsiteX1" fmla="*/ 191087 w 5368357"/>
                <a:gd name="connsiteY1" fmla="*/ 0 h 6337407"/>
                <a:gd name="connsiteX2" fmla="*/ 0 w 5368357"/>
                <a:gd name="connsiteY2" fmla="*/ 244380 h 6337407"/>
                <a:gd name="connsiteX3" fmla="*/ 5368357 w 5368357"/>
                <a:gd name="connsiteY3" fmla="*/ 6337407 h 6337407"/>
                <a:gd name="connsiteX4" fmla="*/ 5336459 w 5368357"/>
                <a:gd name="connsiteY4" fmla="*/ 6092858 h 6337407"/>
                <a:gd name="connsiteX0" fmla="*/ 5336459 w 5368357"/>
                <a:gd name="connsiteY0" fmla="*/ 5869431 h 6113980"/>
                <a:gd name="connsiteX1" fmla="*/ 37616 w 5368357"/>
                <a:gd name="connsiteY1" fmla="*/ 0 h 6113980"/>
                <a:gd name="connsiteX2" fmla="*/ 0 w 5368357"/>
                <a:gd name="connsiteY2" fmla="*/ 20953 h 6113980"/>
                <a:gd name="connsiteX3" fmla="*/ 5368357 w 5368357"/>
                <a:gd name="connsiteY3" fmla="*/ 6113980 h 6113980"/>
                <a:gd name="connsiteX4" fmla="*/ 5336459 w 5368357"/>
                <a:gd name="connsiteY4" fmla="*/ 5869431 h 6113980"/>
                <a:gd name="connsiteX0" fmla="*/ 5336459 w 5368357"/>
                <a:gd name="connsiteY0" fmla="*/ 5890101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5336459 w 5368357"/>
                <a:gd name="connsiteY4" fmla="*/ 5890101 h 6134650"/>
                <a:gd name="connsiteX0" fmla="*/ 4776057 w 5368357"/>
                <a:gd name="connsiteY0" fmla="*/ 5220707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4776057 w 5368357"/>
                <a:gd name="connsiteY4" fmla="*/ 5220707 h 6134650"/>
                <a:gd name="connsiteX0" fmla="*/ 4776057 w 4776057"/>
                <a:gd name="connsiteY0" fmla="*/ 5220707 h 5437868"/>
                <a:gd name="connsiteX1" fmla="*/ 28189 w 4776057"/>
                <a:gd name="connsiteY1" fmla="*/ 0 h 5437868"/>
                <a:gd name="connsiteX2" fmla="*/ 0 w 4776057"/>
                <a:gd name="connsiteY2" fmla="*/ 41623 h 5437868"/>
                <a:gd name="connsiteX3" fmla="*/ 4654680 w 4776057"/>
                <a:gd name="connsiteY3" fmla="*/ 5437868 h 5437868"/>
                <a:gd name="connsiteX4" fmla="*/ 4776057 w 4776057"/>
                <a:gd name="connsiteY4" fmla="*/ 5220707 h 5437868"/>
                <a:gd name="connsiteX0" fmla="*/ 4756267 w 4756267"/>
                <a:gd name="connsiteY0" fmla="*/ 5251805 h 5437868"/>
                <a:gd name="connsiteX1" fmla="*/ 28189 w 4756267"/>
                <a:gd name="connsiteY1" fmla="*/ 0 h 5437868"/>
                <a:gd name="connsiteX2" fmla="*/ 0 w 4756267"/>
                <a:gd name="connsiteY2" fmla="*/ 41623 h 5437868"/>
                <a:gd name="connsiteX3" fmla="*/ 4654680 w 4756267"/>
                <a:gd name="connsiteY3" fmla="*/ 5437868 h 5437868"/>
                <a:gd name="connsiteX4" fmla="*/ 4756267 w 4756267"/>
                <a:gd name="connsiteY4" fmla="*/ 5251805 h 5437868"/>
                <a:gd name="connsiteX0" fmla="*/ 4756267 w 4756267"/>
                <a:gd name="connsiteY0" fmla="*/ 5251805 h 5467527"/>
                <a:gd name="connsiteX1" fmla="*/ 28189 w 4756267"/>
                <a:gd name="connsiteY1" fmla="*/ 0 h 5467527"/>
                <a:gd name="connsiteX2" fmla="*/ 0 w 4756267"/>
                <a:gd name="connsiteY2" fmla="*/ 41623 h 5467527"/>
                <a:gd name="connsiteX3" fmla="*/ 4696020 w 4756267"/>
                <a:gd name="connsiteY3" fmla="*/ 5467527 h 5467527"/>
                <a:gd name="connsiteX4" fmla="*/ 4756267 w 4756267"/>
                <a:gd name="connsiteY4" fmla="*/ 5251805 h 5467527"/>
                <a:gd name="connsiteX0" fmla="*/ 4811177 w 4811177"/>
                <a:gd name="connsiteY0" fmla="*/ 5260140 h 5467527"/>
                <a:gd name="connsiteX1" fmla="*/ 28189 w 4811177"/>
                <a:gd name="connsiteY1" fmla="*/ 0 h 5467527"/>
                <a:gd name="connsiteX2" fmla="*/ 0 w 4811177"/>
                <a:gd name="connsiteY2" fmla="*/ 41623 h 5467527"/>
                <a:gd name="connsiteX3" fmla="*/ 4696020 w 4811177"/>
                <a:gd name="connsiteY3" fmla="*/ 5467527 h 5467527"/>
                <a:gd name="connsiteX4" fmla="*/ 4811177 w 4811177"/>
                <a:gd name="connsiteY4" fmla="*/ 5260140 h 546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1177" h="5467527">
                  <a:moveTo>
                    <a:pt x="4811177" y="5260140"/>
                  </a:moveTo>
                  <a:lnTo>
                    <a:pt x="28189" y="0"/>
                  </a:lnTo>
                  <a:lnTo>
                    <a:pt x="0" y="41623"/>
                  </a:lnTo>
                  <a:lnTo>
                    <a:pt x="4696020" y="5467527"/>
                  </a:lnTo>
                  <a:lnTo>
                    <a:pt x="4811177" y="52601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8" name="Imagem 37" descr="Trem.png"/>
          <p:cNvPicPr>
            <a:picLocks noChangeAspect="1"/>
          </p:cNvPicPr>
          <p:nvPr userDrawn="1"/>
        </p:nvPicPr>
        <p:blipFill>
          <a:blip r:embed="rId2" cstate="print">
            <a:lum bright="-10000" contrast="16000"/>
          </a:blip>
          <a:stretch>
            <a:fillRect/>
          </a:stretch>
        </p:blipFill>
        <p:spPr>
          <a:xfrm>
            <a:off x="7993285" y="2952055"/>
            <a:ext cx="2254354" cy="28510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upo 39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1" name="Imagem 40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42" name="Imagem 41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29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69459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6197601" y="420914"/>
            <a:ext cx="4754877" cy="6656920"/>
            <a:chOff x="3775312" y="466890"/>
            <a:chExt cx="5014223" cy="7020008"/>
          </a:xfrm>
        </p:grpSpPr>
        <p:grpSp>
          <p:nvGrpSpPr>
            <p:cNvPr id="12" name="Grupo 11"/>
            <p:cNvGrpSpPr/>
            <p:nvPr userDrawn="1"/>
          </p:nvGrpSpPr>
          <p:grpSpPr>
            <a:xfrm flipV="1">
              <a:off x="3775312" y="466890"/>
              <a:ext cx="5014223" cy="7020008"/>
              <a:chOff x="3413072" y="-663930"/>
              <a:chExt cx="5288975" cy="7020008"/>
            </a:xfrm>
          </p:grpSpPr>
          <p:sp>
            <p:nvSpPr>
              <p:cNvPr id="13" name="Forma livre 12"/>
              <p:cNvSpPr/>
              <p:nvPr userDrawn="1"/>
            </p:nvSpPr>
            <p:spPr>
              <a:xfrm rot="896732" flipH="1" flipV="1">
                <a:off x="3413072" y="-663930"/>
                <a:ext cx="5288975" cy="6994505"/>
              </a:xfrm>
              <a:custGeom>
                <a:avLst/>
                <a:gdLst>
                  <a:gd name="connsiteX0" fmla="*/ 5518298 w 5550196"/>
                  <a:gd name="connsiteY0" fmla="*/ 6453962 h 6698511"/>
                  <a:gd name="connsiteX1" fmla="*/ 63796 w 5550196"/>
                  <a:gd name="connsiteY1" fmla="*/ 0 h 6698511"/>
                  <a:gd name="connsiteX2" fmla="*/ 0 w 5550196"/>
                  <a:gd name="connsiteY2" fmla="*/ 0 h 6698511"/>
                  <a:gd name="connsiteX3" fmla="*/ 5550196 w 5550196"/>
                  <a:gd name="connsiteY3" fmla="*/ 6698511 h 6698511"/>
                  <a:gd name="connsiteX4" fmla="*/ 5518298 w 5550196"/>
                  <a:gd name="connsiteY4" fmla="*/ 6453962 h 6698511"/>
                  <a:gd name="connsiteX0" fmla="*/ 5454502 w 5486400"/>
                  <a:gd name="connsiteY0" fmla="*/ 6453962 h 6698511"/>
                  <a:gd name="connsiteX1" fmla="*/ 0 w 5486400"/>
                  <a:gd name="connsiteY1" fmla="*/ 0 h 6698511"/>
                  <a:gd name="connsiteX2" fmla="*/ 243194 w 5486400"/>
                  <a:gd name="connsiteY2" fmla="*/ 537702 h 6698511"/>
                  <a:gd name="connsiteX3" fmla="*/ 5486400 w 5486400"/>
                  <a:gd name="connsiteY3" fmla="*/ 6698511 h 6698511"/>
                  <a:gd name="connsiteX4" fmla="*/ 5454502 w 5486400"/>
                  <a:gd name="connsiteY4" fmla="*/ 6453962 h 6698511"/>
                  <a:gd name="connsiteX0" fmla="*/ 5211308 w 5243206"/>
                  <a:gd name="connsiteY0" fmla="*/ 5916260 h 6160809"/>
                  <a:gd name="connsiteX1" fmla="*/ 43613 w 5243206"/>
                  <a:gd name="connsiteY1" fmla="*/ 459 h 6160809"/>
                  <a:gd name="connsiteX2" fmla="*/ 0 w 5243206"/>
                  <a:gd name="connsiteY2" fmla="*/ 0 h 6160809"/>
                  <a:gd name="connsiteX3" fmla="*/ 5243206 w 5243206"/>
                  <a:gd name="connsiteY3" fmla="*/ 6160809 h 6160809"/>
                  <a:gd name="connsiteX4" fmla="*/ 5211308 w 5243206"/>
                  <a:gd name="connsiteY4" fmla="*/ 5916260 h 6160809"/>
                  <a:gd name="connsiteX0" fmla="*/ 5211308 w 5243206"/>
                  <a:gd name="connsiteY0" fmla="*/ 5918325 h 6162874"/>
                  <a:gd name="connsiteX1" fmla="*/ 71540 w 5243206"/>
                  <a:gd name="connsiteY1" fmla="*/ 0 h 6162874"/>
                  <a:gd name="connsiteX2" fmla="*/ 0 w 5243206"/>
                  <a:gd name="connsiteY2" fmla="*/ 2065 h 6162874"/>
                  <a:gd name="connsiteX3" fmla="*/ 5243206 w 5243206"/>
                  <a:gd name="connsiteY3" fmla="*/ 6162874 h 6162874"/>
                  <a:gd name="connsiteX4" fmla="*/ 5211308 w 5243206"/>
                  <a:gd name="connsiteY4" fmla="*/ 5918325 h 6162874"/>
                  <a:gd name="connsiteX0" fmla="*/ 5211308 w 5243206"/>
                  <a:gd name="connsiteY0" fmla="*/ 5931886 h 6176435"/>
                  <a:gd name="connsiteX1" fmla="*/ 66945 w 5243206"/>
                  <a:gd name="connsiteY1" fmla="*/ 0 h 6176435"/>
                  <a:gd name="connsiteX2" fmla="*/ 0 w 5243206"/>
                  <a:gd name="connsiteY2" fmla="*/ 15626 h 6176435"/>
                  <a:gd name="connsiteX3" fmla="*/ 5243206 w 5243206"/>
                  <a:gd name="connsiteY3" fmla="*/ 6176435 h 6176435"/>
                  <a:gd name="connsiteX4" fmla="*/ 5211308 w 5243206"/>
                  <a:gd name="connsiteY4" fmla="*/ 5931886 h 6176435"/>
                  <a:gd name="connsiteX0" fmla="*/ 5212896 w 5244794"/>
                  <a:gd name="connsiteY0" fmla="*/ 5931886 h 6176435"/>
                  <a:gd name="connsiteX1" fmla="*/ 68533 w 5244794"/>
                  <a:gd name="connsiteY1" fmla="*/ 0 h 6176435"/>
                  <a:gd name="connsiteX2" fmla="*/ 0 w 5244794"/>
                  <a:gd name="connsiteY2" fmla="*/ 11120 h 6176435"/>
                  <a:gd name="connsiteX3" fmla="*/ 5244794 w 5244794"/>
                  <a:gd name="connsiteY3" fmla="*/ 6176435 h 6176435"/>
                  <a:gd name="connsiteX4" fmla="*/ 5212896 w 5244794"/>
                  <a:gd name="connsiteY4" fmla="*/ 5931886 h 6176435"/>
                  <a:gd name="connsiteX0" fmla="*/ 5212896 w 5244794"/>
                  <a:gd name="connsiteY0" fmla="*/ 5935017 h 6179566"/>
                  <a:gd name="connsiteX1" fmla="*/ 61793 w 5244794"/>
                  <a:gd name="connsiteY1" fmla="*/ 0 h 6179566"/>
                  <a:gd name="connsiteX2" fmla="*/ 0 w 5244794"/>
                  <a:gd name="connsiteY2" fmla="*/ 14251 h 6179566"/>
                  <a:gd name="connsiteX3" fmla="*/ 5244794 w 5244794"/>
                  <a:gd name="connsiteY3" fmla="*/ 6179566 h 6179566"/>
                  <a:gd name="connsiteX4" fmla="*/ 5212896 w 5244794"/>
                  <a:gd name="connsiteY4" fmla="*/ 5935017 h 6179566"/>
                  <a:gd name="connsiteX0" fmla="*/ 5212896 w 5212896"/>
                  <a:gd name="connsiteY0" fmla="*/ 5935017 h 5935017"/>
                  <a:gd name="connsiteX1" fmla="*/ 61793 w 5212896"/>
                  <a:gd name="connsiteY1" fmla="*/ 0 h 5935017"/>
                  <a:gd name="connsiteX2" fmla="*/ 0 w 5212896"/>
                  <a:gd name="connsiteY2" fmla="*/ 14251 h 5935017"/>
                  <a:gd name="connsiteX3" fmla="*/ 4918709 w 5212896"/>
                  <a:gd name="connsiteY3" fmla="*/ 5804234 h 5935017"/>
                  <a:gd name="connsiteX4" fmla="*/ 5212896 w 5212896"/>
                  <a:gd name="connsiteY4" fmla="*/ 5935017 h 5935017"/>
                  <a:gd name="connsiteX0" fmla="*/ 5165779 w 5165779"/>
                  <a:gd name="connsiteY0" fmla="*/ 5603651 h 5804234"/>
                  <a:gd name="connsiteX1" fmla="*/ 61793 w 5165779"/>
                  <a:gd name="connsiteY1" fmla="*/ 0 h 5804234"/>
                  <a:gd name="connsiteX2" fmla="*/ 0 w 5165779"/>
                  <a:gd name="connsiteY2" fmla="*/ 14251 h 5804234"/>
                  <a:gd name="connsiteX3" fmla="*/ 4918709 w 5165779"/>
                  <a:gd name="connsiteY3" fmla="*/ 5804234 h 5804234"/>
                  <a:gd name="connsiteX4" fmla="*/ 5165779 w 5165779"/>
                  <a:gd name="connsiteY4" fmla="*/ 5603651 h 5804234"/>
                  <a:gd name="connsiteX0" fmla="*/ 5106193 w 5106193"/>
                  <a:gd name="connsiteY0" fmla="*/ 5751003 h 5804234"/>
                  <a:gd name="connsiteX1" fmla="*/ 61793 w 5106193"/>
                  <a:gd name="connsiteY1" fmla="*/ 0 h 5804234"/>
                  <a:gd name="connsiteX2" fmla="*/ 0 w 5106193"/>
                  <a:gd name="connsiteY2" fmla="*/ 14251 h 5804234"/>
                  <a:gd name="connsiteX3" fmla="*/ 4918709 w 5106193"/>
                  <a:gd name="connsiteY3" fmla="*/ 5804234 h 5804234"/>
                  <a:gd name="connsiteX4" fmla="*/ 5106193 w 5106193"/>
                  <a:gd name="connsiteY4" fmla="*/ 5751003 h 5804234"/>
                  <a:gd name="connsiteX0" fmla="*/ 5535550 w 5535550"/>
                  <a:gd name="connsiteY0" fmla="*/ 5634463 h 5804234"/>
                  <a:gd name="connsiteX1" fmla="*/ 61793 w 5535550"/>
                  <a:gd name="connsiteY1" fmla="*/ 0 h 5804234"/>
                  <a:gd name="connsiteX2" fmla="*/ 0 w 5535550"/>
                  <a:gd name="connsiteY2" fmla="*/ 14251 h 5804234"/>
                  <a:gd name="connsiteX3" fmla="*/ 4918709 w 5535550"/>
                  <a:gd name="connsiteY3" fmla="*/ 5804234 h 5804234"/>
                  <a:gd name="connsiteX4" fmla="*/ 5535550 w 5535550"/>
                  <a:gd name="connsiteY4" fmla="*/ 5634463 h 580423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862346"/>
                  <a:gd name="connsiteX1" fmla="*/ 61793 w 5535550"/>
                  <a:gd name="connsiteY1" fmla="*/ 0 h 6862346"/>
                  <a:gd name="connsiteX2" fmla="*/ 0 w 5535550"/>
                  <a:gd name="connsiteY2" fmla="*/ 14251 h 6862346"/>
                  <a:gd name="connsiteX3" fmla="*/ 883278 w 5535550"/>
                  <a:gd name="connsiteY3" fmla="*/ 6862346 h 6862346"/>
                  <a:gd name="connsiteX4" fmla="*/ 5535550 w 5535550"/>
                  <a:gd name="connsiteY4" fmla="*/ 5634463 h 6862346"/>
                  <a:gd name="connsiteX0" fmla="*/ 5544606 w 5544606"/>
                  <a:gd name="connsiteY0" fmla="*/ 5618095 h 6862346"/>
                  <a:gd name="connsiteX1" fmla="*/ 61793 w 5544606"/>
                  <a:gd name="connsiteY1" fmla="*/ 0 h 6862346"/>
                  <a:gd name="connsiteX2" fmla="*/ 0 w 5544606"/>
                  <a:gd name="connsiteY2" fmla="*/ 14251 h 6862346"/>
                  <a:gd name="connsiteX3" fmla="*/ 883278 w 5544606"/>
                  <a:gd name="connsiteY3" fmla="*/ 6862346 h 6862346"/>
                  <a:gd name="connsiteX4" fmla="*/ 5544606 w 5544606"/>
                  <a:gd name="connsiteY4" fmla="*/ 5618095 h 6862346"/>
                  <a:gd name="connsiteX0" fmla="*/ 5544606 w 5544606"/>
                  <a:gd name="connsiteY0" fmla="*/ 5827455 h 7071706"/>
                  <a:gd name="connsiteX1" fmla="*/ 784324 w 5544606"/>
                  <a:gd name="connsiteY1" fmla="*/ 0 h 7071706"/>
                  <a:gd name="connsiteX2" fmla="*/ 0 w 5544606"/>
                  <a:gd name="connsiteY2" fmla="*/ 223611 h 7071706"/>
                  <a:gd name="connsiteX3" fmla="*/ 883278 w 5544606"/>
                  <a:gd name="connsiteY3" fmla="*/ 7071706 h 7071706"/>
                  <a:gd name="connsiteX4" fmla="*/ 5544606 w 5544606"/>
                  <a:gd name="connsiteY4" fmla="*/ 5827455 h 7071706"/>
                  <a:gd name="connsiteX0" fmla="*/ 5606992 w 5606992"/>
                  <a:gd name="connsiteY0" fmla="*/ 5886368 h 7071706"/>
                  <a:gd name="connsiteX1" fmla="*/ 784324 w 5606992"/>
                  <a:gd name="connsiteY1" fmla="*/ 0 h 7071706"/>
                  <a:gd name="connsiteX2" fmla="*/ 0 w 5606992"/>
                  <a:gd name="connsiteY2" fmla="*/ 223611 h 7071706"/>
                  <a:gd name="connsiteX3" fmla="*/ 883278 w 5606992"/>
                  <a:gd name="connsiteY3" fmla="*/ 7071706 h 7071706"/>
                  <a:gd name="connsiteX4" fmla="*/ 5606992 w 5606992"/>
                  <a:gd name="connsiteY4" fmla="*/ 5886368 h 7071706"/>
                  <a:gd name="connsiteX0" fmla="*/ 5606992 w 5606992"/>
                  <a:gd name="connsiteY0" fmla="*/ 5886368 h 7084061"/>
                  <a:gd name="connsiteX1" fmla="*/ 784324 w 5606992"/>
                  <a:gd name="connsiteY1" fmla="*/ 0 h 7084061"/>
                  <a:gd name="connsiteX2" fmla="*/ 0 w 5606992"/>
                  <a:gd name="connsiteY2" fmla="*/ 223611 h 7084061"/>
                  <a:gd name="connsiteX3" fmla="*/ 874226 w 5606992"/>
                  <a:gd name="connsiteY3" fmla="*/ 7084061 h 7084061"/>
                  <a:gd name="connsiteX4" fmla="*/ 5606992 w 5606992"/>
                  <a:gd name="connsiteY4" fmla="*/ 5886368 h 7084061"/>
                  <a:gd name="connsiteX0" fmla="*/ 5608194 w 5608194"/>
                  <a:gd name="connsiteY0" fmla="*/ 5886368 h 7084061"/>
                  <a:gd name="connsiteX1" fmla="*/ 785526 w 5608194"/>
                  <a:gd name="connsiteY1" fmla="*/ 0 h 7084061"/>
                  <a:gd name="connsiteX2" fmla="*/ 0 w 5608194"/>
                  <a:gd name="connsiteY2" fmla="*/ 207481 h 7084061"/>
                  <a:gd name="connsiteX3" fmla="*/ 875428 w 5608194"/>
                  <a:gd name="connsiteY3" fmla="*/ 7084061 h 7084061"/>
                  <a:gd name="connsiteX4" fmla="*/ 5608194 w 5608194"/>
                  <a:gd name="connsiteY4" fmla="*/ 5886368 h 7084061"/>
                  <a:gd name="connsiteX0" fmla="*/ 5608194 w 5608194"/>
                  <a:gd name="connsiteY0" fmla="*/ 5796812 h 6994505"/>
                  <a:gd name="connsiteX1" fmla="*/ 465987 w 5608194"/>
                  <a:gd name="connsiteY1" fmla="*/ 0 h 6994505"/>
                  <a:gd name="connsiteX2" fmla="*/ 0 w 5608194"/>
                  <a:gd name="connsiteY2" fmla="*/ 117925 h 6994505"/>
                  <a:gd name="connsiteX3" fmla="*/ 875428 w 5608194"/>
                  <a:gd name="connsiteY3" fmla="*/ 6994505 h 6994505"/>
                  <a:gd name="connsiteX4" fmla="*/ 5608194 w 5608194"/>
                  <a:gd name="connsiteY4" fmla="*/ 5796812 h 6994505"/>
                  <a:gd name="connsiteX0" fmla="*/ 5362360 w 5362360"/>
                  <a:gd name="connsiteY0" fmla="*/ 5796812 h 6994505"/>
                  <a:gd name="connsiteX1" fmla="*/ 220153 w 5362360"/>
                  <a:gd name="connsiteY1" fmla="*/ 0 h 6994505"/>
                  <a:gd name="connsiteX2" fmla="*/ 0 w 5362360"/>
                  <a:gd name="connsiteY2" fmla="*/ 55713 h 6994505"/>
                  <a:gd name="connsiteX3" fmla="*/ 629594 w 5362360"/>
                  <a:gd name="connsiteY3" fmla="*/ 6994505 h 6994505"/>
                  <a:gd name="connsiteX4" fmla="*/ 5362360 w 5362360"/>
                  <a:gd name="connsiteY4" fmla="*/ 5796812 h 6994505"/>
                  <a:gd name="connsiteX0" fmla="*/ 5288975 w 5288975"/>
                  <a:gd name="connsiteY0" fmla="*/ 5796812 h 6994505"/>
                  <a:gd name="connsiteX1" fmla="*/ 146768 w 5288975"/>
                  <a:gd name="connsiteY1" fmla="*/ 0 h 6994505"/>
                  <a:gd name="connsiteX2" fmla="*/ 0 w 5288975"/>
                  <a:gd name="connsiteY2" fmla="*/ 37142 h 6994505"/>
                  <a:gd name="connsiteX3" fmla="*/ 556209 w 5288975"/>
                  <a:gd name="connsiteY3" fmla="*/ 6994505 h 6994505"/>
                  <a:gd name="connsiteX4" fmla="*/ 5288975 w 5288975"/>
                  <a:gd name="connsiteY4" fmla="*/ 5796812 h 699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8975" h="6994505">
                    <a:moveTo>
                      <a:pt x="5288975" y="5796812"/>
                    </a:moveTo>
                    <a:cubicBezTo>
                      <a:pt x="4080204" y="3508227"/>
                      <a:pt x="1899976" y="2682190"/>
                      <a:pt x="146768" y="0"/>
                    </a:cubicBezTo>
                    <a:lnTo>
                      <a:pt x="0" y="37142"/>
                    </a:lnTo>
                    <a:cubicBezTo>
                      <a:pt x="471970" y="2523150"/>
                      <a:pt x="42110" y="4716913"/>
                      <a:pt x="556209" y="6994505"/>
                    </a:cubicBezTo>
                    <a:lnTo>
                      <a:pt x="5288975" y="57968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4" name="Forma livre 13"/>
              <p:cNvSpPr/>
              <p:nvPr userDrawn="1"/>
            </p:nvSpPr>
            <p:spPr>
              <a:xfrm rot="896732" flipH="1" flipV="1">
                <a:off x="3840876" y="-554990"/>
                <a:ext cx="4775287" cy="6911068"/>
              </a:xfrm>
              <a:custGeom>
                <a:avLst/>
                <a:gdLst>
                  <a:gd name="connsiteX0" fmla="*/ 5518298 w 5550196"/>
                  <a:gd name="connsiteY0" fmla="*/ 6453962 h 6698511"/>
                  <a:gd name="connsiteX1" fmla="*/ 63796 w 5550196"/>
                  <a:gd name="connsiteY1" fmla="*/ 0 h 6698511"/>
                  <a:gd name="connsiteX2" fmla="*/ 0 w 5550196"/>
                  <a:gd name="connsiteY2" fmla="*/ 0 h 6698511"/>
                  <a:gd name="connsiteX3" fmla="*/ 5550196 w 5550196"/>
                  <a:gd name="connsiteY3" fmla="*/ 6698511 h 6698511"/>
                  <a:gd name="connsiteX4" fmla="*/ 5518298 w 5550196"/>
                  <a:gd name="connsiteY4" fmla="*/ 6453962 h 6698511"/>
                  <a:gd name="connsiteX0" fmla="*/ 5454502 w 5486400"/>
                  <a:gd name="connsiteY0" fmla="*/ 6453962 h 6698511"/>
                  <a:gd name="connsiteX1" fmla="*/ 0 w 5486400"/>
                  <a:gd name="connsiteY1" fmla="*/ 0 h 6698511"/>
                  <a:gd name="connsiteX2" fmla="*/ 243194 w 5486400"/>
                  <a:gd name="connsiteY2" fmla="*/ 537702 h 6698511"/>
                  <a:gd name="connsiteX3" fmla="*/ 5486400 w 5486400"/>
                  <a:gd name="connsiteY3" fmla="*/ 6698511 h 6698511"/>
                  <a:gd name="connsiteX4" fmla="*/ 5454502 w 5486400"/>
                  <a:gd name="connsiteY4" fmla="*/ 6453962 h 6698511"/>
                  <a:gd name="connsiteX0" fmla="*/ 5211308 w 5243206"/>
                  <a:gd name="connsiteY0" fmla="*/ 5916260 h 6160809"/>
                  <a:gd name="connsiteX1" fmla="*/ 43613 w 5243206"/>
                  <a:gd name="connsiteY1" fmla="*/ 459 h 6160809"/>
                  <a:gd name="connsiteX2" fmla="*/ 0 w 5243206"/>
                  <a:gd name="connsiteY2" fmla="*/ 0 h 6160809"/>
                  <a:gd name="connsiteX3" fmla="*/ 5243206 w 5243206"/>
                  <a:gd name="connsiteY3" fmla="*/ 6160809 h 6160809"/>
                  <a:gd name="connsiteX4" fmla="*/ 5211308 w 5243206"/>
                  <a:gd name="connsiteY4" fmla="*/ 5916260 h 6160809"/>
                  <a:gd name="connsiteX0" fmla="*/ 5211308 w 5243206"/>
                  <a:gd name="connsiteY0" fmla="*/ 5918325 h 6162874"/>
                  <a:gd name="connsiteX1" fmla="*/ 71540 w 5243206"/>
                  <a:gd name="connsiteY1" fmla="*/ 0 h 6162874"/>
                  <a:gd name="connsiteX2" fmla="*/ 0 w 5243206"/>
                  <a:gd name="connsiteY2" fmla="*/ 2065 h 6162874"/>
                  <a:gd name="connsiteX3" fmla="*/ 5243206 w 5243206"/>
                  <a:gd name="connsiteY3" fmla="*/ 6162874 h 6162874"/>
                  <a:gd name="connsiteX4" fmla="*/ 5211308 w 5243206"/>
                  <a:gd name="connsiteY4" fmla="*/ 5918325 h 6162874"/>
                  <a:gd name="connsiteX0" fmla="*/ 5211308 w 5243206"/>
                  <a:gd name="connsiteY0" fmla="*/ 5931886 h 6176435"/>
                  <a:gd name="connsiteX1" fmla="*/ 66945 w 5243206"/>
                  <a:gd name="connsiteY1" fmla="*/ 0 h 6176435"/>
                  <a:gd name="connsiteX2" fmla="*/ 0 w 5243206"/>
                  <a:gd name="connsiteY2" fmla="*/ 15626 h 6176435"/>
                  <a:gd name="connsiteX3" fmla="*/ 5243206 w 5243206"/>
                  <a:gd name="connsiteY3" fmla="*/ 6176435 h 6176435"/>
                  <a:gd name="connsiteX4" fmla="*/ 5211308 w 5243206"/>
                  <a:gd name="connsiteY4" fmla="*/ 5931886 h 6176435"/>
                  <a:gd name="connsiteX0" fmla="*/ 5212896 w 5244794"/>
                  <a:gd name="connsiteY0" fmla="*/ 5931886 h 6176435"/>
                  <a:gd name="connsiteX1" fmla="*/ 68533 w 5244794"/>
                  <a:gd name="connsiteY1" fmla="*/ 0 h 6176435"/>
                  <a:gd name="connsiteX2" fmla="*/ 0 w 5244794"/>
                  <a:gd name="connsiteY2" fmla="*/ 11120 h 6176435"/>
                  <a:gd name="connsiteX3" fmla="*/ 5244794 w 5244794"/>
                  <a:gd name="connsiteY3" fmla="*/ 6176435 h 6176435"/>
                  <a:gd name="connsiteX4" fmla="*/ 5212896 w 5244794"/>
                  <a:gd name="connsiteY4" fmla="*/ 5931886 h 6176435"/>
                  <a:gd name="connsiteX0" fmla="*/ 5212896 w 5244794"/>
                  <a:gd name="connsiteY0" fmla="*/ 5935017 h 6179566"/>
                  <a:gd name="connsiteX1" fmla="*/ 61793 w 5244794"/>
                  <a:gd name="connsiteY1" fmla="*/ 0 h 6179566"/>
                  <a:gd name="connsiteX2" fmla="*/ 0 w 5244794"/>
                  <a:gd name="connsiteY2" fmla="*/ 14251 h 6179566"/>
                  <a:gd name="connsiteX3" fmla="*/ 5244794 w 5244794"/>
                  <a:gd name="connsiteY3" fmla="*/ 6179566 h 6179566"/>
                  <a:gd name="connsiteX4" fmla="*/ 5212896 w 5244794"/>
                  <a:gd name="connsiteY4" fmla="*/ 5935017 h 6179566"/>
                  <a:gd name="connsiteX0" fmla="*/ 5212896 w 5212896"/>
                  <a:gd name="connsiteY0" fmla="*/ 5935017 h 5935017"/>
                  <a:gd name="connsiteX1" fmla="*/ 61793 w 5212896"/>
                  <a:gd name="connsiteY1" fmla="*/ 0 h 5935017"/>
                  <a:gd name="connsiteX2" fmla="*/ 0 w 5212896"/>
                  <a:gd name="connsiteY2" fmla="*/ 14251 h 5935017"/>
                  <a:gd name="connsiteX3" fmla="*/ 4918709 w 5212896"/>
                  <a:gd name="connsiteY3" fmla="*/ 5804234 h 5935017"/>
                  <a:gd name="connsiteX4" fmla="*/ 5212896 w 5212896"/>
                  <a:gd name="connsiteY4" fmla="*/ 5935017 h 5935017"/>
                  <a:gd name="connsiteX0" fmla="*/ 5165779 w 5165779"/>
                  <a:gd name="connsiteY0" fmla="*/ 5603651 h 5804234"/>
                  <a:gd name="connsiteX1" fmla="*/ 61793 w 5165779"/>
                  <a:gd name="connsiteY1" fmla="*/ 0 h 5804234"/>
                  <a:gd name="connsiteX2" fmla="*/ 0 w 5165779"/>
                  <a:gd name="connsiteY2" fmla="*/ 14251 h 5804234"/>
                  <a:gd name="connsiteX3" fmla="*/ 4918709 w 5165779"/>
                  <a:gd name="connsiteY3" fmla="*/ 5804234 h 5804234"/>
                  <a:gd name="connsiteX4" fmla="*/ 5165779 w 5165779"/>
                  <a:gd name="connsiteY4" fmla="*/ 5603651 h 5804234"/>
                  <a:gd name="connsiteX0" fmla="*/ 5106193 w 5106193"/>
                  <a:gd name="connsiteY0" fmla="*/ 5751003 h 5804234"/>
                  <a:gd name="connsiteX1" fmla="*/ 61793 w 5106193"/>
                  <a:gd name="connsiteY1" fmla="*/ 0 h 5804234"/>
                  <a:gd name="connsiteX2" fmla="*/ 0 w 5106193"/>
                  <a:gd name="connsiteY2" fmla="*/ 14251 h 5804234"/>
                  <a:gd name="connsiteX3" fmla="*/ 4918709 w 5106193"/>
                  <a:gd name="connsiteY3" fmla="*/ 5804234 h 5804234"/>
                  <a:gd name="connsiteX4" fmla="*/ 5106193 w 5106193"/>
                  <a:gd name="connsiteY4" fmla="*/ 5751003 h 5804234"/>
                  <a:gd name="connsiteX0" fmla="*/ 5535550 w 5535550"/>
                  <a:gd name="connsiteY0" fmla="*/ 5634463 h 5804234"/>
                  <a:gd name="connsiteX1" fmla="*/ 61793 w 5535550"/>
                  <a:gd name="connsiteY1" fmla="*/ 0 h 5804234"/>
                  <a:gd name="connsiteX2" fmla="*/ 0 w 5535550"/>
                  <a:gd name="connsiteY2" fmla="*/ 14251 h 5804234"/>
                  <a:gd name="connsiteX3" fmla="*/ 4918709 w 5535550"/>
                  <a:gd name="connsiteY3" fmla="*/ 5804234 h 5804234"/>
                  <a:gd name="connsiteX4" fmla="*/ 5535550 w 5535550"/>
                  <a:gd name="connsiteY4" fmla="*/ 5634463 h 580423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862346"/>
                  <a:gd name="connsiteX1" fmla="*/ 61793 w 5535550"/>
                  <a:gd name="connsiteY1" fmla="*/ 0 h 6862346"/>
                  <a:gd name="connsiteX2" fmla="*/ 0 w 5535550"/>
                  <a:gd name="connsiteY2" fmla="*/ 14251 h 6862346"/>
                  <a:gd name="connsiteX3" fmla="*/ 883278 w 5535550"/>
                  <a:gd name="connsiteY3" fmla="*/ 6862346 h 6862346"/>
                  <a:gd name="connsiteX4" fmla="*/ 5535550 w 5535550"/>
                  <a:gd name="connsiteY4" fmla="*/ 5634463 h 6862346"/>
                  <a:gd name="connsiteX0" fmla="*/ 5544606 w 5544606"/>
                  <a:gd name="connsiteY0" fmla="*/ 5618095 h 6862346"/>
                  <a:gd name="connsiteX1" fmla="*/ 61793 w 5544606"/>
                  <a:gd name="connsiteY1" fmla="*/ 0 h 6862346"/>
                  <a:gd name="connsiteX2" fmla="*/ 0 w 5544606"/>
                  <a:gd name="connsiteY2" fmla="*/ 14251 h 6862346"/>
                  <a:gd name="connsiteX3" fmla="*/ 883278 w 5544606"/>
                  <a:gd name="connsiteY3" fmla="*/ 6862346 h 6862346"/>
                  <a:gd name="connsiteX4" fmla="*/ 5544606 w 5544606"/>
                  <a:gd name="connsiteY4" fmla="*/ 5618095 h 6862346"/>
                  <a:gd name="connsiteX0" fmla="*/ 5544606 w 5544606"/>
                  <a:gd name="connsiteY0" fmla="*/ 5827455 h 7071706"/>
                  <a:gd name="connsiteX1" fmla="*/ 784324 w 5544606"/>
                  <a:gd name="connsiteY1" fmla="*/ 0 h 7071706"/>
                  <a:gd name="connsiteX2" fmla="*/ 0 w 5544606"/>
                  <a:gd name="connsiteY2" fmla="*/ 223611 h 7071706"/>
                  <a:gd name="connsiteX3" fmla="*/ 883278 w 5544606"/>
                  <a:gd name="connsiteY3" fmla="*/ 7071706 h 7071706"/>
                  <a:gd name="connsiteX4" fmla="*/ 5544606 w 5544606"/>
                  <a:gd name="connsiteY4" fmla="*/ 5827455 h 7071706"/>
                  <a:gd name="connsiteX0" fmla="*/ 5544606 w 5544606"/>
                  <a:gd name="connsiteY0" fmla="*/ 6809456 h 8053707"/>
                  <a:gd name="connsiteX1" fmla="*/ 182173 w 5544606"/>
                  <a:gd name="connsiteY1" fmla="*/ 0 h 8053707"/>
                  <a:gd name="connsiteX2" fmla="*/ 0 w 5544606"/>
                  <a:gd name="connsiteY2" fmla="*/ 1205612 h 8053707"/>
                  <a:gd name="connsiteX3" fmla="*/ 883278 w 5544606"/>
                  <a:gd name="connsiteY3" fmla="*/ 8053707 h 8053707"/>
                  <a:gd name="connsiteX4" fmla="*/ 5544606 w 5544606"/>
                  <a:gd name="connsiteY4" fmla="*/ 6809456 h 8053707"/>
                  <a:gd name="connsiteX0" fmla="*/ 5741689 w 5741689"/>
                  <a:gd name="connsiteY0" fmla="*/ 6809456 h 8053707"/>
                  <a:gd name="connsiteX1" fmla="*/ 379256 w 5741689"/>
                  <a:gd name="connsiteY1" fmla="*/ 0 h 8053707"/>
                  <a:gd name="connsiteX2" fmla="*/ 0 w 5741689"/>
                  <a:gd name="connsiteY2" fmla="*/ 109060 h 8053707"/>
                  <a:gd name="connsiteX3" fmla="*/ 1080361 w 5741689"/>
                  <a:gd name="connsiteY3" fmla="*/ 8053707 h 8053707"/>
                  <a:gd name="connsiteX4" fmla="*/ 5741689 w 5741689"/>
                  <a:gd name="connsiteY4" fmla="*/ 6809456 h 8053707"/>
                  <a:gd name="connsiteX0" fmla="*/ 5741689 w 5741689"/>
                  <a:gd name="connsiteY0" fmla="*/ 6809456 h 8153237"/>
                  <a:gd name="connsiteX1" fmla="*/ 379256 w 5741689"/>
                  <a:gd name="connsiteY1" fmla="*/ 0 h 8153237"/>
                  <a:gd name="connsiteX2" fmla="*/ 0 w 5741689"/>
                  <a:gd name="connsiteY2" fmla="*/ 109060 h 8153237"/>
                  <a:gd name="connsiteX3" fmla="*/ 1018099 w 5741689"/>
                  <a:gd name="connsiteY3" fmla="*/ 8153237 h 8153237"/>
                  <a:gd name="connsiteX4" fmla="*/ 5741689 w 5741689"/>
                  <a:gd name="connsiteY4" fmla="*/ 6809456 h 8153237"/>
                  <a:gd name="connsiteX0" fmla="*/ 5493321 w 5493321"/>
                  <a:gd name="connsiteY0" fmla="*/ 6866325 h 8153237"/>
                  <a:gd name="connsiteX1" fmla="*/ 379256 w 5493321"/>
                  <a:gd name="connsiteY1" fmla="*/ 0 h 8153237"/>
                  <a:gd name="connsiteX2" fmla="*/ 0 w 5493321"/>
                  <a:gd name="connsiteY2" fmla="*/ 109060 h 8153237"/>
                  <a:gd name="connsiteX3" fmla="*/ 1018099 w 5493321"/>
                  <a:gd name="connsiteY3" fmla="*/ 8153237 h 8153237"/>
                  <a:gd name="connsiteX4" fmla="*/ 5493321 w 5493321"/>
                  <a:gd name="connsiteY4" fmla="*/ 6866325 h 8153237"/>
                  <a:gd name="connsiteX0" fmla="*/ 5544952 w 5544952"/>
                  <a:gd name="connsiteY0" fmla="*/ 6935867 h 8153237"/>
                  <a:gd name="connsiteX1" fmla="*/ 379256 w 5544952"/>
                  <a:gd name="connsiteY1" fmla="*/ 0 h 8153237"/>
                  <a:gd name="connsiteX2" fmla="*/ 0 w 5544952"/>
                  <a:gd name="connsiteY2" fmla="*/ 109060 h 8153237"/>
                  <a:gd name="connsiteX3" fmla="*/ 1018099 w 5544952"/>
                  <a:gd name="connsiteY3" fmla="*/ 8153237 h 8153237"/>
                  <a:gd name="connsiteX4" fmla="*/ 5544952 w 5544952"/>
                  <a:gd name="connsiteY4" fmla="*/ 6935867 h 8153237"/>
                  <a:gd name="connsiteX0" fmla="*/ 5544952 w 5544952"/>
                  <a:gd name="connsiteY0" fmla="*/ 6935867 h 8157343"/>
                  <a:gd name="connsiteX1" fmla="*/ 379256 w 5544952"/>
                  <a:gd name="connsiteY1" fmla="*/ 0 h 8157343"/>
                  <a:gd name="connsiteX2" fmla="*/ 0 w 5544952"/>
                  <a:gd name="connsiteY2" fmla="*/ 109060 h 8157343"/>
                  <a:gd name="connsiteX3" fmla="*/ 1064533 w 5544952"/>
                  <a:gd name="connsiteY3" fmla="*/ 8157343 h 8157343"/>
                  <a:gd name="connsiteX4" fmla="*/ 5544952 w 5544952"/>
                  <a:gd name="connsiteY4" fmla="*/ 6935867 h 8157343"/>
                  <a:gd name="connsiteX0" fmla="*/ 5544952 w 5544952"/>
                  <a:gd name="connsiteY0" fmla="*/ 6935867 h 8179155"/>
                  <a:gd name="connsiteX1" fmla="*/ 379256 w 5544952"/>
                  <a:gd name="connsiteY1" fmla="*/ 0 h 8179155"/>
                  <a:gd name="connsiteX2" fmla="*/ 0 w 5544952"/>
                  <a:gd name="connsiteY2" fmla="*/ 109060 h 8179155"/>
                  <a:gd name="connsiteX3" fmla="*/ 984526 w 5544952"/>
                  <a:gd name="connsiteY3" fmla="*/ 8179155 h 8179155"/>
                  <a:gd name="connsiteX4" fmla="*/ 5544952 w 5544952"/>
                  <a:gd name="connsiteY4" fmla="*/ 6935867 h 8179155"/>
                  <a:gd name="connsiteX0" fmla="*/ 5554303 w 5554303"/>
                  <a:gd name="connsiteY0" fmla="*/ 6935867 h 8179155"/>
                  <a:gd name="connsiteX1" fmla="*/ 388607 w 5554303"/>
                  <a:gd name="connsiteY1" fmla="*/ 0 h 8179155"/>
                  <a:gd name="connsiteX2" fmla="*/ 0 w 5554303"/>
                  <a:gd name="connsiteY2" fmla="*/ 113166 h 8179155"/>
                  <a:gd name="connsiteX3" fmla="*/ 993877 w 5554303"/>
                  <a:gd name="connsiteY3" fmla="*/ 8179155 h 8179155"/>
                  <a:gd name="connsiteX4" fmla="*/ 5554303 w 5554303"/>
                  <a:gd name="connsiteY4" fmla="*/ 6935867 h 8179155"/>
                  <a:gd name="connsiteX0" fmla="*/ 5575217 w 5575217"/>
                  <a:gd name="connsiteY0" fmla="*/ 6977233 h 8179155"/>
                  <a:gd name="connsiteX1" fmla="*/ 388607 w 5575217"/>
                  <a:gd name="connsiteY1" fmla="*/ 0 h 8179155"/>
                  <a:gd name="connsiteX2" fmla="*/ 0 w 5575217"/>
                  <a:gd name="connsiteY2" fmla="*/ 113166 h 8179155"/>
                  <a:gd name="connsiteX3" fmla="*/ 993877 w 5575217"/>
                  <a:gd name="connsiteY3" fmla="*/ 8179155 h 8179155"/>
                  <a:gd name="connsiteX4" fmla="*/ 5575217 w 5575217"/>
                  <a:gd name="connsiteY4" fmla="*/ 6977233 h 8179155"/>
                  <a:gd name="connsiteX0" fmla="*/ 5380898 w 5380898"/>
                  <a:gd name="connsiteY0" fmla="*/ 6977233 h 8179155"/>
                  <a:gd name="connsiteX1" fmla="*/ 194288 w 5380898"/>
                  <a:gd name="connsiteY1" fmla="*/ 0 h 8179155"/>
                  <a:gd name="connsiteX2" fmla="*/ 0 w 5380898"/>
                  <a:gd name="connsiteY2" fmla="*/ 46636 h 8179155"/>
                  <a:gd name="connsiteX3" fmla="*/ 799558 w 5380898"/>
                  <a:gd name="connsiteY3" fmla="*/ 8179155 h 8179155"/>
                  <a:gd name="connsiteX4" fmla="*/ 5380898 w 5380898"/>
                  <a:gd name="connsiteY4" fmla="*/ 6977233 h 8179155"/>
                  <a:gd name="connsiteX0" fmla="*/ 5380898 w 5380898"/>
                  <a:gd name="connsiteY0" fmla="*/ 7130917 h 8332839"/>
                  <a:gd name="connsiteX1" fmla="*/ 0 w 5380898"/>
                  <a:gd name="connsiteY1" fmla="*/ 200320 h 8332839"/>
                  <a:gd name="connsiteX2" fmla="*/ 799558 w 5380898"/>
                  <a:gd name="connsiteY2" fmla="*/ 8332839 h 8332839"/>
                  <a:gd name="connsiteX3" fmla="*/ 5380898 w 5380898"/>
                  <a:gd name="connsiteY3" fmla="*/ 7130917 h 833283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0898" h="8132519">
                    <a:moveTo>
                      <a:pt x="5380898" y="6930597"/>
                    </a:moveTo>
                    <a:cubicBezTo>
                      <a:pt x="4898224" y="5454565"/>
                      <a:pt x="1351172" y="2653067"/>
                      <a:pt x="0" y="0"/>
                    </a:cubicBezTo>
                    <a:cubicBezTo>
                      <a:pt x="471970" y="2486008"/>
                      <a:pt x="285459" y="5854927"/>
                      <a:pt x="799558" y="8132519"/>
                    </a:cubicBezTo>
                    <a:lnTo>
                      <a:pt x="5380898" y="693059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pic>
          <p:nvPicPr>
            <p:cNvPr id="15" name="Imagem 14" descr="Trem.png"/>
            <p:cNvPicPr>
              <a:picLocks noChangeAspect="1"/>
            </p:cNvPicPr>
            <p:nvPr userDrawn="1"/>
          </p:nvPicPr>
          <p:blipFill>
            <a:blip r:embed="rId2" cstate="print">
              <a:lum bright="-9000" contrast="38000"/>
            </a:blip>
            <a:stretch>
              <a:fillRect/>
            </a:stretch>
          </p:blipFill>
          <p:spPr>
            <a:xfrm>
              <a:off x="5061454" y="4047313"/>
              <a:ext cx="3503688" cy="17281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upo 15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7" name="Imagem 16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18" name="Imagem 17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805463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 flipH="1">
            <a:off x="5443567" y="678258"/>
            <a:ext cx="6471713" cy="6183848"/>
            <a:chOff x="5877837" y="722497"/>
            <a:chExt cx="3672057" cy="6572721"/>
          </a:xfrm>
        </p:grpSpPr>
        <p:sp>
          <p:nvSpPr>
            <p:cNvPr id="13" name="Forma livre 12"/>
            <p:cNvSpPr/>
            <p:nvPr userDrawn="1"/>
          </p:nvSpPr>
          <p:spPr>
            <a:xfrm rot="896732">
              <a:off x="5877837" y="758968"/>
              <a:ext cx="3672057" cy="6536250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04691 w 5504691"/>
                <a:gd name="connsiteY0" fmla="*/ 5634463 h 6386454"/>
                <a:gd name="connsiteX1" fmla="*/ 30934 w 5504691"/>
                <a:gd name="connsiteY1" fmla="*/ 0 h 6386454"/>
                <a:gd name="connsiteX2" fmla="*/ 0 w 5504691"/>
                <a:gd name="connsiteY2" fmla="*/ 111449 h 6386454"/>
                <a:gd name="connsiteX3" fmla="*/ 2687513 w 5504691"/>
                <a:gd name="connsiteY3" fmla="*/ 6386454 h 6386454"/>
                <a:gd name="connsiteX4" fmla="*/ 5504691 w 5504691"/>
                <a:gd name="connsiteY4" fmla="*/ 5634463 h 6386454"/>
                <a:gd name="connsiteX0" fmla="*/ 5504691 w 5504691"/>
                <a:gd name="connsiteY0" fmla="*/ 5560156 h 6312147"/>
                <a:gd name="connsiteX1" fmla="*/ 121553 w 5504691"/>
                <a:gd name="connsiteY1" fmla="*/ 0 h 6312147"/>
                <a:gd name="connsiteX2" fmla="*/ 0 w 5504691"/>
                <a:gd name="connsiteY2" fmla="*/ 37142 h 6312147"/>
                <a:gd name="connsiteX3" fmla="*/ 2687513 w 5504691"/>
                <a:gd name="connsiteY3" fmla="*/ 6312147 h 6312147"/>
                <a:gd name="connsiteX4" fmla="*/ 5504691 w 5504691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20949 w 5520949"/>
                <a:gd name="connsiteY0" fmla="*/ 5560156 h 6312147"/>
                <a:gd name="connsiteX1" fmla="*/ 137811 w 5520949"/>
                <a:gd name="connsiteY1" fmla="*/ 0 h 6312147"/>
                <a:gd name="connsiteX2" fmla="*/ 0 w 5520949"/>
                <a:gd name="connsiteY2" fmla="*/ 31104 h 6312147"/>
                <a:gd name="connsiteX3" fmla="*/ 2703771 w 5520949"/>
                <a:gd name="connsiteY3" fmla="*/ 6312147 h 6312147"/>
                <a:gd name="connsiteX4" fmla="*/ 5520949 w 5520949"/>
                <a:gd name="connsiteY4" fmla="*/ 5560156 h 6312147"/>
                <a:gd name="connsiteX0" fmla="*/ 5520949 w 5520949"/>
                <a:gd name="connsiteY0" fmla="*/ 5559215 h 6311206"/>
                <a:gd name="connsiteX1" fmla="*/ 98715 w 5520949"/>
                <a:gd name="connsiteY1" fmla="*/ 0 h 6311206"/>
                <a:gd name="connsiteX2" fmla="*/ 0 w 5520949"/>
                <a:gd name="connsiteY2" fmla="*/ 30163 h 6311206"/>
                <a:gd name="connsiteX3" fmla="*/ 2703771 w 5520949"/>
                <a:gd name="connsiteY3" fmla="*/ 6311206 h 6311206"/>
                <a:gd name="connsiteX4" fmla="*/ 5520949 w 5520949"/>
                <a:gd name="connsiteY4" fmla="*/ 5559215 h 6311206"/>
                <a:gd name="connsiteX0" fmla="*/ 4922283 w 4922283"/>
                <a:gd name="connsiteY0" fmla="*/ 5439974 h 6311206"/>
                <a:gd name="connsiteX1" fmla="*/ 98715 w 4922283"/>
                <a:gd name="connsiteY1" fmla="*/ 0 h 6311206"/>
                <a:gd name="connsiteX2" fmla="*/ 0 w 4922283"/>
                <a:gd name="connsiteY2" fmla="*/ 30163 h 6311206"/>
                <a:gd name="connsiteX3" fmla="*/ 2703771 w 4922283"/>
                <a:gd name="connsiteY3" fmla="*/ 6311206 h 6311206"/>
                <a:gd name="connsiteX4" fmla="*/ 4922283 w 4922283"/>
                <a:gd name="connsiteY4" fmla="*/ 5439974 h 6311206"/>
                <a:gd name="connsiteX0" fmla="*/ 5298621 w 5298621"/>
                <a:gd name="connsiteY0" fmla="*/ 5520224 h 6311206"/>
                <a:gd name="connsiteX1" fmla="*/ 98715 w 5298621"/>
                <a:gd name="connsiteY1" fmla="*/ 0 h 6311206"/>
                <a:gd name="connsiteX2" fmla="*/ 0 w 5298621"/>
                <a:gd name="connsiteY2" fmla="*/ 30163 h 6311206"/>
                <a:gd name="connsiteX3" fmla="*/ 2703771 w 5298621"/>
                <a:gd name="connsiteY3" fmla="*/ 6311206 h 6311206"/>
                <a:gd name="connsiteX4" fmla="*/ 5298621 w 5298621"/>
                <a:gd name="connsiteY4" fmla="*/ 5520224 h 6311206"/>
                <a:gd name="connsiteX0" fmla="*/ 5298621 w 5298621"/>
                <a:gd name="connsiteY0" fmla="*/ 5818300 h 6609282"/>
                <a:gd name="connsiteX1" fmla="*/ 1110227 w 5298621"/>
                <a:gd name="connsiteY1" fmla="*/ 0 h 6609282"/>
                <a:gd name="connsiteX2" fmla="*/ 0 w 5298621"/>
                <a:gd name="connsiteY2" fmla="*/ 328239 h 6609282"/>
                <a:gd name="connsiteX3" fmla="*/ 2703771 w 5298621"/>
                <a:gd name="connsiteY3" fmla="*/ 6609282 h 6609282"/>
                <a:gd name="connsiteX4" fmla="*/ 5298621 w 5298621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701852"/>
                <a:gd name="connsiteX1" fmla="*/ 60777 w 4249171"/>
                <a:gd name="connsiteY1" fmla="*/ 0 h 6701852"/>
                <a:gd name="connsiteX2" fmla="*/ 0 w 4249171"/>
                <a:gd name="connsiteY2" fmla="*/ 18571 h 6701852"/>
                <a:gd name="connsiteX3" fmla="*/ 1720626 w 4249171"/>
                <a:gd name="connsiteY3" fmla="*/ 6701852 h 6701852"/>
                <a:gd name="connsiteX4" fmla="*/ 4249171 w 4249171"/>
                <a:gd name="connsiteY4" fmla="*/ 5818300 h 6701852"/>
                <a:gd name="connsiteX0" fmla="*/ 4168092 w 4168092"/>
                <a:gd name="connsiteY0" fmla="*/ 5478049 h 6701852"/>
                <a:gd name="connsiteX1" fmla="*/ 60777 w 4168092"/>
                <a:gd name="connsiteY1" fmla="*/ 0 h 6701852"/>
                <a:gd name="connsiteX2" fmla="*/ 0 w 4168092"/>
                <a:gd name="connsiteY2" fmla="*/ 18571 h 6701852"/>
                <a:gd name="connsiteX3" fmla="*/ 1720626 w 4168092"/>
                <a:gd name="connsiteY3" fmla="*/ 6701852 h 6701852"/>
                <a:gd name="connsiteX4" fmla="*/ 4168092 w 4168092"/>
                <a:gd name="connsiteY4" fmla="*/ 5478049 h 6701852"/>
                <a:gd name="connsiteX0" fmla="*/ 4168092 w 4168092"/>
                <a:gd name="connsiteY0" fmla="*/ 5459478 h 6683281"/>
                <a:gd name="connsiteX1" fmla="*/ 535511 w 4168092"/>
                <a:gd name="connsiteY1" fmla="*/ 147030 h 6683281"/>
                <a:gd name="connsiteX2" fmla="*/ 0 w 4168092"/>
                <a:gd name="connsiteY2" fmla="*/ 0 h 6683281"/>
                <a:gd name="connsiteX3" fmla="*/ 1720626 w 4168092"/>
                <a:gd name="connsiteY3" fmla="*/ 6683281 h 6683281"/>
                <a:gd name="connsiteX4" fmla="*/ 4168092 w 4168092"/>
                <a:gd name="connsiteY4" fmla="*/ 5459478 h 6683281"/>
                <a:gd name="connsiteX0" fmla="*/ 3672056 w 3672056"/>
                <a:gd name="connsiteY0" fmla="*/ 5312448 h 6536251"/>
                <a:gd name="connsiteX1" fmla="*/ 39475 w 3672056"/>
                <a:gd name="connsiteY1" fmla="*/ 0 h 6536251"/>
                <a:gd name="connsiteX2" fmla="*/ 0 w 3672056"/>
                <a:gd name="connsiteY2" fmla="*/ 19739 h 6536251"/>
                <a:gd name="connsiteX3" fmla="*/ 1224590 w 3672056"/>
                <a:gd name="connsiteY3" fmla="*/ 6536251 h 6536251"/>
                <a:gd name="connsiteX4" fmla="*/ 3672056 w 3672056"/>
                <a:gd name="connsiteY4" fmla="*/ 5312448 h 653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056" h="6536251">
                  <a:moveTo>
                    <a:pt x="3672056" y="5312448"/>
                  </a:moveTo>
                  <a:cubicBezTo>
                    <a:pt x="2463285" y="3023863"/>
                    <a:pt x="1780666" y="3108030"/>
                    <a:pt x="39475" y="0"/>
                  </a:cubicBezTo>
                  <a:lnTo>
                    <a:pt x="0" y="19739"/>
                  </a:lnTo>
                  <a:cubicBezTo>
                    <a:pt x="179569" y="2857081"/>
                    <a:pt x="710491" y="4258659"/>
                    <a:pt x="1224590" y="6536251"/>
                  </a:cubicBezTo>
                  <a:lnTo>
                    <a:pt x="3672056" y="53124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 userDrawn="1"/>
          </p:nvSpPr>
          <p:spPr>
            <a:xfrm rot="896732">
              <a:off x="5926776" y="722497"/>
              <a:ext cx="3435206" cy="6437556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6840624 w 6840624"/>
                <a:gd name="connsiteY0" fmla="*/ 6214983 h 6386454"/>
                <a:gd name="connsiteX1" fmla="*/ 61793 w 6840624"/>
                <a:gd name="connsiteY1" fmla="*/ 0 h 6386454"/>
                <a:gd name="connsiteX2" fmla="*/ 0 w 6840624"/>
                <a:gd name="connsiteY2" fmla="*/ 14251 h 6386454"/>
                <a:gd name="connsiteX3" fmla="*/ 2718372 w 6840624"/>
                <a:gd name="connsiteY3" fmla="*/ 6386454 h 6386454"/>
                <a:gd name="connsiteX4" fmla="*/ 6840624 w 6840624"/>
                <a:gd name="connsiteY4" fmla="*/ 6214983 h 6386454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23732 w 6823732"/>
                <a:gd name="connsiteY0" fmla="*/ 6214983 h 6924551"/>
                <a:gd name="connsiteX1" fmla="*/ 44901 w 6823732"/>
                <a:gd name="connsiteY1" fmla="*/ 0 h 6924551"/>
                <a:gd name="connsiteX2" fmla="*/ 0 w 6823732"/>
                <a:gd name="connsiteY2" fmla="*/ 132362 h 6924551"/>
                <a:gd name="connsiteX3" fmla="*/ 3708040 w 6823732"/>
                <a:gd name="connsiteY3" fmla="*/ 6924551 h 6924551"/>
                <a:gd name="connsiteX4" fmla="*/ 6823732 w 6823732"/>
                <a:gd name="connsiteY4" fmla="*/ 6214983 h 6924551"/>
                <a:gd name="connsiteX0" fmla="*/ 6823732 w 6823732"/>
                <a:gd name="connsiteY0" fmla="*/ 6102895 h 6812463"/>
                <a:gd name="connsiteX1" fmla="*/ 77766 w 6823732"/>
                <a:gd name="connsiteY1" fmla="*/ 0 h 6812463"/>
                <a:gd name="connsiteX2" fmla="*/ 0 w 6823732"/>
                <a:gd name="connsiteY2" fmla="*/ 20274 h 6812463"/>
                <a:gd name="connsiteX3" fmla="*/ 3708040 w 6823732"/>
                <a:gd name="connsiteY3" fmla="*/ 6812463 h 6812463"/>
                <a:gd name="connsiteX4" fmla="*/ 6823732 w 6823732"/>
                <a:gd name="connsiteY4" fmla="*/ 6102895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402232 h 7157112"/>
                <a:gd name="connsiteX1" fmla="*/ 1399769 w 6565097"/>
                <a:gd name="connsiteY1" fmla="*/ 0 h 7157112"/>
                <a:gd name="connsiteX2" fmla="*/ 0 w 6565097"/>
                <a:gd name="connsiteY2" fmla="*/ 364923 h 7157112"/>
                <a:gd name="connsiteX3" fmla="*/ 3708040 w 6565097"/>
                <a:gd name="connsiteY3" fmla="*/ 7157112 h 7157112"/>
                <a:gd name="connsiteX4" fmla="*/ 6565097 w 6565097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165327 w 5165327"/>
                <a:gd name="connsiteY0" fmla="*/ 6422506 h 7157112"/>
                <a:gd name="connsiteX1" fmla="*/ 77765 w 5165327"/>
                <a:gd name="connsiteY1" fmla="*/ 0 h 7157112"/>
                <a:gd name="connsiteX2" fmla="*/ 0 w 5165327"/>
                <a:gd name="connsiteY2" fmla="*/ 20275 h 7157112"/>
                <a:gd name="connsiteX3" fmla="*/ 2386036 w 5165327"/>
                <a:gd name="connsiteY3" fmla="*/ 7157112 h 7157112"/>
                <a:gd name="connsiteX4" fmla="*/ 5165327 w 5165327"/>
                <a:gd name="connsiteY4" fmla="*/ 6422506 h 7157112"/>
                <a:gd name="connsiteX0" fmla="*/ 5165327 w 5165327"/>
                <a:gd name="connsiteY0" fmla="*/ 6524665 h 7259271"/>
                <a:gd name="connsiteX1" fmla="*/ 0 w 5165327"/>
                <a:gd name="connsiteY1" fmla="*/ 122434 h 7259271"/>
                <a:gd name="connsiteX2" fmla="*/ 2386036 w 5165327"/>
                <a:gd name="connsiteY2" fmla="*/ 7259271 h 7259271"/>
                <a:gd name="connsiteX3" fmla="*/ 5165327 w 5165327"/>
                <a:gd name="connsiteY3" fmla="*/ 6524665 h 7259271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9090 w 5139090"/>
                <a:gd name="connsiteY0" fmla="*/ 6427717 h 7162323"/>
                <a:gd name="connsiteX1" fmla="*/ 1 w 5139090"/>
                <a:gd name="connsiteY1" fmla="*/ 0 h 7162323"/>
                <a:gd name="connsiteX2" fmla="*/ 2359799 w 5139090"/>
                <a:gd name="connsiteY2" fmla="*/ 7162323 h 7162323"/>
                <a:gd name="connsiteX3" fmla="*/ 5139090 w 5139090"/>
                <a:gd name="connsiteY3" fmla="*/ 6427717 h 7162323"/>
                <a:gd name="connsiteX0" fmla="*/ 5048110 w 5048110"/>
                <a:gd name="connsiteY0" fmla="*/ 6075538 h 7162323"/>
                <a:gd name="connsiteX1" fmla="*/ 0 w 5048110"/>
                <a:gd name="connsiteY1" fmla="*/ 0 h 7162323"/>
                <a:gd name="connsiteX2" fmla="*/ 2359798 w 5048110"/>
                <a:gd name="connsiteY2" fmla="*/ 7162323 h 7162323"/>
                <a:gd name="connsiteX3" fmla="*/ 5048110 w 5048110"/>
                <a:gd name="connsiteY3" fmla="*/ 6075538 h 7162323"/>
                <a:gd name="connsiteX0" fmla="*/ 5048110 w 5048110"/>
                <a:gd name="connsiteY0" fmla="*/ 6075538 h 7196049"/>
                <a:gd name="connsiteX1" fmla="*/ 0 w 5048110"/>
                <a:gd name="connsiteY1" fmla="*/ 0 h 7196049"/>
                <a:gd name="connsiteX2" fmla="*/ 2421596 w 5048110"/>
                <a:gd name="connsiteY2" fmla="*/ 7196049 h 7196049"/>
                <a:gd name="connsiteX3" fmla="*/ 5048110 w 5048110"/>
                <a:gd name="connsiteY3" fmla="*/ 6075538 h 7196049"/>
                <a:gd name="connsiteX0" fmla="*/ 4395459 w 4395459"/>
                <a:gd name="connsiteY0" fmla="*/ 5907206 h 7027717"/>
                <a:gd name="connsiteX1" fmla="*/ 0 w 4395459"/>
                <a:gd name="connsiteY1" fmla="*/ 0 h 7027717"/>
                <a:gd name="connsiteX2" fmla="*/ 1768945 w 4395459"/>
                <a:gd name="connsiteY2" fmla="*/ 7027717 h 7027717"/>
                <a:gd name="connsiteX3" fmla="*/ 4395459 w 4395459"/>
                <a:gd name="connsiteY3" fmla="*/ 5907206 h 70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459" h="7027717">
                  <a:moveTo>
                    <a:pt x="4395459" y="5907206"/>
                  </a:moveTo>
                  <a:cubicBezTo>
                    <a:pt x="3997786" y="4717733"/>
                    <a:pt x="852942" y="2220371"/>
                    <a:pt x="0" y="0"/>
                  </a:cubicBezTo>
                  <a:cubicBezTo>
                    <a:pt x="493003" y="3230783"/>
                    <a:pt x="1254846" y="4750125"/>
                    <a:pt x="1768945" y="7027717"/>
                  </a:cubicBezTo>
                  <a:lnTo>
                    <a:pt x="4395459" y="590720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7" name="Imagem 16" descr="Trem.png"/>
          <p:cNvPicPr>
            <a:picLocks noChangeAspect="1"/>
          </p:cNvPicPr>
          <p:nvPr userDrawn="1"/>
        </p:nvPicPr>
        <p:blipFill>
          <a:blip r:embed="rId2" cstate="print">
            <a:lum bright="-9000" contrast="38000"/>
          </a:blip>
          <a:stretch>
            <a:fillRect/>
          </a:stretch>
        </p:blipFill>
        <p:spPr>
          <a:xfrm>
            <a:off x="7633245" y="2664023"/>
            <a:ext cx="2681900" cy="27219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upo 18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Imagem 19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1" name="Imagem 20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6104" y="259509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76104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C843-84AC-46CE-84E8-9A7BB5ED1241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6711" y="6006164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57487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D29B-1BE5-4FE7-A5E4-EF6EC5C91A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6dJVamrWQo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i="0" dirty="0" smtClean="0">
                <a:solidFill>
                  <a:schemeClr val="tx2">
                    <a:lumMod val="75000"/>
                  </a:schemeClr>
                </a:solidFill>
              </a:rPr>
              <a:t>MINISTÉRIO DOS TRANSPORTES, PORTOS E AVIAÇÃO CIVIL - MTPA</a:t>
            </a:r>
            <a:br>
              <a:rPr lang="pt-BR" sz="3000" i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000" dirty="0" smtClean="0">
                <a:solidFill>
                  <a:schemeClr val="accent1"/>
                </a:solidFill>
              </a:rPr>
              <a:t>BOAS PRÁTICAS DE GOVERNANÇA E GESTÃO MTPA</a:t>
            </a:r>
            <a:endParaRPr lang="pt-BR" sz="2000" i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i="1" dirty="0" smtClean="0">
                <a:solidFill>
                  <a:schemeClr val="tx2">
                    <a:lumMod val="75000"/>
                  </a:schemeClr>
                </a:solidFill>
              </a:rPr>
              <a:t>AECI – PROCESSOS EM CURSO - 2016</a:t>
            </a:r>
          </a:p>
        </p:txBody>
      </p:sp>
      <p:grpSp>
        <p:nvGrpSpPr>
          <p:cNvPr id="3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13" name="Imagem 12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4" name="Imagem 13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84573" y="1007836"/>
          <a:ext cx="8784976" cy="5362956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3092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TRANSPORTES 1296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CODOMAR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400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AVIAÇÃO CIVIL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INFRAERO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304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PORTOS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SNP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COMPANHIAS DOCAS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ANTAQ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592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i="1" dirty="0" smtClean="0">
                <a:solidFill>
                  <a:schemeClr val="tx2">
                    <a:lumMod val="75000"/>
                  </a:schemeClr>
                </a:solidFill>
              </a:rPr>
              <a:t>AECI – DEMANDAS TRATADAS 2017</a:t>
            </a: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13" name="Imagem 12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4" name="Imagem 13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-1" y="1007839"/>
          <a:ext cx="11522075" cy="547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2399" y="1007839"/>
          <a:ext cx="11522075" cy="547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ipse 50"/>
          <p:cNvSpPr/>
          <p:nvPr/>
        </p:nvSpPr>
        <p:spPr>
          <a:xfrm>
            <a:off x="6351563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9420598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3327400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6351563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9420598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3327400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Modelo de </a:t>
            </a:r>
            <a:r>
              <a:rPr lang="pt-BR" sz="2800" dirty="0" smtClean="0">
                <a:solidFill>
                  <a:schemeClr val="accent1"/>
                </a:solidFill>
              </a:rPr>
              <a:t>INTEGRAÇÃO MTPA</a:t>
            </a:r>
          </a:p>
        </p:txBody>
      </p:sp>
      <p:grpSp>
        <p:nvGrpSpPr>
          <p:cNvPr id="2" name="Grupo 25"/>
          <p:cNvGrpSpPr/>
          <p:nvPr/>
        </p:nvGrpSpPr>
        <p:grpSpPr>
          <a:xfrm>
            <a:off x="216422" y="1079849"/>
            <a:ext cx="10920843" cy="4968550"/>
            <a:chOff x="327122" y="1016638"/>
            <a:chExt cx="7986853" cy="3587490"/>
          </a:xfrm>
        </p:grpSpPr>
        <p:pic>
          <p:nvPicPr>
            <p:cNvPr id="27" name="Picture 2" descr="d:\Users\eimair.ebeling\Desktop\p_correntes-engrenagens-industriais-8.jpg"/>
            <p:cNvPicPr>
              <a:picLocks noChangeAspect="1" noChangeArrowheads="1"/>
            </p:cNvPicPr>
            <p:nvPr/>
          </p:nvPicPr>
          <p:blipFill>
            <a:blip r:embed="rId2" cstate="print">
              <a:lum bright="27000" contrast="-1000"/>
            </a:blip>
            <a:srcRect l="4264" t="4390" r="6197" b="3421"/>
            <a:stretch>
              <a:fillRect/>
            </a:stretch>
          </p:blipFill>
          <p:spPr bwMode="auto">
            <a:xfrm>
              <a:off x="327122" y="1016638"/>
              <a:ext cx="1632533" cy="1632534"/>
            </a:xfrm>
            <a:prstGeom prst="rect">
              <a:avLst/>
            </a:prstGeom>
            <a:noFill/>
          </p:spPr>
        </p:pic>
        <p:sp>
          <p:nvSpPr>
            <p:cNvPr id="29" name="Retângulo de cantos arredondados 28"/>
            <p:cNvSpPr/>
            <p:nvPr/>
          </p:nvSpPr>
          <p:spPr>
            <a:xfrm>
              <a:off x="1601465" y="4241896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DNIT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2482515" y="4241896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VALEC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7366625" y="4241628"/>
              <a:ext cx="770676" cy="3558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INFRAERO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3363565" y="4241628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ANTT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4290913" y="4248260"/>
              <a:ext cx="770676" cy="35586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ANTAQ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4" name="Retângulo de cantos arredondados 33"/>
            <p:cNvSpPr/>
            <p:nvPr/>
          </p:nvSpPr>
          <p:spPr>
            <a:xfrm>
              <a:off x="6534827" y="4241628"/>
              <a:ext cx="770676" cy="3558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ANAC</a:t>
              </a:r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5138321" y="4248260"/>
              <a:ext cx="770676" cy="35586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DOCAS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6" name="Seta para baixo 35"/>
            <p:cNvSpPr/>
            <p:nvPr/>
          </p:nvSpPr>
          <p:spPr>
            <a:xfrm>
              <a:off x="2591435" y="2465757"/>
              <a:ext cx="577314" cy="1698920"/>
            </a:xfrm>
            <a:prstGeom prst="downArrow">
              <a:avLst/>
            </a:prstGeom>
            <a:solidFill>
              <a:schemeClr val="accent3">
                <a:lumMod val="75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7" name="Seta para baixo 36"/>
            <p:cNvSpPr/>
            <p:nvPr/>
          </p:nvSpPr>
          <p:spPr>
            <a:xfrm>
              <a:off x="4810701" y="2448178"/>
              <a:ext cx="576064" cy="1712066"/>
            </a:xfrm>
            <a:prstGeom prst="downArrow">
              <a:avLst/>
            </a:prstGeom>
            <a:solidFill>
              <a:schemeClr val="bg2">
                <a:lumMod val="50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8" name="Seta para baixo 37"/>
            <p:cNvSpPr/>
            <p:nvPr/>
          </p:nvSpPr>
          <p:spPr>
            <a:xfrm>
              <a:off x="7028717" y="2465757"/>
              <a:ext cx="629244" cy="1698920"/>
            </a:xfrm>
            <a:prstGeom prst="downArrow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1977271" y="1279100"/>
              <a:ext cx="6336704" cy="28803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64" tIns="32634" rIns="65264" bIns="32634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Ministério dos </a:t>
              </a:r>
              <a:r>
                <a:rPr lang="pt-BR" sz="1400" b="1" dirty="0" smtClean="0">
                  <a:latin typeface="Century Gothic" pitchFamily="34" charset="0"/>
                </a:rPr>
                <a:t>Transportes, Portos e Aviação Civil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1977271" y="1628256"/>
              <a:ext cx="6336704" cy="288032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64" tIns="32634" rIns="65264" bIns="32634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Executiva</a:t>
              </a:r>
            </a:p>
          </p:txBody>
        </p:sp>
        <p:sp>
          <p:nvSpPr>
            <p:cNvPr id="41" name="Seta para a direita 40"/>
            <p:cNvSpPr/>
            <p:nvPr/>
          </p:nvSpPr>
          <p:spPr>
            <a:xfrm>
              <a:off x="1872605" y="2567015"/>
              <a:ext cx="6335454" cy="543354"/>
            </a:xfrm>
            <a:prstGeom prst="rightArrow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029530" y="2720651"/>
              <a:ext cx="5832648" cy="22841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Integração, Planejamento, Estratégia, Gestão, Informação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4186574" y="1974960"/>
              <a:ext cx="1880920" cy="50405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Secretaria Nacional de Portos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6416725" y="1974960"/>
              <a:ext cx="1880920" cy="5040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Secretaria Nacional de Aviação Civil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5" name="Retângulo de cantos arredondados 44"/>
            <p:cNvSpPr/>
            <p:nvPr/>
          </p:nvSpPr>
          <p:spPr>
            <a:xfrm>
              <a:off x="1956423" y="1974960"/>
              <a:ext cx="1880920" cy="50405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</a:t>
              </a:r>
              <a:r>
                <a:rPr lang="pt-BR" sz="1400" b="1" dirty="0" smtClean="0">
                  <a:latin typeface="Century Gothic" pitchFamily="34" charset="0"/>
                </a:rPr>
                <a:t> Nacional de Transportes Terrestre e Aquaviário</a:t>
              </a: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475629" y="2558927"/>
              <a:ext cx="1461040" cy="55953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Century Gothic" pitchFamily="34" charset="0"/>
                </a:rPr>
                <a:t>Secretaria de </a:t>
              </a:r>
              <a:r>
                <a:rPr lang="pt-B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Política e Integração</a:t>
              </a:r>
              <a:endParaRPr lang="pt-B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47" name="Seta para a direita 46"/>
            <p:cNvSpPr/>
            <p:nvPr/>
          </p:nvSpPr>
          <p:spPr>
            <a:xfrm>
              <a:off x="1872605" y="3269583"/>
              <a:ext cx="6335454" cy="543354"/>
            </a:xfrm>
            <a:prstGeom prst="rightArrow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037851" y="3415542"/>
              <a:ext cx="5976664" cy="2284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latin typeface="Century Gothic" pitchFamily="34" charset="0"/>
                </a:rPr>
                <a:t>Diretrizes para PPI, Monitoramento de Parcerias, Articulação com MPDG, PPI e CC 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479821" y="3250532"/>
              <a:ext cx="1461040" cy="559531"/>
            </a:xfrm>
            <a:prstGeom prst="roundRect">
              <a:avLst/>
            </a:prstGeom>
            <a:solidFill>
              <a:srgbClr val="604A7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</a:t>
              </a:r>
              <a:r>
                <a:rPr lang="pt-BR" sz="1400" b="1" dirty="0" smtClean="0">
                  <a:latin typeface="Century Gothic" pitchFamily="34" charset="0"/>
                </a:rPr>
                <a:t> de Fomento e Parcerias</a:t>
              </a: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37" name="Imagem 36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38" name="Imagem 37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52" name="Título 46"/>
          <p:cNvSpPr>
            <a:spLocks noGrp="1"/>
          </p:cNvSpPr>
          <p:nvPr>
            <p:ph type="title"/>
          </p:nvPr>
        </p:nvSpPr>
        <p:spPr>
          <a:xfrm>
            <a:off x="135463" y="178247"/>
            <a:ext cx="8256892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 – 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</a:rPr>
              <a:t>Linha do Tempo</a:t>
            </a:r>
          </a:p>
        </p:txBody>
      </p:sp>
      <p:pic>
        <p:nvPicPr>
          <p:cNvPr id="34" name="Picture 2" descr="Resultado de imagem para imagem gif linha do temp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871"/>
            <a:ext cx="11522075" cy="51843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37" name="Imagem 36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38" name="Imagem 37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pSp>
        <p:nvGrpSpPr>
          <p:cNvPr id="3" name="Grupo 52"/>
          <p:cNvGrpSpPr/>
          <p:nvPr/>
        </p:nvGrpSpPr>
        <p:grpSpPr>
          <a:xfrm>
            <a:off x="121580" y="5715435"/>
            <a:ext cx="2994258" cy="654534"/>
            <a:chOff x="107504" y="5949280"/>
            <a:chExt cx="2376264" cy="692696"/>
          </a:xfrm>
        </p:grpSpPr>
        <p:pic>
          <p:nvPicPr>
            <p:cNvPr id="1027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5949280"/>
              <a:ext cx="692696" cy="692696"/>
            </a:xfrm>
            <a:prstGeom prst="rect">
              <a:avLst/>
            </a:prstGeom>
            <a:noFill/>
          </p:spPr>
        </p:pic>
        <p:sp>
          <p:nvSpPr>
            <p:cNvPr id="28" name="CaixaDeTexto 27"/>
            <p:cNvSpPr txBox="1"/>
            <p:nvPr/>
          </p:nvSpPr>
          <p:spPr>
            <a:xfrm>
              <a:off x="827584" y="6095573"/>
              <a:ext cx="1656184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2009 - IBGC</a:t>
              </a:r>
              <a:endParaRPr lang="pt-BR" b="1" dirty="0">
                <a:cs typeface="Aharoni" pitchFamily="2" charset="-79"/>
              </a:endParaRPr>
            </a:p>
          </p:txBody>
        </p:sp>
      </p:grpSp>
      <p:grpSp>
        <p:nvGrpSpPr>
          <p:cNvPr id="4" name="Grupo 53"/>
          <p:cNvGrpSpPr/>
          <p:nvPr/>
        </p:nvGrpSpPr>
        <p:grpSpPr>
          <a:xfrm>
            <a:off x="316932" y="5011891"/>
            <a:ext cx="8619833" cy="654534"/>
            <a:chOff x="755576" y="5229200"/>
            <a:chExt cx="6840760" cy="692696"/>
          </a:xfrm>
        </p:grpSpPr>
        <p:sp>
          <p:nvSpPr>
            <p:cNvPr id="29" name="CaixaDeTexto 28"/>
            <p:cNvSpPr txBox="1"/>
            <p:nvPr/>
          </p:nvSpPr>
          <p:spPr>
            <a:xfrm>
              <a:off x="1475656" y="5375493"/>
              <a:ext cx="6120680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2014 –TCU 10 PASSOS  PARA  BOA GOVERNANÇA </a:t>
              </a:r>
              <a:endParaRPr lang="pt-BR" b="1" dirty="0">
                <a:cs typeface="Aharoni" pitchFamily="2" charset="-79"/>
              </a:endParaRPr>
            </a:p>
          </p:txBody>
        </p:sp>
        <p:pic>
          <p:nvPicPr>
            <p:cNvPr id="30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5229200"/>
              <a:ext cx="692696" cy="692696"/>
            </a:xfrm>
            <a:prstGeom prst="rect">
              <a:avLst/>
            </a:prstGeom>
            <a:noFill/>
          </p:spPr>
        </p:pic>
      </p:grpSp>
      <p:grpSp>
        <p:nvGrpSpPr>
          <p:cNvPr id="5" name="Grupo 54"/>
          <p:cNvGrpSpPr/>
          <p:nvPr/>
        </p:nvGrpSpPr>
        <p:grpSpPr>
          <a:xfrm>
            <a:off x="589138" y="4308345"/>
            <a:ext cx="8619833" cy="654534"/>
            <a:chOff x="1115616" y="4509120"/>
            <a:chExt cx="6840760" cy="692696"/>
          </a:xfrm>
        </p:grpSpPr>
        <p:sp>
          <p:nvSpPr>
            <p:cNvPr id="31" name="CaixaDeTexto 30"/>
            <p:cNvSpPr txBox="1"/>
            <p:nvPr/>
          </p:nvSpPr>
          <p:spPr>
            <a:xfrm>
              <a:off x="1835696" y="4655413"/>
              <a:ext cx="6120680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Mai/2016 – IN CONJUNTA MP/CGU  nº 01</a:t>
              </a:r>
            </a:p>
          </p:txBody>
        </p:sp>
        <p:pic>
          <p:nvPicPr>
            <p:cNvPr id="32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509120"/>
              <a:ext cx="692696" cy="692696"/>
            </a:xfrm>
            <a:prstGeom prst="rect">
              <a:avLst/>
            </a:prstGeom>
            <a:noFill/>
          </p:spPr>
        </p:pic>
      </p:grpSp>
      <p:grpSp>
        <p:nvGrpSpPr>
          <p:cNvPr id="6" name="Grupo 55"/>
          <p:cNvGrpSpPr/>
          <p:nvPr/>
        </p:nvGrpSpPr>
        <p:grpSpPr>
          <a:xfrm>
            <a:off x="924314" y="3604799"/>
            <a:ext cx="8619833" cy="654534"/>
            <a:chOff x="1475656" y="3861048"/>
            <a:chExt cx="6840760" cy="692696"/>
          </a:xfrm>
        </p:grpSpPr>
        <p:sp>
          <p:nvSpPr>
            <p:cNvPr id="33" name="CaixaDeTexto 32"/>
            <p:cNvSpPr txBox="1"/>
            <p:nvPr/>
          </p:nvSpPr>
          <p:spPr>
            <a:xfrm>
              <a:off x="2195736" y="4007341"/>
              <a:ext cx="6120680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Mai/2016 – RESOLUÇÕES CGPAR</a:t>
              </a:r>
            </a:p>
          </p:txBody>
        </p:sp>
        <p:pic>
          <p:nvPicPr>
            <p:cNvPr id="43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3861048"/>
              <a:ext cx="692696" cy="692696"/>
            </a:xfrm>
            <a:prstGeom prst="rect">
              <a:avLst/>
            </a:prstGeom>
            <a:noFill/>
          </p:spPr>
        </p:pic>
      </p:grpSp>
      <p:grpSp>
        <p:nvGrpSpPr>
          <p:cNvPr id="7" name="Grupo 57"/>
          <p:cNvGrpSpPr/>
          <p:nvPr/>
        </p:nvGrpSpPr>
        <p:grpSpPr>
          <a:xfrm>
            <a:off x="1328901" y="2901253"/>
            <a:ext cx="6125258" cy="654534"/>
            <a:chOff x="1907704" y="3140968"/>
            <a:chExt cx="4861048" cy="692696"/>
          </a:xfrm>
        </p:grpSpPr>
        <p:sp>
          <p:nvSpPr>
            <p:cNvPr id="44" name="CaixaDeTexto 43"/>
            <p:cNvSpPr txBox="1"/>
            <p:nvPr/>
          </p:nvSpPr>
          <p:spPr>
            <a:xfrm>
              <a:off x="2627784" y="3287261"/>
              <a:ext cx="4140968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Jun/2016 - LEI 13.303 (ESTATAIS)</a:t>
              </a:r>
            </a:p>
          </p:txBody>
        </p:sp>
        <p:pic>
          <p:nvPicPr>
            <p:cNvPr id="45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3140968"/>
              <a:ext cx="692696" cy="692696"/>
            </a:xfrm>
            <a:prstGeom prst="rect">
              <a:avLst/>
            </a:prstGeom>
            <a:noFill/>
          </p:spPr>
        </p:pic>
      </p:grpSp>
      <p:grpSp>
        <p:nvGrpSpPr>
          <p:cNvPr id="8" name="Grupo 58"/>
          <p:cNvGrpSpPr/>
          <p:nvPr/>
        </p:nvGrpSpPr>
        <p:grpSpPr>
          <a:xfrm>
            <a:off x="1824223" y="2197707"/>
            <a:ext cx="8936765" cy="654534"/>
            <a:chOff x="2051720" y="2420888"/>
            <a:chExt cx="7092280" cy="692696"/>
          </a:xfrm>
        </p:grpSpPr>
        <p:sp>
          <p:nvSpPr>
            <p:cNvPr id="46" name="CaixaDeTexto 45"/>
            <p:cNvSpPr txBox="1"/>
            <p:nvPr/>
          </p:nvSpPr>
          <p:spPr>
            <a:xfrm>
              <a:off x="2771800" y="2567181"/>
              <a:ext cx="6372200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Dez/2016 - DECRETO nº 8.945 (REGULAMENTA LEI 13.303)</a:t>
              </a:r>
            </a:p>
          </p:txBody>
        </p:sp>
        <p:pic>
          <p:nvPicPr>
            <p:cNvPr id="47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2420888"/>
              <a:ext cx="692696" cy="692696"/>
            </a:xfrm>
            <a:prstGeom prst="rect">
              <a:avLst/>
            </a:prstGeom>
            <a:noFill/>
          </p:spPr>
        </p:pic>
      </p:grpSp>
      <p:grpSp>
        <p:nvGrpSpPr>
          <p:cNvPr id="9" name="Grupo 61"/>
          <p:cNvGrpSpPr/>
          <p:nvPr/>
        </p:nvGrpSpPr>
        <p:grpSpPr>
          <a:xfrm>
            <a:off x="3077392" y="790615"/>
            <a:ext cx="8309220" cy="654534"/>
            <a:chOff x="1794168" y="836712"/>
            <a:chExt cx="6594256" cy="692696"/>
          </a:xfrm>
        </p:grpSpPr>
        <p:pic>
          <p:nvPicPr>
            <p:cNvPr id="49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4168" y="836712"/>
              <a:ext cx="692696" cy="692696"/>
            </a:xfrm>
            <a:prstGeom prst="rect">
              <a:avLst/>
            </a:prstGeom>
            <a:noFill/>
          </p:spPr>
        </p:pic>
        <p:sp>
          <p:nvSpPr>
            <p:cNvPr id="50" name="CaixaDeTexto 49"/>
            <p:cNvSpPr txBox="1"/>
            <p:nvPr/>
          </p:nvSpPr>
          <p:spPr>
            <a:xfrm>
              <a:off x="2520280" y="983005"/>
              <a:ext cx="5868144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Nov/2017 – DECRETO nº 9.203 (POLÍTICA DE GOVERNANÇA)</a:t>
              </a:r>
            </a:p>
          </p:txBody>
        </p:sp>
      </p:grpSp>
      <p:grpSp>
        <p:nvGrpSpPr>
          <p:cNvPr id="10" name="Grupo 59"/>
          <p:cNvGrpSpPr/>
          <p:nvPr/>
        </p:nvGrpSpPr>
        <p:grpSpPr>
          <a:xfrm>
            <a:off x="2382515" y="1494161"/>
            <a:ext cx="7621747" cy="654534"/>
            <a:chOff x="2411760" y="1700808"/>
            <a:chExt cx="6048672" cy="692696"/>
          </a:xfrm>
        </p:grpSpPr>
        <p:sp>
          <p:nvSpPr>
            <p:cNvPr id="48" name="CaixaDeTexto 47"/>
            <p:cNvSpPr txBox="1"/>
            <p:nvPr/>
          </p:nvSpPr>
          <p:spPr>
            <a:xfrm>
              <a:off x="3131840" y="1847101"/>
              <a:ext cx="5328592" cy="39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cs typeface="Aharoni" pitchFamily="2" charset="-79"/>
                </a:rPr>
                <a:t>Jun/2017 - IN CGU nº 03 REFERENCIAL TÉCNICO</a:t>
              </a:r>
            </a:p>
          </p:txBody>
        </p:sp>
        <p:pic>
          <p:nvPicPr>
            <p:cNvPr id="51" name="Picture 3" descr="d:\Users\luciano.campos\AppData\Local\Microsoft\Windows\Temporary Internet Files\Content.IE5\43KBHAOT\document-1287618_960_72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1700808"/>
              <a:ext cx="692696" cy="692696"/>
            </a:xfrm>
            <a:prstGeom prst="rect">
              <a:avLst/>
            </a:prstGeom>
            <a:noFill/>
          </p:spPr>
        </p:pic>
      </p:grpSp>
      <p:sp>
        <p:nvSpPr>
          <p:cNvPr id="52" name="Título 46"/>
          <p:cNvSpPr>
            <a:spLocks noGrp="1"/>
          </p:cNvSpPr>
          <p:nvPr>
            <p:ph type="title"/>
          </p:nvPr>
        </p:nvSpPr>
        <p:spPr>
          <a:xfrm>
            <a:off x="135463" y="178247"/>
            <a:ext cx="8256892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 – 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</a:rPr>
              <a:t>Linha do Tempo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CORPORATIVA </a:t>
            </a:r>
            <a:b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Instituto Brasileiro de Governança Corporativa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4453" y="1631346"/>
            <a:ext cx="98650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Conceito de Governança Corporativa para o IBGC: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“é o sistema pelo qual as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sociedades são dirigidas e monitoradas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envolvendo os relacionamentos entre Acionistas / Cotistas, Conselho de Administração, Diretoria, Auditoria Independente e Conselho Fiscal. As boas práticas de Governança Corporativa têm a finalidade de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aumentar o valor da sociedade, facilitar seu acesso ao capital e contribuir para a sua perenidade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.”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IBGC – Instituto Brasileiro de Governança Corporativa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i="1" dirty="0" smtClean="0"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Corporativa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0437" y="4824263"/>
            <a:ext cx="303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https://youtu.be/UHkYLSjVxzE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O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913" y="87952"/>
            <a:ext cx="11357162" cy="632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PÚBLICA </a:t>
            </a:r>
            <a:b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Tribunal de Contas da União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i="1" dirty="0" smtClean="0">
                <a:solidFill>
                  <a:schemeClr val="tx2">
                    <a:lumMod val="75000"/>
                  </a:schemeClr>
                </a:solidFill>
              </a:rPr>
              <a:t>BOAS PRÁTICAS DE GOVERNANÇA E GESTÃO MTPA</a:t>
            </a:r>
          </a:p>
        </p:txBody>
      </p:sp>
      <p:graphicFrame>
        <p:nvGraphicFramePr>
          <p:cNvPr id="37" name="Diagrama 36"/>
          <p:cNvGraphicFramePr/>
          <p:nvPr/>
        </p:nvGraphicFramePr>
        <p:xfrm>
          <a:off x="936501" y="1012280"/>
          <a:ext cx="1008112" cy="148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7" cstate="print"/>
          <a:srcRect l="8723" t="14119" r="8590" b="3982"/>
          <a:stretch>
            <a:fillRect/>
          </a:stretch>
        </p:blipFill>
        <p:spPr bwMode="auto">
          <a:xfrm>
            <a:off x="0" y="5256039"/>
            <a:ext cx="2059844" cy="1224136"/>
          </a:xfrm>
          <a:prstGeom prst="rect">
            <a:avLst/>
          </a:prstGeom>
          <a:noFill/>
        </p:spPr>
      </p:pic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9" name="Imagem 8" descr="vertical.png"/>
            <p:cNvPicPr>
              <a:picLocks noChangeAspect="1"/>
            </p:cNvPicPr>
            <p:nvPr/>
          </p:nvPicPr>
          <p:blipFill>
            <a:blip r:embed="rId8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0" name="Imagem 9" descr="MTPAC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250015" y="1268235"/>
          <a:ext cx="6751382" cy="5054012"/>
        </p:xfrm>
        <a:graphic>
          <a:graphicData uri="http://schemas.openxmlformats.org/drawingml/2006/table">
            <a:tbl>
              <a:tblPr/>
              <a:tblGrid>
                <a:gridCol w="6751382"/>
              </a:tblGrid>
              <a:tr h="234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DISCIPLINA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8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GOVERNANÇA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Augusto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César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32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CONTROLES INTERNOS                                                                                                                                     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 Linhas de defesa)                                                                                                                                          Francisco Bessa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PLANEJAMENTO ESTRATÉGICO                                                                                 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Orlando Filho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 DE ATUAÇÃO / INTERAÇÃO GESTOR E A CGU                                                                                 Daniel Caldeiras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GESTÃO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RISCOS I  (conceitual)                                                                                                            Paulo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Graziottin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GESTÃO DE RISCOS II (aplicada)                                                                                                                         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Rodrigo Fontenelle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INTELIGÊNCIA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CORPORATIVA</a:t>
                      </a:r>
                    </a:p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ABIN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TRANSPARÊNCIA E INTEGRIDADE                                                                                                 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Edvon Pires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Jorge Arzabe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 DE ATUAÇÃO / INTERAÇÃO GESTOR E O TCU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468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MAPEAMENTO DE PROCESSOS                                                                                                       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Isabelle  Torres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8469" y="1633845"/>
            <a:ext cx="9721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TCU -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Referencial Básico de Governança Aplicável a Órgãos e Entidades do Administração Pública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“Governança no setor público compreende essencialmente 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mecanismos de liderança, estratégia e controle 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postos em prática para </a:t>
            </a:r>
            <a:r>
              <a:rPr kumimoji="0" lang="pt-BR" b="1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avaliar,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b="1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direcionar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b="1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monitorar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a atuação da gestão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com vistas à condução de políticas públicas e à prestação de </a:t>
            </a: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serviços de interesse da sociedade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i="1" dirty="0" smtClean="0"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https://www.sollicita.com.br/Content/ConteudoDinamico/ImagensDestaqueNoticia/lrmkmttpassos_para_bo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017" y="1889945"/>
            <a:ext cx="5400040" cy="27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Nenhum texto alternativo automático disponível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223863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597" y="1151855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541" y="1079847"/>
            <a:ext cx="8352928" cy="48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533" y="1080071"/>
            <a:ext cx="7992888" cy="51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 descr="Nenhum texto alternativo automático disponível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080071"/>
            <a:ext cx="9145016" cy="504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 descr="Nenhum texto alternativo automático disponível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541" y="1080071"/>
            <a:ext cx="8568952" cy="51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501" y="1080071"/>
            <a:ext cx="8568952" cy="51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509" y="1080071"/>
            <a:ext cx="9001000" cy="51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i="0" dirty="0" smtClean="0">
                <a:solidFill>
                  <a:schemeClr val="tx2">
                    <a:lumMod val="75000"/>
                  </a:schemeClr>
                </a:solidFill>
              </a:rPr>
              <a:t>ASSESSORIA ESPECIAL DE CONTROLE INTERNO - AECI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501" y="1080071"/>
            <a:ext cx="9001000" cy="51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A imagem pode conter: tex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517" y="1080071"/>
            <a:ext cx="9073008" cy="51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PÚBLICA </a:t>
            </a:r>
            <a:b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Poder Executivo Federal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8469" y="1267822"/>
            <a:ext cx="9721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GOVERNANÇA PÚBLICA  -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Decreto 9.203/2017</a:t>
            </a:r>
            <a:endParaRPr lang="pt-BR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Conjunto de mecanismos de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LIDERANÇA, ESTRATÉGIA E CONTROLE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postos em prática para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AVALIAR, DIRECIONAR E MONITORAR A GESTÃO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com vistas à condução de políticas públicas e à prestação de serviços de interesse da sociedade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VALOR PÚBLICO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PRODUTOS E RESULTADOS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gerados, preservados ou entregues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pelas atividades de uma organização que representem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RESPOSTAS EFETIVAS E ÚTEIS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às necessidades ou às demandas de interesse público e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MODIFIQUEM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aspectos do conjunto da sociedade ou de alguns grupos específicos reconhecidos como destinatários legítimos de bens e serviços públicos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https://www.youtube.com/watch?v=d6dJVamrWQo</a:t>
            </a:r>
            <a:endParaRPr lang="pt-BR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https://www.youtube.com/watch?v=0jhrMa90uS4</a:t>
            </a: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68642" y="6418503"/>
            <a:ext cx="1043229" cy="41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696" tIns="63848" rIns="127696" bIns="63848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sz="1900" dirty="0">
              <a:solidFill>
                <a:prstClr val="white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30500" y="19686"/>
            <a:ext cx="9793216" cy="5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2" tIns="47886" rIns="95772" bIns="47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Funções da Governança e da Gestão </a:t>
            </a:r>
            <a:endParaRPr lang="pt-BR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Espaço Reservado para Conteúdo 9"/>
          <p:cNvSpPr>
            <a:spLocks noGrp="1"/>
          </p:cNvSpPr>
          <p:nvPr/>
        </p:nvSpPr>
        <p:spPr>
          <a:xfrm>
            <a:off x="5201675" y="951518"/>
            <a:ext cx="6089899" cy="2364102"/>
          </a:xfrm>
          <a:prstGeom prst="rect">
            <a:avLst/>
          </a:prstGeom>
        </p:spPr>
        <p:txBody>
          <a:bodyPr lIns="127696" tIns="63848" rIns="127696" bIns="63848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sz="4400" b="1" dirty="0">
                <a:solidFill>
                  <a:srgbClr val="002060"/>
                </a:solidFill>
                <a:latin typeface="Arial Narrow" pitchFamily="34" charset="0"/>
              </a:rPr>
              <a:t>GOVERNANÇA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definir o direcionamento estratégico; 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supervisionar a gestão; 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envolver as partes interessadas; 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gerenciar riscos; 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gerenciar conflitos entre administração executiva e </a:t>
            </a:r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staff</a:t>
            </a: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auditar e avaliar o sistema de gestão e controle;</a:t>
            </a:r>
          </a:p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promover a </a:t>
            </a:r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accountability </a:t>
            </a: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(transparência e prestação de contas)</a:t>
            </a:r>
          </a:p>
        </p:txBody>
      </p:sp>
      <p:sp>
        <p:nvSpPr>
          <p:cNvPr id="5" name="Espaço Reservado para Conteúdo 10"/>
          <p:cNvSpPr txBox="1">
            <a:spLocks/>
          </p:cNvSpPr>
          <p:nvPr/>
        </p:nvSpPr>
        <p:spPr>
          <a:xfrm>
            <a:off x="442974" y="4362079"/>
            <a:ext cx="5466913" cy="2052938"/>
          </a:xfrm>
          <a:prstGeom prst="rect">
            <a:avLst/>
          </a:prstGeom>
        </p:spPr>
        <p:txBody>
          <a:bodyPr lIns="127696" tIns="63848" rIns="127696" bIns="63848">
            <a:normAutofit fontScale="40000" lnSpcReduction="2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145" indent="-35914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400" b="1" dirty="0">
                <a:solidFill>
                  <a:srgbClr val="002060"/>
                </a:solidFill>
                <a:latin typeface="Arial Narrow" pitchFamily="34" charset="0"/>
              </a:rPr>
              <a:t>GESTÃO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implementar programas; 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garantir a conformidade com as regulamentações; 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revisar e reportar o progresso de ações; 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garantir a eficiência administrativa; 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manter a comunicação com as partes interessadas; </a:t>
            </a:r>
          </a:p>
          <a:p>
            <a:pPr marL="359145" indent="-359145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avaliar o desempenho e aprender.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927035" y="671167"/>
            <a:ext cx="3535804" cy="2545948"/>
            <a:chOff x="2359239" y="1155711"/>
            <a:chExt cx="4463621" cy="4091511"/>
          </a:xfrm>
          <a:solidFill>
            <a:schemeClr val="accent5">
              <a:lumMod val="50000"/>
            </a:schemeClr>
          </a:solidFill>
        </p:grpSpPr>
        <p:grpSp>
          <p:nvGrpSpPr>
            <p:cNvPr id="7" name="Grupo 31"/>
            <p:cNvGrpSpPr/>
            <p:nvPr/>
          </p:nvGrpSpPr>
          <p:grpSpPr>
            <a:xfrm>
              <a:off x="3671932" y="1155711"/>
              <a:ext cx="1800134" cy="1789650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8" name="Elipse 47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Direcionar</a:t>
                </a:r>
              </a:p>
            </p:txBody>
          </p:sp>
        </p:grpSp>
        <p:grpSp>
          <p:nvGrpSpPr>
            <p:cNvPr id="8" name="Grupo 32"/>
            <p:cNvGrpSpPr/>
            <p:nvPr/>
          </p:nvGrpSpPr>
          <p:grpSpPr>
            <a:xfrm>
              <a:off x="5001842" y="2710980"/>
              <a:ext cx="717689" cy="744455"/>
              <a:chOff x="4543878" y="2142006"/>
              <a:chExt cx="717689" cy="744455"/>
            </a:xfrm>
            <a:grpFill/>
          </p:grpSpPr>
          <p:sp>
            <p:nvSpPr>
              <p:cNvPr id="46" name="Seta para a direita 45"/>
              <p:cNvSpPr/>
              <p:nvPr/>
            </p:nvSpPr>
            <p:spPr>
              <a:xfrm rot="3600000">
                <a:off x="4530495" y="2155389"/>
                <a:ext cx="744455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Seta para a direita 6"/>
              <p:cNvSpPr/>
              <p:nvPr/>
            </p:nvSpPr>
            <p:spPr>
              <a:xfrm rot="3600000">
                <a:off x="4584322" y="2205696"/>
                <a:ext cx="529148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  <p:grpSp>
          <p:nvGrpSpPr>
            <p:cNvPr id="9" name="Grupo 33"/>
            <p:cNvGrpSpPr/>
            <p:nvPr/>
          </p:nvGrpSpPr>
          <p:grpSpPr>
            <a:xfrm>
              <a:off x="5022726" y="3457572"/>
              <a:ext cx="1800134" cy="1789650"/>
              <a:chOff x="4812412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4" name="Elipse 43"/>
              <p:cNvSpPr/>
              <p:nvPr/>
            </p:nvSpPr>
            <p:spPr>
              <a:xfrm>
                <a:off x="4812412" y="3021948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Elipse 8"/>
              <p:cNvSpPr/>
              <p:nvPr/>
            </p:nvSpPr>
            <p:spPr>
              <a:xfrm>
                <a:off x="5076036" y="3284036"/>
                <a:ext cx="1272886" cy="126547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Monitorar</a:t>
                </a:r>
              </a:p>
            </p:txBody>
          </p:sp>
        </p:grpSp>
        <p:grpSp>
          <p:nvGrpSpPr>
            <p:cNvPr id="10" name="Grupo 34"/>
            <p:cNvGrpSpPr/>
            <p:nvPr/>
          </p:nvGrpSpPr>
          <p:grpSpPr>
            <a:xfrm>
              <a:off x="4222811" y="4126903"/>
              <a:ext cx="740278" cy="717689"/>
              <a:chOff x="3764847" y="3557929"/>
              <a:chExt cx="740278" cy="717689"/>
            </a:xfrm>
            <a:grpFill/>
          </p:grpSpPr>
          <p:sp>
            <p:nvSpPr>
              <p:cNvPr id="42" name="Seta para a direita 41"/>
              <p:cNvSpPr/>
              <p:nvPr/>
            </p:nvSpPr>
            <p:spPr>
              <a:xfrm rot="10800000">
                <a:off x="3764847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Seta para a direita 10"/>
              <p:cNvSpPr/>
              <p:nvPr/>
            </p:nvSpPr>
            <p:spPr>
              <a:xfrm rot="21600000">
                <a:off x="3980154" y="3701467"/>
                <a:ext cx="524971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  <p:grpSp>
          <p:nvGrpSpPr>
            <p:cNvPr id="11" name="Grupo 35"/>
            <p:cNvGrpSpPr/>
            <p:nvPr/>
          </p:nvGrpSpPr>
          <p:grpSpPr>
            <a:xfrm>
              <a:off x="2359239" y="3457572"/>
              <a:ext cx="1800134" cy="1789650"/>
              <a:chOff x="1615525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0" name="Elipse 39"/>
              <p:cNvSpPr/>
              <p:nvPr/>
            </p:nvSpPr>
            <p:spPr>
              <a:xfrm>
                <a:off x="1615525" y="3021948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Elipse 12"/>
              <p:cNvSpPr/>
              <p:nvPr/>
            </p:nvSpPr>
            <p:spPr>
              <a:xfrm>
                <a:off x="1879149" y="3284036"/>
                <a:ext cx="1272886" cy="126547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Avaliar</a:t>
                </a:r>
              </a:p>
            </p:txBody>
          </p:sp>
        </p:grpSp>
        <p:grpSp>
          <p:nvGrpSpPr>
            <p:cNvPr id="12" name="Grupo 36"/>
            <p:cNvGrpSpPr/>
            <p:nvPr/>
          </p:nvGrpSpPr>
          <p:grpSpPr>
            <a:xfrm>
              <a:off x="3403398" y="2747474"/>
              <a:ext cx="717689" cy="744455"/>
              <a:chOff x="2945434" y="2178500"/>
              <a:chExt cx="717689" cy="744455"/>
            </a:xfrm>
            <a:grpFill/>
          </p:grpSpPr>
          <p:sp>
            <p:nvSpPr>
              <p:cNvPr id="38" name="Seta para a direita 37"/>
              <p:cNvSpPr/>
              <p:nvPr/>
            </p:nvSpPr>
            <p:spPr>
              <a:xfrm rot="18000000">
                <a:off x="2932051" y="2191883"/>
                <a:ext cx="744455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Seta para a direita 14"/>
              <p:cNvSpPr/>
              <p:nvPr/>
            </p:nvSpPr>
            <p:spPr>
              <a:xfrm rot="18000000">
                <a:off x="2985878" y="2428652"/>
                <a:ext cx="529148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</p:grpSp>
      <p:grpSp>
        <p:nvGrpSpPr>
          <p:cNvPr id="13" name="Grupo 6"/>
          <p:cNvGrpSpPr/>
          <p:nvPr/>
        </p:nvGrpSpPr>
        <p:grpSpPr>
          <a:xfrm>
            <a:off x="6852339" y="3315618"/>
            <a:ext cx="4059933" cy="2967585"/>
            <a:chOff x="5595848" y="4321362"/>
            <a:chExt cx="2363403" cy="2222004"/>
          </a:xfrm>
          <a:solidFill>
            <a:schemeClr val="accent1">
              <a:lumMod val="50000"/>
            </a:schemeClr>
          </a:solidFill>
        </p:grpSpPr>
        <p:grpSp>
          <p:nvGrpSpPr>
            <p:cNvPr id="14" name="Grupo 7"/>
            <p:cNvGrpSpPr/>
            <p:nvPr/>
          </p:nvGrpSpPr>
          <p:grpSpPr>
            <a:xfrm>
              <a:off x="5652120" y="4321362"/>
              <a:ext cx="907749" cy="921287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0" name="Elipse 29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Agir</a:t>
                </a:r>
              </a:p>
            </p:txBody>
          </p:sp>
        </p:grpSp>
        <p:grpSp>
          <p:nvGrpSpPr>
            <p:cNvPr id="15" name="Grupo 8"/>
            <p:cNvGrpSpPr/>
            <p:nvPr/>
          </p:nvGrpSpPr>
          <p:grpSpPr>
            <a:xfrm rot="1892630">
              <a:off x="7111878" y="5248197"/>
              <a:ext cx="361907" cy="383235"/>
              <a:chOff x="4760365" y="2015232"/>
              <a:chExt cx="717688" cy="744454"/>
            </a:xfrm>
            <a:grpFill/>
          </p:grpSpPr>
          <p:sp>
            <p:nvSpPr>
              <p:cNvPr id="28" name="Seta para a direita 27"/>
              <p:cNvSpPr/>
              <p:nvPr/>
            </p:nvSpPr>
            <p:spPr>
              <a:xfrm rot="3600000">
                <a:off x="4746982" y="2028615"/>
                <a:ext cx="744454" cy="7176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Seta para a direita 6"/>
              <p:cNvSpPr/>
              <p:nvPr/>
            </p:nvSpPr>
            <p:spPr>
              <a:xfrm rot="3600000">
                <a:off x="4800808" y="2078922"/>
                <a:ext cx="529147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  <p:grpSp>
          <p:nvGrpSpPr>
            <p:cNvPr id="32" name="Grupo 9"/>
            <p:cNvGrpSpPr/>
            <p:nvPr/>
          </p:nvGrpSpPr>
          <p:grpSpPr>
            <a:xfrm>
              <a:off x="7051502" y="5622079"/>
              <a:ext cx="907749" cy="921287"/>
              <a:chOff x="4924001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6" name="Elipse 25"/>
              <p:cNvSpPr/>
              <p:nvPr/>
            </p:nvSpPr>
            <p:spPr>
              <a:xfrm>
                <a:off x="4924001" y="3021948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Elipse 8"/>
              <p:cNvSpPr/>
              <p:nvPr/>
            </p:nvSpPr>
            <p:spPr>
              <a:xfrm>
                <a:off x="5187626" y="3284036"/>
                <a:ext cx="1272885" cy="126547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Executar</a:t>
                </a:r>
              </a:p>
            </p:txBody>
          </p:sp>
        </p:grpSp>
        <p:grpSp>
          <p:nvGrpSpPr>
            <p:cNvPr id="33" name="Grupo 10"/>
            <p:cNvGrpSpPr/>
            <p:nvPr/>
          </p:nvGrpSpPr>
          <p:grpSpPr>
            <a:xfrm>
              <a:off x="6588224" y="5966641"/>
              <a:ext cx="373298" cy="369456"/>
              <a:chOff x="3764847" y="3557929"/>
              <a:chExt cx="740278" cy="717689"/>
            </a:xfrm>
            <a:grpFill/>
          </p:grpSpPr>
          <p:sp>
            <p:nvSpPr>
              <p:cNvPr id="24" name="Seta para a direita 23"/>
              <p:cNvSpPr/>
              <p:nvPr/>
            </p:nvSpPr>
            <p:spPr>
              <a:xfrm rot="10800000">
                <a:off x="3764847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Seta para a direita 10"/>
              <p:cNvSpPr/>
              <p:nvPr/>
            </p:nvSpPr>
            <p:spPr>
              <a:xfrm rot="21600000">
                <a:off x="3980154" y="3701467"/>
                <a:ext cx="524971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  <p:grpSp>
          <p:nvGrpSpPr>
            <p:cNvPr id="34" name="Grupo 11"/>
            <p:cNvGrpSpPr/>
            <p:nvPr/>
          </p:nvGrpSpPr>
          <p:grpSpPr>
            <a:xfrm>
              <a:off x="5595848" y="5622079"/>
              <a:ext cx="907749" cy="921287"/>
              <a:chOff x="1503934" y="3021948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2" name="Elipse 21"/>
              <p:cNvSpPr/>
              <p:nvPr/>
            </p:nvSpPr>
            <p:spPr>
              <a:xfrm>
                <a:off x="1503934" y="3021948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Elipse 12"/>
              <p:cNvSpPr/>
              <p:nvPr/>
            </p:nvSpPr>
            <p:spPr>
              <a:xfrm>
                <a:off x="1710639" y="3340125"/>
                <a:ext cx="1322607" cy="119553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Controlar</a:t>
                </a:r>
              </a:p>
            </p:txBody>
          </p:sp>
        </p:grpSp>
        <p:grpSp>
          <p:nvGrpSpPr>
            <p:cNvPr id="35" name="Grupo 12"/>
            <p:cNvGrpSpPr/>
            <p:nvPr/>
          </p:nvGrpSpPr>
          <p:grpSpPr>
            <a:xfrm>
              <a:off x="6995231" y="4321362"/>
              <a:ext cx="907749" cy="921287"/>
              <a:chOff x="3213968" y="253362"/>
              <a:chExt cx="1800134" cy="1789650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0" name="Elipse 19"/>
              <p:cNvSpPr/>
              <p:nvPr/>
            </p:nvSpPr>
            <p:spPr>
              <a:xfrm>
                <a:off x="3213968" y="253362"/>
                <a:ext cx="1800134" cy="178965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Elipse 4"/>
              <p:cNvSpPr/>
              <p:nvPr/>
            </p:nvSpPr>
            <p:spPr>
              <a:xfrm>
                <a:off x="3477592" y="515450"/>
                <a:ext cx="1272886" cy="126547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38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Planejar</a:t>
                </a:r>
              </a:p>
            </p:txBody>
          </p:sp>
        </p:grpSp>
        <p:grpSp>
          <p:nvGrpSpPr>
            <p:cNvPr id="36" name="Grupo 13"/>
            <p:cNvGrpSpPr/>
            <p:nvPr/>
          </p:nvGrpSpPr>
          <p:grpSpPr>
            <a:xfrm rot="10800000">
              <a:off x="6588224" y="4713027"/>
              <a:ext cx="373298" cy="369456"/>
              <a:chOff x="3764847" y="3557929"/>
              <a:chExt cx="740278" cy="717689"/>
            </a:xfrm>
            <a:grpFill/>
          </p:grpSpPr>
          <p:sp>
            <p:nvSpPr>
              <p:cNvPr id="18" name="Seta para a direita 17"/>
              <p:cNvSpPr/>
              <p:nvPr/>
            </p:nvSpPr>
            <p:spPr>
              <a:xfrm rot="10800000">
                <a:off x="3764847" y="3557929"/>
                <a:ext cx="740278" cy="71768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Seta para a direita 10"/>
              <p:cNvSpPr/>
              <p:nvPr/>
            </p:nvSpPr>
            <p:spPr>
              <a:xfrm rot="21600000">
                <a:off x="3980154" y="3701467"/>
                <a:ext cx="524971" cy="430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  <p:grpSp>
          <p:nvGrpSpPr>
            <p:cNvPr id="37" name="Grupo 14"/>
            <p:cNvGrpSpPr/>
            <p:nvPr/>
          </p:nvGrpSpPr>
          <p:grpSpPr>
            <a:xfrm rot="12731611">
              <a:off x="6101540" y="5230418"/>
              <a:ext cx="361907" cy="383235"/>
              <a:chOff x="4778045" y="2036330"/>
              <a:chExt cx="717690" cy="744455"/>
            </a:xfrm>
            <a:grpFill/>
          </p:grpSpPr>
          <p:sp>
            <p:nvSpPr>
              <p:cNvPr id="16" name="Seta para a direita 15"/>
              <p:cNvSpPr/>
              <p:nvPr/>
            </p:nvSpPr>
            <p:spPr>
              <a:xfrm rot="3600000">
                <a:off x="4764662" y="2049713"/>
                <a:ext cx="744455" cy="71769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Seta para a direita 6"/>
              <p:cNvSpPr/>
              <p:nvPr/>
            </p:nvSpPr>
            <p:spPr>
              <a:xfrm rot="3600000">
                <a:off x="4818490" y="2100020"/>
                <a:ext cx="529148" cy="4306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966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O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369" y="0"/>
            <a:ext cx="11082519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252552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Princípios fundamentais de governança no setor público: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Acionista: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POPULAÇÃO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Principal: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ESTADO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- Gestor (agente):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GOVERNO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1" y="1007839"/>
            <a:ext cx="5400600" cy="48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8469" y="1052377"/>
            <a:ext cx="97210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GOVERNANÇA PÚBLICA  -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Decreto 9.203/2017</a:t>
            </a:r>
            <a:endParaRPr lang="pt-BR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COMITÊ INTERMINISTERIAL DE GOVERNANÇA - CIG</a:t>
            </a:r>
          </a:p>
          <a:p>
            <a:pPr algn="just"/>
            <a:r>
              <a:rPr lang="pt-BR" sz="2000" dirty="0" smtClean="0"/>
              <a:t>I - Ministro de Estado Chefe da Casa Civil da Presidência da República, que o coordenará;</a:t>
            </a:r>
          </a:p>
          <a:p>
            <a:pPr algn="just"/>
            <a:r>
              <a:rPr lang="pt-BR" sz="2000" dirty="0" smtClean="0"/>
              <a:t>II - Ministro de Estado da Fazenda;</a:t>
            </a:r>
          </a:p>
          <a:p>
            <a:pPr algn="just"/>
            <a:r>
              <a:rPr lang="pt-BR" sz="2000" dirty="0" smtClean="0"/>
              <a:t>III - Ministro de Estado do Planejamento, Desenvolvimento e Gestão; e</a:t>
            </a:r>
          </a:p>
          <a:p>
            <a:pPr algn="just"/>
            <a:r>
              <a:rPr lang="pt-BR" sz="2000" dirty="0" smtClean="0"/>
              <a:t>IV - Ministro de Estado da Transparência e </a:t>
            </a:r>
            <a:r>
              <a:rPr lang="pt-BR" sz="2000" dirty="0" err="1" smtClean="0"/>
              <a:t>Controladoria-Geral</a:t>
            </a:r>
            <a:r>
              <a:rPr lang="pt-BR" sz="2000" dirty="0" smtClean="0"/>
              <a:t> da União.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/>
              <a:t>COMITÊ INTERNO DE GOVERNANÇA </a:t>
            </a:r>
            <a:r>
              <a:rPr lang="pt-BR" sz="2000" dirty="0" smtClean="0"/>
              <a:t> </a:t>
            </a:r>
          </a:p>
          <a:p>
            <a:pPr algn="just"/>
            <a:r>
              <a:rPr lang="pt-BR" sz="2000" dirty="0" smtClean="0"/>
              <a:t>Os órgãos e as entidades da administração pública federal deverão, </a:t>
            </a:r>
            <a:r>
              <a:rPr lang="pt-BR" sz="2000" b="1" dirty="0" smtClean="0"/>
              <a:t>no prazo de cento e oitenta dias</a:t>
            </a:r>
            <a:r>
              <a:rPr lang="pt-BR" sz="2000" dirty="0" smtClean="0"/>
              <a:t>, contado da data de entrada em vigor deste Decreto, instituir </a:t>
            </a:r>
            <a:r>
              <a:rPr lang="pt-BR" sz="2000" b="1" dirty="0" smtClean="0"/>
              <a:t>comitê interno de governança 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CABERÁ À ALTA ADMINISTRAÇÃO dos órgãos e das entidades, observados as normas e os procedimentos específicos aplicáveis, IMPLEMENTAR E MANTER MECANISMOS, INSTÂNCIAS E PRÁTICAS DE GOVERNANÇA.</a:t>
            </a:r>
            <a:endParaRPr lang="pt-BR" sz="20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Elipse 6"/>
          <p:cNvSpPr/>
          <p:nvPr/>
        </p:nvSpPr>
        <p:spPr>
          <a:xfrm>
            <a:off x="1790458" y="1655911"/>
            <a:ext cx="7714995" cy="36724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 dirty="0"/>
          </a:p>
        </p:txBody>
      </p:sp>
      <p:sp>
        <p:nvSpPr>
          <p:cNvPr id="8" name="Elipse 7"/>
          <p:cNvSpPr/>
          <p:nvPr/>
        </p:nvSpPr>
        <p:spPr>
          <a:xfrm>
            <a:off x="3590658" y="2375991"/>
            <a:ext cx="5914795" cy="20882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 dirty="0"/>
          </a:p>
        </p:txBody>
      </p:sp>
      <p:sp>
        <p:nvSpPr>
          <p:cNvPr id="9" name="Elipse 8"/>
          <p:cNvSpPr/>
          <p:nvPr/>
        </p:nvSpPr>
        <p:spPr>
          <a:xfrm>
            <a:off x="5390858" y="2808040"/>
            <a:ext cx="4104456" cy="13087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 dirty="0"/>
          </a:p>
        </p:txBody>
      </p:sp>
      <p:sp>
        <p:nvSpPr>
          <p:cNvPr id="10" name="Elipse 9"/>
          <p:cNvSpPr/>
          <p:nvPr/>
        </p:nvSpPr>
        <p:spPr>
          <a:xfrm>
            <a:off x="7839130" y="3072749"/>
            <a:ext cx="1656184" cy="8154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 dirty="0"/>
          </a:p>
        </p:txBody>
      </p:sp>
      <p:sp>
        <p:nvSpPr>
          <p:cNvPr id="11" name="CaixaDeTexto 1"/>
          <p:cNvSpPr txBox="1"/>
          <p:nvPr/>
        </p:nvSpPr>
        <p:spPr>
          <a:xfrm>
            <a:off x="1872605" y="3240087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Governança</a:t>
            </a:r>
            <a:endParaRPr lang="pt-B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3734674" y="3240087"/>
            <a:ext cx="151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Integridade</a:t>
            </a:r>
            <a:endParaRPr lang="pt-B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22906" y="3096071"/>
            <a:ext cx="14807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Century Gothic" pitchFamily="34" charset="0"/>
              </a:rPr>
              <a:t>Gestão </a:t>
            </a:r>
            <a:endParaRPr lang="pt-BR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b="1" dirty="0">
                <a:solidFill>
                  <a:srgbClr val="FF0000"/>
                </a:solidFill>
                <a:latin typeface="Century Gothic" pitchFamily="34" charset="0"/>
              </a:rPr>
              <a:t>riscos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11138" y="3169820"/>
            <a:ext cx="1390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Controles Internos</a:t>
            </a:r>
            <a:endParaRPr lang="pt-B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637" y="1151855"/>
            <a:ext cx="7273231" cy="51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– Organograma MT</a:t>
            </a:r>
          </a:p>
        </p:txBody>
      </p:sp>
      <p:pic>
        <p:nvPicPr>
          <p:cNvPr id="1026" name="Picture 2" descr="d:\Users\pericles.bezerra\AppData\Local\Microsoft\Windows\Temporary Internet Files\Content.Outlook\CY6QGBJ2\Organograma_Portal_Decreto_9000_Mar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73" y="1055506"/>
            <a:ext cx="7209104" cy="5352933"/>
          </a:xfrm>
          <a:prstGeom prst="rect">
            <a:avLst/>
          </a:prstGeom>
          <a:noFill/>
        </p:spPr>
      </p:pic>
      <p:sp>
        <p:nvSpPr>
          <p:cNvPr id="9" name="Elipse 8"/>
          <p:cNvSpPr/>
          <p:nvPr/>
        </p:nvSpPr>
        <p:spPr>
          <a:xfrm>
            <a:off x="5977061" y="1799927"/>
            <a:ext cx="1368152" cy="9361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flipH="1">
            <a:off x="7561237" y="1799927"/>
            <a:ext cx="1872208" cy="93610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diamante-450x450.jpg"/>
          <p:cNvPicPr>
            <a:picLocks noChangeAspect="1"/>
          </p:cNvPicPr>
          <p:nvPr/>
        </p:nvPicPr>
        <p:blipFill>
          <a:blip r:embed="rId3" cstate="print">
            <a:lum bright="16000" contrast="-15000"/>
          </a:blip>
          <a:srcRect l="8697" t="13046" r="8681" b="13029"/>
          <a:stretch>
            <a:fillRect/>
          </a:stretch>
        </p:blipFill>
        <p:spPr>
          <a:xfrm>
            <a:off x="9671350" y="4824263"/>
            <a:ext cx="1850725" cy="1655912"/>
          </a:xfrm>
          <a:prstGeom prst="rect">
            <a:avLst/>
          </a:prstGeom>
        </p:spPr>
      </p:pic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8" name="Imagem 7" descr="vertical.png"/>
            <p:cNvPicPr>
              <a:picLocks noChangeAspect="1"/>
            </p:cNvPicPr>
            <p:nvPr/>
          </p:nvPicPr>
          <p:blipFill>
            <a:blip r:embed="rId4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2" name="Imagem 11" descr="MTPA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72616"/>
            <a:ext cx="11522073" cy="39055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127696" tIns="63848" rIns="127696" bIns="63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76960" fontAlgn="base">
              <a:spcBef>
                <a:spcPct val="0"/>
              </a:spcBef>
              <a:spcAft>
                <a:spcPct val="0"/>
              </a:spcAft>
            </a:pPr>
            <a:r>
              <a:rPr lang="pt-BR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LINHAS DE DEFESA</a:t>
            </a:r>
            <a:endParaRPr lang="pt-BR" sz="1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5" y="1226224"/>
            <a:ext cx="11437406" cy="458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9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m 7" descr="https://lh4.googleusercontent.com/dsqurRDqyM2YChVKEIYHtGyE6fEZPcKiyIBk3O9ysK3FmzR2jr1-rfjH9xSiZ9MpZjPbwRyU_Teye0LvGtAU5kaJ_9FRIFd13yjF9pqv-1lGM3D1SU_pQ2yt_CBy9IH0VNkv4u5iRJ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77" y="1295872"/>
            <a:ext cx="10081120" cy="475252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9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709" y="1151855"/>
            <a:ext cx="6336704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– Controles Internos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8469" y="1565249"/>
            <a:ext cx="972107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98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Conjunto de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regras, procedimentos, diretrizes, protocolos, rotinas de sistemas informatizados, conferências e trâmites de documentos e informações, entre outros, operacionalizados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forma integrada pela direção e pelo corpo de servidores das organizações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destinados 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enfrentar os riscos e fornecer segurança razoável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 que, na consecução da missão da entidade, os seguintes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objetivos gerais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serão alcançados: 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execução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ordenada, ética, econômica, eficiente e eficaz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das operações;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cumprimento das obrigações de </a:t>
            </a: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accountability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cumprimento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das leis e regulamentos aplicáveis; e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salvaguarda dos recursos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0476" y="2010434"/>
            <a:ext cx="95050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 estabelecimento de controles internos no âmbito da gestão pública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visa essencialmente aumentar a probabilidade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de que os objetivos e metas estabelecidos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sejam alcançados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 forma eficaz, eficiente, efetiva e econômica.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0477" y="3385551"/>
            <a:ext cx="96490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Segundo o TCU: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“Processo efetuado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pela administração e por todo o corpo funcional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integrado ao processo de gestão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em todas as áreas e todos os níveis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órgãos e entidades públicos, estruturado para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enfrentar riscos e fornecer razoável segurança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que, na 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consecução da missão, dos objetivos e das metas institucionais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os princípios constitucionais da administração pública serão obedecidos e os objetivos gerais de controle serão atendidos”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0477" y="1799927"/>
            <a:ext cx="950505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Mecanismos para o exercício da governança pública: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pt-BR" sz="2800" dirty="0" smtClean="0"/>
              <a:t>processos estruturados para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MITIGAR</a:t>
            </a:r>
            <a:r>
              <a:rPr lang="pt-BR" sz="2800" dirty="0" smtClean="0"/>
              <a:t> os possíveis riscos com vistas ao alcance dos objetivos institucionais e para garantir a execução ordenada, ética, econômica, eficiente e eficaz das atividades da organização, com preservação da legalidade e da economicidade no dispêndio de recursos públicos.</a:t>
            </a:r>
            <a:r>
              <a:rPr lang="pt-BR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endParaRPr lang="pt-BR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pt-BR" b="1" i="1" dirty="0" smtClean="0">
                <a:solidFill>
                  <a:schemeClr val="tx2">
                    <a:lumMod val="75000"/>
                  </a:schemeClr>
                </a:solidFill>
              </a:rPr>
              <a:t>Decreto 9.203/2017</a:t>
            </a:r>
            <a:endParaRPr lang="pt-BR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endParaRPr lang="pt-BR" sz="2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1026"/>
          <p:cNvSpPr>
            <a:spLocks noGrp="1" noChangeArrowheads="1"/>
          </p:cNvSpPr>
          <p:nvPr/>
        </p:nvSpPr>
        <p:spPr bwMode="auto">
          <a:xfrm>
            <a:off x="0" y="501650"/>
            <a:ext cx="1152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</a:rPr>
              <a:t>Controle Interno - 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PROCESSO</a:t>
            </a:r>
          </a:p>
        </p:txBody>
      </p:sp>
      <p:sp>
        <p:nvSpPr>
          <p:cNvPr id="9" name="Rectangle 1027"/>
          <p:cNvSpPr>
            <a:spLocks noGrp="1" noChangeArrowheads="1"/>
          </p:cNvSpPr>
          <p:nvPr/>
        </p:nvSpPr>
        <p:spPr bwMode="auto">
          <a:xfrm>
            <a:off x="0" y="1835150"/>
            <a:ext cx="11522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Controle Interno é um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melhor dizendo,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 UM PROCESSO</a:t>
            </a:r>
            <a:r>
              <a:rPr lang="pt-BR" sz="2800" dirty="0" smtClean="0">
                <a:cs typeface="Times New Roman" pitchFamily="18" charset="0"/>
              </a:rPr>
              <a:t>, apoiando-lhe, para assegurar razoável certeza de que seus objetivos serão alcançados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endParaRPr lang="pt-BR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é </a:t>
            </a:r>
            <a:r>
              <a:rPr lang="pt-BR" sz="2800" b="1" dirty="0" smtClean="0">
                <a:cs typeface="Times New Roman" pitchFamily="18" charset="0"/>
              </a:rPr>
              <a:t>UM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MEIO, E NÃO UM FIM </a:t>
            </a:r>
            <a:r>
              <a:rPr lang="pt-BR" sz="2800" dirty="0" smtClean="0">
                <a:cs typeface="Times New Roman" pitchFamily="18" charset="0"/>
              </a:rPr>
              <a:t>em si mesmo (estruturado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“dentro” e não “sobre”</a:t>
            </a:r>
            <a:r>
              <a:rPr lang="pt-BR" sz="2800" dirty="0" smtClean="0"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endParaRPr lang="pt-BR" sz="2800" dirty="0" smtClean="0"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None/>
              <a:defRPr/>
            </a:pPr>
            <a:r>
              <a:rPr lang="pt-BR" sz="2800" i="1" dirty="0" smtClean="0">
                <a:cs typeface="Times New Roman" pitchFamily="18" charset="0"/>
              </a:rPr>
              <a:t>processo é um conjunto de atividades para se alcançar determinado objetivo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1" y="719807"/>
            <a:ext cx="1152207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</a:rPr>
              <a:t>Controle Interno - 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PESSOAS</a:t>
            </a:r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1" y="2015951"/>
            <a:ext cx="11522074" cy="40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Controle Interno é um processo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EXECUTADO POR PESSOAS (HUMANOS)</a:t>
            </a:r>
            <a:r>
              <a:rPr lang="pt-BR" sz="2800" b="1" dirty="0" smtClean="0"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endParaRPr lang="pt-BR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não inclui meramente políticas, manuais e formulários, mas </a:t>
            </a:r>
            <a:r>
              <a:rPr lang="pt-BR" sz="2800" b="1" dirty="0" smtClean="0">
                <a:cs typeface="Times New Roman" pitchFamily="18" charset="0"/>
              </a:rPr>
              <a:t>pessoas em todos os níveis da organização</a:t>
            </a:r>
            <a:r>
              <a:rPr lang="pt-BR" sz="2800" dirty="0" smtClean="0"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endParaRPr lang="pt-BR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pt-BR" sz="2800" dirty="0" smtClean="0">
                <a:cs typeface="Times New Roman" pitchFamily="18" charset="0"/>
              </a:rPr>
              <a:t>portanto,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RISCOS DE CONTROLE </a:t>
            </a:r>
            <a:r>
              <a:rPr lang="pt-BR" sz="2800" dirty="0" smtClean="0">
                <a:cs typeface="Times New Roman" pitchFamily="18" charset="0"/>
              </a:rPr>
              <a:t>(de erros ou falhas, de desfalques e fraudes)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devem ser 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MITIGADOS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sob a perspectiva da natureza humana</a:t>
            </a:r>
            <a:r>
              <a:rPr lang="pt-BR" sz="2800" dirty="0" smtClean="0">
                <a:cs typeface="Times New Roman" pitchFamily="18" charset="0"/>
              </a:rPr>
              <a:t>.</a:t>
            </a: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2445" y="1511895"/>
            <a:ext cx="10153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dirigentes máximos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dos órgãos e entidades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devem assegurar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que procedimentos efetivos de implementação de controles internos da gestão façam parte de suas práticas de gerenciamento de riscos.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controles internos da gestão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não devem ser implementados de forma circunstancial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mas como uma série de ações que permeiam as atividades da organização.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graphicFrame>
        <p:nvGraphicFramePr>
          <p:cNvPr id="37" name="Diagrama 36"/>
          <p:cNvGraphicFramePr/>
          <p:nvPr/>
        </p:nvGraphicFramePr>
        <p:xfrm>
          <a:off x="936501" y="1012280"/>
          <a:ext cx="1008112" cy="148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37"/>
          <p:cNvGrpSpPr/>
          <p:nvPr/>
        </p:nvGrpSpPr>
        <p:grpSpPr>
          <a:xfrm>
            <a:off x="2197546" y="1408690"/>
            <a:ext cx="7759398" cy="4639708"/>
            <a:chOff x="1128755" y="873589"/>
            <a:chExt cx="7300592" cy="560810"/>
          </a:xfrm>
        </p:grpSpPr>
        <p:sp>
          <p:nvSpPr>
            <p:cNvPr id="39" name="Arredondar Retângulo no Mesmo Canto Lateral 38"/>
            <p:cNvSpPr/>
            <p:nvPr/>
          </p:nvSpPr>
          <p:spPr>
            <a:xfrm rot="5400000">
              <a:off x="4498646" y="-2496302"/>
              <a:ext cx="560810" cy="730059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Arredondar Retângulo no Mesmo Canto Lateral 4"/>
            <p:cNvSpPr/>
            <p:nvPr/>
          </p:nvSpPr>
          <p:spPr>
            <a:xfrm>
              <a:off x="1163481" y="882293"/>
              <a:ext cx="7181524" cy="51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200" kern="1200" dirty="0" smtClean="0"/>
                <a:t>	</a:t>
              </a:r>
              <a:r>
                <a:rPr lang="pt-BR" sz="2500" kern="1200" dirty="0" smtClean="0"/>
                <a:t>A Assessoria Especial de Controle Interno – AECI, órgão de assistência direta e imediata ao Ministro de Estado, é dirigida por Chefe de Assessoria , cujas competências estão estabelecidas no Decreto nº 9000, de 08/03/2017, para </a:t>
              </a:r>
              <a:r>
                <a:rPr lang="pt-BR" sz="2500" b="1" kern="1200" dirty="0" smtClean="0">
                  <a:solidFill>
                    <a:schemeClr val="accent1"/>
                  </a:solidFill>
                </a:rPr>
                <a:t>ASSESSORAR, ORIENTAR, FOMENTAR E SUPERVISIONAR</a:t>
              </a:r>
              <a:r>
                <a:rPr lang="pt-BR" sz="2500" kern="1200" dirty="0" smtClean="0">
                  <a:solidFill>
                    <a:schemeClr val="accent1"/>
                  </a:solidFill>
                </a:rPr>
                <a:t> </a:t>
              </a:r>
              <a:r>
                <a:rPr lang="pt-BR" sz="2500" kern="1200" dirty="0" smtClean="0"/>
                <a:t>as unidades do Ministério e suas vinculadas em assuntos afetos aos </a:t>
              </a:r>
              <a:r>
                <a:rPr lang="pt-BR" sz="2500" b="1" dirty="0" smtClean="0">
                  <a:solidFill>
                    <a:schemeClr val="accent1"/>
                  </a:solidFill>
                </a:rPr>
                <a:t>CONTROLES INTERNOS</a:t>
              </a:r>
              <a:r>
                <a:rPr lang="pt-BR" sz="2500" dirty="0" smtClean="0"/>
                <a:t>, externos e defesa do estado bem como à </a:t>
              </a:r>
              <a:r>
                <a:rPr lang="pt-BR" sz="2500" b="1" dirty="0" smtClean="0">
                  <a:solidFill>
                    <a:schemeClr val="accent1"/>
                  </a:solidFill>
                </a:rPr>
                <a:t>GOVERNANÇA, RISCO, TRANSPARÊNCIA E INTEGRIDADE DA GESTÃO</a:t>
              </a:r>
              <a:r>
                <a:rPr lang="pt-BR" sz="2500" dirty="0" smtClean="0"/>
                <a:t>.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pt-BR" sz="1200" dirty="0" smtClean="0"/>
            </a:p>
          </p:txBody>
        </p:sp>
      </p:grp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7" cstate="print"/>
          <a:srcRect l="8723" t="14119" r="8590" b="3982"/>
          <a:stretch>
            <a:fillRect/>
          </a:stretch>
        </p:blipFill>
        <p:spPr bwMode="auto">
          <a:xfrm>
            <a:off x="0" y="5256039"/>
            <a:ext cx="2059844" cy="1224136"/>
          </a:xfrm>
          <a:prstGeom prst="rect">
            <a:avLst/>
          </a:prstGeom>
          <a:noFill/>
        </p:spPr>
      </p:pic>
      <p:grpSp>
        <p:nvGrpSpPr>
          <p:cNvPr id="3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9" name="Imagem 8" descr="vertical.png"/>
            <p:cNvPicPr>
              <a:picLocks noChangeAspect="1"/>
            </p:cNvPicPr>
            <p:nvPr/>
          </p:nvPicPr>
          <p:blipFill>
            <a:blip r:embed="rId8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0" name="Imagem 9" descr="MTPAC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4022744" y="82693"/>
            <a:ext cx="3476588" cy="39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7696" tIns="63848" rIns="127696" bIns="63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76960" fontAlgn="base">
              <a:spcBef>
                <a:spcPct val="0"/>
              </a:spcBef>
              <a:spcAft>
                <a:spcPct val="0"/>
              </a:spcAft>
            </a:pPr>
            <a:r>
              <a:rPr lang="pt-BR" sz="1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Controle Interno - LIMITAÇÕES</a:t>
            </a:r>
            <a:endParaRPr lang="pt-BR" sz="25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646667" y="964406"/>
          <a:ext cx="8228740" cy="455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– Gestão de Riscos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4493" y="2087959"/>
            <a:ext cx="95770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órgãos e entidades deverão implementar, manter, monitorar e revisar o processo de gestão de riscos, compatível com sua missão e seus objetivos estratégicos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GERENCIAMENTO DE RISCOS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: processo para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identificar, avaliar, administrar e controlar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potenciais eventos ou situações, para fornecer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razoável certeza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quanto ao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alcance dos objetivos da organização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POLÍTICA DE GESTÃO DE RISCOS: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declaração das intenções e diretrizes gerais de uma organização relacionadas à gestão de riscos;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2445" y="1284837"/>
            <a:ext cx="104411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GERENCIAMENTO DE RISCOS </a:t>
            </a:r>
            <a:r>
              <a:rPr lang="pt-BR" i="1" dirty="0" smtClean="0">
                <a:latin typeface="Century Gothic" pitchFamily="34" charset="0"/>
              </a:rPr>
              <a:t>(</a:t>
            </a:r>
            <a:r>
              <a:rPr lang="pt-BR" i="1" u="sng" dirty="0" smtClean="0">
                <a:latin typeface="Century Gothic" pitchFamily="34" charset="0"/>
              </a:rPr>
              <a:t>Instrução Normativa Conjunta MP/CGU nº 01, Art.2º, VII e XII</a:t>
            </a:r>
            <a:r>
              <a:rPr lang="pt-BR" i="1" dirty="0" smtClean="0">
                <a:latin typeface="Century Gothic" pitchFamily="34" charset="0"/>
              </a:rPr>
              <a:t>)</a:t>
            </a: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latin typeface="Century Gothic" pitchFamily="34" charset="0"/>
              </a:rPr>
              <a:t>“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PROCESSO</a:t>
            </a:r>
            <a:r>
              <a:rPr lang="pt-BR" i="1" dirty="0" smtClean="0">
                <a:latin typeface="Century Gothic" pitchFamily="34" charset="0"/>
              </a:rPr>
              <a:t> para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identificar, avaliar, administrar e controlar</a:t>
            </a:r>
            <a:r>
              <a:rPr lang="pt-BR" i="1" dirty="0" smtClean="0">
                <a:solidFill>
                  <a:srgbClr val="3116F6"/>
                </a:solidFill>
                <a:latin typeface="Century Gothic" pitchFamily="34" charset="0"/>
              </a:rPr>
              <a:t> </a:t>
            </a:r>
            <a:r>
              <a:rPr lang="pt-BR" i="1" dirty="0" smtClean="0">
                <a:latin typeface="Century Gothic" pitchFamily="34" charset="0"/>
              </a:rPr>
              <a:t>potenciais eventos ou situações, para fornecer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razoável certeza </a:t>
            </a:r>
            <a:r>
              <a:rPr lang="pt-BR" i="1" dirty="0" smtClean="0">
                <a:latin typeface="Century Gothic" pitchFamily="34" charset="0"/>
              </a:rPr>
              <a:t>quanto ao alcance dos objetivos da organização”</a:t>
            </a: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POLÍTICA DE GESTÃO DE RISCOS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latin typeface="Century Gothic" pitchFamily="34" charset="0"/>
              </a:rPr>
              <a:t>“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declaração das intenções e diretrizes gerais </a:t>
            </a:r>
            <a:r>
              <a:rPr lang="pt-BR" i="1" dirty="0" smtClean="0">
                <a:latin typeface="Century Gothic" pitchFamily="34" charset="0"/>
              </a:rPr>
              <a:t>de uma organização relacionadas à gestão de riscos”</a:t>
            </a:r>
            <a:r>
              <a:rPr lang="pt-BR" dirty="0" smtClean="0">
                <a:latin typeface="Century Gothic" pitchFamily="34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O art. 19 da IN Conjunta impõe que </a:t>
            </a:r>
            <a:r>
              <a:rPr lang="pt-BR" i="1" dirty="0" smtClean="0">
                <a:latin typeface="Century Gothic" pitchFamily="34" charset="0"/>
              </a:rPr>
              <a:t>“o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DIRIGENTE MÁXIMO DA ORGANIZAÇÃO é o PRINCIPAL RESPONSÁVEL </a:t>
            </a:r>
            <a:r>
              <a:rPr lang="pt-BR" i="1" dirty="0" smtClean="0">
                <a:latin typeface="Century Gothic" pitchFamily="34" charset="0"/>
              </a:rPr>
              <a:t>pelo estabelecimento da estratégia da organização e da estrutura de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GERENCIAMENTO DE RISCOS</a:t>
            </a:r>
            <a:r>
              <a:rPr lang="pt-BR" i="1" dirty="0" smtClean="0">
                <a:latin typeface="Century Gothic" pitchFamily="34" charset="0"/>
              </a:rPr>
              <a:t>, incluindo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o estabelecimento, a manutenção, o monitoramento e o aperfeiçoamento dos CONTROLES INTERNOS da gestão</a:t>
            </a:r>
            <a:r>
              <a:rPr lang="pt-BR" i="1" dirty="0" smtClean="0">
                <a:latin typeface="Century Gothic" pitchFamily="34" charset="0"/>
              </a:rPr>
              <a:t>.</a:t>
            </a:r>
            <a:r>
              <a:rPr lang="pt-BR" dirty="0" smtClean="0">
                <a:latin typeface="Century Gothic" pitchFamily="34" charset="0"/>
              </a:rPr>
              <a:t>”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2445" y="5328319"/>
            <a:ext cx="10369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pt-BR" u="sng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POLÍTICA DE GESTÃO DE RISCOS</a:t>
            </a:r>
            <a:r>
              <a:rPr lang="pt-BR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deverá ser instituída pelos ÓRGÃOS E ENTIDADES do Poder Executivo federal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em ATÉ DOZE MESES a contar da publicação da Instrução Normativa. </a:t>
            </a:r>
            <a:r>
              <a:rPr lang="pt-BR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(art. 17)</a:t>
            </a:r>
            <a:endParaRPr lang="pt-BR" i="1" dirty="0" smtClean="0">
              <a:latin typeface="Century Gothic" pitchFamily="34" charset="0"/>
            </a:endParaRPr>
          </a:p>
        </p:txBody>
      </p:sp>
      <p:sp>
        <p:nvSpPr>
          <p:cNvPr id="11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8509" y="1727919"/>
            <a:ext cx="9289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latin typeface="Century Gothic" pitchFamily="34" charset="0"/>
              </a:rPr>
              <a:t>Instrução Normativa Conjunta MP/CGU, de 10 de maio de 2016 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A ser instituída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em até 12 meses (maio/2017)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deve especificar ao menos: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Princípios e Objetivos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organizacionais;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Diretrizes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solidFill>
                <a:schemeClr val="accent1"/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III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Competências e Responsabilidades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para a efetivação da gestão de riscos no âmbito do órgão ou entidade.</a:t>
            </a:r>
            <a:endParaRPr lang="pt-BR" sz="18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8509" y="1727921"/>
            <a:ext cx="9289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GESTÃO DE RISCOS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Processo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natureza permanente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ESTABELECIDO, DIRECIONADO E MONITORADO PELA ALTA ADMINISTRAÇÃO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contempla as atividades de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IDENTIFICAR, AVALIAR E GERENCIAR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potenciais eventos que possam afetar a organização, destinado 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FORNECER SEGURANÇA RAZOÁVEL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quanto à realização de seus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endParaRPr lang="pt-BR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Decreto 9.203/2017</a:t>
            </a:r>
            <a:endParaRPr lang="pt-BR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– Integridade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2160"/>
            <a:ext cx="11522075" cy="4674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127696" tIns="63848" rIns="127696" bIns="63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7696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INTEGRIDADE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727919"/>
            <a:ext cx="11522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t-BR" sz="2800" b="1" dirty="0" smtClean="0"/>
              <a:t>PROGRAMA DE INTEGRIDADE</a:t>
            </a:r>
            <a:endParaRPr lang="pt-BR" sz="2800" dirty="0" smtClean="0"/>
          </a:p>
          <a:p>
            <a:pPr fontAlgn="base">
              <a:buNone/>
            </a:pPr>
            <a:endParaRPr lang="pt-BR" sz="2800" i="1" dirty="0" smtClean="0"/>
          </a:p>
          <a:p>
            <a:pPr algn="just" fontAlgn="base">
              <a:buNone/>
            </a:pPr>
            <a:r>
              <a:rPr lang="pt-BR" sz="2800" i="1" dirty="0" smtClean="0"/>
              <a:t>“Conjunto de arranjos institucionais que visam a fazer com que a Administração Pública não se desvie de seu objetivo precípuo: entregar os resultados esperados pela população de forma adequada, imparcial e eficiente.”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2160"/>
            <a:ext cx="11522075" cy="4674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127696" tIns="63848" rIns="127696" bIns="63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7696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INTEGRIDADE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791815"/>
            <a:ext cx="11305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pt-BR" i="1" dirty="0" smtClean="0"/>
          </a:p>
          <a:p>
            <a:pPr algn="just"/>
            <a:r>
              <a:rPr lang="pt-BR" sz="2400" b="1" i="1" dirty="0" smtClean="0"/>
              <a:t>Decreto 9.203/2017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Art. 19.  Os órgãos e as entidades da administração instituirão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PROGRAMA DE INTEGRIDADE</a:t>
            </a:r>
            <a:r>
              <a:rPr lang="pt-BR" sz="2400" dirty="0" smtClean="0"/>
              <a:t>, com o objetivo de promover a adoção de medidas e ações institucionais destinadas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À PREVENÇÃO, À DETECÇÃO, À PUNIÇÃO E À REMEDIAÇÃO DE FRAUDES E ATOS DE CORRUPÇÃO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3744143"/>
            <a:ext cx="11522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Art. 20.  O Ministério da Transparência e </a:t>
            </a:r>
            <a:r>
              <a:rPr lang="pt-BR" sz="2400" dirty="0" err="1" smtClean="0"/>
              <a:t>Controladoria-Geral</a:t>
            </a:r>
            <a:r>
              <a:rPr lang="pt-BR" sz="2400" dirty="0" smtClean="0"/>
              <a:t> da União, no </a:t>
            </a:r>
            <a:r>
              <a:rPr lang="pt-BR" sz="2400" b="1" dirty="0" smtClean="0"/>
              <a:t>prazo de cento e oitenta dias</a:t>
            </a:r>
            <a:r>
              <a:rPr lang="pt-BR" sz="2400" dirty="0" smtClean="0"/>
              <a:t>, contado da data de entrada em vigor deste Decreto, estabelecerá os procedimentos necessários à </a:t>
            </a:r>
            <a:r>
              <a:rPr lang="pt-BR" sz="2400" b="1" dirty="0" smtClean="0"/>
              <a:t>estruturação, à execução e ao monitoramento dos programas</a:t>
            </a:r>
            <a:r>
              <a:rPr lang="pt-BR" sz="2400" dirty="0" smtClean="0"/>
              <a:t> de integridade dos órgãos e das entidades da administração pública federal direta, autárquica e </a:t>
            </a:r>
            <a:r>
              <a:rPr lang="pt-BR" sz="2400" dirty="0" err="1" smtClean="0"/>
              <a:t>fundacional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34938"/>
            <a:ext cx="110109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3743"/>
            <a:ext cx="11163804" cy="6477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400" u="sng" dirty="0" smtClean="0"/>
              <a:t/>
            </a:r>
            <a:br>
              <a:rPr lang="pt-BR" sz="1400" u="sng" dirty="0" smtClean="0"/>
            </a:br>
            <a:r>
              <a:rPr lang="pt-BR" sz="2000" dirty="0" smtClean="0">
                <a:solidFill>
                  <a:schemeClr val="accent1"/>
                </a:solidFill>
              </a:rPr>
              <a:t>Decreto nº 9.000, de 08 de março de 2017</a:t>
            </a:r>
            <a:br>
              <a:rPr lang="pt-BR" sz="2000" dirty="0" smtClean="0">
                <a:solidFill>
                  <a:schemeClr val="accent1"/>
                </a:solidFill>
              </a:rPr>
            </a:br>
            <a:r>
              <a:rPr lang="pt-BR" sz="2000" dirty="0" smtClean="0">
                <a:solidFill>
                  <a:schemeClr val="accent1"/>
                </a:solidFill>
              </a:rPr>
              <a:t>Atribuições AECI</a:t>
            </a:r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421" y="1871935"/>
            <a:ext cx="2592288" cy="648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Art.4 § I e II </a:t>
            </a:r>
          </a:p>
          <a:p>
            <a:pPr algn="ctr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Ministro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8"/>
          <p:cNvGrpSpPr/>
          <p:nvPr/>
        </p:nvGrpSpPr>
        <p:grpSpPr>
          <a:xfrm>
            <a:off x="2808709" y="1079847"/>
            <a:ext cx="6351855" cy="1809492"/>
            <a:chOff x="2808709" y="1295871"/>
            <a:chExt cx="6351855" cy="1809492"/>
          </a:xfrm>
        </p:grpSpPr>
        <p:sp>
          <p:nvSpPr>
            <p:cNvPr id="4" name="Seta para a direita 3"/>
            <p:cNvSpPr/>
            <p:nvPr/>
          </p:nvSpPr>
          <p:spPr>
            <a:xfrm>
              <a:off x="5184973" y="1799927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3744813" y="1799927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Assessorar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888829" y="273603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Assistir</a:t>
              </a:r>
              <a:r>
                <a:rPr lang="pt-BR" dirty="0" smtClean="0">
                  <a:latin typeface="Arial" pitchFamily="34" charset="0"/>
                  <a:cs typeface="Arial" pitchFamily="34" charset="0"/>
                </a:rPr>
                <a:t>	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193085" y="1295871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Controle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Risco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Transparência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Integridade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eta para a direita 7"/>
            <p:cNvSpPr/>
            <p:nvPr/>
          </p:nvSpPr>
          <p:spPr>
            <a:xfrm flipV="1">
              <a:off x="5184973" y="2736031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have esquerda 10"/>
            <p:cNvSpPr/>
            <p:nvPr/>
          </p:nvSpPr>
          <p:spPr>
            <a:xfrm>
              <a:off x="5977061" y="1295871"/>
              <a:ext cx="360040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93085" y="2736031"/>
              <a:ext cx="2967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Pronunciamento Ministerial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ector de seta reta 19"/>
            <p:cNvCxnSpPr>
              <a:endCxn id="5" idx="1"/>
            </p:cNvCxnSpPr>
            <p:nvPr/>
          </p:nvCxnSpPr>
          <p:spPr>
            <a:xfrm flipV="1">
              <a:off x="2808709" y="1984593"/>
              <a:ext cx="936104" cy="4634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2808709" y="2447999"/>
              <a:ext cx="100811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21"/>
          <p:cNvGrpSpPr/>
          <p:nvPr/>
        </p:nvGrpSpPr>
        <p:grpSpPr>
          <a:xfrm>
            <a:off x="288429" y="3096071"/>
            <a:ext cx="9433048" cy="1375122"/>
            <a:chOff x="288429" y="3672135"/>
            <a:chExt cx="9433048" cy="1375122"/>
          </a:xfrm>
        </p:grpSpPr>
        <p:sp>
          <p:nvSpPr>
            <p:cNvPr id="9" name="Retângulo 8"/>
            <p:cNvSpPr/>
            <p:nvPr/>
          </p:nvSpPr>
          <p:spPr>
            <a:xfrm>
              <a:off x="288429" y="3816151"/>
              <a:ext cx="252028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latin typeface="Arial" pitchFamily="34" charset="0"/>
                  <a:cs typeface="Arial" pitchFamily="34" charset="0"/>
                </a:rPr>
                <a:t>Art.4 § III </a:t>
              </a:r>
            </a:p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Secretário Executivo, Gestores</a:t>
              </a:r>
            </a:p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Conselhos e Representantes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88829" y="4104183"/>
              <a:ext cx="35283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Prestar orientações Técnicas 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93285" y="3672135"/>
              <a:ext cx="17281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Controle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Risco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Transparência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Integridade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have esquerda 17"/>
            <p:cNvSpPr/>
            <p:nvPr/>
          </p:nvSpPr>
          <p:spPr>
            <a:xfrm>
              <a:off x="7777261" y="3672135"/>
              <a:ext cx="360040" cy="11521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3024733" y="4248199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eta para a direita 30"/>
            <p:cNvSpPr/>
            <p:nvPr/>
          </p:nvSpPr>
          <p:spPr>
            <a:xfrm flipV="1">
              <a:off x="7057181" y="4104183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5" name="Grupo 22"/>
          <p:cNvGrpSpPr/>
          <p:nvPr/>
        </p:nvGrpSpPr>
        <p:grpSpPr>
          <a:xfrm>
            <a:off x="3096741" y="4680247"/>
            <a:ext cx="7128792" cy="1224136"/>
            <a:chOff x="2376661" y="1223863"/>
            <a:chExt cx="7128792" cy="1224136"/>
          </a:xfrm>
        </p:grpSpPr>
        <p:sp>
          <p:nvSpPr>
            <p:cNvPr id="24" name="Seta para a direita 23"/>
            <p:cNvSpPr/>
            <p:nvPr/>
          </p:nvSpPr>
          <p:spPr>
            <a:xfrm>
              <a:off x="5184973" y="1727919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880717" y="1583903"/>
              <a:ext cx="25922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 smtClean="0">
                  <a:latin typeface="Arial" pitchFamily="34" charset="0"/>
                  <a:cs typeface="Arial" pitchFamily="34" charset="0"/>
                </a:rPr>
                <a:t>Prestar Orientações Técnicas </a:t>
              </a:r>
              <a:endParaRPr lang="pt-B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6409109" y="1223863"/>
              <a:ext cx="30963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PCPR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Relatório de Gestão</a:t>
              </a:r>
            </a:p>
            <a:p>
              <a:r>
                <a:rPr lang="pt-BR" dirty="0" smtClean="0">
                  <a:latin typeface="Arial" pitchFamily="34" charset="0"/>
                  <a:cs typeface="Arial" pitchFamily="34" charset="0"/>
                </a:rPr>
                <a:t>Elaboração de Normas internas e manuais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Chave esquerda 27"/>
            <p:cNvSpPr/>
            <p:nvPr/>
          </p:nvSpPr>
          <p:spPr>
            <a:xfrm>
              <a:off x="6121077" y="1223863"/>
              <a:ext cx="360040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de seta reta 28"/>
            <p:cNvCxnSpPr/>
            <p:nvPr/>
          </p:nvCxnSpPr>
          <p:spPr>
            <a:xfrm>
              <a:off x="2376661" y="1871935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288429" y="4968279"/>
            <a:ext cx="24482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Art.4 § IV e V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Unidades Internas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O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386221"/>
            <a:ext cx="11522075" cy="400600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01104" y="263071"/>
            <a:ext cx="7842239" cy="2191046"/>
          </a:xfrm>
          <a:prstGeom prst="rect">
            <a:avLst/>
          </a:prstGeom>
        </p:spPr>
        <p:txBody>
          <a:bodyPr wrap="square" lIns="127696" tIns="63848" rIns="127696" bIns="63848">
            <a:spAutoFit/>
          </a:bodyPr>
          <a:lstStyle/>
          <a:p>
            <a:pPr algn="ctr"/>
            <a:endParaRPr lang="pt-BR" sz="3400" b="1" dirty="0" smtClean="0"/>
          </a:p>
          <a:p>
            <a:pPr algn="ctr"/>
            <a:r>
              <a:rPr lang="pt-BR" sz="5000" b="1" dirty="0" smtClean="0"/>
              <a:t>A CORRUPÇÃO TEM MUITOS CUSTOS </a:t>
            </a:r>
            <a:endParaRPr lang="pt-BR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465" y="94082"/>
            <a:ext cx="8558777" cy="62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037346" y="3055422"/>
            <a:ext cx="144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COMPLIANCE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581" y="503783"/>
            <a:ext cx="8105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193" y="87952"/>
            <a:ext cx="9426250" cy="62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yorranna.araujo\Desktop\DO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13" y="1839138"/>
            <a:ext cx="11151734" cy="262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GOVERNANÇA – Transparência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648469" y="1439887"/>
            <a:ext cx="9865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A Instrução Normativa Conjunta MP/CGU nº 01 em seu inciso V, do art. 21, conceitua a </a:t>
            </a:r>
            <a:r>
              <a:rPr lang="pt-BR" b="1" dirty="0" smtClean="0">
                <a:latin typeface="Century Gothic" pitchFamily="34" charset="0"/>
              </a:rPr>
              <a:t>Transparência como Princípio da Boa Governança</a:t>
            </a:r>
            <a:r>
              <a:rPr lang="pt-BR" dirty="0" smtClean="0">
                <a:latin typeface="Century Gothic" pitchFamily="34" charset="0"/>
              </a:rPr>
              <a:t>: </a:t>
            </a:r>
          </a:p>
          <a:p>
            <a:pPr algn="just"/>
            <a:endParaRPr lang="pt-BR" i="1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“Art. 21.  São </a:t>
            </a:r>
            <a:r>
              <a:rPr lang="pt-BR" b="1" i="1" dirty="0" smtClean="0">
                <a:latin typeface="Century Gothic" pitchFamily="34" charset="0"/>
              </a:rPr>
              <a:t>princípios da boa governança</a:t>
            </a:r>
            <a:r>
              <a:rPr lang="pt-BR" i="1" dirty="0" smtClean="0">
                <a:latin typeface="Century Gothic" pitchFamily="34" charset="0"/>
              </a:rPr>
              <a:t>, devendo ser seguidos pelos órgãos e entidades do Poder Executivo federal:</a:t>
            </a:r>
            <a:endParaRPr lang="pt-BR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   ...</a:t>
            </a:r>
            <a:endParaRPr lang="pt-BR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  V – </a:t>
            </a:r>
            <a:r>
              <a:rPr lang="pt-BR" b="1" i="1" dirty="0" smtClean="0">
                <a:latin typeface="Century Gothic" pitchFamily="34" charset="0"/>
              </a:rPr>
              <a:t>transparência:</a:t>
            </a:r>
            <a:r>
              <a:rPr lang="pt-BR" i="1" dirty="0" smtClean="0">
                <a:latin typeface="Century Gothic" pitchFamily="34" charset="0"/>
              </a:rPr>
              <a:t> caracterizada pela possibilidade de </a:t>
            </a:r>
            <a:r>
              <a:rPr lang="pt-BR" b="1" i="1" dirty="0" smtClean="0">
                <a:latin typeface="Century Gothic" pitchFamily="34" charset="0"/>
              </a:rPr>
              <a:t>acesso a todas as informações</a:t>
            </a:r>
            <a:r>
              <a:rPr lang="pt-BR" i="1" dirty="0" smtClean="0">
                <a:latin typeface="Century Gothic" pitchFamily="34" charset="0"/>
              </a:rPr>
              <a:t> relativas à organização pública, sendo um dos </a:t>
            </a:r>
            <a:r>
              <a:rPr lang="pt-BR" b="1" i="1" dirty="0" smtClean="0">
                <a:latin typeface="Century Gothic" pitchFamily="34" charset="0"/>
              </a:rPr>
              <a:t>requisitos de controle do Estado pela sociedade civil</a:t>
            </a:r>
            <a:r>
              <a:rPr lang="pt-BR" i="1" dirty="0" smtClean="0">
                <a:latin typeface="Century Gothic" pitchFamily="34" charset="0"/>
              </a:rPr>
              <a:t>. As informações devem ser completas, precisas e claras para a adequada tomada de decisão das partes interessas na gestão das atividades;”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Transparência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AUDITORIA e GOVERNANÇA - Interação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1223863"/>
            <a:ext cx="11522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r>
              <a:rPr lang="pt-BR" dirty="0" smtClean="0"/>
              <a:t> </a:t>
            </a:r>
            <a:r>
              <a:rPr lang="pt-BR" sz="2400" b="1" i="1" dirty="0" smtClean="0"/>
              <a:t>DECRETO 9.203/2017 art. 18 </a:t>
            </a:r>
          </a:p>
          <a:p>
            <a:endParaRPr lang="pt-BR" b="1" i="1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b="1" dirty="0" smtClean="0"/>
              <a:t>AUDITORIA INTERNA </a:t>
            </a:r>
            <a:r>
              <a:rPr lang="pt-BR" sz="2000" dirty="0" smtClean="0"/>
              <a:t>governamental deverá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ADICIONAR VALOR E MELHORAR AS OPERAÇÕES </a:t>
            </a:r>
            <a:r>
              <a:rPr lang="pt-BR" sz="2000" dirty="0" smtClean="0"/>
              <a:t>das organizações para o </a:t>
            </a:r>
            <a:r>
              <a:rPr lang="pt-BR" sz="2000" b="1" dirty="0" smtClean="0"/>
              <a:t>ALCANCE DE SEUS OBJETIVOS</a:t>
            </a:r>
            <a:r>
              <a:rPr lang="pt-BR" sz="2000" dirty="0" smtClean="0"/>
              <a:t>, mediante a abordagem sistemática e disciplinada para avaliar e melhorar a eficácia dos processos de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GERENCIAMENTO DE RISCOS, DOS CONTROLES E DA GOVERNANÇA</a:t>
            </a:r>
            <a:r>
              <a:rPr lang="pt-BR" sz="2000" dirty="0" smtClean="0"/>
              <a:t>, por meio da: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 - realização de trabalhos de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AVALIAÇÃO E CONSULTORIA </a:t>
            </a:r>
            <a:r>
              <a:rPr lang="pt-BR" sz="2000" dirty="0" smtClean="0"/>
              <a:t>de forma independente, segundo os padrões de auditoria e ética profissional reconhecidos internacionalmente;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II - adoção de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ABORDAGEM BASEADA EM RISCO </a:t>
            </a:r>
            <a:r>
              <a:rPr lang="pt-BR" sz="2000" dirty="0" smtClean="0"/>
              <a:t>para o planejamento de suas atividades e para a definição do escopo, da natureza, da época e da extensão dos procedimentos de auditoria; e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III - promoção à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PREVENÇÃO, À DETECÇÃO E À INVESTIGAÇÃO DE FRAUDES</a:t>
            </a:r>
            <a:r>
              <a:rPr lang="pt-BR" sz="2000" dirty="0" smtClean="0"/>
              <a:t> praticadas por agentes públicos ou privados na utilização de recursos públicos federais.</a:t>
            </a:r>
            <a:endParaRPr lang="pt-BR" sz="20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1439887"/>
            <a:ext cx="11522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ctr"/>
            <a:r>
              <a:rPr lang="pt-BR" b="1" dirty="0" smtClean="0"/>
              <a:t>INSTRUÇÃO NORMATIVA  CGU Nº 3, DE 09 DE JUNHO DE 2017</a:t>
            </a:r>
            <a:endParaRPr lang="pt-BR" dirty="0" smtClean="0"/>
          </a:p>
          <a:p>
            <a:pPr algn="just"/>
            <a:endParaRPr lang="pt-BR" dirty="0" smtClean="0"/>
          </a:p>
          <a:p>
            <a:pPr algn="ctr"/>
            <a:r>
              <a:rPr lang="pt-BR" b="1" i="1" dirty="0" smtClean="0"/>
              <a:t>Referencial Técnico da Atividade de Auditoria Interna Governamental do Poder Executivo Federal</a:t>
            </a:r>
          </a:p>
          <a:p>
            <a:pPr algn="ctr"/>
            <a:endParaRPr lang="pt-BR" dirty="0" smtClean="0"/>
          </a:p>
          <a:p>
            <a:pPr algn="just"/>
            <a:r>
              <a:rPr lang="pt-BR" dirty="0" smtClean="0"/>
              <a:t>Princípios, as diretrizes e os requisitos fundamentais para a prática profissional da atividade de auditoria interna governamental do Poder Executivo Federal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b="1" i="1" dirty="0" smtClean="0"/>
              <a:t>Seção I – Objetivos dos Trabalhos 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dirty="0" smtClean="0"/>
              <a:t>70.    A atividade de auditoria interna governamental deve ser realizada de </a:t>
            </a:r>
            <a:r>
              <a:rPr lang="pt-BR" b="1" dirty="0" smtClean="0"/>
              <a:t>FORMA SISTEMÁTICA, DISCIPLINADA E BASEADA EM RISCO</a:t>
            </a:r>
            <a:r>
              <a:rPr lang="pt-BR" dirty="0" smtClean="0"/>
              <a:t>, devendo ser estabelecidos, para cada trabalho, objetivos que estejam de acordo com o propósito da atividade de auditoria interna e </a:t>
            </a:r>
            <a:r>
              <a:rPr lang="pt-BR" b="1" dirty="0" smtClean="0"/>
              <a:t>contribuam para o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ALCANCE DOS OBJETIVOS INSTITUCIONAIS E ESTRATÉGIAS DA UNIDADE AUDITADA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 flipV="1">
            <a:off x="5328989" y="1439887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52725" y="14398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Apoiar/supervisão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421" y="3240087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Art.4 § VI a X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Ministério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52725" y="230398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Auxiliar na interlocução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481117" y="1439887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AUDIN (indiretas)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913165" y="2087959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Corregedoria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Ouvidoria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Ética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24733" y="3312095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Acompanhar processo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 Interesses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flipV="1">
            <a:off x="5905053" y="230398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 flipV="1">
            <a:off x="6697141" y="331209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8497341" y="352811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TCU/CGU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Defesa do Estado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24733" y="4320207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Implementação e Recomendações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24733" y="5616351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Adotar ações de capacitação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217421" y="5040287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Controle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Risco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Transparência  Integridade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 flipV="1">
            <a:off x="7633245" y="4320207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have esquerda 20"/>
          <p:cNvSpPr/>
          <p:nvPr/>
        </p:nvSpPr>
        <p:spPr>
          <a:xfrm>
            <a:off x="8353325" y="3456111"/>
            <a:ext cx="360040" cy="122413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flipV="1">
            <a:off x="8209309" y="5616351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have esquerda 22"/>
          <p:cNvSpPr/>
          <p:nvPr/>
        </p:nvSpPr>
        <p:spPr>
          <a:xfrm>
            <a:off x="1944613" y="1295871"/>
            <a:ext cx="360040" cy="468052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0" y="215751"/>
            <a:ext cx="11163804" cy="44837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Decreto nº 9.000, de 08 de março de 2017</a:t>
            </a:r>
            <a:br>
              <a:rPr lang="pt-BR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Atribuições AECI</a:t>
            </a:r>
            <a:endParaRPr lang="pt-BR" sz="1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1583903"/>
            <a:ext cx="11522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ctr"/>
            <a:r>
              <a:rPr lang="pt-BR" b="1" i="1" dirty="0" smtClean="0"/>
              <a:t>Referencial Técnico da Atividade de Auditoria Interna Governamental do Poder Executivo Federal</a:t>
            </a:r>
          </a:p>
          <a:p>
            <a:pPr algn="ctr"/>
            <a:endParaRPr lang="pt-BR" dirty="0" smtClean="0"/>
          </a:p>
          <a:p>
            <a:r>
              <a:rPr lang="pt-BR" b="1" i="1" dirty="0" smtClean="0"/>
              <a:t>Governança </a:t>
            </a:r>
          </a:p>
          <a:p>
            <a:endParaRPr lang="pt-BR" b="1" i="1" dirty="0" smtClean="0"/>
          </a:p>
          <a:p>
            <a:pPr marL="342900" indent="-342900" algn="just">
              <a:buAutoNum type="arabicPeriod" startAt="71"/>
            </a:pPr>
            <a:r>
              <a:rPr lang="pt-BR" dirty="0" smtClean="0"/>
              <a:t>A UAIG deve avaliar e, quando necessário, </a:t>
            </a:r>
            <a:r>
              <a:rPr lang="pt-BR" b="1" dirty="0" smtClean="0"/>
              <a:t>RECOMENDAR</a:t>
            </a:r>
            <a:r>
              <a:rPr lang="pt-BR" dirty="0" smtClean="0"/>
              <a:t> a adoção de medidas apropriadas para </a:t>
            </a:r>
            <a:r>
              <a:rPr lang="pt-BR" b="1" dirty="0" smtClean="0"/>
              <a:t>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MELHORIA DO PROCESSO DE GOVERNANÇA </a:t>
            </a:r>
            <a:r>
              <a:rPr lang="pt-BR" b="1" dirty="0" smtClean="0"/>
              <a:t>da Unidade Auditada</a:t>
            </a:r>
            <a:r>
              <a:rPr lang="pt-BR" dirty="0" smtClean="0"/>
              <a:t> </a:t>
            </a:r>
          </a:p>
          <a:p>
            <a:pPr marL="342900" indent="-342900" algn="just">
              <a:buAutoNum type="arabicPeriod" startAt="71"/>
            </a:pPr>
            <a:endParaRPr lang="pt-BR" dirty="0" smtClean="0"/>
          </a:p>
          <a:p>
            <a:pPr algn="just"/>
            <a:r>
              <a:rPr lang="pt-BR" dirty="0" smtClean="0"/>
              <a:t>72.    A atividade de auditoria interna deve, ainda, </a:t>
            </a:r>
            <a:r>
              <a:rPr lang="pt-BR" b="1" dirty="0" smtClean="0"/>
              <a:t>AVALIAR o desenho, implantação e a eficácia dos objetivos, programas e atividades da Unidade Auditada</a:t>
            </a:r>
            <a:r>
              <a:rPr lang="pt-BR" dirty="0" smtClean="0"/>
              <a:t> relacionados à ética e se a governança de tecnologia da informação provê suporte às estratégias e objetivos da organização. </a:t>
            </a:r>
            <a:endParaRPr lang="pt-BR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1583903"/>
            <a:ext cx="11522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ctr"/>
            <a:r>
              <a:rPr lang="pt-BR" b="1" i="1" dirty="0" smtClean="0"/>
              <a:t>Referencial Técnico da Atividade de Auditoria Interna Governamental do Poder Executivo Federal</a:t>
            </a:r>
          </a:p>
          <a:p>
            <a:pPr algn="ctr"/>
            <a:endParaRPr lang="pt-BR" dirty="0" smtClean="0"/>
          </a:p>
          <a:p>
            <a:r>
              <a:rPr lang="pt-BR" b="1" i="1" dirty="0" smtClean="0"/>
              <a:t>Gerenciamento de Riscos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73.    O processo de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GERENCIAMENTO DOS RISCOS É RESPONSABILIDADE DA ALTA ADMINISTRAÇÃO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/>
              <a:t>e do conselho, se houver, e deve </a:t>
            </a:r>
            <a:r>
              <a:rPr lang="pt-BR" b="1" dirty="0" smtClean="0"/>
              <a:t>alcançar toda a organização</a:t>
            </a:r>
            <a:r>
              <a:rPr lang="pt-BR" dirty="0" smtClean="0"/>
              <a:t>, contemplando a identificação, a análise, a avaliação, o tratamento, o monitoramento e a comunicação dos riscos a que a Unidade Auditada está exposta.  </a:t>
            </a:r>
            <a:endParaRPr lang="pt-BR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0" y="1583903"/>
            <a:ext cx="11522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ctr"/>
            <a:r>
              <a:rPr lang="pt-BR" b="1" i="1" dirty="0" smtClean="0"/>
              <a:t>Referencial Técnico da Atividade de Auditoria Interna Governamental do Poder Executivo Federal</a:t>
            </a:r>
          </a:p>
          <a:p>
            <a:pPr algn="ctr"/>
            <a:endParaRPr lang="pt-BR" dirty="0" smtClean="0"/>
          </a:p>
          <a:p>
            <a:r>
              <a:rPr lang="pt-BR" b="1" i="1" dirty="0" smtClean="0"/>
              <a:t>Controles Internos da Gestão </a:t>
            </a:r>
          </a:p>
          <a:p>
            <a:endParaRPr lang="pt-BR" b="1" i="1" dirty="0" smtClean="0"/>
          </a:p>
          <a:p>
            <a:pPr algn="just"/>
            <a:r>
              <a:rPr lang="pt-BR" dirty="0" smtClean="0"/>
              <a:t>79.    A UAIG deve </a:t>
            </a:r>
            <a:r>
              <a:rPr lang="pt-BR" b="1" dirty="0" smtClean="0"/>
              <a:t>AUXILIAR</a:t>
            </a:r>
            <a:r>
              <a:rPr lang="pt-BR" dirty="0" smtClean="0"/>
              <a:t> a Unidade Auditada 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MANTER CONTROLES EFETIVOS</a:t>
            </a:r>
            <a:r>
              <a:rPr lang="pt-BR" dirty="0" smtClean="0"/>
              <a:t>, a partir da avaliação sobre se eles são identificados, aplicados e efetivos na resposta aos riscos. Ainda nesta linha de auxílio, deve avaliar se a alta administração possui consciência de sua responsabilidade pela implementação e melhoria contínua desses controles, pela exposição a riscos internos e externos, comunicação e pela aceitação de riscos.</a:t>
            </a:r>
            <a:endParaRPr lang="pt-BR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344" y="1223467"/>
            <a:ext cx="5912146" cy="446476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82658" y="4190256"/>
            <a:ext cx="2656000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Processos estruturados com o objetivo de proteger a integridade física das pessoas, o meio ambiente e os ativos.</a:t>
            </a:r>
            <a:endParaRPr lang="pt-BR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angulado 4"/>
          <p:cNvCxnSpPr/>
          <p:nvPr/>
        </p:nvCxnSpPr>
        <p:spPr>
          <a:xfrm rot="10800000" flipV="1">
            <a:off x="7457677" y="4286201"/>
            <a:ext cx="3380982" cy="633675"/>
          </a:xfrm>
          <a:prstGeom prst="bentConnector3">
            <a:avLst>
              <a:gd name="adj1" fmla="val -356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ector angulado 28"/>
          <p:cNvCxnSpPr/>
          <p:nvPr/>
        </p:nvCxnSpPr>
        <p:spPr>
          <a:xfrm rot="10800000" flipV="1">
            <a:off x="7701808" y="2729084"/>
            <a:ext cx="3617701" cy="784158"/>
          </a:xfrm>
          <a:prstGeom prst="bentConnector3">
            <a:avLst>
              <a:gd name="adj1" fmla="val 208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8221105" y="2765593"/>
            <a:ext cx="3132056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 ações que contribuem para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consolidação da cultura da ética 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anticorrupção, dando tratamento a eventuais eventos.</a:t>
            </a:r>
          </a:p>
        </p:txBody>
      </p:sp>
      <p:cxnSp>
        <p:nvCxnSpPr>
          <p:cNvPr id="35" name="Conector angulado 34"/>
          <p:cNvCxnSpPr/>
          <p:nvPr/>
        </p:nvCxnSpPr>
        <p:spPr>
          <a:xfrm rot="10800000" flipV="1">
            <a:off x="6976633" y="1058129"/>
            <a:ext cx="3617701" cy="784158"/>
          </a:xfrm>
          <a:prstGeom prst="bentConnector3">
            <a:avLst>
              <a:gd name="adj1" fmla="val 208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7342318" y="1082468"/>
            <a:ext cx="3301897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conduzido 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proporcionar</a:t>
            </a:r>
            <a:r>
              <a:rPr lang="pt-BR" sz="105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maior segurança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ambiente de controles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busca de realização 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objetivos 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estratégicos e de Governança.</a:t>
            </a:r>
            <a:endParaRPr lang="pt-BR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Conector angulado 36"/>
          <p:cNvCxnSpPr/>
          <p:nvPr/>
        </p:nvCxnSpPr>
        <p:spPr>
          <a:xfrm>
            <a:off x="289380" y="2850997"/>
            <a:ext cx="2871318" cy="652976"/>
          </a:xfrm>
          <a:prstGeom prst="bentConnector3">
            <a:avLst>
              <a:gd name="adj1" fmla="val -30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237810" y="2765593"/>
            <a:ext cx="2841147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 ações que contribuem para consolidação da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de segurança da </a:t>
            </a:r>
            <a:r>
              <a:rPr lang="pt-BR" sz="105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trata eventuais eventos.</a:t>
            </a:r>
            <a:endParaRPr lang="pt-BR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Conector angulado 40"/>
          <p:cNvCxnSpPr/>
          <p:nvPr/>
        </p:nvCxnSpPr>
        <p:spPr>
          <a:xfrm>
            <a:off x="1052963" y="1205769"/>
            <a:ext cx="2922887" cy="670941"/>
          </a:xfrm>
          <a:prstGeom prst="bentConnector3">
            <a:avLst>
              <a:gd name="adj1" fmla="val 3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020506" y="1138330"/>
            <a:ext cx="2841147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independente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objetiva de avaliação, desenhada para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adicionar valor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melhorar as operações de uma organização</a:t>
            </a:r>
            <a:r>
              <a:rPr lang="pt-BR" sz="1050" i="1" dirty="0"/>
              <a:t>. </a:t>
            </a:r>
            <a:endParaRPr lang="pt-BR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Conector angulado 42"/>
          <p:cNvCxnSpPr/>
          <p:nvPr/>
        </p:nvCxnSpPr>
        <p:spPr>
          <a:xfrm>
            <a:off x="502899" y="4211337"/>
            <a:ext cx="3197489" cy="738380"/>
          </a:xfrm>
          <a:prstGeom prst="bentConnector3">
            <a:avLst>
              <a:gd name="adj1" fmla="val 26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479877" y="4226910"/>
            <a:ext cx="28803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Possui objetivo de </a:t>
            </a:r>
            <a:r>
              <a:rPr lang="pt-BR" sz="105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gerir de forma integrada os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riscos da companhia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estratégia de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priorização</a:t>
            </a:r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pt-BR" sz="105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mitigação.</a:t>
            </a:r>
            <a:endParaRPr lang="pt-BR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3" name="Retângulo 22542"/>
          <p:cNvSpPr/>
          <p:nvPr/>
        </p:nvSpPr>
        <p:spPr>
          <a:xfrm>
            <a:off x="4921628" y="5599777"/>
            <a:ext cx="24952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gerenciamento com foco voltado para a </a:t>
            </a:r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dos processos dos negócios.</a:t>
            </a:r>
          </a:p>
        </p:txBody>
      </p:sp>
      <p:cxnSp>
        <p:nvCxnSpPr>
          <p:cNvPr id="56" name="Conector angulado 55"/>
          <p:cNvCxnSpPr/>
          <p:nvPr/>
        </p:nvCxnSpPr>
        <p:spPr>
          <a:xfrm rot="10800000">
            <a:off x="4921629" y="5471331"/>
            <a:ext cx="1899551" cy="700608"/>
          </a:xfrm>
          <a:prstGeom prst="bentConnector3">
            <a:avLst>
              <a:gd name="adj1" fmla="val 9955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1833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3066"/>
            <a:ext cx="11247432" cy="58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522075" cy="48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i="0" dirty="0" smtClean="0">
                <a:solidFill>
                  <a:schemeClr val="tx2">
                    <a:lumMod val="75000"/>
                  </a:schemeClr>
                </a:solidFill>
              </a:rPr>
              <a:t>BOA GOVERNANÇA –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APLICAÇÃO DAS NORMAS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947025"/>
            <a:ext cx="113776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 smtClean="0"/>
              <a:t>INSTRUMENTOS DE GOVERNANÇA</a:t>
            </a: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PLANEJAMENTO ESTRATÉGICO</a:t>
            </a:r>
          </a:p>
          <a:p>
            <a:pPr lvl="0"/>
            <a:r>
              <a:rPr lang="pt-BR" sz="20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METAS DE DESEMPENHO EMPRESARIAL </a:t>
            </a:r>
            <a:r>
              <a:rPr lang="pt-BR" sz="2000" dirty="0" smtClean="0"/>
              <a:t>vinculadas ao Planejamento Estratégico (Resolução CGPAR nº 17)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ESTRATÉGIA DE LONGO PRAZO</a:t>
            </a:r>
            <a:r>
              <a:rPr lang="pt-BR" sz="2000" dirty="0" smtClean="0"/>
              <a:t> atualizada com </a:t>
            </a:r>
            <a:r>
              <a:rPr lang="pt-BR" sz="2000" b="1" dirty="0" smtClean="0"/>
              <a:t>análise de riscos e oportunidades </a:t>
            </a:r>
            <a:r>
              <a:rPr lang="pt-BR" sz="2000" dirty="0" smtClean="0"/>
              <a:t>para, no mínimo, os </a:t>
            </a:r>
            <a:r>
              <a:rPr lang="pt-BR" sz="2000" b="1" dirty="0" smtClean="0"/>
              <a:t>cinco anos</a:t>
            </a:r>
            <a:r>
              <a:rPr lang="pt-BR" sz="2000" dirty="0" smtClean="0"/>
              <a:t> seguintes (Lei 13.303/2016, art. 23, Inciso II do §1º e Decreto 8.945/2016, art.37, Inciso II do §1º)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COMITÊ INTERNO DE GOVERNANÇA </a:t>
            </a:r>
            <a:r>
              <a:rPr lang="pt-BR" sz="2000" dirty="0" smtClean="0"/>
              <a:t>(Decreto 9.203/2017, art.14)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GOVERNANÇA DE TECNOLOGIA DA INFORMAÇÃO </a:t>
            </a:r>
            <a:r>
              <a:rPr lang="pt-BR" sz="2000" dirty="0" smtClean="0"/>
              <a:t>(Resolução CGPAR º 11)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POLÍTICA DE GESTÃO DE RISCOS </a:t>
            </a:r>
            <a:r>
              <a:rPr lang="pt-BR" sz="2000" dirty="0" smtClean="0"/>
              <a:t>(Instrução Normativa Conjunta MP/CGU nº 01/2016, art.17 e Decreto 9.203/2017)</a:t>
            </a:r>
            <a:endParaRPr lang="pt-BR" sz="20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935831"/>
            <a:ext cx="1137766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 smtClean="0"/>
              <a:t>INSTRUMENTOS DE GOVERNANÇA</a:t>
            </a: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Estrutura e Prática de </a:t>
            </a:r>
            <a:r>
              <a:rPr lang="pt-BR" sz="2000" b="1" dirty="0" smtClean="0"/>
              <a:t>GESTÃO DE RISCOS E CONTROLE INTERNO </a:t>
            </a:r>
            <a:r>
              <a:rPr lang="pt-BR" sz="2000" dirty="0" smtClean="0"/>
              <a:t>(Lei 13.303/2016, art. 9º, Inciso II e § 2º e Decreto 8.945/2016, </a:t>
            </a:r>
            <a:r>
              <a:rPr lang="pt-BR" sz="2000" dirty="0" err="1" smtClean="0"/>
              <a:t>arts</a:t>
            </a:r>
            <a:r>
              <a:rPr lang="pt-BR" sz="2000" dirty="0" smtClean="0"/>
              <a:t>. 15 e 16)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PLANO DE NEGÓCIOS</a:t>
            </a:r>
            <a:r>
              <a:rPr lang="pt-BR" sz="2000" dirty="0" smtClean="0"/>
              <a:t> para o Exercício Anual Seguinte (Lei 13.303/2016, art.23, Inciso I do §1º e Decreto 8.945/2016, art.37, Inciso I do §1º)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COMPROMISSO DE METAS E RESULTADOS</a:t>
            </a:r>
            <a:r>
              <a:rPr lang="pt-BR" sz="2000" dirty="0" smtClean="0"/>
              <a:t> Específicos Definidos (Lei 13.303/2016, art.23 e Decreto 8.945/2016, art.37)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AVALIAÇÃO DE DESEMPENHO INDIVIDUAL E COLETIVO </a:t>
            </a:r>
            <a:r>
              <a:rPr lang="pt-BR" sz="2000" dirty="0" smtClean="0"/>
              <a:t>dos membros da Diretoria Executiva, do Conselho de Administração e do Conselho Fiscal (Decreto 8.945/2016, art.24, Inciso III)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PLANO DE TREINAMENTO</a:t>
            </a:r>
            <a:r>
              <a:rPr lang="pt-BR" sz="2000" dirty="0" smtClean="0"/>
              <a:t> Específico para os Administradores e Conselheiros Fiscais (Lei 13.303/2016, art. 17, §4º do Inciso V e Decreto 8.945/2016, art. 42)</a:t>
            </a:r>
          </a:p>
          <a:p>
            <a:pPr lvl="0">
              <a:buFont typeface="Arial" pitchFamily="34" charset="0"/>
              <a:buChar char="•"/>
            </a:pPr>
            <a:endParaRPr lang="pt-BR" sz="2000" dirty="0" smtClean="0"/>
          </a:p>
          <a:p>
            <a:pPr lvl="0">
              <a:buFont typeface="Arial" pitchFamily="34" charset="0"/>
              <a:buChar char="•"/>
            </a:pPr>
            <a:r>
              <a:rPr lang="pt-BR" sz="2000" b="1" dirty="0" smtClean="0"/>
              <a:t>REGIMENTO INTERNO </a:t>
            </a:r>
            <a:r>
              <a:rPr lang="pt-BR" sz="2000" dirty="0" smtClean="0"/>
              <a:t>do Conselho de Administração (de acordo com Resolução CGPAR nº 16)</a:t>
            </a:r>
            <a:endParaRPr lang="pt-BR" sz="20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1607272"/>
            <a:ext cx="113776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/>
              <a:t>INSTRUMENTOS DE INTEGRIDADE</a:t>
            </a:r>
          </a:p>
          <a:p>
            <a:pPr algn="ctr"/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PROGRAMA DE INTEGRIDADE </a:t>
            </a:r>
            <a:r>
              <a:rPr lang="pt-BR" sz="2400" dirty="0" smtClean="0"/>
              <a:t>(Decreto 9.203/2017, art.19)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CORREGEDORIA OU ATIVIDADE CORRECIONAL </a:t>
            </a:r>
            <a:r>
              <a:rPr lang="pt-BR" sz="2400" dirty="0" smtClean="0"/>
              <a:t>(Decreto nº 5.480/2005)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COMISSÃO DE ÉTICA </a:t>
            </a:r>
            <a:r>
              <a:rPr lang="pt-BR" sz="2400" dirty="0" smtClean="0"/>
              <a:t>(Decreto 6.029/2007)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/>
              <a:t>CÓDIGO DE CONDUTA E INTEGRIDADE </a:t>
            </a:r>
            <a:r>
              <a:rPr lang="pt-BR" sz="2400" dirty="0" smtClean="0"/>
              <a:t>(Lei 13.303/2016, art.9º, § 1º  do Inciso III e Decreto 8.945/2016, art.18)</a:t>
            </a:r>
            <a:endParaRPr lang="pt-BR" sz="24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1128064"/>
            <a:ext cx="113776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200" b="1" dirty="0" smtClean="0"/>
              <a:t>MECANISMOS DE CONTROLES</a:t>
            </a: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AUDITORIA INTERNA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b="1" dirty="0" smtClean="0"/>
              <a:t>COMITÊ DE AUDITORIA ESTATUTÁRIO</a:t>
            </a:r>
            <a:r>
              <a:rPr lang="pt-BR" sz="2200" dirty="0" smtClean="0"/>
              <a:t> (Lei 13.303/2016, art.24 e Decreto 8.945/2016, art.24, Inciso V)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dirty="0" smtClean="0"/>
              <a:t>Contratação de </a:t>
            </a:r>
            <a:r>
              <a:rPr lang="pt-BR" sz="2200" b="1" dirty="0" smtClean="0"/>
              <a:t>AUDITORIA INDEPENDENTE </a:t>
            </a:r>
            <a:r>
              <a:rPr lang="pt-BR" sz="2200" dirty="0" smtClean="0"/>
              <a:t>(Lei 13.303/2016, art.07 e Decreto 8.945/2016, art.12)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dirty="0" smtClean="0"/>
              <a:t>Auditoria Interna sobre Entidade Fechada de Previdência Complementar (Resolução CGPAR nº 09)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b="1" dirty="0" smtClean="0"/>
              <a:t>PLANO DE TRABALHO ANUAL </a:t>
            </a:r>
            <a:r>
              <a:rPr lang="pt-BR" sz="2200" dirty="0" smtClean="0"/>
              <a:t>para o Conselho Fiscal (Resolução CGPAR nº 07)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/>
          </a:p>
          <a:p>
            <a:pPr lvl="0">
              <a:buFont typeface="Arial" pitchFamily="34" charset="0"/>
              <a:buChar char="•"/>
            </a:pPr>
            <a:r>
              <a:rPr lang="pt-BR" sz="2200" b="1" dirty="0" smtClean="0"/>
              <a:t>COMITÊ DE ELEGIBILIDADE ESTATUTÁRIA </a:t>
            </a:r>
            <a:r>
              <a:rPr lang="pt-BR" sz="2200" dirty="0" smtClean="0"/>
              <a:t>(Lei 13.303/2016, art. 10 e Decreto 8.945/2016, art. 21)</a:t>
            </a:r>
            <a:endParaRPr lang="pt-BR" sz="22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SISTEMA TRANSPORTES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" y="503783"/>
            <a:ext cx="11522075" cy="5792032"/>
          </a:xfrm>
          <a:prstGeom prst="rect">
            <a:avLst/>
          </a:prstGeom>
          <a:noFill/>
        </p:spPr>
        <p:txBody>
          <a:bodyPr wrap="square" lIns="127696" tIns="63848" rIns="127696" bIns="63848" rtlCol="0">
            <a:spAutoFit/>
          </a:bodyPr>
          <a:lstStyle/>
          <a:p>
            <a:pPr marL="762629" lvl="3"/>
            <a:endParaRPr lang="pt-BR" sz="2500" b="1" u="sng" dirty="0" smtClean="0"/>
          </a:p>
          <a:p>
            <a:pPr marL="762629" lvl="3"/>
            <a:r>
              <a:rPr lang="pt-BR" sz="2500" b="1" u="sng" dirty="0" smtClean="0"/>
              <a:t>08 Órgãos:</a:t>
            </a:r>
          </a:p>
          <a:p>
            <a:pPr marL="762629" lvl="3"/>
            <a:r>
              <a:rPr lang="pt-BR" sz="2500" dirty="0" smtClean="0"/>
              <a:t>Secretarias Nacionais e Administrativas</a:t>
            </a:r>
          </a:p>
          <a:p>
            <a:pPr marL="762629" lvl="3"/>
            <a:r>
              <a:rPr lang="pt-BR" sz="2500" b="1" u="sng" dirty="0" smtClean="0"/>
              <a:t>14 Entidades: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Agências: </a:t>
            </a:r>
            <a:r>
              <a:rPr lang="pt-BR" sz="2500" b="1" dirty="0" smtClean="0"/>
              <a:t>3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Autarquia: </a:t>
            </a:r>
            <a:r>
              <a:rPr lang="pt-BR" sz="2500" b="1" dirty="0" smtClean="0"/>
              <a:t>1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Empresas: </a:t>
            </a:r>
            <a:r>
              <a:rPr lang="pt-BR" sz="2500" b="1" dirty="0" smtClean="0"/>
              <a:t>10</a:t>
            </a:r>
          </a:p>
          <a:p>
            <a:pPr marL="758195"/>
            <a:r>
              <a:rPr lang="pt-BR" sz="2500" b="1" u="sng" dirty="0" smtClean="0"/>
              <a:t>Estrutura de Governança: 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Auditorias Internas: </a:t>
            </a:r>
            <a:r>
              <a:rPr lang="pt-BR" sz="2500" b="1" dirty="0" smtClean="0"/>
              <a:t>14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Corregedorias:  </a:t>
            </a:r>
            <a:r>
              <a:rPr lang="pt-BR" sz="2500" b="1" dirty="0" smtClean="0"/>
              <a:t>5 </a:t>
            </a:r>
            <a:r>
              <a:rPr lang="pt-BR" sz="2500" dirty="0" smtClean="0"/>
              <a:t>(estruturadas)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Ouvidorias: :  </a:t>
            </a:r>
            <a:r>
              <a:rPr lang="pt-BR" sz="2500" b="1" dirty="0" smtClean="0"/>
              <a:t>5 </a:t>
            </a:r>
            <a:r>
              <a:rPr lang="pt-BR" sz="2500" dirty="0" smtClean="0"/>
              <a:t>(estruturadas)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Conselheiros de Administração: </a:t>
            </a:r>
            <a:r>
              <a:rPr lang="pt-BR" sz="2500" b="1" dirty="0" smtClean="0"/>
              <a:t>49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Conselheiros Fiscais: </a:t>
            </a:r>
            <a:r>
              <a:rPr lang="pt-BR" sz="2500" b="1" dirty="0" smtClean="0"/>
              <a:t>33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Comitês de Auditoria (Membros): </a:t>
            </a:r>
            <a:r>
              <a:rPr lang="pt-BR" sz="2500" b="1" dirty="0" smtClean="0"/>
              <a:t>30 a 35</a:t>
            </a:r>
          </a:p>
          <a:p>
            <a:endParaRPr lang="pt-BR" dirty="0"/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6" name="Imagem 5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7" name="Imagem 6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912623"/>
            <a:ext cx="113776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/>
              <a:t>INSTRUMENTOS DE TRANSPARÊNCIA</a:t>
            </a: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OUVIDORIA</a:t>
            </a:r>
            <a:r>
              <a:rPr lang="pt-BR" sz="2400" dirty="0" smtClean="0"/>
              <a:t> (Lei 13.460/2017)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/>
              <a:t>CANAL DE DENÚNCIA </a:t>
            </a:r>
            <a:r>
              <a:rPr lang="pt-BR" sz="2400" dirty="0" smtClean="0"/>
              <a:t>(Lei 13.303/2016, art. 9º, § 1º, inciso III, Decreto 8.945/2016, art.18, Inciso III e Resolução CGPAR nº 05, art. 2º)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/>
              <a:t>POLÍTICA DE DIVULGAÇÃO DE INFORMAÇÕES </a:t>
            </a:r>
            <a:r>
              <a:rPr lang="pt-BR" sz="2400" dirty="0" smtClean="0"/>
              <a:t>(Lei 13.303/2016, art. 8º, inciso IV e Decreto 8.945/2016, art. 13, Inciso IV)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PLANO ANUAL DE AUDITORIA INTERNA - PAINT </a:t>
            </a:r>
            <a:r>
              <a:rPr lang="pt-BR" sz="2400" dirty="0" smtClean="0"/>
              <a:t>(Instrução Normativa CGU nº 24/2015, Capítulos I e II)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dirty="0" smtClean="0"/>
              <a:t>Divulgação do RAINT -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RELATÓRIO ANUAL AUDITORIA </a:t>
            </a:r>
            <a:r>
              <a:rPr lang="pt-BR" sz="2400" dirty="0" smtClean="0"/>
              <a:t>(Decreto 8.945/2016, art. 13, Inciso X e Instrução Normativa CGU nº 24/2015, capítulo III e art. 19)</a:t>
            </a:r>
            <a:endParaRPr lang="pt-BR" sz="24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1281957"/>
            <a:ext cx="113776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/>
              <a:t>INSTRUMENTOS DE TRANSPARÊNCIA</a:t>
            </a:r>
          </a:p>
          <a:p>
            <a:pPr algn="ctr"/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b="1" dirty="0" smtClean="0"/>
              <a:t>RELATÓRIO INTEGRADO OU DE SUSTENTABILIDADE</a:t>
            </a:r>
            <a:r>
              <a:rPr lang="pt-BR" sz="2400" dirty="0" smtClean="0"/>
              <a:t> (Lei 13.303/2016, art. 8º, inciso IX e Decreto 8.945/2016, art. 13, Inciso IX)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b="1" dirty="0" smtClean="0"/>
              <a:t>CARTA ANUAL DE GOVERNANÇA </a:t>
            </a:r>
            <a:r>
              <a:rPr lang="pt-BR" sz="2400" dirty="0" smtClean="0"/>
              <a:t>(Lei 13.303/2016, art. 8º, inciso VIII e Decreto 8.945/2016, art. 13, Inciso VIII)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Cumprimento ao art. 1º da </a:t>
            </a:r>
            <a:r>
              <a:rPr lang="pt-BR" sz="2400" b="1" dirty="0" smtClean="0"/>
              <a:t>Resolução CGPAR nº 05 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b="1" dirty="0" smtClean="0"/>
              <a:t>POLÍTICA DE TRANSAÇÕES COM PARTES RELACIONADAS </a:t>
            </a:r>
            <a:r>
              <a:rPr lang="pt-BR" sz="2400" dirty="0" smtClean="0"/>
              <a:t>(Lei 13.303/2016, art. 8º, inciso VII e Decreto 8.945/2016, art. 13, Inciso VII)</a:t>
            </a:r>
            <a:endParaRPr lang="pt-BR" sz="24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1273235"/>
            <a:ext cx="113776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/>
              <a:t>INSTRUMENTOS DE TRANSPARÊNCIA</a:t>
            </a:r>
          </a:p>
          <a:p>
            <a:pPr algn="ctr"/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/>
              <a:t>Publicação Trimestral </a:t>
            </a:r>
            <a:r>
              <a:rPr lang="pt-BR" sz="2400" dirty="0" smtClean="0"/>
              <a:t>e Anual na internet de </a:t>
            </a:r>
            <a:r>
              <a:rPr lang="pt-BR" sz="2400" b="1" dirty="0" smtClean="0"/>
              <a:t>Demonstrações Financeiras</a:t>
            </a:r>
            <a:r>
              <a:rPr lang="pt-BR" sz="2400" dirty="0" smtClean="0"/>
              <a:t> auditadas por Auditores Independentes (Decreto 8.945/2016, art.12, §único e Resolução CGPAR nº 06 )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ACESSO PÚBLICO À INFORMAÇÃO </a:t>
            </a:r>
            <a:r>
              <a:rPr lang="pt-BR" sz="2400" dirty="0" smtClean="0"/>
              <a:t>(</a:t>
            </a:r>
            <a:r>
              <a:rPr lang="pt-BR" sz="2400" dirty="0" err="1" smtClean="0"/>
              <a:t>e-sic</a:t>
            </a:r>
            <a:r>
              <a:rPr lang="pt-BR" sz="2400" dirty="0" smtClean="0"/>
              <a:t>) (Lei 12.527/2011, art. 10 §2º)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DADOS ABERTOS </a:t>
            </a:r>
            <a:r>
              <a:rPr lang="pt-BR" sz="2400" dirty="0" smtClean="0"/>
              <a:t>(Decreto nº 8.777/2016)</a:t>
            </a:r>
          </a:p>
          <a:p>
            <a:pPr lvl="0">
              <a:buFont typeface="Arial" pitchFamily="34" charset="0"/>
              <a:buChar char="•"/>
            </a:pPr>
            <a:endParaRPr lang="pt-BR" sz="2400" dirty="0" smtClean="0"/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CARTA DE SERVIÇO AO CIDADÃO </a:t>
            </a:r>
            <a:r>
              <a:rPr lang="pt-BR" sz="2400" dirty="0" smtClean="0"/>
              <a:t>(Decreto 6.932/2009)</a:t>
            </a:r>
            <a:endParaRPr lang="pt-BR" sz="2400" dirty="0"/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Rede: Controle, Governança, Riscos e Integridade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28900" y="1805927"/>
            <a:ext cx="6480727" cy="3840162"/>
            <a:chOff x="853" y="1307"/>
            <a:chExt cx="9989" cy="6047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14" y="1576"/>
              <a:ext cx="7522" cy="54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104" y="2987"/>
              <a:ext cx="3632" cy="23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MTPAC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Rede de Controle, Governança, Riscos e Integridade</a:t>
              </a: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36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AUDITORIAS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INTERNAS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7979" y="3168"/>
              <a:ext cx="2863" cy="16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COMITÊS DE GOVERNANÇA, RISCOS E CONTROLES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853" y="3629"/>
              <a:ext cx="2931" cy="9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FORUM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CONSELHEIROS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163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COMISSÕES DE ÉTICA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4588" y="6673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CORREGEDORIAS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528" y="1816"/>
              <a:ext cx="2663" cy="1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100" b="1" dirty="0" smtClean="0">
                  <a:latin typeface="Arial" pitchFamily="34" charset="0"/>
                  <a:cs typeface="Arial" pitchFamily="34" charset="0"/>
                </a:rPr>
                <a:t>COMITES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PROGRAMAS DE INTEGRIDADE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7401" y="1755"/>
              <a:ext cx="3108" cy="11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PLANEJAMENTO ESTRATÉGICOS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104" y="1307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OUVIDORIAS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de cantos arredondados 39"/>
          <p:cNvSpPr/>
          <p:nvPr/>
        </p:nvSpPr>
        <p:spPr>
          <a:xfrm>
            <a:off x="997862" y="2520008"/>
            <a:ext cx="8723615" cy="252027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1008509" y="5040287"/>
            <a:ext cx="8712968" cy="12961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62" name="Fluxograma: Armazenamento de acesso seqüencial 61"/>
          <p:cNvSpPr/>
          <p:nvPr/>
        </p:nvSpPr>
        <p:spPr>
          <a:xfrm flipH="1">
            <a:off x="9721477" y="2592015"/>
            <a:ext cx="1656582" cy="1440160"/>
          </a:xfrm>
          <a:prstGeom prst="flowChartMagneticTap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50" b="1" dirty="0" smtClean="0"/>
              <a:t>INTEGRIDADE</a:t>
            </a:r>
          </a:p>
          <a:p>
            <a:pPr algn="ctr"/>
            <a:endParaRPr lang="pt-BR" sz="600" dirty="0" smtClean="0"/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Ouvidoria;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Corregedoria;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Comissão  de ética;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AECI</a:t>
            </a:r>
            <a:endParaRPr lang="pt-BR" sz="1050" dirty="0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008509" y="1151856"/>
            <a:ext cx="8712968" cy="1368152"/>
          </a:xfrm>
          <a:prstGeom prst="round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 e 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296541" y="1223863"/>
            <a:ext cx="522211" cy="115212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3ª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16620" y="1367879"/>
            <a:ext cx="422671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CONTROLE INTERNO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40957" y="1367879"/>
            <a:ext cx="2160241" cy="78777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sz="2000" b="1" dirty="0" smtClean="0">
                <a:latin typeface="Century Gothic" pitchFamily="34" charset="0"/>
              </a:rPr>
              <a:t>CGU</a:t>
            </a:r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016620" y="3816151"/>
            <a:ext cx="422671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ESCRITÓRIO DE GOVERNANÇA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808709" y="3960167"/>
            <a:ext cx="6624736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Núcleo de Gestão de Riscos e Controles - NGRC</a:t>
            </a:r>
          </a:p>
          <a:p>
            <a:pPr algn="ctr"/>
            <a:r>
              <a:rPr lang="pt-BR" sz="1200" b="1" dirty="0" smtClean="0">
                <a:latin typeface="Century Gothic" pitchFamily="34" charset="0"/>
              </a:rPr>
              <a:t>(REPRESENTANTES DO GM + SE + SAAD + SPO + SPI + SFP + SNTTA + SNP + SNAC)</a:t>
            </a:r>
            <a:endParaRPr lang="pt-BR" sz="1200" b="1" dirty="0">
              <a:latin typeface="Century Gothic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016620" y="2736031"/>
            <a:ext cx="422671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AECI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368549" y="5112295"/>
            <a:ext cx="422671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1ª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989088" y="5256311"/>
            <a:ext cx="422671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UNIDADES DE NEGÓCIO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57628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GM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340569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SE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13265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SAAD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92474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SPO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74463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SPI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580929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SFP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737301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SNTTA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816510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SNP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8957193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SNAC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 rot="16200000">
            <a:off x="-1510765" y="4176923"/>
            <a:ext cx="396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Ministério dos Transportes, </a:t>
            </a:r>
          </a:p>
          <a:p>
            <a:pPr algn="ctr"/>
            <a:r>
              <a:rPr lang="pt-BR" b="1" dirty="0" smtClean="0">
                <a:latin typeface="Century Gothic" pitchFamily="34" charset="0"/>
              </a:rPr>
              <a:t>Portos e Aviação Civil</a:t>
            </a:r>
            <a:endParaRPr lang="pt-BR" b="1" dirty="0"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 rot="16200000">
            <a:off x="-282988" y="14407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Sistema de Controle</a:t>
            </a:r>
            <a:endParaRPr lang="pt-BR" b="1" dirty="0">
              <a:latin typeface="Century Gothic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0" y="2520007"/>
            <a:ext cx="1152207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xograma: Armazenamento de acesso seqüencial 43"/>
          <p:cNvSpPr/>
          <p:nvPr/>
        </p:nvSpPr>
        <p:spPr>
          <a:xfrm flipH="1">
            <a:off x="9721477" y="4536231"/>
            <a:ext cx="1656582" cy="1440160"/>
          </a:xfrm>
          <a:prstGeom prst="flowChartMagneticTap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50" b="1" dirty="0" smtClean="0"/>
              <a:t>Gestores são responsáveis pelos riscos em suas unidades de negócios!</a:t>
            </a:r>
            <a:endParaRPr lang="pt-BR" sz="1050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296541" y="2664023"/>
            <a:ext cx="540965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2ª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3312765" y="3024064"/>
            <a:ext cx="5735886" cy="576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Comitê de Gestão de Riscos e Controle - CGRC</a:t>
            </a:r>
          </a:p>
          <a:p>
            <a:pPr algn="ctr"/>
            <a:r>
              <a:rPr lang="pt-BR" sz="1200" b="1" dirty="0" smtClean="0">
                <a:latin typeface="Century Gothic" pitchFamily="34" charset="0"/>
              </a:rPr>
              <a:t>(MINISTRO + SECRETÁRIOS)</a:t>
            </a:r>
            <a:endParaRPr lang="pt-BR" sz="12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62" grpId="0" animBg="1"/>
      <p:bldP spid="48" grpId="0" animBg="1"/>
      <p:bldP spid="11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8" grpId="0"/>
      <p:bldP spid="60" grpId="0"/>
      <p:bldP spid="44" grpId="0" animBg="1"/>
      <p:bldP spid="41" grpId="0" animBg="1"/>
      <p:bldP spid="4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BOA GOVERNANÇA MTPA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6104" y="1512041"/>
          <a:ext cx="10369868" cy="42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m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81176">
            <a:off x="2637156" y="785603"/>
            <a:ext cx="5732451" cy="5433602"/>
          </a:xfrm>
          <a:prstGeom prst="rect">
            <a:avLst/>
          </a:prstGeom>
          <a:noFill/>
        </p:spPr>
      </p:pic>
      <p:pic>
        <p:nvPicPr>
          <p:cNvPr id="9" name="Picture 12" descr="Resultado de imagem para BAS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3000"/>
          </a:blip>
          <a:srcRect/>
          <a:stretch>
            <a:fillRect/>
          </a:stretch>
        </p:blipFill>
        <p:spPr bwMode="auto">
          <a:xfrm>
            <a:off x="6190106" y="4077072"/>
            <a:ext cx="1587155" cy="1224136"/>
          </a:xfrm>
          <a:prstGeom prst="rect">
            <a:avLst/>
          </a:prstGeom>
          <a:noFill/>
        </p:spPr>
      </p:pic>
      <p:pic>
        <p:nvPicPr>
          <p:cNvPr id="10" name="Picture 12" descr="Resultado de imagem para BAS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3000"/>
          </a:blip>
          <a:srcRect/>
          <a:stretch>
            <a:fillRect/>
          </a:stretch>
        </p:blipFill>
        <p:spPr bwMode="auto">
          <a:xfrm>
            <a:off x="3885850" y="1556792"/>
            <a:ext cx="1587155" cy="1224136"/>
          </a:xfrm>
          <a:prstGeom prst="rect">
            <a:avLst/>
          </a:prstGeom>
          <a:noFill/>
        </p:spPr>
      </p:pic>
      <p:pic>
        <p:nvPicPr>
          <p:cNvPr id="11" name="Picture 12" descr="Resultado de imagem para BAS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3000"/>
          </a:blip>
          <a:srcRect/>
          <a:stretch>
            <a:fillRect/>
          </a:stretch>
        </p:blipFill>
        <p:spPr bwMode="auto">
          <a:xfrm>
            <a:off x="6265093" y="1772816"/>
            <a:ext cx="1587155" cy="1224136"/>
          </a:xfrm>
          <a:prstGeom prst="rect">
            <a:avLst/>
          </a:prstGeom>
          <a:noFill/>
        </p:spPr>
      </p:pic>
      <p:pic>
        <p:nvPicPr>
          <p:cNvPr id="12" name="Picture 12" descr="Resultado de imagem para BAS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3000"/>
          </a:blip>
          <a:srcRect/>
          <a:stretch>
            <a:fillRect/>
          </a:stretch>
        </p:blipFill>
        <p:spPr bwMode="auto">
          <a:xfrm>
            <a:off x="3672805" y="4005064"/>
            <a:ext cx="1587155" cy="1224136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448065" y="2708920"/>
            <a:ext cx="24929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Gestão</a:t>
            </a:r>
          </a:p>
          <a:p>
            <a:pPr algn="ctr">
              <a:spcBef>
                <a:spcPts val="600"/>
              </a:spcBef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>
              <a:spcBef>
                <a:spcPts val="600"/>
              </a:spcBef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Satisfação Usuário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Resultado de imagem para set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519435">
            <a:off x="5342479" y="4935006"/>
            <a:ext cx="792088" cy="990110"/>
          </a:xfrm>
          <a:prstGeom prst="rect">
            <a:avLst/>
          </a:prstGeom>
          <a:noFill/>
        </p:spPr>
      </p:pic>
      <p:pic>
        <p:nvPicPr>
          <p:cNvPr id="15" name="Picture 6" descr="Resultado de imagem para set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250443">
            <a:off x="7064820" y="2919829"/>
            <a:ext cx="792088" cy="990110"/>
          </a:xfrm>
          <a:prstGeom prst="rect">
            <a:avLst/>
          </a:prstGeom>
          <a:noFill/>
        </p:spPr>
      </p:pic>
      <p:pic>
        <p:nvPicPr>
          <p:cNvPr id="16" name="Picture 6" descr="Resultado de imagem para set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096824">
            <a:off x="5349645" y="1094210"/>
            <a:ext cx="792088" cy="990110"/>
          </a:xfrm>
          <a:prstGeom prst="rect">
            <a:avLst/>
          </a:prstGeom>
          <a:noFill/>
        </p:spPr>
      </p:pic>
      <p:pic>
        <p:nvPicPr>
          <p:cNvPr id="17" name="Picture 6" descr="Resultado de imagem para set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638733">
            <a:off x="3457394" y="2919181"/>
            <a:ext cx="792088" cy="99011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6463246" y="2012647"/>
            <a:ext cx="124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Controles 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Internos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049069" y="444988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Transparência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00797" y="436510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Gestão de 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Riscos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672805" y="19168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Integridade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22" descr="boneco-ver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7421" y="5112295"/>
            <a:ext cx="1512168" cy="75608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76461" y="229469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Auditoria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073405" y="20786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Ouvidoria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m 25" descr="boneco-vermelh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493" y="5184303"/>
            <a:ext cx="1440160" cy="720080"/>
          </a:xfrm>
          <a:prstGeom prst="rect">
            <a:avLst/>
          </a:prstGeom>
        </p:spPr>
      </p:pic>
      <p:pic>
        <p:nvPicPr>
          <p:cNvPr id="27" name="Imagem 26" descr="boneco-amarel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477" y="1502603"/>
            <a:ext cx="1584176" cy="792088"/>
          </a:xfrm>
          <a:prstGeom prst="rect">
            <a:avLst/>
          </a:prstGeom>
        </p:spPr>
      </p:pic>
      <p:pic>
        <p:nvPicPr>
          <p:cNvPr id="28" name="Imagem 27" descr="boneco-azu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5413" y="1286579"/>
            <a:ext cx="1587649" cy="786673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648469" y="589509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Corregedoria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9073405" y="582308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Gestão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– Promoção da Boa Governança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31" grpId="0" build="allAtOnce"/>
      <p:bldP spid="32" grpId="0" build="allAtOnce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Decreto 9.203/2017</a:t>
            </a:r>
            <a:endParaRPr lang="pt-BR" sz="2800" dirty="0" smtClean="0">
              <a:solidFill>
                <a:schemeClr val="accent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2445" y="1039197"/>
            <a:ext cx="104411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Art. 2</a:t>
            </a:r>
            <a:r>
              <a:rPr kumimoji="0" lang="pt-BR" sz="14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- GOVERNAN</a:t>
            </a:r>
            <a:r>
              <a:rPr lang="pt-BR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PÚBLICA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Conjunto de mecanismos de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LIDERANÇA, ESTRATÉGIA E CONTROLE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postos em prática para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AVALIAR, DIRECIONAR E MONITORAR A GESTÃO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 vistas à condução de políticas públicas e à prestação de serviços de interesse da sociedade;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- VALOR PÚBLICO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PRODUTOS E RESULTADOS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gerados, preservados ou entregues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pelas atividades de uma organização que representem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RESPOSTAS EFETIVAS E ÚTEIS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às necessidades ou às demandas de interesse público e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MODIFIQUEM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aspectos do conjunto da sociedade ou de alguns grupos específicos reconhecidos como destinatários legítimos de bens e serviços públicos;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III - ALTA ADMINISTRAÇÃO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Ministros de Estado</a:t>
            </a:r>
          </a:p>
          <a:p>
            <a:pPr lvl="0">
              <a:buFont typeface="Wingdings" pitchFamily="2" charset="2"/>
              <a:buChar char="ü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ocupantes de cargos de natureza especial</a:t>
            </a:r>
          </a:p>
          <a:p>
            <a:pPr lvl="0">
              <a:buFont typeface="Wingdings" pitchFamily="2" charset="2"/>
              <a:buChar char="ü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ocupantes de cargo de nível DAS 6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IV - GESTÃO DE RISCOS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Processo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natureza permanente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ESTABELECIDO, DIRECIONADO E MONITORADO PELA ALTA ADMINISTRAÇÃO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que contempla as atividades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IDENTIFICAR, AVALIAR E GERENCIAR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potenciais eventos que possam afetar a organização, destinado a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FORNECER SEGURANÇA RAZOÁVEL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quanto à realização de seus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112965" y="3921258"/>
            <a:ext cx="5400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Art. 6</a:t>
            </a:r>
            <a:r>
              <a:rPr kumimoji="0" lang="pt-BR" sz="12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CABER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ALTA ADMINISTRA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dos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rgãos e das entidades, observados as normas e os procedimentos espec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ficos aplic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veis,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IMPLEMENTAR E MANTER MECANISMOS, INSTÂNCIAS E PR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TICAS DE GOVERNAN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4464893" y="4176191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SISTEMA TRANSPORTES</a:t>
            </a:r>
          </a:p>
        </p:txBody>
      </p:sp>
      <p:grpSp>
        <p:nvGrpSpPr>
          <p:cNvPr id="2" name="Grupo 5"/>
          <p:cNvGrpSpPr/>
          <p:nvPr/>
        </p:nvGrpSpPr>
        <p:grpSpPr>
          <a:xfrm>
            <a:off x="1" y="700867"/>
            <a:ext cx="11522075" cy="5779308"/>
            <a:chOff x="1" y="700867"/>
            <a:chExt cx="11522075" cy="5779308"/>
          </a:xfrm>
        </p:grpSpPr>
        <p:sp>
          <p:nvSpPr>
            <p:cNvPr id="7" name="Elipse 6"/>
            <p:cNvSpPr/>
            <p:nvPr/>
          </p:nvSpPr>
          <p:spPr>
            <a:xfrm>
              <a:off x="1" y="700867"/>
              <a:ext cx="11522075" cy="5779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696" tIns="63848" rIns="127696" bIns="63848"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080517" y="2015951"/>
              <a:ext cx="4059933" cy="3452930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Portuário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ANTAQ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DOCAS: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Santos (CODESP)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Rio de Janeiro (CDRJ)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Maranhão (CODOMAR)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Ceará (CDC)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Espírito Santo (CODESA)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Rio Grande do Norte (CODERN)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Pará (CDP)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Bahia (CODEBA)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SNP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845868" y="2014259"/>
              <a:ext cx="3072383" cy="1513938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Viário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ANTT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VALEC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DNIT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Secretarias Ministério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663762" y="4903716"/>
              <a:ext cx="2633468" cy="1236939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Aviação Civil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ANAC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INFRAERO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SAC</a:t>
              </a: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4224846" y="2364494"/>
              <a:ext cx="3511293" cy="22765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696" tIns="63848" rIns="127696" bIns="63848" rtlCol="0" anchor="ctr"/>
            <a:lstStyle/>
            <a:p>
              <a:pPr algn="ctr"/>
              <a:r>
                <a:rPr lang="pt-BR" sz="4400" b="1" dirty="0" smtClean="0"/>
                <a:t>MTPA</a:t>
              </a:r>
              <a:endParaRPr lang="pt-BR" sz="4400" b="1" dirty="0"/>
            </a:p>
          </p:txBody>
        </p:sp>
      </p:grpSp>
      <p:grpSp>
        <p:nvGrpSpPr>
          <p:cNvPr id="3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13" name="Imagem 12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4" name="Imagem 13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22892</TotalTime>
  <Words>3382</Words>
  <Application>Microsoft Office PowerPoint</Application>
  <PresentationFormat>Personalizar</PresentationFormat>
  <Paragraphs>592</Paragraphs>
  <Slides>87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88" baseType="lpstr">
      <vt:lpstr>Tema do Office</vt:lpstr>
      <vt:lpstr>MINISTÉRIO DOS TRANSPORTES, PORTOS E AVIAÇÃO CIVIL - MTPA BOAS PRÁTICAS DE GOVERNANÇA E GESTÃO MTPA</vt:lpstr>
      <vt:lpstr>BOAS PRÁTICAS DE GOVERNANÇA E GESTÃO MTPA</vt:lpstr>
      <vt:lpstr>ASSESSORIA ESPECIAL DE CONTROLE INTERNO - AECI</vt:lpstr>
      <vt:lpstr>AECI – Organograma MT</vt:lpstr>
      <vt:lpstr>AECI - Atribuições</vt:lpstr>
      <vt:lpstr> Decreto nº 9.000, de 08 de março de 2017 Atribuições AECI </vt:lpstr>
      <vt:lpstr>Decreto nº 9.000, de 08 de março de 2017 Atribuições AECI</vt:lpstr>
      <vt:lpstr>SISTEMA TRANSPORTES</vt:lpstr>
      <vt:lpstr>SISTEMA TRANSPORTES</vt:lpstr>
      <vt:lpstr>AECI – PROCESSOS EM CURSO - 2016</vt:lpstr>
      <vt:lpstr>AECI – DEMANDAS TRATADAS 2017</vt:lpstr>
      <vt:lpstr>Modelo de INTEGRAÇÃO MTPA</vt:lpstr>
      <vt:lpstr>GOVERNANÇA</vt:lpstr>
      <vt:lpstr>Governança Pública – Linha do Tempo</vt:lpstr>
      <vt:lpstr>Governança Pública – Linha do Tempo</vt:lpstr>
      <vt:lpstr>GOVERNANÇA CORPORATIVA  Instituto Brasileiro de Governança Corporativa</vt:lpstr>
      <vt:lpstr>Governança Corporativa</vt:lpstr>
      <vt:lpstr>Slide 18</vt:lpstr>
      <vt:lpstr>GOVERNANÇA PÚBLICA  Tribunal de Contas da União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  Poder Executivo Federal</vt:lpstr>
      <vt:lpstr>Governança Pública</vt:lpstr>
      <vt:lpstr>Slide 34</vt:lpstr>
      <vt:lpstr>Slide 35</vt:lpstr>
      <vt:lpstr>Governança Pública</vt:lpstr>
      <vt:lpstr>Governança Pública</vt:lpstr>
      <vt:lpstr>Governança</vt:lpstr>
      <vt:lpstr>Governança</vt:lpstr>
      <vt:lpstr>Slide 40</vt:lpstr>
      <vt:lpstr>Governança Pública</vt:lpstr>
      <vt:lpstr>Governança Pública</vt:lpstr>
      <vt:lpstr>GOVERNANÇA – Controles Internos</vt:lpstr>
      <vt:lpstr>Controles Internos</vt:lpstr>
      <vt:lpstr>Controles Internos</vt:lpstr>
      <vt:lpstr>Controles Internos</vt:lpstr>
      <vt:lpstr>Controles Internos</vt:lpstr>
      <vt:lpstr>Controles Internos</vt:lpstr>
      <vt:lpstr>Controles Internos</vt:lpstr>
      <vt:lpstr>Slide 50</vt:lpstr>
      <vt:lpstr>GOVERNANÇA – Gestão de Riscos</vt:lpstr>
      <vt:lpstr>Gestão de Riscos</vt:lpstr>
      <vt:lpstr>Gestão de Riscos</vt:lpstr>
      <vt:lpstr>Gestão de Riscos</vt:lpstr>
      <vt:lpstr>Gestão de Riscos</vt:lpstr>
      <vt:lpstr>GOVERNANÇA – Integridade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GOVERNANÇA – Transparência</vt:lpstr>
      <vt:lpstr>Transparência</vt:lpstr>
      <vt:lpstr>AUDITORIA e GOVERNANÇA - Interação</vt:lpstr>
      <vt:lpstr>Auditoria Interna</vt:lpstr>
      <vt:lpstr>Auditoria Interna</vt:lpstr>
      <vt:lpstr>Auditoria Interna</vt:lpstr>
      <vt:lpstr>Auditoria Interna</vt:lpstr>
      <vt:lpstr>Auditoria Interna</vt:lpstr>
      <vt:lpstr>Slide 73</vt:lpstr>
      <vt:lpstr>Slide 74</vt:lpstr>
      <vt:lpstr>BOA GOVERNANÇA – APLICAÇÃO DAS NORMAS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Rede: Controle, Governança, Riscos e Integridade</vt:lpstr>
      <vt:lpstr>Gestão de Riscos e Controles Internos</vt:lpstr>
      <vt:lpstr>BOA GOVERNANÇA MTPA</vt:lpstr>
      <vt:lpstr>AECI – Promoção da Boa Governança</vt:lpstr>
      <vt:lpstr>Decreto 9.203/2017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augusto.c.souza</cp:lastModifiedBy>
  <cp:revision>421</cp:revision>
  <dcterms:created xsi:type="dcterms:W3CDTF">2016-09-27T18:23:52Z</dcterms:created>
  <dcterms:modified xsi:type="dcterms:W3CDTF">2018-03-19T15:32:56Z</dcterms:modified>
</cp:coreProperties>
</file>