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56" r:id="rId2"/>
    <p:sldId id="303" r:id="rId3"/>
    <p:sldId id="304" r:id="rId4"/>
    <p:sldId id="283" r:id="rId5"/>
    <p:sldId id="261" r:id="rId6"/>
    <p:sldId id="316" r:id="rId7"/>
    <p:sldId id="319" r:id="rId8"/>
    <p:sldId id="314" r:id="rId9"/>
    <p:sldId id="306" r:id="rId10"/>
    <p:sldId id="302" r:id="rId11"/>
    <p:sldId id="307" r:id="rId12"/>
    <p:sldId id="308" r:id="rId13"/>
    <p:sldId id="310" r:id="rId14"/>
    <p:sldId id="311" r:id="rId15"/>
    <p:sldId id="312" r:id="rId16"/>
    <p:sldId id="313" r:id="rId17"/>
    <p:sldId id="315" r:id="rId18"/>
    <p:sldId id="298" r:id="rId19"/>
    <p:sldId id="299" r:id="rId20"/>
    <p:sldId id="257" r:id="rId21"/>
    <p:sldId id="258" r:id="rId22"/>
    <p:sldId id="265" r:id="rId23"/>
    <p:sldId id="260" r:id="rId24"/>
    <p:sldId id="269" r:id="rId25"/>
    <p:sldId id="272" r:id="rId26"/>
    <p:sldId id="273" r:id="rId27"/>
    <p:sldId id="270" r:id="rId28"/>
    <p:sldId id="274" r:id="rId29"/>
    <p:sldId id="276" r:id="rId30"/>
    <p:sldId id="275" r:id="rId31"/>
    <p:sldId id="277" r:id="rId32"/>
    <p:sldId id="279" r:id="rId33"/>
    <p:sldId id="278" r:id="rId34"/>
    <p:sldId id="280" r:id="rId35"/>
    <p:sldId id="271" r:id="rId36"/>
    <p:sldId id="281" r:id="rId37"/>
    <p:sldId id="264" r:id="rId38"/>
    <p:sldId id="301" r:id="rId39"/>
    <p:sldId id="300" r:id="rId40"/>
  </p:sldIdLst>
  <p:sldSz cx="9144000" cy="6858000" type="screen4x3"/>
  <p:notesSz cx="6797675" cy="9926638"/>
  <p:defaultTextStyle>
    <a:defPPr>
      <a:defRPr lang="pt-BR"/>
    </a:defPPr>
    <a:lvl1pPr algn="l" rtl="0" fontAlgn="base">
      <a:spcBef>
        <a:spcPct val="0"/>
      </a:spcBef>
      <a:spcAft>
        <a:spcPct val="0"/>
      </a:spcAft>
      <a:defRPr kern="1200">
        <a:solidFill>
          <a:schemeClr val="tx1"/>
        </a:solidFill>
        <a:latin typeface="Garamond" pitchFamily="18" charset="0"/>
        <a:ea typeface="+mn-ea"/>
        <a:cs typeface="Arial" pitchFamily="34" charset="0"/>
      </a:defRPr>
    </a:lvl1pPr>
    <a:lvl2pPr marL="457200" algn="l" rtl="0" fontAlgn="base">
      <a:spcBef>
        <a:spcPct val="0"/>
      </a:spcBef>
      <a:spcAft>
        <a:spcPct val="0"/>
      </a:spcAft>
      <a:defRPr kern="1200">
        <a:solidFill>
          <a:schemeClr val="tx1"/>
        </a:solidFill>
        <a:latin typeface="Garamond" pitchFamily="18" charset="0"/>
        <a:ea typeface="+mn-ea"/>
        <a:cs typeface="Arial" pitchFamily="34" charset="0"/>
      </a:defRPr>
    </a:lvl2pPr>
    <a:lvl3pPr marL="914400" algn="l" rtl="0" fontAlgn="base">
      <a:spcBef>
        <a:spcPct val="0"/>
      </a:spcBef>
      <a:spcAft>
        <a:spcPct val="0"/>
      </a:spcAft>
      <a:defRPr kern="1200">
        <a:solidFill>
          <a:schemeClr val="tx1"/>
        </a:solidFill>
        <a:latin typeface="Garamond" pitchFamily="18" charset="0"/>
        <a:ea typeface="+mn-ea"/>
        <a:cs typeface="Arial" pitchFamily="34" charset="0"/>
      </a:defRPr>
    </a:lvl3pPr>
    <a:lvl4pPr marL="1371600" algn="l" rtl="0" fontAlgn="base">
      <a:spcBef>
        <a:spcPct val="0"/>
      </a:spcBef>
      <a:spcAft>
        <a:spcPct val="0"/>
      </a:spcAft>
      <a:defRPr kern="1200">
        <a:solidFill>
          <a:schemeClr val="tx1"/>
        </a:solidFill>
        <a:latin typeface="Garamond" pitchFamily="18" charset="0"/>
        <a:ea typeface="+mn-ea"/>
        <a:cs typeface="Arial" pitchFamily="34" charset="0"/>
      </a:defRPr>
    </a:lvl4pPr>
    <a:lvl5pPr marL="1828800" algn="l" rtl="0" fontAlgn="base">
      <a:spcBef>
        <a:spcPct val="0"/>
      </a:spcBef>
      <a:spcAft>
        <a:spcPct val="0"/>
      </a:spcAft>
      <a:defRPr kern="1200">
        <a:solidFill>
          <a:schemeClr val="tx1"/>
        </a:solidFill>
        <a:latin typeface="Garamond" pitchFamily="18" charset="0"/>
        <a:ea typeface="+mn-ea"/>
        <a:cs typeface="Arial" pitchFamily="34" charset="0"/>
      </a:defRPr>
    </a:lvl5pPr>
    <a:lvl6pPr marL="2286000" algn="l" defTabSz="914400" rtl="0" eaLnBrk="1" latinLnBrk="0" hangingPunct="1">
      <a:defRPr kern="1200">
        <a:solidFill>
          <a:schemeClr val="tx1"/>
        </a:solidFill>
        <a:latin typeface="Garamond" pitchFamily="18" charset="0"/>
        <a:ea typeface="+mn-ea"/>
        <a:cs typeface="Arial" pitchFamily="34" charset="0"/>
      </a:defRPr>
    </a:lvl6pPr>
    <a:lvl7pPr marL="2743200" algn="l" defTabSz="914400" rtl="0" eaLnBrk="1" latinLnBrk="0" hangingPunct="1">
      <a:defRPr kern="1200">
        <a:solidFill>
          <a:schemeClr val="tx1"/>
        </a:solidFill>
        <a:latin typeface="Garamond" pitchFamily="18" charset="0"/>
        <a:ea typeface="+mn-ea"/>
        <a:cs typeface="Arial" pitchFamily="34" charset="0"/>
      </a:defRPr>
    </a:lvl7pPr>
    <a:lvl8pPr marL="3200400" algn="l" defTabSz="914400" rtl="0" eaLnBrk="1" latinLnBrk="0" hangingPunct="1">
      <a:defRPr kern="1200">
        <a:solidFill>
          <a:schemeClr val="tx1"/>
        </a:solidFill>
        <a:latin typeface="Garamond" pitchFamily="18" charset="0"/>
        <a:ea typeface="+mn-ea"/>
        <a:cs typeface="Arial" pitchFamily="34" charset="0"/>
      </a:defRPr>
    </a:lvl8pPr>
    <a:lvl9pPr marL="3657600" algn="l" defTabSz="914400" rtl="0" eaLnBrk="1" latinLnBrk="0" hangingPunct="1">
      <a:defRPr kern="1200">
        <a:solidFill>
          <a:schemeClr val="tx1"/>
        </a:solidFill>
        <a:latin typeface="Garamond"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FFCC00"/>
    <a:srgbClr val="FFFFFF"/>
    <a:srgbClr val="FFC000"/>
    <a:srgbClr val="FFFF00"/>
    <a:srgbClr val="99CC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22"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9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pt-BR"/>
          </a:p>
        </p:txBody>
      </p:sp>
      <p:sp>
        <p:nvSpPr>
          <p:cNvPr id="7065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mn-cs"/>
              </a:defRPr>
            </a:lvl1pPr>
          </a:lstStyle>
          <a:p>
            <a:pPr>
              <a:defRPr/>
            </a:pPr>
            <a:fld id="{4A01823F-C93E-42C6-BA7D-CA8A9F3D53A9}" type="datetimeFigureOut">
              <a:rPr lang="pt-BR"/>
              <a:pPr>
                <a:defRPr/>
              </a:pPr>
              <a:t>11/11/2014</a:t>
            </a:fld>
            <a:endParaRPr lang="pt-BR"/>
          </a:p>
        </p:txBody>
      </p:sp>
      <p:sp>
        <p:nvSpPr>
          <p:cNvPr id="7066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pt-BR"/>
          </a:p>
        </p:txBody>
      </p:sp>
      <p:sp>
        <p:nvSpPr>
          <p:cNvPr id="7066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mn-cs"/>
              </a:defRPr>
            </a:lvl1pPr>
          </a:lstStyle>
          <a:p>
            <a:pPr>
              <a:defRPr/>
            </a:pPr>
            <a:fld id="{8A74B115-736B-4D8E-B844-6A2F37B1E7D0}"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44FF00-873A-4FD5-AFCB-1AA35AC267FD}" type="datetimeFigureOut">
              <a:rPr lang="pt-BR"/>
              <a:pPr>
                <a:defRPr/>
              </a:pPr>
              <a:t>11/11/2014</a:t>
            </a:fld>
            <a:endParaRPr lang="pt-BR"/>
          </a:p>
        </p:txBody>
      </p:sp>
      <p:sp>
        <p:nvSpPr>
          <p:cNvPr id="4" name="Espaço Reservado para Imagem de Slide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66AC1C-5150-4BEC-986A-1D86D214B597}"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301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smtClean="0"/>
              <a:t>Incluir figuras da análise comparativa de acidentes nos diversos modais</a:t>
            </a:r>
          </a:p>
        </p:txBody>
      </p:sp>
      <p:sp>
        <p:nvSpPr>
          <p:cNvPr id="19459"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1FE096-2E08-49CD-A9E3-3B6C736EAFF0}" type="slidenum">
              <a:rPr lang="pt-BR"/>
              <a:pPr fontAlgn="base">
                <a:spcBef>
                  <a:spcPct val="0"/>
                </a:spcBef>
                <a:spcAft>
                  <a:spcPct val="0"/>
                </a:spcAft>
                <a:defRPr/>
              </a:pPr>
              <a:t>5</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403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smtClean="0"/>
              <a:t>Incluir figuras da análise comparativa de acidentes nos diversos modais</a:t>
            </a:r>
          </a:p>
        </p:txBody>
      </p:sp>
      <p:sp>
        <p:nvSpPr>
          <p:cNvPr id="44036" name="Espaço Reservado para Número de Slide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947529E2-B035-4CE4-BF3F-EC68AC0015DC}" type="slidenum">
              <a:rPr lang="pt-BR" sz="1200">
                <a:latin typeface="Calibri" pitchFamily="34" charset="0"/>
              </a:rPr>
              <a:pPr algn="r"/>
              <a:t>22</a:t>
            </a:fld>
            <a:endParaRPr lang="pt-BR"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50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E142C88C-E01B-4C6B-BCBF-2CC66106D74D}" type="slidenum">
              <a:rPr lang="pt-BR" smtClean="0"/>
              <a:pPr>
                <a:defRPr/>
              </a:pPr>
              <a:t>39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5175"/>
            <a:ext cx="8229600" cy="652463"/>
          </a:xfrm>
          <a:prstGeom prst="rect">
            <a:avLst/>
          </a:prstGeom>
        </p:spPr>
        <p:txBody>
          <a:bodyPr/>
          <a:lstStyle/>
          <a:p>
            <a:r>
              <a:rPr lang="en-US"/>
              <a:t>Clique para editar o estilo do título mestre</a:t>
            </a: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Layout Personalizado">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2765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t-BR">
                  <a:cs typeface="+mn-cs"/>
                </a:endParaRPr>
              </a:p>
            </p:txBody>
          </p:sp>
          <p:sp>
            <p:nvSpPr>
              <p:cNvPr id="2765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t-BR">
                  <a:cs typeface="+mn-cs"/>
                </a:endParaRPr>
              </a:p>
            </p:txBody>
          </p:sp>
          <p:sp>
            <p:nvSpPr>
              <p:cNvPr id="2765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t-BR">
                  <a:cs typeface="+mn-cs"/>
                </a:endParaRPr>
              </a:p>
            </p:txBody>
          </p:sp>
          <p:sp>
            <p:nvSpPr>
              <p:cNvPr id="2765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pt-BR">
                  <a:cs typeface="+mn-cs"/>
                </a:endParaRPr>
              </a:p>
            </p:txBody>
          </p:sp>
          <p:sp>
            <p:nvSpPr>
              <p:cNvPr id="2765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t-BR">
                  <a:cs typeface="+mn-cs"/>
                </a:endParaRPr>
              </a:p>
            </p:txBody>
          </p:sp>
        </p:grpSp>
        <p:sp>
          <p:nvSpPr>
            <p:cNvPr id="2765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t-BR">
                <a:cs typeface="+mn-cs"/>
              </a:endParaRPr>
            </a:p>
          </p:txBody>
        </p:sp>
        <p:sp>
          <p:nvSpPr>
            <p:cNvPr id="2766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t-BR">
                <a:cs typeface="+mn-cs"/>
              </a:endParaRPr>
            </a:p>
          </p:txBody>
        </p:sp>
      </p:grpSp>
      <p:sp>
        <p:nvSpPr>
          <p:cNvPr id="27664" name="Line 16"/>
          <p:cNvSpPr>
            <a:spLocks noChangeShapeType="1"/>
          </p:cNvSpPr>
          <p:nvPr userDrawn="1"/>
        </p:nvSpPr>
        <p:spPr bwMode="auto">
          <a:xfrm>
            <a:off x="0" y="549275"/>
            <a:ext cx="9144000" cy="0"/>
          </a:xfrm>
          <a:prstGeom prst="line">
            <a:avLst/>
          </a:prstGeom>
          <a:noFill/>
          <a:ln w="28575">
            <a:solidFill>
              <a:srgbClr val="969696"/>
            </a:solidFill>
            <a:round/>
            <a:headEnd/>
            <a:tailEnd/>
          </a:ln>
          <a:effectLst/>
        </p:spPr>
        <p:txBody>
          <a:bodyPr/>
          <a:lstStyle/>
          <a:p>
            <a:pPr>
              <a:defRPr/>
            </a:pPr>
            <a:endParaRPr lang="pt-BR">
              <a:cs typeface="+mn-cs"/>
            </a:endParaRPr>
          </a:p>
        </p:txBody>
      </p:sp>
      <p:sp>
        <p:nvSpPr>
          <p:cNvPr id="27666" name="Text Box 18"/>
          <p:cNvSpPr txBox="1">
            <a:spLocks noChangeArrowheads="1"/>
          </p:cNvSpPr>
          <p:nvPr userDrawn="1"/>
        </p:nvSpPr>
        <p:spPr bwMode="auto">
          <a:xfrm>
            <a:off x="1619250" y="87313"/>
            <a:ext cx="4321175" cy="411162"/>
          </a:xfrm>
          <a:prstGeom prst="rect">
            <a:avLst/>
          </a:prstGeom>
          <a:noFill/>
          <a:ln w="9525">
            <a:noFill/>
            <a:miter lim="800000"/>
            <a:headEnd/>
            <a:tailEnd/>
          </a:ln>
          <a:effectLst/>
        </p:spPr>
        <p:txBody>
          <a:bodyPr>
            <a:spAutoFit/>
          </a:bodyPr>
          <a:lstStyle/>
          <a:p>
            <a:pPr>
              <a:lnSpc>
                <a:spcPct val="50000"/>
              </a:lnSpc>
              <a:spcBef>
                <a:spcPct val="50000"/>
              </a:spcBef>
              <a:defRPr/>
            </a:pPr>
            <a:r>
              <a:rPr lang="pt-BR" sz="1400">
                <a:latin typeface="Arial" pitchFamily="34" charset="0"/>
              </a:rPr>
              <a:t>   Ministério dos Transportes</a:t>
            </a:r>
          </a:p>
          <a:p>
            <a:pPr>
              <a:lnSpc>
                <a:spcPct val="50000"/>
              </a:lnSpc>
              <a:spcBef>
                <a:spcPct val="50000"/>
              </a:spcBef>
              <a:defRPr/>
            </a:pPr>
            <a:r>
              <a:rPr lang="pt-BR" sz="1400">
                <a:latin typeface="Arial" pitchFamily="34" charset="0"/>
              </a:rPr>
              <a:t>Secretaria de Política Nacional</a:t>
            </a:r>
          </a:p>
        </p:txBody>
      </p:sp>
      <p:sp>
        <p:nvSpPr>
          <p:cNvPr id="1043" name="Text Box 19"/>
          <p:cNvSpPr txBox="1">
            <a:spLocks noChangeArrowheads="1"/>
          </p:cNvSpPr>
          <p:nvPr userDrawn="1"/>
        </p:nvSpPr>
        <p:spPr bwMode="auto">
          <a:xfrm>
            <a:off x="4629150" y="1588"/>
            <a:ext cx="3313113" cy="1128712"/>
          </a:xfrm>
          <a:prstGeom prst="rect">
            <a:avLst/>
          </a:prstGeom>
          <a:noFill/>
          <a:ln w="9525">
            <a:noFill/>
            <a:miter lim="800000"/>
            <a:headEnd/>
            <a:tailEnd/>
          </a:ln>
          <a:effectLst/>
        </p:spPr>
        <p:txBody>
          <a:bodyPr>
            <a:spAutoFit/>
          </a:bodyPr>
          <a:lstStyle/>
          <a:p>
            <a:pPr algn="ctr">
              <a:defRPr/>
            </a:pPr>
            <a:r>
              <a:rPr lang="pt-BR" sz="1400">
                <a:latin typeface="Arial" pitchFamily="34" charset="0"/>
              </a:rPr>
              <a:t>      Workshop  de Inovação para a </a:t>
            </a:r>
          </a:p>
          <a:p>
            <a:pPr algn="r">
              <a:defRPr/>
            </a:pPr>
            <a:r>
              <a:rPr lang="pt-BR" sz="1400">
                <a:latin typeface="Arial" pitchFamily="34" charset="0"/>
              </a:rPr>
              <a:t>Sustentabilidade em Obras Públicas</a:t>
            </a:r>
          </a:p>
          <a:p>
            <a:pPr>
              <a:spcBef>
                <a:spcPct val="50000"/>
              </a:spcBef>
              <a:defRPr/>
            </a:pPr>
            <a:r>
              <a:rPr lang="pt-BR" sz="1600" b="1">
                <a:effectLst>
                  <a:outerShdw blurRad="38100" dist="38100" dir="2700000" algn="tl">
                    <a:srgbClr val="000000"/>
                  </a:outerShdw>
                </a:effectLst>
                <a:latin typeface="Arial" pitchFamily="34" charset="0"/>
              </a:rPr>
              <a:t/>
            </a:r>
            <a:br>
              <a:rPr lang="pt-BR" sz="1600" b="1">
                <a:effectLst>
                  <a:outerShdw blurRad="38100" dist="38100" dir="2700000" algn="tl">
                    <a:srgbClr val="000000"/>
                  </a:outerShdw>
                </a:effectLst>
                <a:latin typeface="Arial" pitchFamily="34" charset="0"/>
              </a:rPr>
            </a:br>
            <a:endParaRPr lang="pt-BR" sz="1600" b="1">
              <a:effectLst>
                <a:outerShdw blurRad="38100" dist="38100" dir="2700000" algn="tl">
                  <a:srgbClr val="000000"/>
                </a:outerShdw>
              </a:effectLst>
              <a:latin typeface="Arial" pitchFamily="34" charset="0"/>
            </a:endParaRPr>
          </a:p>
        </p:txBody>
      </p:sp>
      <p:pic>
        <p:nvPicPr>
          <p:cNvPr id="2054" name="Picture 2" descr="D:\Users\marcelo.silva\Pictures\logo Sinaenco.gif"/>
          <p:cNvPicPr>
            <a:picLocks noChangeAspect="1" noChangeArrowheads="1"/>
          </p:cNvPicPr>
          <p:nvPr userDrawn="1"/>
        </p:nvPicPr>
        <p:blipFill>
          <a:blip r:embed="rId8" cstate="print"/>
          <a:srcRect/>
          <a:stretch>
            <a:fillRect/>
          </a:stretch>
        </p:blipFill>
        <p:spPr bwMode="auto">
          <a:xfrm>
            <a:off x="7883525" y="58738"/>
            <a:ext cx="1296988" cy="454025"/>
          </a:xfrm>
          <a:prstGeom prst="rect">
            <a:avLst/>
          </a:prstGeom>
          <a:noFill/>
          <a:ln w="9525">
            <a:noFill/>
            <a:miter lim="800000"/>
            <a:headEnd/>
            <a:tailEnd/>
          </a:ln>
        </p:spPr>
      </p:pic>
      <p:pic>
        <p:nvPicPr>
          <p:cNvPr id="2055" name="Picture 16"/>
          <p:cNvPicPr>
            <a:picLocks noChangeAspect="1" noChangeArrowheads="1"/>
          </p:cNvPicPr>
          <p:nvPr userDrawn="1"/>
        </p:nvPicPr>
        <p:blipFill>
          <a:blip r:embed="rId9" cstate="print"/>
          <a:srcRect/>
          <a:stretch>
            <a:fillRect/>
          </a:stretch>
        </p:blipFill>
        <p:spPr bwMode="auto">
          <a:xfrm>
            <a:off x="20638" y="30163"/>
            <a:ext cx="1674812" cy="495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timing>
    <p:tnLst>
      <p:par>
        <p:cTn id="1" dur="indefinite" restart="never" nodeType="tmRoot"/>
      </p:par>
    </p:tnLst>
  </p:timing>
  <p:txStyles>
    <p:titleStyle>
      <a:lvl1pPr algn="ctr" rtl="0" eaLnBrk="0" fontAlgn="base" hangingPunct="0">
        <a:spcBef>
          <a:spcPct val="0"/>
        </a:spcBef>
        <a:spcAft>
          <a:spcPct val="0"/>
        </a:spcAft>
        <a:defRPr sz="3500" b="1">
          <a:solidFill>
            <a:schemeClr va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500" b="1">
          <a:solidFill>
            <a:schemeClr val="hlink"/>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500" b="1">
          <a:solidFill>
            <a:schemeClr val="hlink"/>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500" b="1">
          <a:solidFill>
            <a:schemeClr val="hlink"/>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500" b="1">
          <a:solidFill>
            <a:schemeClr val="hlink"/>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500" b="1">
          <a:solidFill>
            <a:schemeClr val="hlink"/>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3500" b="1">
          <a:solidFill>
            <a:schemeClr val="hlink"/>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3500" b="1">
          <a:solidFill>
            <a:schemeClr val="hlink"/>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3500" b="1">
          <a:solidFill>
            <a:schemeClr val="hlink"/>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rgbClr val="FFFFFF"/>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rgbClr val="FFFFFF"/>
          </a:solidFill>
          <a:effectLst>
            <a:outerShdw blurRad="38100" dist="38100" dir="2700000" algn="tl">
              <a:srgbClr val="00000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ítulo 1"/>
          <p:cNvSpPr>
            <a:spLocks noGrp="1"/>
          </p:cNvSpPr>
          <p:nvPr>
            <p:ph type="ctrTitle" idx="4294967295"/>
          </p:nvPr>
        </p:nvSpPr>
        <p:spPr>
          <a:xfrm>
            <a:off x="685800" y="1382713"/>
            <a:ext cx="7772400" cy="1470025"/>
          </a:xfrm>
          <a:prstGeom prst="rect">
            <a:avLst/>
          </a:prstGeom>
        </p:spPr>
        <p:txBody>
          <a:bodyPr/>
          <a:lstStyle/>
          <a:p>
            <a:pPr eaLnBrk="1" hangingPunct="1">
              <a:defRPr/>
            </a:pPr>
            <a:r>
              <a:rPr lang="pt-BR" sz="4800" dirty="0" smtClean="0">
                <a:solidFill>
                  <a:srgbClr val="99CCFF"/>
                </a:solidFill>
                <a:latin typeface="Calibri" pitchFamily="34" charset="0"/>
              </a:rPr>
              <a:t>Construção Sustentável </a:t>
            </a:r>
            <a:br>
              <a:rPr lang="pt-BR" sz="4800" dirty="0" smtClean="0">
                <a:solidFill>
                  <a:srgbClr val="99CCFF"/>
                </a:solidFill>
                <a:latin typeface="Calibri" pitchFamily="34" charset="0"/>
              </a:rPr>
            </a:br>
            <a:r>
              <a:rPr lang="pt-BR" sz="4800" dirty="0" smtClean="0">
                <a:solidFill>
                  <a:srgbClr val="99CCFF"/>
                </a:solidFill>
                <a:latin typeface="Calibri" pitchFamily="34" charset="0"/>
              </a:rPr>
              <a:t>em Rodovias</a:t>
            </a:r>
          </a:p>
        </p:txBody>
      </p:sp>
      <p:sp>
        <p:nvSpPr>
          <p:cNvPr id="3" name="Subtítulo 2"/>
          <p:cNvSpPr>
            <a:spLocks noGrp="1"/>
          </p:cNvSpPr>
          <p:nvPr>
            <p:ph type="subTitle" idx="4294967295"/>
          </p:nvPr>
        </p:nvSpPr>
        <p:spPr>
          <a:xfrm>
            <a:off x="4075113" y="6237288"/>
            <a:ext cx="6400800" cy="1008062"/>
          </a:xfrm>
          <a:prstGeom prst="rect">
            <a:avLst/>
          </a:prstGeom>
        </p:spPr>
        <p:txBody>
          <a:bodyPr>
            <a:normAutofit/>
          </a:bodyPr>
          <a:lstStyle/>
          <a:p>
            <a:pPr marL="0" indent="0" algn="ctr" eaLnBrk="1" hangingPunct="1">
              <a:buFont typeface="Wingdings" pitchFamily="2" charset="2"/>
              <a:buNone/>
              <a:defRPr/>
            </a:pPr>
            <a:r>
              <a:rPr lang="pt-BR" sz="1400" dirty="0" smtClean="0">
                <a:solidFill>
                  <a:schemeClr val="tx1"/>
                </a:solidFill>
                <a:latin typeface="+mj-lt"/>
              </a:rPr>
              <a:t>Engº Marcelo Perrupato</a:t>
            </a:r>
          </a:p>
          <a:p>
            <a:pPr marL="0" indent="0" algn="ctr" eaLnBrk="1" hangingPunct="1">
              <a:buFont typeface="Wingdings" pitchFamily="2" charset="2"/>
              <a:buNone/>
              <a:defRPr/>
            </a:pPr>
            <a:r>
              <a:rPr lang="pt-BR" sz="1400" dirty="0" smtClean="0">
                <a:solidFill>
                  <a:schemeClr val="tx1"/>
                </a:solidFill>
                <a:latin typeface="+mj-lt"/>
              </a:rPr>
              <a:t>Secretário de Política Nacional de Transportes</a:t>
            </a:r>
          </a:p>
        </p:txBody>
      </p:sp>
      <p:sp>
        <p:nvSpPr>
          <p:cNvPr id="14340" name="Título 1"/>
          <p:cNvSpPr>
            <a:spLocks/>
          </p:cNvSpPr>
          <p:nvPr/>
        </p:nvSpPr>
        <p:spPr bwMode="auto">
          <a:xfrm>
            <a:off x="0" y="3644900"/>
            <a:ext cx="9144000" cy="2016125"/>
          </a:xfrm>
          <a:prstGeom prst="rect">
            <a:avLst/>
          </a:prstGeom>
          <a:noFill/>
          <a:ln w="9525">
            <a:noFill/>
            <a:miter lim="800000"/>
            <a:headEnd/>
            <a:tailEnd/>
          </a:ln>
          <a:effectLst/>
        </p:spPr>
        <p:txBody>
          <a:bodyPr anchor="ctr"/>
          <a:lstStyle/>
          <a:p>
            <a:pPr algn="ctr">
              <a:defRPr/>
            </a:pPr>
            <a:r>
              <a:rPr lang="pt-BR" sz="3600" b="1" dirty="0">
                <a:latin typeface="Arial" pitchFamily="34" charset="0"/>
              </a:rPr>
              <a:t>Workshop de Inovação para a Sustentabilidade em Obras Públicas</a:t>
            </a:r>
            <a:r>
              <a:rPr lang="pt-BR" sz="3600" b="1" dirty="0">
                <a:effectLst>
                  <a:outerShdw blurRad="38100" dist="38100" dir="2700000" algn="tl">
                    <a:srgbClr val="000000"/>
                  </a:outerShdw>
                </a:effectLst>
                <a:latin typeface="Calibri" pitchFamily="34" charset="0"/>
                <a:cs typeface="+mn-cs"/>
              </a:rPr>
              <a:t/>
            </a:r>
            <a:br>
              <a:rPr lang="pt-BR" sz="3600" b="1" dirty="0">
                <a:effectLst>
                  <a:outerShdw blurRad="38100" dist="38100" dir="2700000" algn="tl">
                    <a:srgbClr val="000000"/>
                  </a:outerShdw>
                </a:effectLst>
                <a:latin typeface="Calibri" pitchFamily="34" charset="0"/>
                <a:cs typeface="+mn-cs"/>
              </a:rPr>
            </a:br>
            <a:r>
              <a:rPr lang="pt-BR" sz="1200" b="1" dirty="0">
                <a:effectLst>
                  <a:outerShdw blurRad="38100" dist="38100" dir="2700000" algn="tl">
                    <a:srgbClr val="000000"/>
                  </a:outerShdw>
                </a:effectLst>
                <a:latin typeface="Calibri" pitchFamily="34" charset="0"/>
                <a:cs typeface="+mn-cs"/>
              </a:rPr>
              <a:t/>
            </a:r>
            <a:br>
              <a:rPr lang="pt-BR" sz="1200" b="1" dirty="0">
                <a:effectLst>
                  <a:outerShdw blurRad="38100" dist="38100" dir="2700000" algn="tl">
                    <a:srgbClr val="000000"/>
                  </a:outerShdw>
                </a:effectLst>
                <a:latin typeface="Calibri" pitchFamily="34" charset="0"/>
                <a:cs typeface="+mn-cs"/>
              </a:rPr>
            </a:br>
            <a:r>
              <a:rPr lang="pt-BR" sz="2400" b="1" dirty="0">
                <a:effectLst>
                  <a:outerShdw blurRad="38100" dist="38100" dir="2700000" algn="tl">
                    <a:srgbClr val="000000"/>
                  </a:outerShdw>
                </a:effectLst>
                <a:latin typeface="Calibri" pitchFamily="34" charset="0"/>
                <a:cs typeface="+mn-cs"/>
              </a:rPr>
              <a:t>2011-2020 : A década de ações pela sustentabilidade</a:t>
            </a:r>
            <a:endParaRPr lang="pt-BR" sz="2800" b="1" dirty="0">
              <a:effectLst>
                <a:outerShdw blurRad="38100" dist="38100" dir="2700000" algn="tl">
                  <a:srgbClr val="000000"/>
                </a:outerShdw>
              </a:effectLst>
              <a:latin typeface="Calibri" pitchFamily="34" charset="0"/>
              <a:cs typeface="+mn-cs"/>
            </a:endParaRPr>
          </a:p>
        </p:txBody>
      </p:sp>
      <p:sp>
        <p:nvSpPr>
          <p:cNvPr id="11269" name="Subtítulo 2"/>
          <p:cNvSpPr>
            <a:spLocks/>
          </p:cNvSpPr>
          <p:nvPr/>
        </p:nvSpPr>
        <p:spPr bwMode="auto">
          <a:xfrm>
            <a:off x="-1476375" y="6496050"/>
            <a:ext cx="6400800" cy="404813"/>
          </a:xfrm>
          <a:prstGeom prst="rect">
            <a:avLst/>
          </a:prstGeom>
          <a:noFill/>
          <a:ln w="9525">
            <a:noFill/>
            <a:miter lim="800000"/>
            <a:headEnd/>
            <a:tailEnd/>
          </a:ln>
        </p:spPr>
        <p:txBody>
          <a:bodyPr/>
          <a:lstStyle/>
          <a:p>
            <a:pPr algn="ctr">
              <a:spcBef>
                <a:spcPct val="20000"/>
              </a:spcBef>
              <a:buClr>
                <a:schemeClr val="hlink"/>
              </a:buClr>
              <a:buSzPct val="70000"/>
              <a:buFont typeface="Wingdings" pitchFamily="2" charset="2"/>
              <a:buNone/>
              <a:defRPr/>
            </a:pPr>
            <a:r>
              <a:rPr lang="pt-BR" sz="1400" dirty="0">
                <a:latin typeface="+mj-lt"/>
              </a:rPr>
              <a:t>São Paulo, 24 de janeiro de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7667625" y="981075"/>
            <a:ext cx="9144000" cy="0"/>
          </a:xfrm>
          <a:prstGeom prst="rect">
            <a:avLst/>
          </a:prstGeom>
          <a:noFill/>
          <a:ln w="9525">
            <a:noFill/>
            <a:miter lim="800000"/>
            <a:headEnd/>
            <a:tailEnd/>
          </a:ln>
        </p:spPr>
        <p:txBody>
          <a:bodyPr wrap="none" lIns="899829" tIns="630039" rIns="899829" anchor="ctr">
            <a:spAutoFit/>
          </a:bodyPr>
          <a:lstStyle/>
          <a:p>
            <a:endParaRPr lang="pt-BR"/>
          </a:p>
        </p:txBody>
      </p:sp>
      <p:pic>
        <p:nvPicPr>
          <p:cNvPr id="11267" name="Picture 7"/>
          <p:cNvPicPr>
            <a:picLocks noChangeAspect="1" noChangeArrowheads="1"/>
          </p:cNvPicPr>
          <p:nvPr/>
        </p:nvPicPr>
        <p:blipFill>
          <a:blip r:embed="rId2" cstate="print"/>
          <a:srcRect/>
          <a:stretch>
            <a:fillRect/>
          </a:stretch>
        </p:blipFill>
        <p:spPr bwMode="auto">
          <a:xfrm>
            <a:off x="36513" y="1125538"/>
            <a:ext cx="9144000" cy="5702300"/>
          </a:xfrm>
          <a:prstGeom prst="rect">
            <a:avLst/>
          </a:prstGeom>
          <a:noFill/>
          <a:ln w="9525">
            <a:noFill/>
            <a:miter lim="800000"/>
            <a:headEnd/>
            <a:tailEnd/>
          </a:ln>
        </p:spPr>
      </p:pic>
      <p:sp>
        <p:nvSpPr>
          <p:cNvPr id="11268" name="Rectangle 9"/>
          <p:cNvSpPr>
            <a:spLocks noChangeArrowheads="1"/>
          </p:cNvSpPr>
          <p:nvPr/>
        </p:nvSpPr>
        <p:spPr bwMode="auto">
          <a:xfrm>
            <a:off x="0" y="5316538"/>
            <a:ext cx="184150" cy="579437"/>
          </a:xfrm>
          <a:prstGeom prst="rect">
            <a:avLst/>
          </a:prstGeom>
          <a:noFill/>
          <a:ln w="9525">
            <a:noFill/>
            <a:miter lim="800000"/>
            <a:headEnd/>
            <a:tailEnd/>
          </a:ln>
        </p:spPr>
        <p:txBody>
          <a:bodyPr wrap="none" anchor="ctr">
            <a:spAutoFit/>
          </a:bodyPr>
          <a:lstStyle/>
          <a:p>
            <a:r>
              <a:rPr lang="pt-BR" sz="1400" b="1">
                <a:latin typeface="Arial" pitchFamily="34" charset="0"/>
                <a:cs typeface="Times New Roman" pitchFamily="18" charset="0"/>
              </a:rPr>
              <a:t/>
            </a:r>
            <a:br>
              <a:rPr lang="pt-BR" sz="1400" b="1">
                <a:latin typeface="Arial" pitchFamily="34" charset="0"/>
                <a:cs typeface="Times New Roman" pitchFamily="18" charset="0"/>
              </a:rPr>
            </a:br>
            <a:endParaRPr lang="pt-BR">
              <a:cs typeface="Times New Roman" pitchFamily="18" charset="0"/>
            </a:endParaRPr>
          </a:p>
        </p:txBody>
      </p:sp>
      <p:sp>
        <p:nvSpPr>
          <p:cNvPr id="11269" name="Text Box 10"/>
          <p:cNvSpPr txBox="1">
            <a:spLocks noChangeArrowheads="1"/>
          </p:cNvSpPr>
          <p:nvPr/>
        </p:nvSpPr>
        <p:spPr bwMode="auto">
          <a:xfrm>
            <a:off x="-828675" y="679450"/>
            <a:ext cx="10945813" cy="339725"/>
          </a:xfrm>
          <a:prstGeom prst="rect">
            <a:avLst/>
          </a:prstGeom>
          <a:noFill/>
          <a:ln w="9525">
            <a:noFill/>
            <a:miter lim="800000"/>
            <a:headEnd/>
            <a:tailEnd/>
          </a:ln>
        </p:spPr>
        <p:txBody>
          <a:bodyPr>
            <a:spAutoFit/>
          </a:bodyPr>
          <a:lstStyle/>
          <a:p>
            <a:pPr algn="ctr">
              <a:lnSpc>
                <a:spcPct val="60000"/>
              </a:lnSpc>
              <a:spcBef>
                <a:spcPct val="50000"/>
              </a:spcBef>
            </a:pPr>
            <a:r>
              <a:rPr lang="pt-BR" sz="2400" b="1" i="1">
                <a:solidFill>
                  <a:schemeClr val="hlink"/>
                </a:solidFill>
                <a:latin typeface="Calibri" pitchFamily="34" charset="0"/>
              </a:rPr>
              <a:t>Evolução do Índice de Estado de Superfície das Rodovias Federais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50825" y="668338"/>
            <a:ext cx="8893175" cy="5940425"/>
          </a:xfrm>
          <a:prstGeom prst="rect">
            <a:avLst/>
          </a:prstGeom>
          <a:noFill/>
          <a:ln w="9525">
            <a:noFill/>
            <a:miter lim="800000"/>
            <a:headEnd/>
            <a:tailEnd/>
          </a:ln>
          <a:effectLst/>
        </p:spPr>
        <p:txBody>
          <a:bodyPr>
            <a:spAutoFit/>
          </a:bodyPr>
          <a:lstStyle/>
          <a:p>
            <a:pPr algn="ctr">
              <a:defRPr/>
            </a:pPr>
            <a:r>
              <a:rPr lang="pt-BR" dirty="0">
                <a:latin typeface="+mj-lt"/>
              </a:rPr>
              <a:t> </a:t>
            </a:r>
            <a:r>
              <a:rPr lang="pt-BR" sz="2000" b="1" i="1" dirty="0">
                <a:latin typeface="+mj-lt"/>
              </a:rPr>
              <a:t>Evolução do perfil da rede rodoviária federal pavimentada</a:t>
            </a:r>
          </a:p>
          <a:p>
            <a:pPr>
              <a:defRPr/>
            </a:pPr>
            <a:endParaRPr lang="pt-BR" b="1" i="1" dirty="0"/>
          </a:p>
          <a:p>
            <a:pPr>
              <a:defRPr/>
            </a:pPr>
            <a:endParaRPr lang="pt-BR" b="1" i="1" dirty="0"/>
          </a:p>
          <a:p>
            <a:pPr>
              <a:defRPr/>
            </a:pPr>
            <a:endParaRPr lang="pt-BR" b="1" i="1" dirty="0"/>
          </a:p>
          <a:p>
            <a:pPr>
              <a:defRPr/>
            </a:pPr>
            <a:endParaRPr lang="pt-BR" b="1" i="1" dirty="0"/>
          </a:p>
          <a:p>
            <a:pPr>
              <a:defRPr/>
            </a:pPr>
            <a:endParaRPr lang="pt-BR" b="1" i="1" dirty="0"/>
          </a:p>
          <a:p>
            <a:pPr>
              <a:defRPr/>
            </a:pPr>
            <a:endParaRPr lang="pt-BR" b="1" i="1" dirty="0"/>
          </a:p>
          <a:p>
            <a:pPr>
              <a:defRPr/>
            </a:pPr>
            <a:endParaRPr lang="pt-BR" b="1" i="1" dirty="0"/>
          </a:p>
          <a:p>
            <a:pPr>
              <a:defRPr/>
            </a:pPr>
            <a:endParaRPr lang="pt-BR" b="1" i="1" dirty="0"/>
          </a:p>
          <a:p>
            <a:pPr>
              <a:defRPr/>
            </a:pPr>
            <a:endParaRPr lang="pt-BR" b="1" i="1" dirty="0"/>
          </a:p>
          <a:p>
            <a:pPr>
              <a:defRPr/>
            </a:pPr>
            <a:endParaRPr lang="pt-BR" b="1" i="1" dirty="0"/>
          </a:p>
          <a:p>
            <a:pPr>
              <a:defRPr/>
            </a:pPr>
            <a:endParaRPr lang="pt-BR" b="1" i="1" dirty="0"/>
          </a:p>
          <a:p>
            <a:pPr>
              <a:defRPr/>
            </a:pPr>
            <a:endParaRPr lang="pt-BR" b="1" i="1" dirty="0"/>
          </a:p>
          <a:p>
            <a:pPr>
              <a:defRPr/>
            </a:pPr>
            <a:endParaRPr lang="pt-BR" b="1" i="1" dirty="0"/>
          </a:p>
          <a:p>
            <a:pPr>
              <a:defRPr/>
            </a:pPr>
            <a:endParaRPr lang="pt-BR" b="1" i="1" dirty="0"/>
          </a:p>
          <a:p>
            <a:pPr>
              <a:defRPr/>
            </a:pPr>
            <a:endParaRPr lang="pt-BR" b="1" i="1" dirty="0"/>
          </a:p>
          <a:p>
            <a:pPr>
              <a:defRPr/>
            </a:pPr>
            <a:endParaRPr lang="pt-BR" b="1" i="1" dirty="0"/>
          </a:p>
          <a:p>
            <a:pPr>
              <a:defRPr/>
            </a:pPr>
            <a:endParaRPr lang="pt-BR" sz="1200" dirty="0"/>
          </a:p>
          <a:p>
            <a:pPr>
              <a:defRPr/>
            </a:pPr>
            <a:r>
              <a:rPr lang="pt-BR" sz="1200" dirty="0">
                <a:latin typeface="+mj-lt"/>
              </a:rPr>
              <a:t>(0) O último levantamento concluído em ago/08 correspondendo a, aproximadamente , uma extensão de 53.000 km</a:t>
            </a:r>
          </a:p>
          <a:p>
            <a:pPr marL="261938">
              <a:defRPr/>
            </a:pPr>
            <a:r>
              <a:rPr lang="pt-BR" sz="1200" dirty="0">
                <a:latin typeface="+mj-lt"/>
              </a:rPr>
              <a:t>de rodovias pavimentadas;</a:t>
            </a:r>
          </a:p>
          <a:p>
            <a:pPr>
              <a:defRPr/>
            </a:pPr>
            <a:r>
              <a:rPr lang="pt-BR" sz="1200" dirty="0">
                <a:latin typeface="+mj-lt"/>
              </a:rPr>
              <a:t>(1) Para o período de 2009 a projeção foi feita com base nos serviços realizados;</a:t>
            </a:r>
          </a:p>
          <a:p>
            <a:pPr>
              <a:defRPr/>
            </a:pPr>
            <a:r>
              <a:rPr lang="pt-BR" sz="1200" dirty="0">
                <a:latin typeface="+mj-lt"/>
              </a:rPr>
              <a:t>(2) Na situação até 2014 a projeção está com base no SGP/DNIT , considerando a implantação e execução do</a:t>
            </a:r>
          </a:p>
          <a:p>
            <a:pPr marL="261938">
              <a:defRPr/>
            </a:pPr>
            <a:r>
              <a:rPr lang="pt-BR" sz="1200" dirty="0">
                <a:latin typeface="+mj-lt"/>
              </a:rPr>
              <a:t>Programa CREMA 2ª Etapa</a:t>
            </a:r>
          </a:p>
        </p:txBody>
      </p:sp>
      <p:pic>
        <p:nvPicPr>
          <p:cNvPr id="12291" name="Picture 5"/>
          <p:cNvPicPr>
            <a:picLocks noChangeAspect="1" noChangeArrowheads="1"/>
          </p:cNvPicPr>
          <p:nvPr/>
        </p:nvPicPr>
        <p:blipFill>
          <a:blip r:embed="rId2" cstate="print"/>
          <a:srcRect/>
          <a:stretch>
            <a:fillRect/>
          </a:stretch>
        </p:blipFill>
        <p:spPr bwMode="auto">
          <a:xfrm>
            <a:off x="1042988" y="1412875"/>
            <a:ext cx="7058025" cy="388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468313" y="1827213"/>
            <a:ext cx="8496300" cy="5029200"/>
          </a:xfrm>
          <a:prstGeom prst="rect">
            <a:avLst/>
          </a:prstGeom>
          <a:noFill/>
          <a:ln w="9525">
            <a:noFill/>
            <a:miter lim="800000"/>
            <a:headEnd/>
            <a:tailEnd/>
          </a:ln>
        </p:spPr>
        <p:txBody>
          <a:bodyPr>
            <a:spAutoFit/>
          </a:bodyPr>
          <a:lstStyle/>
          <a:p>
            <a:pPr marL="182563" indent="-182563"/>
            <a:r>
              <a:rPr lang="pt-BR" sz="2000" b="1">
                <a:latin typeface="Arial" pitchFamily="34" charset="0"/>
              </a:rPr>
              <a:t>• </a:t>
            </a:r>
            <a:r>
              <a:rPr lang="pt-BR" sz="2000">
                <a:latin typeface="Arial" pitchFamily="34" charset="0"/>
              </a:rPr>
              <a:t>Sinalizados 90 mil km de rodovias federais, entre 2003 e 2010 (até set/10) e implantados 2,7 mil equipamentos medidores de velocidade (20% em operação até jan/11).</a:t>
            </a:r>
          </a:p>
          <a:p>
            <a:pPr marL="182563" indent="-182563"/>
            <a:endParaRPr lang="pt-BR" sz="2000">
              <a:latin typeface="Arial" pitchFamily="34" charset="0"/>
            </a:endParaRPr>
          </a:p>
          <a:p>
            <a:pPr marL="182563" indent="-182563"/>
            <a:r>
              <a:rPr lang="pt-BR" sz="2000">
                <a:latin typeface="Arial" pitchFamily="34" charset="0"/>
              </a:rPr>
              <a:t>• </a:t>
            </a:r>
            <a:r>
              <a:rPr lang="pt-BR" sz="2000" i="1">
                <a:latin typeface="Arial" pitchFamily="34" charset="0"/>
              </a:rPr>
              <a:t>Concessões de rodovias federais:</a:t>
            </a:r>
          </a:p>
          <a:p>
            <a:pPr marL="182563" indent="-182563"/>
            <a:endParaRPr lang="pt-BR" sz="2000">
              <a:latin typeface="Arial" pitchFamily="34" charset="0"/>
            </a:endParaRPr>
          </a:p>
          <a:p>
            <a:pPr marL="182563" indent="-182563">
              <a:buFont typeface="Wingdings" pitchFamily="2" charset="2"/>
              <a:buChar char="ü"/>
            </a:pPr>
            <a:r>
              <a:rPr lang="pt-BR" sz="2000">
                <a:latin typeface="Arial" pitchFamily="34" charset="0"/>
              </a:rPr>
              <a:t>Em 2007</a:t>
            </a:r>
            <a:r>
              <a:rPr lang="pt-BR" sz="1600">
                <a:latin typeface="Arial" pitchFamily="34" charset="0"/>
              </a:rPr>
              <a:t>(1)</a:t>
            </a:r>
            <a:r>
              <a:rPr lang="pt-BR" sz="2400">
                <a:latin typeface="Arial" pitchFamily="34" charset="0"/>
              </a:rPr>
              <a:t>,</a:t>
            </a:r>
            <a:r>
              <a:rPr lang="pt-BR" sz="3200">
                <a:latin typeface="Arial" pitchFamily="34" charset="0"/>
              </a:rPr>
              <a:t> </a:t>
            </a:r>
            <a:r>
              <a:rPr lang="pt-BR" sz="2000">
                <a:latin typeface="Arial" pitchFamily="34" charset="0"/>
              </a:rPr>
              <a:t>foram concedidos 2.600 km de rodovias, com uma tarifa básica de pedágio, em média, 51% inferior às praticadas na primeira etapa de concessões finalizada em 1998.</a:t>
            </a:r>
          </a:p>
          <a:p>
            <a:pPr marL="182563" indent="-182563">
              <a:buFont typeface="Wingdings" pitchFamily="2" charset="2"/>
              <a:buChar char="ü"/>
            </a:pPr>
            <a:r>
              <a:rPr lang="pt-BR" sz="2000">
                <a:latin typeface="Arial" pitchFamily="34" charset="0"/>
              </a:rPr>
              <a:t>A concessão da BR-324/116 BA, em 2009, inovou ao prever a antecipação dos investimentos a serem realizados pelos concessionários caso haja tráfego maior que o esperado.</a:t>
            </a:r>
          </a:p>
          <a:p>
            <a:pPr marL="182563" indent="-182563">
              <a:buFont typeface="Wingdings" pitchFamily="2" charset="2"/>
              <a:buChar char="ü"/>
            </a:pPr>
            <a:r>
              <a:rPr lang="pt-BR" sz="2000">
                <a:latin typeface="Arial" pitchFamily="34" charset="0"/>
              </a:rPr>
              <a:t>Mais 2.230 km estão em análise para concessão: BR 040/DF/GO/MG, BR 116/MG e BR 101/ES/BA.</a:t>
            </a:r>
          </a:p>
          <a:p>
            <a:pPr marL="182563" indent="-182563"/>
            <a:r>
              <a:rPr lang="pt-BR"/>
              <a:t>               </a:t>
            </a:r>
          </a:p>
          <a:p>
            <a:pPr marL="182563" indent="-182563"/>
            <a:r>
              <a:rPr lang="pt-BR" sz="1400">
                <a:latin typeface="Arial" pitchFamily="34" charset="0"/>
              </a:rPr>
              <a:t>(</a:t>
            </a:r>
            <a:r>
              <a:rPr lang="pt-BR" sz="1200">
                <a:latin typeface="Arial" pitchFamily="34" charset="0"/>
              </a:rPr>
              <a:t>1) Segunda etapa de concessões da Fase I.</a:t>
            </a:r>
          </a:p>
        </p:txBody>
      </p:sp>
      <p:sp>
        <p:nvSpPr>
          <p:cNvPr id="13315" name="Text Box 5"/>
          <p:cNvSpPr txBox="1">
            <a:spLocks noChangeArrowheads="1"/>
          </p:cNvSpPr>
          <p:nvPr/>
        </p:nvSpPr>
        <p:spPr bwMode="auto">
          <a:xfrm>
            <a:off x="2555875" y="762000"/>
            <a:ext cx="4176713" cy="1460500"/>
          </a:xfrm>
          <a:prstGeom prst="rect">
            <a:avLst/>
          </a:prstGeom>
          <a:noFill/>
          <a:ln w="9525">
            <a:noFill/>
            <a:miter lim="800000"/>
            <a:headEnd/>
            <a:tailEnd/>
          </a:ln>
        </p:spPr>
        <p:txBody>
          <a:bodyPr>
            <a:spAutoFit/>
          </a:bodyPr>
          <a:lstStyle/>
          <a:p>
            <a:pPr algn="ctr">
              <a:lnSpc>
                <a:spcPct val="85000"/>
              </a:lnSpc>
            </a:pPr>
            <a:r>
              <a:rPr lang="pt-BR" sz="2800" b="1">
                <a:solidFill>
                  <a:schemeClr val="hlink"/>
                </a:solidFill>
                <a:latin typeface="Arial" pitchFamily="34" charset="0"/>
              </a:rPr>
              <a:t>TRANSPORTES</a:t>
            </a:r>
          </a:p>
          <a:p>
            <a:pPr algn="ctr">
              <a:lnSpc>
                <a:spcPct val="85000"/>
              </a:lnSpc>
            </a:pPr>
            <a:r>
              <a:rPr lang="pt-BR" sz="2800">
                <a:solidFill>
                  <a:schemeClr val="hlink"/>
                </a:solidFill>
                <a:latin typeface="Arial" pitchFamily="34" charset="0"/>
              </a:rPr>
              <a:t>Rodovias</a:t>
            </a:r>
          </a:p>
          <a:p>
            <a:pPr>
              <a:spcBef>
                <a:spcPct val="50000"/>
              </a:spcBef>
            </a:pPr>
            <a:endParaRPr lang="pt-BR" sz="2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755650" y="2298700"/>
            <a:ext cx="7777163" cy="3722688"/>
          </a:xfrm>
          <a:prstGeom prst="rect">
            <a:avLst/>
          </a:prstGeom>
          <a:noFill/>
          <a:ln w="9525">
            <a:noFill/>
            <a:miter lim="800000"/>
            <a:headEnd/>
            <a:tailEnd/>
          </a:ln>
          <a:effectLst/>
        </p:spPr>
        <p:txBody>
          <a:bodyPr>
            <a:spAutoFit/>
          </a:bodyPr>
          <a:lstStyle/>
          <a:p>
            <a:pPr marL="182563" indent="-182563">
              <a:defRPr/>
            </a:pPr>
            <a:r>
              <a:rPr lang="pt-BR" sz="2000" b="1" i="1" dirty="0">
                <a:latin typeface="+mj-lt"/>
              </a:rPr>
              <a:t>Malha ferroviária é recuperada, modernizada e expandida após anos de estagnação</a:t>
            </a:r>
          </a:p>
          <a:p>
            <a:pPr marL="182563" indent="-182563">
              <a:defRPr/>
            </a:pPr>
            <a:endParaRPr lang="pt-BR" b="1" i="1" dirty="0">
              <a:latin typeface="+mj-lt"/>
            </a:endParaRPr>
          </a:p>
          <a:p>
            <a:pPr marL="182563" indent="-182563">
              <a:defRPr/>
            </a:pPr>
            <a:endParaRPr lang="pt-BR" dirty="0">
              <a:latin typeface="+mj-lt"/>
            </a:endParaRPr>
          </a:p>
          <a:p>
            <a:pPr marL="182563" indent="-182563">
              <a:defRPr/>
            </a:pPr>
            <a:r>
              <a:rPr lang="pt-BR" dirty="0">
                <a:latin typeface="+mj-lt"/>
              </a:rPr>
              <a:t>• Foram concluídos 909 km de ferrovias, sendo 896 km da Norte-Sul e 13 km da Ferronorte. Mais 3.757 km estão em andamento, incluindo 1.133 km da Norte-Sul e 1.801 km da Transnordestina.</a:t>
            </a:r>
          </a:p>
          <a:p>
            <a:pPr marL="182563" indent="-182563">
              <a:defRPr/>
            </a:pPr>
            <a:endParaRPr lang="pt-BR" dirty="0">
              <a:latin typeface="+mj-lt"/>
            </a:endParaRPr>
          </a:p>
          <a:p>
            <a:pPr marL="182563" indent="-182563">
              <a:defRPr/>
            </a:pPr>
            <a:r>
              <a:rPr lang="pt-BR" dirty="0">
                <a:latin typeface="+mj-lt"/>
              </a:rPr>
              <a:t>• A malha conta, ainda, com 6.925 km em projetos ou elaboração de estudos, incluindo prolongamentos da Norte-Sul e sua conexão com a Transnordestina.</a:t>
            </a:r>
          </a:p>
          <a:p>
            <a:pPr marL="182563" indent="-182563">
              <a:defRPr/>
            </a:pPr>
            <a:endParaRPr lang="pt-BR" dirty="0">
              <a:latin typeface="+mj-lt"/>
            </a:endParaRPr>
          </a:p>
          <a:p>
            <a:pPr marL="182563" indent="-182563">
              <a:defRPr/>
            </a:pPr>
            <a:r>
              <a:rPr lang="pt-BR" dirty="0">
                <a:latin typeface="+mj-lt"/>
              </a:rPr>
              <a:t>• Trem de Alta Velocidade: o edital de leilão foi adiado para abr/11.</a:t>
            </a:r>
          </a:p>
        </p:txBody>
      </p:sp>
      <p:sp>
        <p:nvSpPr>
          <p:cNvPr id="14339" name="Text Box 5"/>
          <p:cNvSpPr txBox="1">
            <a:spLocks noChangeArrowheads="1"/>
          </p:cNvSpPr>
          <p:nvPr/>
        </p:nvSpPr>
        <p:spPr bwMode="auto">
          <a:xfrm>
            <a:off x="2411413" y="858838"/>
            <a:ext cx="4321175" cy="1501775"/>
          </a:xfrm>
          <a:prstGeom prst="rect">
            <a:avLst/>
          </a:prstGeom>
          <a:noFill/>
          <a:ln w="9525">
            <a:noFill/>
            <a:miter lim="800000"/>
            <a:headEnd/>
            <a:tailEnd/>
          </a:ln>
        </p:spPr>
        <p:txBody>
          <a:bodyPr>
            <a:spAutoFit/>
          </a:bodyPr>
          <a:lstStyle/>
          <a:p>
            <a:pPr algn="ctr">
              <a:lnSpc>
                <a:spcPct val="90000"/>
              </a:lnSpc>
            </a:pPr>
            <a:r>
              <a:rPr lang="pt-BR" sz="2800" b="1">
                <a:solidFill>
                  <a:schemeClr val="hlink"/>
                </a:solidFill>
                <a:latin typeface="Arial" pitchFamily="34" charset="0"/>
              </a:rPr>
              <a:t>TRANSPORTES</a:t>
            </a:r>
          </a:p>
          <a:p>
            <a:pPr algn="ctr">
              <a:lnSpc>
                <a:spcPct val="90000"/>
              </a:lnSpc>
            </a:pPr>
            <a:r>
              <a:rPr lang="pt-BR" sz="2800">
                <a:solidFill>
                  <a:schemeClr val="hlink"/>
                </a:solidFill>
                <a:latin typeface="Arial" pitchFamily="34" charset="0"/>
              </a:rPr>
              <a:t>Ferrovias</a:t>
            </a:r>
          </a:p>
          <a:p>
            <a:pPr>
              <a:spcBef>
                <a:spcPct val="50000"/>
              </a:spcBef>
            </a:pPr>
            <a:endParaRPr lang="pt-BR" sz="2800">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539750" y="2139950"/>
            <a:ext cx="8353425" cy="4241800"/>
          </a:xfrm>
          <a:prstGeom prst="rect">
            <a:avLst/>
          </a:prstGeom>
          <a:noFill/>
          <a:ln w="9525">
            <a:noFill/>
            <a:miter lim="800000"/>
            <a:headEnd/>
            <a:tailEnd/>
          </a:ln>
          <a:effectLst/>
        </p:spPr>
        <p:txBody>
          <a:bodyPr>
            <a:spAutoFit/>
          </a:bodyPr>
          <a:lstStyle/>
          <a:p>
            <a:pPr marL="182563" indent="-182563">
              <a:defRPr/>
            </a:pPr>
            <a:r>
              <a:rPr lang="pt-BR" sz="2000" b="1" i="1" dirty="0">
                <a:latin typeface="+mj-lt"/>
              </a:rPr>
              <a:t>Retomada da indústria naval</a:t>
            </a:r>
          </a:p>
          <a:p>
            <a:pPr marL="182563" indent="-182563">
              <a:defRPr/>
            </a:pPr>
            <a:endParaRPr lang="pt-BR" b="1" i="1" dirty="0">
              <a:latin typeface="+mj-lt"/>
            </a:endParaRPr>
          </a:p>
          <a:p>
            <a:pPr marL="182563" indent="-182563">
              <a:defRPr/>
            </a:pPr>
            <a:endParaRPr lang="pt-BR" dirty="0">
              <a:latin typeface="+mj-lt"/>
            </a:endParaRPr>
          </a:p>
          <a:p>
            <a:pPr marL="182563" indent="-182563">
              <a:defRPr/>
            </a:pPr>
            <a:r>
              <a:rPr lang="pt-BR" dirty="0">
                <a:latin typeface="+mj-lt"/>
              </a:rPr>
              <a:t>• Foram implantadas duas novas indústrias para a construção naval, o Estaleiro Atlântico Sul, no Portuário de Suape (PE), considerado o maior das Américas, e o outro em Navegantes (SC).</a:t>
            </a:r>
          </a:p>
          <a:p>
            <a:pPr marL="182563" indent="-182563">
              <a:defRPr/>
            </a:pPr>
            <a:r>
              <a:rPr lang="pt-BR" dirty="0">
                <a:latin typeface="+mj-lt"/>
              </a:rPr>
              <a:t>   Três navios foram lançados ao mar: João Candido, Celso Furtado e Sérgio Buarque de Holanda.</a:t>
            </a:r>
          </a:p>
          <a:p>
            <a:pPr marL="182563" indent="-182563">
              <a:defRPr/>
            </a:pPr>
            <a:endParaRPr lang="pt-BR" dirty="0">
              <a:latin typeface="+mj-lt"/>
            </a:endParaRPr>
          </a:p>
          <a:p>
            <a:pPr marL="182563" indent="-182563">
              <a:defRPr/>
            </a:pPr>
            <a:r>
              <a:rPr lang="pt-BR" dirty="0">
                <a:latin typeface="+mj-lt"/>
              </a:rPr>
              <a:t>• Contratados, entre 2003 e 2010, 406 projetos (construção de estaleiros e embarcações), no valor total de R$ 19,33 bilhões. Já foram concluídos 209, totalizando R$ 8,8 bilhões investidos.</a:t>
            </a:r>
          </a:p>
          <a:p>
            <a:pPr marL="182563" indent="-182563">
              <a:defRPr/>
            </a:pPr>
            <a:endParaRPr lang="pt-BR" dirty="0">
              <a:latin typeface="+mj-lt"/>
            </a:endParaRPr>
          </a:p>
          <a:p>
            <a:pPr marL="182563" indent="-182563">
              <a:defRPr/>
            </a:pPr>
            <a:r>
              <a:rPr lang="pt-BR" dirty="0">
                <a:latin typeface="+mj-lt"/>
              </a:rPr>
              <a:t>• O número de empregos na indústria naval cresceu 715% em oito anos. Em 2010 foram registrados 46,5 mil empregos diretos, contra 6,5 mil em 2003.</a:t>
            </a:r>
          </a:p>
        </p:txBody>
      </p:sp>
      <p:sp>
        <p:nvSpPr>
          <p:cNvPr id="8197" name="Text Box 5"/>
          <p:cNvSpPr txBox="1">
            <a:spLocks noChangeArrowheads="1"/>
          </p:cNvSpPr>
          <p:nvPr/>
        </p:nvSpPr>
        <p:spPr bwMode="auto">
          <a:xfrm>
            <a:off x="2484438" y="993775"/>
            <a:ext cx="4248150" cy="735013"/>
          </a:xfrm>
          <a:prstGeom prst="rect">
            <a:avLst/>
          </a:prstGeom>
          <a:noFill/>
          <a:ln w="9525">
            <a:noFill/>
            <a:miter lim="800000"/>
            <a:headEnd/>
            <a:tailEnd/>
          </a:ln>
          <a:effectLst/>
        </p:spPr>
        <p:txBody>
          <a:bodyPr>
            <a:spAutoFit/>
          </a:bodyPr>
          <a:lstStyle/>
          <a:p>
            <a:pPr algn="ctr">
              <a:lnSpc>
                <a:spcPct val="50000"/>
              </a:lnSpc>
              <a:spcBef>
                <a:spcPct val="50000"/>
              </a:spcBef>
              <a:defRPr/>
            </a:pPr>
            <a:r>
              <a:rPr lang="pt-BR" sz="2800" b="1" dirty="0">
                <a:solidFill>
                  <a:schemeClr val="hlink"/>
                </a:solidFill>
                <a:latin typeface="+mj-lt"/>
              </a:rPr>
              <a:t>TRANSPORTES</a:t>
            </a:r>
            <a:endParaRPr lang="pt-BR" sz="2800" dirty="0">
              <a:solidFill>
                <a:schemeClr val="hlink"/>
              </a:solidFill>
              <a:latin typeface="+mj-lt"/>
            </a:endParaRPr>
          </a:p>
          <a:p>
            <a:pPr algn="ctr">
              <a:lnSpc>
                <a:spcPct val="50000"/>
              </a:lnSpc>
              <a:spcBef>
                <a:spcPct val="50000"/>
              </a:spcBef>
              <a:defRPr/>
            </a:pPr>
            <a:r>
              <a:rPr lang="pt-BR" sz="2800" dirty="0">
                <a:solidFill>
                  <a:schemeClr val="hlink"/>
                </a:solidFill>
                <a:latin typeface="+mj-lt"/>
              </a:rPr>
              <a:t>Indústria Naval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39750" y="1387475"/>
            <a:ext cx="8353425" cy="5427663"/>
          </a:xfrm>
          <a:prstGeom prst="rect">
            <a:avLst/>
          </a:prstGeom>
          <a:noFill/>
          <a:ln w="9525">
            <a:noFill/>
            <a:miter lim="800000"/>
            <a:headEnd/>
            <a:tailEnd/>
          </a:ln>
          <a:effectLst/>
        </p:spPr>
        <p:txBody>
          <a:bodyPr>
            <a:spAutoFit/>
          </a:bodyPr>
          <a:lstStyle/>
          <a:p>
            <a:pPr marL="182563" indent="-182563">
              <a:defRPr/>
            </a:pPr>
            <a:r>
              <a:rPr lang="pt-BR" sz="2000" b="1" i="1" dirty="0">
                <a:latin typeface="+mj-lt"/>
              </a:rPr>
              <a:t>Portos revitalizados e modernizados oferecem melhores serviços e maior capacidade</a:t>
            </a:r>
          </a:p>
          <a:p>
            <a:pPr marL="182563" indent="-182563">
              <a:defRPr/>
            </a:pPr>
            <a:endParaRPr lang="pt-BR" sz="2000" dirty="0">
              <a:latin typeface="+mj-lt"/>
            </a:endParaRPr>
          </a:p>
          <a:p>
            <a:pPr marL="182563" indent="-182563">
              <a:defRPr/>
            </a:pPr>
            <a:r>
              <a:rPr lang="pt-BR" dirty="0">
                <a:latin typeface="+mj-lt"/>
              </a:rPr>
              <a:t>• Foram beneficiados com obras de infraestrutura aquaviária 16 portos </a:t>
            </a:r>
            <a:r>
              <a:rPr lang="pt-BR" sz="1400" dirty="0">
                <a:latin typeface="+mj-lt"/>
              </a:rPr>
              <a:t>(</a:t>
            </a:r>
            <a:r>
              <a:rPr lang="pt-BR" sz="1200" dirty="0">
                <a:latin typeface="+mj-lt"/>
              </a:rPr>
              <a:t>2)</a:t>
            </a:r>
            <a:r>
              <a:rPr lang="pt-BR" dirty="0">
                <a:latin typeface="+mj-lt"/>
              </a:rPr>
              <a:t>, com recuperação e ampliação de molhes portuários e obras de infraestrutura terrestre, construção de cais, píeres, rampas, berços de atração e pontes de acesso.</a:t>
            </a:r>
          </a:p>
          <a:p>
            <a:pPr marL="182563" indent="-182563">
              <a:defRPr/>
            </a:pPr>
            <a:endParaRPr lang="pt-BR" dirty="0">
              <a:latin typeface="+mj-lt"/>
            </a:endParaRPr>
          </a:p>
          <a:p>
            <a:pPr marL="182563" indent="-182563">
              <a:defRPr/>
            </a:pPr>
            <a:r>
              <a:rPr lang="pt-BR" dirty="0">
                <a:latin typeface="+mj-lt"/>
              </a:rPr>
              <a:t>• Concluídas nove obras de dragagem</a:t>
            </a:r>
            <a:r>
              <a:rPr lang="pt-BR" sz="1200" dirty="0">
                <a:latin typeface="+mj-lt"/>
              </a:rPr>
              <a:t>3</a:t>
            </a:r>
            <a:r>
              <a:rPr lang="pt-BR" dirty="0">
                <a:latin typeface="+mj-lt"/>
              </a:rPr>
              <a:t>, outras cinco obras estão em andamento </a:t>
            </a:r>
            <a:r>
              <a:rPr lang="pt-BR" sz="1400" dirty="0">
                <a:latin typeface="+mj-lt"/>
              </a:rPr>
              <a:t>(</a:t>
            </a:r>
            <a:r>
              <a:rPr lang="pt-BR" sz="1200" dirty="0">
                <a:latin typeface="+mj-lt"/>
              </a:rPr>
              <a:t>4)</a:t>
            </a:r>
            <a:r>
              <a:rPr lang="pt-BR" dirty="0">
                <a:latin typeface="+mj-lt"/>
              </a:rPr>
              <a:t>.</a:t>
            </a:r>
          </a:p>
          <a:p>
            <a:pPr marL="182563" indent="-182563">
              <a:defRPr/>
            </a:pPr>
            <a:endParaRPr lang="pt-BR" dirty="0">
              <a:latin typeface="+mj-lt"/>
            </a:endParaRPr>
          </a:p>
          <a:p>
            <a:pPr marL="182563" indent="-182563">
              <a:defRPr/>
            </a:pPr>
            <a:r>
              <a:rPr lang="pt-BR" dirty="0">
                <a:latin typeface="+mj-lt"/>
              </a:rPr>
              <a:t>• Porto sem papel: a informatização dos procedimentos portuários possibilitou a diminuição de, no mínimo, 25% do tempo de estadia de navios nos portos. O sistema está implantado em Santos, Rio de Janeiro e Vitória.</a:t>
            </a:r>
          </a:p>
          <a:p>
            <a:pPr marL="182563" indent="-182563">
              <a:defRPr/>
            </a:pPr>
            <a:endParaRPr lang="pt-BR" dirty="0">
              <a:latin typeface="+mj-lt"/>
            </a:endParaRPr>
          </a:p>
          <a:p>
            <a:pPr marL="182563" indent="-182563">
              <a:defRPr/>
            </a:pPr>
            <a:r>
              <a:rPr lang="pt-BR" sz="1400" dirty="0">
                <a:latin typeface="+mj-lt"/>
              </a:rPr>
              <a:t>(</a:t>
            </a:r>
            <a:r>
              <a:rPr lang="pt-BR" sz="1200" dirty="0">
                <a:latin typeface="+mj-lt"/>
              </a:rPr>
              <a:t>2) Portos de Itajaí, Imbituba, São Francisco do Sul e Laguna, (SC), Rio Grande (RS), Vila do Conde (PA); Itaqui (MA); Luiz Correia (PI), Fortaleza (CE), Cabedelo (PB), Areia Branca (RN), Recife e Suape (PE), Maceió (AL), Ilhéus (BA) e Vitória (ES).</a:t>
            </a:r>
          </a:p>
          <a:p>
            <a:pPr marL="182563" indent="-182563">
              <a:defRPr/>
            </a:pPr>
            <a:r>
              <a:rPr lang="pt-BR" sz="1200" dirty="0">
                <a:latin typeface="+mj-lt"/>
              </a:rPr>
              <a:t>(3) Recife (PE), Angra dos Reis (RJ), Rio Grande (RS), Suape (PE), Natal (RN), Cabedelo (PB), Itaguaí (RJ), Salvador (BA) e Aratu (BA).</a:t>
            </a:r>
          </a:p>
          <a:p>
            <a:pPr marL="182563" indent="-182563">
              <a:defRPr/>
            </a:pPr>
            <a:r>
              <a:rPr lang="pt-BR" sz="1200" dirty="0">
                <a:latin typeface="+mj-lt"/>
              </a:rPr>
              <a:t>(4) Santos (SP), Rio de Janeiro (RJ), Fortaleza (CE), São Francisco do Sul e Itajaí (SC).</a:t>
            </a:r>
          </a:p>
        </p:txBody>
      </p:sp>
      <p:sp>
        <p:nvSpPr>
          <p:cNvPr id="9221" name="Text Box 5"/>
          <p:cNvSpPr txBox="1">
            <a:spLocks noChangeArrowheads="1"/>
          </p:cNvSpPr>
          <p:nvPr/>
        </p:nvSpPr>
        <p:spPr bwMode="auto">
          <a:xfrm>
            <a:off x="1331913" y="749300"/>
            <a:ext cx="6624637" cy="735013"/>
          </a:xfrm>
          <a:prstGeom prst="rect">
            <a:avLst/>
          </a:prstGeom>
          <a:noFill/>
          <a:ln w="9525">
            <a:noFill/>
            <a:miter lim="800000"/>
            <a:headEnd/>
            <a:tailEnd/>
          </a:ln>
          <a:effectLst/>
        </p:spPr>
        <p:txBody>
          <a:bodyPr>
            <a:spAutoFit/>
          </a:bodyPr>
          <a:lstStyle/>
          <a:p>
            <a:pPr algn="ctr">
              <a:lnSpc>
                <a:spcPct val="50000"/>
              </a:lnSpc>
              <a:spcBef>
                <a:spcPct val="50000"/>
              </a:spcBef>
              <a:defRPr/>
            </a:pPr>
            <a:r>
              <a:rPr lang="pt-BR" sz="2800" b="1" dirty="0">
                <a:solidFill>
                  <a:schemeClr val="hlink"/>
                </a:solidFill>
                <a:latin typeface="+mj-lt"/>
              </a:rPr>
              <a:t>TRANSPORTES</a:t>
            </a:r>
          </a:p>
          <a:p>
            <a:pPr algn="ctr">
              <a:lnSpc>
                <a:spcPct val="50000"/>
              </a:lnSpc>
              <a:spcBef>
                <a:spcPct val="50000"/>
              </a:spcBef>
              <a:defRPr/>
            </a:pPr>
            <a:r>
              <a:rPr lang="pt-BR" sz="2800" dirty="0">
                <a:solidFill>
                  <a:schemeClr val="hlink"/>
                </a:solidFill>
                <a:latin typeface="+mj-lt"/>
              </a:rPr>
              <a:t>Portos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684213" y="1631950"/>
            <a:ext cx="7920037" cy="4954588"/>
          </a:xfrm>
          <a:prstGeom prst="rect">
            <a:avLst/>
          </a:prstGeom>
          <a:noFill/>
          <a:ln w="9525">
            <a:noFill/>
            <a:miter lim="800000"/>
            <a:headEnd/>
            <a:tailEnd/>
          </a:ln>
          <a:effectLst/>
        </p:spPr>
        <p:txBody>
          <a:bodyPr>
            <a:spAutoFit/>
          </a:bodyPr>
          <a:lstStyle/>
          <a:p>
            <a:pPr marL="182563" indent="-182563">
              <a:defRPr/>
            </a:pPr>
            <a:r>
              <a:rPr lang="pt-BR" sz="2000" b="1" i="1" dirty="0">
                <a:latin typeface="+mj-lt"/>
              </a:rPr>
              <a:t>Crescem os investimentos em aeroportos; Brasil se prepara para a Copa 2014</a:t>
            </a:r>
          </a:p>
          <a:p>
            <a:pPr marL="182563" indent="-182563">
              <a:defRPr/>
            </a:pPr>
            <a:endParaRPr lang="pt-BR" dirty="0">
              <a:latin typeface="+mj-lt"/>
            </a:endParaRPr>
          </a:p>
          <a:p>
            <a:pPr marL="182563" indent="-182563">
              <a:defRPr/>
            </a:pPr>
            <a:r>
              <a:rPr lang="pt-BR" dirty="0">
                <a:latin typeface="+mj-lt"/>
              </a:rPr>
              <a:t>• </a:t>
            </a:r>
            <a:r>
              <a:rPr lang="pt-BR" sz="1600" dirty="0">
                <a:latin typeface="+mj-lt"/>
              </a:rPr>
              <a:t>De 2003 a 2010, foram realizadas cerca de 40 obras em todo o País, incluindo as do PAC, que beneficiaram 27 aeroportos de todas as regiões:</a:t>
            </a:r>
          </a:p>
          <a:p>
            <a:pPr marL="182563" indent="-182563">
              <a:defRPr/>
            </a:pPr>
            <a:r>
              <a:rPr lang="pt-BR" sz="1600" dirty="0">
                <a:latin typeface="+mj-lt"/>
              </a:rPr>
              <a:t>   Do PAC, oito obras estão concluídas, dez em andamento e doze projetos em andamento ou concluídos (2007-2010). Todas as cidades-sede da Copa 2014 serão contempladas.</a:t>
            </a:r>
          </a:p>
          <a:p>
            <a:pPr marL="182563" indent="-182563">
              <a:defRPr/>
            </a:pPr>
            <a:endParaRPr lang="pt-BR" sz="1600" dirty="0">
              <a:latin typeface="+mj-lt"/>
            </a:endParaRPr>
          </a:p>
          <a:p>
            <a:pPr marL="182563" indent="-182563">
              <a:defRPr/>
            </a:pPr>
            <a:r>
              <a:rPr lang="pt-BR" sz="1600" dirty="0">
                <a:latin typeface="+mj-lt"/>
              </a:rPr>
              <a:t>• Investimentos em infraestrutura regional: 44 municípios serão beneficiados, contribuindo para o estabelecimento de novas linhas aéreas e o desenvolvimento turístico local.</a:t>
            </a:r>
          </a:p>
          <a:p>
            <a:pPr marL="182563" indent="-182563">
              <a:defRPr/>
            </a:pPr>
            <a:endParaRPr lang="pt-BR" sz="1600" dirty="0">
              <a:latin typeface="+mj-lt"/>
            </a:endParaRPr>
          </a:p>
          <a:p>
            <a:pPr marL="182563" indent="-182563">
              <a:defRPr/>
            </a:pPr>
            <a:r>
              <a:rPr lang="pt-BR" sz="1600" dirty="0">
                <a:latin typeface="+mj-lt"/>
              </a:rPr>
              <a:t>• Direitos dos usuários: atualizados e ampliados os valores indenizatórios pagos pelas empresas aéreas aos passageiros e criados juizados cíveis especiais nos aeroportos de Brasília, Congonhas, Guarulhos, Santos Dumont e Galeão.</a:t>
            </a:r>
          </a:p>
          <a:p>
            <a:pPr marL="182563" indent="-182563">
              <a:defRPr/>
            </a:pPr>
            <a:endParaRPr lang="pt-BR" sz="1600" dirty="0">
              <a:latin typeface="+mj-lt"/>
            </a:endParaRPr>
          </a:p>
          <a:p>
            <a:pPr marL="182563" indent="-182563">
              <a:defRPr/>
            </a:pPr>
            <a:r>
              <a:rPr lang="pt-BR" sz="1600" dirty="0">
                <a:latin typeface="+mj-lt"/>
              </a:rPr>
              <a:t>• Diminuiu o percentual de atrasos de vôo superiores a 30 minutos nos últimos anos. Em 2007, o índice chegava a 30% e, em 2010, foi reduzido para 7,5%. </a:t>
            </a:r>
          </a:p>
        </p:txBody>
      </p:sp>
      <p:sp>
        <p:nvSpPr>
          <p:cNvPr id="10245" name="Text Box 5"/>
          <p:cNvSpPr txBox="1">
            <a:spLocks noChangeArrowheads="1"/>
          </p:cNvSpPr>
          <p:nvPr/>
        </p:nvSpPr>
        <p:spPr bwMode="auto">
          <a:xfrm>
            <a:off x="2771775" y="692150"/>
            <a:ext cx="4032250" cy="1416050"/>
          </a:xfrm>
          <a:prstGeom prst="rect">
            <a:avLst/>
          </a:prstGeom>
          <a:noFill/>
          <a:ln w="9525">
            <a:noFill/>
            <a:miter lim="800000"/>
            <a:headEnd/>
            <a:tailEnd/>
          </a:ln>
          <a:effectLst/>
        </p:spPr>
        <p:txBody>
          <a:bodyPr>
            <a:spAutoFit/>
          </a:bodyPr>
          <a:lstStyle/>
          <a:p>
            <a:pPr algn="ctr">
              <a:lnSpc>
                <a:spcPct val="80000"/>
              </a:lnSpc>
              <a:defRPr/>
            </a:pPr>
            <a:r>
              <a:rPr lang="pt-BR" sz="2800" b="1" dirty="0">
                <a:solidFill>
                  <a:schemeClr val="hlink"/>
                </a:solidFill>
                <a:latin typeface="+mj-lt"/>
              </a:rPr>
              <a:t>TRANSPORTES</a:t>
            </a:r>
          </a:p>
          <a:p>
            <a:pPr algn="ctr">
              <a:lnSpc>
                <a:spcPct val="80000"/>
              </a:lnSpc>
              <a:defRPr/>
            </a:pPr>
            <a:r>
              <a:rPr lang="pt-BR" sz="2800" dirty="0">
                <a:solidFill>
                  <a:schemeClr val="hlink"/>
                </a:solidFill>
                <a:latin typeface="+mj-lt"/>
              </a:rPr>
              <a:t>Aeroportos</a:t>
            </a:r>
          </a:p>
          <a:p>
            <a:pPr>
              <a:spcBef>
                <a:spcPct val="50000"/>
              </a:spcBef>
              <a:defRPr/>
            </a:pPr>
            <a:endParaRPr lang="pt-BR" sz="28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549275"/>
            <a:ext cx="9144000" cy="585788"/>
          </a:xfrm>
          <a:prstGeom prst="rect">
            <a:avLst/>
          </a:prstGeom>
          <a:noFill/>
        </p:spPr>
        <p:txBody>
          <a:bodyPr>
            <a:spAutoFit/>
          </a:bodyPr>
          <a:lstStyle/>
          <a:p>
            <a:pPr algn="ctr">
              <a:tabLst>
                <a:tab pos="0" algn="l"/>
              </a:tabLst>
              <a:defRPr/>
            </a:pPr>
            <a:r>
              <a:rPr lang="pt-BR" sz="3200" b="1" dirty="0">
                <a:solidFill>
                  <a:srgbClr val="00B0F0"/>
                </a:solidFill>
                <a:latin typeface="+mj-lt"/>
              </a:rPr>
              <a:t>Inovação e Sustentabilidade em Rodovias</a:t>
            </a:r>
          </a:p>
        </p:txBody>
      </p:sp>
      <p:sp>
        <p:nvSpPr>
          <p:cNvPr id="18435" name="CaixaDeTexto 4"/>
          <p:cNvSpPr txBox="1">
            <a:spLocks noChangeArrowheads="1"/>
          </p:cNvSpPr>
          <p:nvPr/>
        </p:nvSpPr>
        <p:spPr bwMode="auto">
          <a:xfrm>
            <a:off x="539750" y="3521075"/>
            <a:ext cx="8280400" cy="1311275"/>
          </a:xfrm>
          <a:prstGeom prst="rect">
            <a:avLst/>
          </a:prstGeom>
          <a:noFill/>
          <a:ln w="9525">
            <a:noFill/>
            <a:miter lim="800000"/>
            <a:headEnd/>
            <a:tailEnd/>
          </a:ln>
        </p:spPr>
        <p:txBody>
          <a:bodyPr>
            <a:spAutoFit/>
          </a:bodyPr>
          <a:lstStyle/>
          <a:p>
            <a:pPr marL="363538" indent="-363538"/>
            <a:r>
              <a:rPr lang="pt-BR" sz="2400" b="1">
                <a:solidFill>
                  <a:srgbClr val="00FFFF"/>
                </a:solidFill>
                <a:latin typeface="Arial" pitchFamily="34" charset="0"/>
              </a:rPr>
              <a:t>Estradas-parque: </a:t>
            </a:r>
            <a:r>
              <a:rPr lang="pt-BR" sz="2000">
                <a:latin typeface="Arial" pitchFamily="34" charset="0"/>
              </a:rPr>
              <a:t>BR-319</a:t>
            </a:r>
            <a:endParaRPr lang="pt-BR" sz="2400" b="1">
              <a:latin typeface="Arial" pitchFamily="34" charset="0"/>
            </a:endParaRPr>
          </a:p>
          <a:p>
            <a:pPr marL="363538" indent="-363538">
              <a:buFont typeface="Wingdings" pitchFamily="2" charset="2"/>
              <a:buChar char="ü"/>
            </a:pPr>
            <a:r>
              <a:rPr lang="pt-BR" sz="2000">
                <a:solidFill>
                  <a:srgbClr val="00FFFF"/>
                </a:solidFill>
                <a:latin typeface="Arial" pitchFamily="34" charset="0"/>
              </a:rPr>
              <a:t>Em regiões dotadas de ecossistemas com alta impedância ambiental</a:t>
            </a:r>
            <a:r>
              <a:rPr lang="pt-BR" sz="1600">
                <a:solidFill>
                  <a:srgbClr val="00FFFF"/>
                </a:solidFill>
                <a:latin typeface="Arial" pitchFamily="34" charset="0"/>
              </a:rPr>
              <a:t>  (reservas  legais, florestais,etc.) com controle de tráfego, restrições de carga/eixo, horários de circulação e gestão ambiental permanente)</a:t>
            </a:r>
            <a:endParaRPr lang="pt-BR">
              <a:solidFill>
                <a:srgbClr val="00FFFF"/>
              </a:solidFill>
              <a:latin typeface="Arial" pitchFamily="34" charset="0"/>
            </a:endParaRPr>
          </a:p>
        </p:txBody>
      </p:sp>
      <p:sp>
        <p:nvSpPr>
          <p:cNvPr id="7" name="CaixaDeTexto 6"/>
          <p:cNvSpPr txBox="1"/>
          <p:nvPr/>
        </p:nvSpPr>
        <p:spPr>
          <a:xfrm>
            <a:off x="468313" y="5151438"/>
            <a:ext cx="8280400" cy="1014412"/>
          </a:xfrm>
          <a:prstGeom prst="rect">
            <a:avLst/>
          </a:prstGeom>
          <a:noFill/>
        </p:spPr>
        <p:txBody>
          <a:bodyPr>
            <a:spAutoFit/>
          </a:bodyPr>
          <a:lstStyle/>
          <a:p>
            <a:pPr>
              <a:defRPr/>
            </a:pPr>
            <a:r>
              <a:rPr lang="pt-BR" sz="2400" b="1" dirty="0">
                <a:solidFill>
                  <a:srgbClr val="FFC000"/>
                </a:solidFill>
                <a:latin typeface="+mj-lt"/>
              </a:rPr>
              <a:t> Rodovias de acesso: </a:t>
            </a:r>
            <a:r>
              <a:rPr lang="pt-BR" sz="2000" dirty="0">
                <a:latin typeface="+mj-lt"/>
              </a:rPr>
              <a:t>Vicinais na Amazônia (PREVIA)</a:t>
            </a:r>
            <a:endParaRPr lang="pt-BR" sz="2400" b="1" dirty="0">
              <a:solidFill>
                <a:srgbClr val="FFC000"/>
              </a:solidFill>
              <a:latin typeface="+mj-lt"/>
            </a:endParaRPr>
          </a:p>
          <a:p>
            <a:pPr marL="449263" lvl="1" indent="-361950">
              <a:buFont typeface="Wingdings" pitchFamily="2" charset="2"/>
              <a:buChar char="ü"/>
              <a:defRPr/>
            </a:pPr>
            <a:r>
              <a:rPr lang="pt-BR" sz="2000" dirty="0">
                <a:solidFill>
                  <a:srgbClr val="FFC000"/>
                </a:solidFill>
                <a:latin typeface="+mj-lt"/>
              </a:rPr>
              <a:t>Pavimentação de baixo custo utilizando materiais regionais </a:t>
            </a:r>
            <a:r>
              <a:rPr lang="pt-BR" sz="1600" dirty="0">
                <a:solidFill>
                  <a:srgbClr val="FFC000"/>
                </a:solidFill>
                <a:latin typeface="+mj-lt"/>
              </a:rPr>
              <a:t>(argila calcinada, tratamento contra-pó, solo-cimento)</a:t>
            </a:r>
          </a:p>
        </p:txBody>
      </p:sp>
      <p:sp>
        <p:nvSpPr>
          <p:cNvPr id="8" name="CaixaDeTexto 7"/>
          <p:cNvSpPr txBox="1"/>
          <p:nvPr/>
        </p:nvSpPr>
        <p:spPr>
          <a:xfrm>
            <a:off x="468313" y="1196975"/>
            <a:ext cx="8351837" cy="2225675"/>
          </a:xfrm>
          <a:prstGeom prst="rect">
            <a:avLst/>
          </a:prstGeom>
          <a:noFill/>
        </p:spPr>
        <p:txBody>
          <a:bodyPr>
            <a:spAutoFit/>
          </a:bodyPr>
          <a:lstStyle/>
          <a:p>
            <a:pPr>
              <a:defRPr/>
            </a:pPr>
            <a:r>
              <a:rPr lang="pt-BR" sz="2400" b="1" dirty="0">
                <a:latin typeface="+mj-lt"/>
              </a:rPr>
              <a:t> </a:t>
            </a:r>
            <a:r>
              <a:rPr lang="pt-BR" sz="2400" b="1" dirty="0">
                <a:solidFill>
                  <a:srgbClr val="00FF00"/>
                </a:solidFill>
                <a:latin typeface="+mj-lt"/>
              </a:rPr>
              <a:t>“Rodovias Verdes” </a:t>
            </a:r>
            <a:r>
              <a:rPr lang="pt-BR" sz="1400" b="1" dirty="0">
                <a:solidFill>
                  <a:srgbClr val="00FF00"/>
                </a:solidFill>
                <a:latin typeface="+mj-lt"/>
              </a:rPr>
              <a:t>(*) </a:t>
            </a:r>
            <a:r>
              <a:rPr lang="pt-BR" sz="2400" b="1" dirty="0">
                <a:solidFill>
                  <a:srgbClr val="00FF00"/>
                </a:solidFill>
                <a:latin typeface="+mj-lt"/>
              </a:rPr>
              <a:t>: </a:t>
            </a:r>
            <a:r>
              <a:rPr lang="pt-BR" sz="2000" dirty="0">
                <a:latin typeface="+mj-lt"/>
              </a:rPr>
              <a:t>Rede convencional</a:t>
            </a:r>
            <a:endParaRPr lang="pt-BR" sz="2400" b="1" dirty="0">
              <a:latin typeface="+mj-lt"/>
            </a:endParaRPr>
          </a:p>
          <a:p>
            <a:pPr marL="449263" lvl="1" indent="-361950">
              <a:buFont typeface="Wingdings" pitchFamily="2" charset="2"/>
              <a:buChar char="ü"/>
              <a:tabLst>
                <a:tab pos="449263" algn="l"/>
              </a:tabLst>
              <a:defRPr/>
            </a:pPr>
            <a:r>
              <a:rPr lang="pt-BR" sz="2000" dirty="0">
                <a:solidFill>
                  <a:srgbClr val="00FF00"/>
                </a:solidFill>
                <a:latin typeface="+mj-lt"/>
              </a:rPr>
              <a:t>Utilização de materiais mais duráveis e menos abrasivos </a:t>
            </a:r>
            <a:r>
              <a:rPr lang="pt-BR" sz="1600" dirty="0">
                <a:solidFill>
                  <a:srgbClr val="00FF00"/>
                </a:solidFill>
                <a:latin typeface="+mj-lt"/>
              </a:rPr>
              <a:t>(pavimento rígido de concreto, solos-cimento, materiais reciclados, misturas asfálticas especiais)</a:t>
            </a:r>
          </a:p>
          <a:p>
            <a:pPr marL="449263" lvl="1" indent="-361950">
              <a:buFont typeface="Wingdings" pitchFamily="2" charset="2"/>
              <a:buChar char="ü"/>
              <a:tabLst>
                <a:tab pos="449263" algn="l"/>
              </a:tabLst>
              <a:defRPr/>
            </a:pPr>
            <a:r>
              <a:rPr lang="pt-BR" sz="2000" dirty="0">
                <a:solidFill>
                  <a:srgbClr val="00FF00"/>
                </a:solidFill>
                <a:latin typeface="+mj-lt"/>
              </a:rPr>
              <a:t>Controle de carga/eixo </a:t>
            </a:r>
            <a:r>
              <a:rPr lang="pt-BR" sz="1600" dirty="0">
                <a:solidFill>
                  <a:srgbClr val="00FF00"/>
                </a:solidFill>
                <a:latin typeface="+mj-lt"/>
              </a:rPr>
              <a:t>(pesagem permanente, desempenho de pavimentos)</a:t>
            </a:r>
            <a:r>
              <a:rPr lang="pt-BR" sz="2000" dirty="0">
                <a:solidFill>
                  <a:srgbClr val="00FF00"/>
                </a:solidFill>
                <a:latin typeface="+mj-lt"/>
              </a:rPr>
              <a:t> </a:t>
            </a:r>
          </a:p>
          <a:p>
            <a:pPr marL="449263" lvl="1" indent="-361950">
              <a:buFont typeface="Wingdings" pitchFamily="2" charset="2"/>
              <a:buChar char="ü"/>
              <a:tabLst>
                <a:tab pos="449263" algn="l"/>
              </a:tabLst>
              <a:defRPr/>
            </a:pPr>
            <a:r>
              <a:rPr lang="pt-BR" sz="2000" dirty="0">
                <a:solidFill>
                  <a:srgbClr val="00FF00"/>
                </a:solidFill>
                <a:latin typeface="+mj-lt"/>
              </a:rPr>
              <a:t>Pedágio eletrônico  </a:t>
            </a:r>
            <a:r>
              <a:rPr lang="pt-BR" sz="1600" dirty="0">
                <a:solidFill>
                  <a:srgbClr val="00FF00"/>
                </a:solidFill>
                <a:latin typeface="+mj-lt"/>
              </a:rPr>
              <a:t>(Via Fácil)</a:t>
            </a:r>
          </a:p>
          <a:p>
            <a:pPr marL="449263" lvl="1" indent="-361950">
              <a:buFont typeface="Wingdings" pitchFamily="2" charset="2"/>
              <a:buChar char="ü"/>
              <a:tabLst>
                <a:tab pos="449263" algn="l"/>
              </a:tabLst>
              <a:defRPr/>
            </a:pPr>
            <a:r>
              <a:rPr lang="pt-BR" sz="2000" dirty="0">
                <a:solidFill>
                  <a:srgbClr val="00FF00"/>
                </a:solidFill>
                <a:latin typeface="+mj-lt"/>
              </a:rPr>
              <a:t>Gestão Ambiental permanente </a:t>
            </a:r>
            <a:r>
              <a:rPr lang="pt-BR" sz="1600" dirty="0">
                <a:solidFill>
                  <a:srgbClr val="00FF00"/>
                </a:solidFill>
                <a:latin typeface="+mj-lt"/>
              </a:rPr>
              <a:t>(inclui controle de ruídos)</a:t>
            </a:r>
          </a:p>
          <a:p>
            <a:pPr marL="449263" lvl="1" indent="-361950">
              <a:buFont typeface="Wingdings" pitchFamily="2" charset="2"/>
              <a:buChar char="ü"/>
              <a:tabLst>
                <a:tab pos="449263" algn="l"/>
              </a:tabLst>
              <a:defRPr/>
            </a:pPr>
            <a:r>
              <a:rPr lang="pt-BR" sz="2000" dirty="0">
                <a:solidFill>
                  <a:srgbClr val="00FF00"/>
                </a:solidFill>
                <a:latin typeface="+mj-lt"/>
              </a:rPr>
              <a:t>Nanotecnologia aplicada em construção de rodovias</a:t>
            </a:r>
          </a:p>
        </p:txBody>
      </p:sp>
      <p:sp>
        <p:nvSpPr>
          <p:cNvPr id="18438" name="CaixaDeTexto 9"/>
          <p:cNvSpPr txBox="1">
            <a:spLocks noChangeArrowheads="1"/>
          </p:cNvSpPr>
          <p:nvPr/>
        </p:nvSpPr>
        <p:spPr bwMode="auto">
          <a:xfrm>
            <a:off x="179388" y="6296025"/>
            <a:ext cx="8785225" cy="700088"/>
          </a:xfrm>
          <a:prstGeom prst="rect">
            <a:avLst/>
          </a:prstGeom>
          <a:noFill/>
          <a:ln w="9525">
            <a:noFill/>
            <a:miter lim="800000"/>
            <a:headEnd/>
            <a:tailEnd/>
          </a:ln>
        </p:spPr>
        <p:txBody>
          <a:bodyPr>
            <a:spAutoFit/>
          </a:bodyPr>
          <a:lstStyle/>
          <a:p>
            <a:r>
              <a:rPr lang="pt-BR" sz="1400" b="1">
                <a:solidFill>
                  <a:srgbClr val="00FF00"/>
                </a:solidFill>
              </a:rPr>
              <a:t>(*)</a:t>
            </a:r>
            <a:r>
              <a:rPr lang="pt-BR" sz="1400">
                <a:solidFill>
                  <a:srgbClr val="00FF00"/>
                </a:solidFill>
              </a:rPr>
              <a:t>  </a:t>
            </a:r>
            <a:r>
              <a:rPr lang="pt-BR" sz="1200">
                <a:latin typeface="Arial" pitchFamily="34" charset="0"/>
              </a:rPr>
              <a:t>A denominação </a:t>
            </a:r>
            <a:r>
              <a:rPr lang="pt-BR" sz="1400">
                <a:solidFill>
                  <a:srgbClr val="00FF00"/>
                </a:solidFill>
              </a:rPr>
              <a:t>“</a:t>
            </a:r>
            <a:r>
              <a:rPr lang="pt-BR" sz="1200">
                <a:solidFill>
                  <a:srgbClr val="00FF00"/>
                </a:solidFill>
                <a:latin typeface="Arial" pitchFamily="34" charset="0"/>
              </a:rPr>
              <a:t>Rodovias Verdes” </a:t>
            </a:r>
            <a:r>
              <a:rPr lang="pt-BR" sz="1200">
                <a:latin typeface="Arial" pitchFamily="34" charset="0"/>
              </a:rPr>
              <a:t>envolve a incorporação de conceitos de Sustentabilidade e Responsabilidade Sócio Ambiental no </a:t>
            </a:r>
            <a:r>
              <a:rPr lang="pt-BR" sz="1200">
                <a:solidFill>
                  <a:srgbClr val="00FF00"/>
                </a:solidFill>
                <a:latin typeface="Arial" pitchFamily="34" charset="0"/>
              </a:rPr>
              <a:t>projeto, construção, operação e manutenção</a:t>
            </a:r>
            <a:r>
              <a:rPr lang="pt-BR" sz="1200" b="1">
                <a:solidFill>
                  <a:srgbClr val="00FF00"/>
                </a:solidFill>
                <a:latin typeface="Arial" pitchFamily="34" charset="0"/>
              </a:rPr>
              <a:t> </a:t>
            </a:r>
            <a:r>
              <a:rPr lang="pt-BR" sz="1200">
                <a:latin typeface="Arial" pitchFamily="34" charset="0"/>
              </a:rPr>
              <a:t>, além do empreendimento ser economicamente sustentável.</a:t>
            </a:r>
            <a:endParaRPr lang="pt-BR" sz="1400">
              <a:latin typeface="Arial" pitchFamily="34" charset="0"/>
            </a:endParaRPr>
          </a:p>
          <a:p>
            <a:endParaRPr lang="pt-BR" sz="1400">
              <a:solidFill>
                <a:srgbClr val="00FF00"/>
              </a:solidFill>
            </a:endParaRPr>
          </a:p>
        </p:txBody>
      </p:sp>
      <p:cxnSp>
        <p:nvCxnSpPr>
          <p:cNvPr id="12" name="Conector reto 11"/>
          <p:cNvCxnSpPr/>
          <p:nvPr/>
        </p:nvCxnSpPr>
        <p:spPr>
          <a:xfrm>
            <a:off x="0" y="6296025"/>
            <a:ext cx="9144000" cy="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idx="4294967295"/>
          </p:nvPr>
        </p:nvSpPr>
        <p:spPr bwMode="auto">
          <a:xfrm>
            <a:off x="457200" y="765175"/>
            <a:ext cx="8229600" cy="652463"/>
          </a:xfrm>
          <a:prstGeom prst="rect">
            <a:avLst/>
          </a:prstGeom>
          <a:noFill/>
          <a:ln>
            <a:miter lim="800000"/>
            <a:headEnd/>
            <a:tailEnd/>
          </a:ln>
        </p:spPr>
        <p:txBody>
          <a:bodyPr/>
          <a:lstStyle/>
          <a:p>
            <a:pPr eaLnBrk="1" hangingPunct="1"/>
            <a:r>
              <a:rPr lang="pt-BR" sz="2800" smtClean="0">
                <a:effectLst/>
              </a:rPr>
              <a:t>Renovação de Frota</a:t>
            </a:r>
          </a:p>
        </p:txBody>
      </p:sp>
      <p:sp>
        <p:nvSpPr>
          <p:cNvPr id="10243" name="Rectangle 3"/>
          <p:cNvSpPr>
            <a:spLocks noGrp="1" noRot="1" noChangeArrowheads="1"/>
          </p:cNvSpPr>
          <p:nvPr>
            <p:ph type="body" idx="4294967295"/>
          </p:nvPr>
        </p:nvSpPr>
        <p:spPr>
          <a:xfrm>
            <a:off x="457200" y="2143125"/>
            <a:ext cx="8229600" cy="4525963"/>
          </a:xfrm>
          <a:prstGeom prst="rect">
            <a:avLst/>
          </a:prstGeom>
        </p:spPr>
        <p:txBody>
          <a:bodyPr/>
          <a:lstStyle/>
          <a:p>
            <a:pPr algn="just" eaLnBrk="1" hangingPunct="1">
              <a:lnSpc>
                <a:spcPct val="90000"/>
              </a:lnSpc>
              <a:spcAft>
                <a:spcPct val="30000"/>
              </a:spcAft>
              <a:defRPr/>
            </a:pPr>
            <a:r>
              <a:rPr lang="pt-BR" sz="2800" smtClean="0">
                <a:effectLst/>
                <a:latin typeface="Arial" pitchFamily="34" charset="0"/>
              </a:rPr>
              <a:t>Necessidade de programas permanentes voltados à renovação de frota.</a:t>
            </a:r>
          </a:p>
          <a:p>
            <a:pPr algn="just" eaLnBrk="1" hangingPunct="1">
              <a:lnSpc>
                <a:spcPct val="90000"/>
              </a:lnSpc>
              <a:spcAft>
                <a:spcPct val="30000"/>
              </a:spcAft>
              <a:defRPr/>
            </a:pPr>
            <a:r>
              <a:rPr lang="pt-BR" sz="2800" smtClean="0">
                <a:effectLst/>
                <a:latin typeface="Arial" pitchFamily="34" charset="0"/>
              </a:rPr>
              <a:t>O modelo político de financiamento deverá buscar sempre a modernização da frota de modo a oferecer </a:t>
            </a:r>
            <a:r>
              <a:rPr lang="pt-BR" sz="2800" u="sng" smtClean="0">
                <a:effectLst/>
                <a:latin typeface="Arial" pitchFamily="34" charset="0"/>
              </a:rPr>
              <a:t>maior segurança operacional e menor poluição ambiental</a:t>
            </a:r>
            <a:r>
              <a:rPr lang="pt-BR" sz="2800" smtClean="0">
                <a:effectLst/>
                <a:latin typeface="Arial" pitchFamily="34" charset="0"/>
              </a:rPr>
              <a:t>.</a:t>
            </a:r>
            <a:endParaRPr lang="en-US" sz="2800" smtClean="0">
              <a:effectLst/>
              <a:latin typeface="Arial" pitchFamily="34" charset="0"/>
            </a:endParaRPr>
          </a:p>
          <a:p>
            <a:pPr algn="just" eaLnBrk="1" hangingPunct="1">
              <a:lnSpc>
                <a:spcPct val="90000"/>
              </a:lnSpc>
              <a:spcAft>
                <a:spcPct val="30000"/>
              </a:spcAft>
              <a:defRPr/>
            </a:pPr>
            <a:r>
              <a:rPr lang="en-US" sz="2800" smtClean="0">
                <a:effectLst/>
                <a:latin typeface="Arial" pitchFamily="34" charset="0"/>
              </a:rPr>
              <a:t>O MT, por meio da SPNT, vem mantendo</a:t>
            </a:r>
            <a:r>
              <a:rPr lang="pt-BR" sz="2800" smtClean="0">
                <a:effectLst/>
                <a:latin typeface="Arial" pitchFamily="34" charset="0"/>
              </a:rPr>
              <a:t> reuniões com MDIC e BNDES, com o objetivo de dar resposta adequada a essa necessidade.</a:t>
            </a:r>
          </a:p>
          <a:p>
            <a:pPr eaLnBrk="1" hangingPunct="1">
              <a:lnSpc>
                <a:spcPct val="90000"/>
              </a:lnSpc>
              <a:defRPr/>
            </a:pPr>
            <a:endParaRPr lang="pt-BR" smtClean="0">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idx="4294967295"/>
          </p:nvPr>
        </p:nvSpPr>
        <p:spPr>
          <a:xfrm>
            <a:off x="457200" y="708025"/>
            <a:ext cx="8229600" cy="582613"/>
          </a:xfrm>
          <a:prstGeom prst="rect">
            <a:avLst/>
          </a:prstGeom>
        </p:spPr>
        <p:txBody>
          <a:bodyPr/>
          <a:lstStyle/>
          <a:p>
            <a:pPr eaLnBrk="1" hangingPunct="1">
              <a:defRPr/>
            </a:pPr>
            <a:r>
              <a:rPr lang="pt-BR" sz="2800" smtClean="0">
                <a:effectLst/>
                <a:latin typeface="Calibri" pitchFamily="34" charset="0"/>
              </a:rPr>
              <a:t>PROCAMINHONEIRO</a:t>
            </a:r>
            <a:r>
              <a:rPr lang="pt-BR" b="0" smtClean="0">
                <a:solidFill>
                  <a:schemeClr val="tx1"/>
                </a:solidFill>
                <a:latin typeface="Calibri" pitchFamily="34" charset="0"/>
              </a:rPr>
              <a:t/>
            </a:r>
            <a:br>
              <a:rPr lang="pt-BR" b="0" smtClean="0">
                <a:solidFill>
                  <a:schemeClr val="tx1"/>
                </a:solidFill>
                <a:latin typeface="Calibri" pitchFamily="34" charset="0"/>
              </a:rPr>
            </a:br>
            <a:r>
              <a:rPr lang="pt-BR" sz="1800" b="0" smtClean="0">
                <a:solidFill>
                  <a:schemeClr val="tx1"/>
                </a:solidFill>
                <a:effectLst/>
              </a:rPr>
              <a:t>(Recursos do BNDES)</a:t>
            </a:r>
          </a:p>
        </p:txBody>
      </p:sp>
      <p:sp>
        <p:nvSpPr>
          <p:cNvPr id="67587" name="Rectangle 3"/>
          <p:cNvSpPr>
            <a:spLocks noGrp="1" noChangeArrowheads="1"/>
          </p:cNvSpPr>
          <p:nvPr>
            <p:ph type="body" idx="4294967295"/>
          </p:nvPr>
        </p:nvSpPr>
        <p:spPr>
          <a:xfrm>
            <a:off x="301625" y="1557338"/>
            <a:ext cx="8540750" cy="5113337"/>
          </a:xfrm>
          <a:prstGeom prst="rect">
            <a:avLst/>
          </a:prstGeom>
        </p:spPr>
        <p:txBody>
          <a:bodyPr/>
          <a:lstStyle/>
          <a:p>
            <a:pPr algn="just" eaLnBrk="1" hangingPunct="1">
              <a:lnSpc>
                <a:spcPct val="80000"/>
              </a:lnSpc>
              <a:defRPr/>
            </a:pPr>
            <a:r>
              <a:rPr lang="pt-BR" sz="2000" b="1" smtClean="0">
                <a:effectLst/>
                <a:latin typeface="Arial" pitchFamily="34" charset="0"/>
              </a:rPr>
              <a:t>Começou a operar em maio de 2006.</a:t>
            </a:r>
          </a:p>
          <a:p>
            <a:pPr lvl="2" algn="just" eaLnBrk="1" hangingPunct="1">
              <a:lnSpc>
                <a:spcPct val="80000"/>
              </a:lnSpc>
              <a:defRPr/>
            </a:pPr>
            <a:r>
              <a:rPr lang="pt-BR" sz="1800" smtClean="0">
                <a:effectLst/>
                <a:latin typeface="Arial" pitchFamily="34" charset="0"/>
              </a:rPr>
              <a:t>Em outubro de 2006 passou a financiar a microempresa.</a:t>
            </a:r>
          </a:p>
          <a:p>
            <a:pPr algn="just" eaLnBrk="1" hangingPunct="1">
              <a:lnSpc>
                <a:spcPct val="80000"/>
              </a:lnSpc>
              <a:defRPr/>
            </a:pPr>
            <a:r>
              <a:rPr lang="pt-BR" sz="2000" b="1" smtClean="0">
                <a:effectLst/>
                <a:latin typeface="Arial" pitchFamily="34" charset="0"/>
              </a:rPr>
              <a:t>Em julho de 2009 os juros anuais caem de uma taxa média de 13,5% para 4,5%. Reduz a taxa em 67%.</a:t>
            </a:r>
          </a:p>
          <a:p>
            <a:pPr lvl="2" algn="just" eaLnBrk="1" hangingPunct="1">
              <a:lnSpc>
                <a:spcPct val="80000"/>
              </a:lnSpc>
              <a:defRPr/>
            </a:pPr>
            <a:r>
              <a:rPr lang="pt-BR" sz="1800" smtClean="0">
                <a:effectLst/>
                <a:latin typeface="Arial" pitchFamily="34" charset="0"/>
              </a:rPr>
              <a:t>De acordo com o BNDES, a medida permanece em vigor.</a:t>
            </a:r>
          </a:p>
          <a:p>
            <a:pPr algn="just" eaLnBrk="1" hangingPunct="1">
              <a:lnSpc>
                <a:spcPct val="80000"/>
              </a:lnSpc>
              <a:defRPr/>
            </a:pPr>
            <a:r>
              <a:rPr lang="pt-BR" sz="2000" b="1" smtClean="0">
                <a:effectLst/>
                <a:latin typeface="Arial" pitchFamily="34" charset="0"/>
              </a:rPr>
              <a:t>Na mesma data, o prazo de financiamento foi ampliado de 84 para 96 meses.</a:t>
            </a:r>
          </a:p>
          <a:p>
            <a:pPr algn="just" eaLnBrk="1" hangingPunct="1">
              <a:lnSpc>
                <a:spcPct val="80000"/>
              </a:lnSpc>
              <a:defRPr/>
            </a:pPr>
            <a:r>
              <a:rPr lang="pt-BR" sz="2000" b="1" smtClean="0">
                <a:effectLst/>
                <a:latin typeface="Arial" pitchFamily="34" charset="0"/>
              </a:rPr>
              <a:t>Idade limite para financiar caminhões usados passou de 8 para 15 anos. </a:t>
            </a:r>
          </a:p>
          <a:p>
            <a:pPr algn="just" eaLnBrk="1" hangingPunct="1">
              <a:lnSpc>
                <a:spcPct val="80000"/>
              </a:lnSpc>
              <a:defRPr/>
            </a:pPr>
            <a:r>
              <a:rPr lang="pt-BR" sz="2000" b="1" u="sng" smtClean="0">
                <a:effectLst/>
                <a:latin typeface="Arial" pitchFamily="34" charset="0"/>
              </a:rPr>
              <a:t>As medidas resultaram num forte aumento de negociações.</a:t>
            </a:r>
          </a:p>
          <a:p>
            <a:pPr algn="just" eaLnBrk="1" hangingPunct="1">
              <a:lnSpc>
                <a:spcPct val="80000"/>
              </a:lnSpc>
              <a:defRPr/>
            </a:pPr>
            <a:r>
              <a:rPr lang="pt-BR" sz="2000" b="1" smtClean="0">
                <a:effectLst/>
                <a:latin typeface="Arial" pitchFamily="34" charset="0"/>
              </a:rPr>
              <a:t>Para o primeiro trimestre de 2010 foram disponibilizados R$ 1,6 bilhão ao Programa, prevendo-se o mesmo valor para o segundo trimestre.</a:t>
            </a:r>
          </a:p>
          <a:p>
            <a:pPr algn="just" eaLnBrk="1" hangingPunct="1">
              <a:lnSpc>
                <a:spcPct val="80000"/>
              </a:lnSpc>
              <a:defRPr/>
            </a:pPr>
            <a:r>
              <a:rPr lang="pt-BR" sz="2000" b="1" smtClean="0">
                <a:effectLst/>
                <a:latin typeface="Arial" pitchFamily="34" charset="0"/>
              </a:rPr>
              <a:t>Desde  o início do Programa foram realizadas 20.733 operações correspondentes a R$ 3,5 bilhões.</a:t>
            </a:r>
          </a:p>
          <a:p>
            <a:pPr algn="just" eaLnBrk="1" hangingPunct="1">
              <a:lnSpc>
                <a:spcPct val="80000"/>
              </a:lnSpc>
              <a:defRPr/>
            </a:pPr>
            <a:r>
              <a:rPr lang="pt-BR" sz="2000" b="1" smtClean="0">
                <a:effectLst/>
                <a:latin typeface="Arial" pitchFamily="34" charset="0"/>
              </a:rPr>
              <a:t>FGI – Fundo Garantidor para o investimento: Está previsto entrar em operação o FGI com a finalidade de reduzir riscos de negociação, principalmente de pessoas físicas, permitindo maior número de operações.</a:t>
            </a:r>
            <a:r>
              <a:rPr lang="pt-BR" sz="2000" b="1" smtClean="0">
                <a:latin typeface="Arial"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ixaDeTexto 1"/>
          <p:cNvSpPr txBox="1">
            <a:spLocks noChangeArrowheads="1"/>
          </p:cNvSpPr>
          <p:nvPr/>
        </p:nvSpPr>
        <p:spPr bwMode="auto">
          <a:xfrm>
            <a:off x="611188" y="1052513"/>
            <a:ext cx="8064500" cy="5016500"/>
          </a:xfrm>
          <a:prstGeom prst="rect">
            <a:avLst/>
          </a:prstGeom>
          <a:noFill/>
          <a:ln w="9525">
            <a:noFill/>
            <a:miter lim="800000"/>
            <a:headEnd/>
            <a:tailEnd/>
          </a:ln>
        </p:spPr>
        <p:txBody>
          <a:bodyPr>
            <a:spAutoFit/>
          </a:bodyPr>
          <a:lstStyle/>
          <a:p>
            <a:pPr algn="just"/>
            <a:r>
              <a:rPr lang="pt-BR" sz="3200" b="1">
                <a:solidFill>
                  <a:srgbClr val="92D050"/>
                </a:solidFill>
                <a:latin typeface="Arial" pitchFamily="34" charset="0"/>
              </a:rPr>
              <a:t>Inovação:</a:t>
            </a:r>
          </a:p>
          <a:p>
            <a:pPr algn="just"/>
            <a:endParaRPr lang="pt-BR" sz="2400" b="1">
              <a:latin typeface="Arial" pitchFamily="34" charset="0"/>
            </a:endParaRPr>
          </a:p>
          <a:p>
            <a:pPr algn="just"/>
            <a:r>
              <a:rPr lang="pt-BR" sz="2400" b="1">
                <a:latin typeface="Arial" pitchFamily="34" charset="0"/>
              </a:rPr>
              <a:t>Introdução de  melhorias contínuas em produtos,  em linhas de produção, ou em serviços, com vistas a produzir avanços nos benefícios percebidos pelos consumidores, sem necessariamente modificar, de modo expressivo, o modelo de negócio ou a forma como o produto é consumido.</a:t>
            </a:r>
          </a:p>
          <a:p>
            <a:pPr algn="just"/>
            <a:endParaRPr lang="pt-BR" sz="2400" b="1">
              <a:latin typeface="Arial" pitchFamily="34" charset="0"/>
            </a:endParaRPr>
          </a:p>
          <a:p>
            <a:pPr algn="just"/>
            <a:r>
              <a:rPr lang="pt-BR" sz="2400" b="1">
                <a:latin typeface="Arial" pitchFamily="34" charset="0"/>
              </a:rPr>
              <a:t>Não gera necessariamente impacto no produto final, mas produz benefícios no processo de produção, geralmente com aumentos de produtividade e redução de custos.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idx="4294967295"/>
          </p:nvPr>
        </p:nvSpPr>
        <p:spPr bwMode="auto">
          <a:xfrm>
            <a:off x="0" y="904875"/>
            <a:ext cx="9144000" cy="652463"/>
          </a:xfrm>
          <a:prstGeom prst="rect">
            <a:avLst/>
          </a:prstGeom>
          <a:noFill/>
          <a:ln>
            <a:miter lim="800000"/>
            <a:headEnd/>
            <a:tailEnd/>
          </a:ln>
        </p:spPr>
        <p:txBody>
          <a:bodyPr/>
          <a:lstStyle/>
          <a:p>
            <a:pPr eaLnBrk="1" hangingPunct="1"/>
            <a:r>
              <a:rPr lang="pt-BR" sz="2800" smtClean="0">
                <a:effectLst/>
              </a:rPr>
              <a:t>Acidentes</a:t>
            </a:r>
            <a:r>
              <a:rPr lang="pt-BR" sz="2800" smtClean="0">
                <a:effectLst/>
                <a:latin typeface="Calibri" pitchFamily="34" charset="0"/>
              </a:rPr>
              <a:t> em Rodovias Federais - 2009</a:t>
            </a:r>
          </a:p>
        </p:txBody>
      </p:sp>
      <p:sp>
        <p:nvSpPr>
          <p:cNvPr id="3" name="Espaço Reservado para Conteúdo 2"/>
          <p:cNvSpPr>
            <a:spLocks noGrp="1"/>
          </p:cNvSpPr>
          <p:nvPr>
            <p:ph idx="4294967295"/>
          </p:nvPr>
        </p:nvSpPr>
        <p:spPr>
          <a:xfrm>
            <a:off x="446088" y="1628775"/>
            <a:ext cx="8229600" cy="4525963"/>
          </a:xfrm>
          <a:prstGeom prst="rect">
            <a:avLst/>
          </a:prstGeom>
        </p:spPr>
        <p:txBody>
          <a:bodyPr>
            <a:normAutofit lnSpcReduction="10000"/>
          </a:bodyPr>
          <a:lstStyle/>
          <a:p>
            <a:pPr eaLnBrk="1" hangingPunct="1">
              <a:lnSpc>
                <a:spcPct val="150000"/>
              </a:lnSpc>
              <a:defRPr/>
            </a:pPr>
            <a:r>
              <a:rPr lang="pt-BR" sz="2400" dirty="0" smtClean="0">
                <a:effectLst/>
                <a:latin typeface="+mj-lt"/>
              </a:rPr>
              <a:t>Nº </a:t>
            </a:r>
            <a:r>
              <a:rPr lang="pt-BR" sz="2400" dirty="0">
                <a:effectLst/>
                <a:latin typeface="+mj-lt"/>
              </a:rPr>
              <a:t>de </a:t>
            </a:r>
            <a:r>
              <a:rPr lang="pt-BR" sz="2400" dirty="0" smtClean="0">
                <a:effectLst/>
                <a:latin typeface="+mj-lt"/>
              </a:rPr>
              <a:t>acidentes: 158.893</a:t>
            </a:r>
            <a:endParaRPr lang="pt-BR" sz="2400" dirty="0">
              <a:effectLst/>
              <a:latin typeface="+mj-lt"/>
            </a:endParaRPr>
          </a:p>
          <a:p>
            <a:pPr eaLnBrk="1" hangingPunct="1">
              <a:lnSpc>
                <a:spcPct val="150000"/>
              </a:lnSpc>
              <a:defRPr/>
            </a:pPr>
            <a:r>
              <a:rPr lang="pt-BR" sz="2400" dirty="0" smtClean="0">
                <a:effectLst/>
                <a:latin typeface="+mj-lt"/>
              </a:rPr>
              <a:t>Mortos: 7.376  </a:t>
            </a:r>
            <a:r>
              <a:rPr lang="pt-BR" sz="1800" dirty="0" smtClean="0">
                <a:effectLst/>
                <a:latin typeface="+mj-lt"/>
              </a:rPr>
              <a:t>(5.976 no veículo/acidente)</a:t>
            </a:r>
            <a:endParaRPr lang="pt-BR" sz="1800" dirty="0">
              <a:effectLst/>
              <a:latin typeface="+mj-lt"/>
            </a:endParaRPr>
          </a:p>
          <a:p>
            <a:pPr eaLnBrk="1" hangingPunct="1">
              <a:lnSpc>
                <a:spcPct val="150000"/>
              </a:lnSpc>
              <a:defRPr/>
            </a:pPr>
            <a:r>
              <a:rPr lang="pt-BR" sz="2400" dirty="0" smtClean="0">
                <a:effectLst/>
                <a:latin typeface="+mj-lt"/>
              </a:rPr>
              <a:t>Feridos: 93.851 </a:t>
            </a:r>
            <a:r>
              <a:rPr lang="pt-BR" sz="1800" dirty="0" smtClean="0">
                <a:effectLst/>
                <a:latin typeface="+mj-lt"/>
              </a:rPr>
              <a:t>(55.013 no veículo/acidente)</a:t>
            </a:r>
            <a:endParaRPr lang="pt-BR" sz="1800" dirty="0">
              <a:effectLst/>
              <a:latin typeface="+mj-lt"/>
            </a:endParaRPr>
          </a:p>
          <a:p>
            <a:pPr eaLnBrk="1" hangingPunct="1">
              <a:lnSpc>
                <a:spcPct val="150000"/>
              </a:lnSpc>
              <a:defRPr/>
            </a:pPr>
            <a:r>
              <a:rPr lang="pt-BR" sz="2400" dirty="0" smtClean="0">
                <a:effectLst/>
                <a:latin typeface="+mj-lt"/>
              </a:rPr>
              <a:t>Veículos: 252.376</a:t>
            </a:r>
            <a:endParaRPr lang="pt-BR" sz="2000" dirty="0">
              <a:effectLst/>
              <a:latin typeface="+mj-lt"/>
            </a:endParaRPr>
          </a:p>
          <a:p>
            <a:pPr lvl="1" eaLnBrk="1" hangingPunct="1">
              <a:lnSpc>
                <a:spcPct val="90000"/>
              </a:lnSpc>
              <a:defRPr/>
            </a:pPr>
            <a:r>
              <a:rPr lang="pt-BR" sz="2000" dirty="0" smtClean="0">
                <a:effectLst/>
                <a:latin typeface="+mj-lt"/>
              </a:rPr>
              <a:t>Caminhões: 81.453</a:t>
            </a:r>
            <a:endParaRPr lang="pt-BR" sz="2000" dirty="0">
              <a:effectLst/>
              <a:latin typeface="+mj-lt"/>
            </a:endParaRPr>
          </a:p>
          <a:p>
            <a:pPr lvl="1" eaLnBrk="1" hangingPunct="1">
              <a:lnSpc>
                <a:spcPct val="90000"/>
              </a:lnSpc>
              <a:defRPr/>
            </a:pPr>
            <a:r>
              <a:rPr lang="pt-BR" sz="2000" dirty="0" smtClean="0">
                <a:effectLst/>
                <a:latin typeface="+mj-lt"/>
              </a:rPr>
              <a:t>Ônibus: 9.495</a:t>
            </a:r>
            <a:endParaRPr lang="pt-BR" sz="2000" dirty="0">
              <a:effectLst/>
              <a:latin typeface="+mj-lt"/>
            </a:endParaRPr>
          </a:p>
          <a:p>
            <a:pPr lvl="1" eaLnBrk="1" hangingPunct="1">
              <a:lnSpc>
                <a:spcPct val="90000"/>
              </a:lnSpc>
              <a:defRPr/>
            </a:pPr>
            <a:r>
              <a:rPr lang="pt-BR" sz="2000" dirty="0" smtClean="0">
                <a:effectLst/>
                <a:latin typeface="+mj-lt"/>
              </a:rPr>
              <a:t>Automóveis: 135.846</a:t>
            </a:r>
            <a:endParaRPr lang="pt-BR" sz="2000" dirty="0">
              <a:effectLst/>
              <a:latin typeface="+mj-lt"/>
            </a:endParaRPr>
          </a:p>
          <a:p>
            <a:pPr lvl="1" eaLnBrk="1" hangingPunct="1">
              <a:lnSpc>
                <a:spcPct val="90000"/>
              </a:lnSpc>
              <a:defRPr/>
            </a:pPr>
            <a:r>
              <a:rPr lang="pt-BR" sz="2000" dirty="0" smtClean="0">
                <a:effectLst/>
                <a:latin typeface="+mj-lt"/>
              </a:rPr>
              <a:t>Motocicletas: 25.582</a:t>
            </a:r>
          </a:p>
          <a:p>
            <a:pPr lvl="1" eaLnBrk="1" hangingPunct="1">
              <a:lnSpc>
                <a:spcPct val="90000"/>
              </a:lnSpc>
              <a:buFont typeface="Wingdings" pitchFamily="2" charset="2"/>
              <a:buNone/>
              <a:defRPr/>
            </a:pPr>
            <a:endParaRPr lang="pt-BR" sz="2000" dirty="0" smtClean="0">
              <a:effectLst/>
              <a:latin typeface="+mj-lt"/>
            </a:endParaRPr>
          </a:p>
          <a:p>
            <a:pPr marL="363538" lvl="1" indent="-363538" eaLnBrk="1" hangingPunct="1">
              <a:lnSpc>
                <a:spcPct val="90000"/>
              </a:lnSpc>
              <a:buClr>
                <a:srgbClr val="FFC000"/>
              </a:buClr>
              <a:defRPr/>
            </a:pPr>
            <a:r>
              <a:rPr lang="pt-BR" sz="2400" dirty="0" smtClean="0">
                <a:effectLst/>
                <a:latin typeface="+mj-lt"/>
              </a:rPr>
              <a:t>Atropelamentos: 5.659</a:t>
            </a:r>
            <a:endParaRPr lang="pt-BR" sz="2400" dirty="0">
              <a:effectLst/>
              <a:latin typeface="+mj-lt"/>
            </a:endParaRPr>
          </a:p>
        </p:txBody>
      </p:sp>
      <p:sp>
        <p:nvSpPr>
          <p:cNvPr id="4" name="CaixaDeTexto 3"/>
          <p:cNvSpPr txBox="1"/>
          <p:nvPr/>
        </p:nvSpPr>
        <p:spPr>
          <a:xfrm>
            <a:off x="323850" y="6505575"/>
            <a:ext cx="8820150" cy="307975"/>
          </a:xfrm>
          <a:prstGeom prst="rect">
            <a:avLst/>
          </a:prstGeom>
          <a:noFill/>
        </p:spPr>
        <p:txBody>
          <a:bodyPr>
            <a:spAutoFit/>
          </a:bodyPr>
          <a:lstStyle/>
          <a:p>
            <a:pPr>
              <a:defRPr/>
            </a:pPr>
            <a:r>
              <a:rPr lang="pt-BR" sz="1400" dirty="0">
                <a:latin typeface="+mj-lt"/>
              </a:rPr>
              <a:t>Fonte: Anuário Estatístico Rodovias Federais – 2009-DPRF</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idx="4294967295"/>
          </p:nvPr>
        </p:nvSpPr>
        <p:spPr bwMode="auto">
          <a:xfrm>
            <a:off x="457200" y="838200"/>
            <a:ext cx="8229600" cy="1511300"/>
          </a:xfrm>
          <a:prstGeom prst="rect">
            <a:avLst/>
          </a:prstGeom>
          <a:noFill/>
          <a:ln>
            <a:miter lim="800000"/>
            <a:headEnd/>
            <a:tailEnd/>
          </a:ln>
        </p:spPr>
        <p:txBody>
          <a:bodyPr/>
          <a:lstStyle/>
          <a:p>
            <a:pPr eaLnBrk="1" hangingPunct="1"/>
            <a:r>
              <a:rPr lang="pt-BR" sz="2800" smtClean="0">
                <a:effectLst/>
              </a:rPr>
              <a:t>Custos Econômicos e Sociais dos Acidentes de Trânsito  nas Rodovias Federais </a:t>
            </a:r>
            <a:br>
              <a:rPr lang="pt-BR" sz="2800" smtClean="0">
                <a:effectLst/>
              </a:rPr>
            </a:br>
            <a:r>
              <a:rPr lang="pt-BR" sz="2800" smtClean="0">
                <a:effectLst/>
              </a:rPr>
              <a:t>(IPEA-2005)</a:t>
            </a:r>
          </a:p>
        </p:txBody>
      </p:sp>
      <p:pic>
        <p:nvPicPr>
          <p:cNvPr id="22531" name="Picture 4"/>
          <p:cNvPicPr>
            <a:picLocks noChangeAspect="1" noChangeArrowheads="1"/>
          </p:cNvPicPr>
          <p:nvPr/>
        </p:nvPicPr>
        <p:blipFill>
          <a:blip r:embed="rId2" cstate="print"/>
          <a:srcRect/>
          <a:stretch>
            <a:fillRect/>
          </a:stretch>
        </p:blipFill>
        <p:spPr bwMode="auto">
          <a:xfrm>
            <a:off x="395288" y="2565400"/>
            <a:ext cx="8424862" cy="4181475"/>
          </a:xfrm>
          <a:prstGeom prst="rect">
            <a:avLst/>
          </a:prstGeom>
          <a:noFill/>
          <a:ln w="9525">
            <a:noFill/>
            <a:miter lim="800000"/>
            <a:headEnd/>
            <a:tailEnd/>
          </a:ln>
        </p:spPr>
      </p:pic>
      <p:sp>
        <p:nvSpPr>
          <p:cNvPr id="22532" name="Rectangle 5"/>
          <p:cNvSpPr>
            <a:spLocks noChangeArrowheads="1"/>
          </p:cNvSpPr>
          <p:nvPr/>
        </p:nvSpPr>
        <p:spPr bwMode="auto">
          <a:xfrm>
            <a:off x="6964363" y="3794125"/>
            <a:ext cx="1223962" cy="1296988"/>
          </a:xfrm>
          <a:prstGeom prst="rect">
            <a:avLst/>
          </a:prstGeom>
          <a:noFill/>
          <a:ln w="57150">
            <a:solidFill>
              <a:srgbClr val="FF3300"/>
            </a:solidFill>
            <a:miter lim="800000"/>
            <a:headEnd/>
            <a:tailEnd/>
          </a:ln>
        </p:spPr>
        <p:txBody>
          <a:bodyPr wrap="none" anchor="ctr"/>
          <a:lstStyle/>
          <a:p>
            <a:endParaRPr lang="pt-BR"/>
          </a:p>
        </p:txBody>
      </p:sp>
      <p:sp>
        <p:nvSpPr>
          <p:cNvPr id="22533" name="Rectangle 6"/>
          <p:cNvSpPr>
            <a:spLocks noChangeArrowheads="1"/>
          </p:cNvSpPr>
          <p:nvPr/>
        </p:nvSpPr>
        <p:spPr bwMode="auto">
          <a:xfrm>
            <a:off x="898525" y="3779838"/>
            <a:ext cx="1728788" cy="1296987"/>
          </a:xfrm>
          <a:prstGeom prst="rect">
            <a:avLst/>
          </a:prstGeom>
          <a:noFill/>
          <a:ln w="57150">
            <a:solidFill>
              <a:srgbClr val="FF3300"/>
            </a:solidFill>
            <a:miter lim="800000"/>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idx="4294967295"/>
          </p:nvPr>
        </p:nvSpPr>
        <p:spPr bwMode="auto">
          <a:xfrm>
            <a:off x="457200" y="765175"/>
            <a:ext cx="8229600" cy="652463"/>
          </a:xfrm>
          <a:prstGeom prst="rect">
            <a:avLst/>
          </a:prstGeom>
          <a:noFill/>
          <a:ln>
            <a:miter lim="800000"/>
            <a:headEnd/>
            <a:tailEnd/>
          </a:ln>
        </p:spPr>
        <p:txBody>
          <a:bodyPr/>
          <a:lstStyle/>
          <a:p>
            <a:pPr eaLnBrk="1" hangingPunct="1"/>
            <a:r>
              <a:rPr lang="pt-BR" sz="2800" smtClean="0">
                <a:effectLst/>
              </a:rPr>
              <a:t>Política Nacional de Segurança no Trânsito para as Rodovias Federais</a:t>
            </a:r>
          </a:p>
        </p:txBody>
      </p:sp>
      <p:sp>
        <p:nvSpPr>
          <p:cNvPr id="23555" name="Espaço Reservado para Conteúdo 2"/>
          <p:cNvSpPr>
            <a:spLocks noGrp="1"/>
          </p:cNvSpPr>
          <p:nvPr>
            <p:ph idx="4294967295"/>
          </p:nvPr>
        </p:nvSpPr>
        <p:spPr bwMode="auto">
          <a:xfrm>
            <a:off x="468313" y="2493963"/>
            <a:ext cx="8229600" cy="3671887"/>
          </a:xfrm>
          <a:prstGeom prst="rect">
            <a:avLst/>
          </a:prstGeom>
          <a:noFill/>
          <a:ln>
            <a:miter lim="800000"/>
            <a:headEnd/>
            <a:tailEnd/>
          </a:ln>
        </p:spPr>
        <p:txBody>
          <a:bodyPr/>
          <a:lstStyle/>
          <a:p>
            <a:pPr eaLnBrk="1" hangingPunct="1"/>
            <a:r>
              <a:rPr lang="pt-BR" sz="2400" smtClean="0">
                <a:effectLst/>
                <a:latin typeface="Arial" pitchFamily="34" charset="0"/>
              </a:rPr>
              <a:t>Implicações das mudanças na Matriz Logística Brasileira na segurança viária:</a:t>
            </a:r>
          </a:p>
          <a:p>
            <a:pPr eaLnBrk="1" hangingPunct="1"/>
            <a:endParaRPr lang="pt-BR" smtClean="0">
              <a:effectLst/>
              <a:latin typeface="Arial" pitchFamily="34" charset="0"/>
            </a:endParaRPr>
          </a:p>
          <a:p>
            <a:pPr lvl="1" eaLnBrk="1" hangingPunct="1"/>
            <a:r>
              <a:rPr lang="pt-BR" sz="2000" smtClean="0">
                <a:solidFill>
                  <a:schemeClr val="folHlink"/>
                </a:solidFill>
                <a:effectLst/>
                <a:latin typeface="Arial" pitchFamily="34" charset="0"/>
              </a:rPr>
              <a:t>Redução do número de caminhões nas estradas;</a:t>
            </a:r>
          </a:p>
          <a:p>
            <a:pPr lvl="1" eaLnBrk="1" hangingPunct="1"/>
            <a:r>
              <a:rPr lang="pt-BR" sz="2000" smtClean="0">
                <a:solidFill>
                  <a:schemeClr val="folHlink"/>
                </a:solidFill>
                <a:effectLst/>
                <a:latin typeface="Arial" pitchFamily="34" charset="0"/>
              </a:rPr>
              <a:t>Redução das distâncias percorridas por caminhões (alimentadores dos eixos hidroviários e ferroviários estruturantes).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idx="4294967295"/>
          </p:nvPr>
        </p:nvSpPr>
        <p:spPr bwMode="auto">
          <a:xfrm>
            <a:off x="457200" y="765175"/>
            <a:ext cx="8229600" cy="652463"/>
          </a:xfrm>
          <a:prstGeom prst="rect">
            <a:avLst/>
          </a:prstGeom>
          <a:noFill/>
          <a:ln>
            <a:miter lim="800000"/>
            <a:headEnd/>
            <a:tailEnd/>
          </a:ln>
        </p:spPr>
        <p:txBody>
          <a:bodyPr/>
          <a:lstStyle/>
          <a:p>
            <a:pPr eaLnBrk="1" hangingPunct="1"/>
            <a:r>
              <a:rPr lang="pt-BR" sz="2800" smtClean="0">
                <a:effectLst/>
              </a:rPr>
              <a:t>Ações para Redução de Acidentes e Melhoria da Segurança Viária</a:t>
            </a:r>
          </a:p>
        </p:txBody>
      </p:sp>
      <p:sp>
        <p:nvSpPr>
          <p:cNvPr id="24579" name="Espaço Reservado para Conteúdo 2"/>
          <p:cNvSpPr>
            <a:spLocks noGrp="1"/>
          </p:cNvSpPr>
          <p:nvPr>
            <p:ph idx="4294967295"/>
          </p:nvPr>
        </p:nvSpPr>
        <p:spPr bwMode="auto">
          <a:xfrm>
            <a:off x="457200" y="2157413"/>
            <a:ext cx="8229600" cy="4800600"/>
          </a:xfrm>
          <a:prstGeom prst="rect">
            <a:avLst/>
          </a:prstGeom>
          <a:noFill/>
          <a:ln>
            <a:miter lim="800000"/>
            <a:headEnd/>
            <a:tailEnd/>
          </a:ln>
        </p:spPr>
        <p:txBody>
          <a:bodyPr/>
          <a:lstStyle/>
          <a:p>
            <a:pPr eaLnBrk="1" hangingPunct="1"/>
            <a:r>
              <a:rPr lang="pt-BR" sz="2400" smtClean="0">
                <a:effectLst/>
                <a:latin typeface="Arial" pitchFamily="34" charset="0"/>
              </a:rPr>
              <a:t>Ampliação da Fiscalização eletrônica de velocidades</a:t>
            </a:r>
          </a:p>
          <a:p>
            <a:pPr eaLnBrk="1" hangingPunct="1"/>
            <a:r>
              <a:rPr lang="pt-BR" sz="2400" smtClean="0">
                <a:effectLst/>
                <a:latin typeface="Arial" pitchFamily="34" charset="0"/>
              </a:rPr>
              <a:t>Análise de estatísticas de acidentes (DNIT/PRF/MT), com mapeamento de pontos críticos e fatores de risco;</a:t>
            </a:r>
          </a:p>
          <a:p>
            <a:pPr eaLnBrk="1" hangingPunct="1"/>
            <a:r>
              <a:rPr lang="pt-BR" sz="2400" smtClean="0">
                <a:effectLst/>
                <a:latin typeface="Arial" pitchFamily="34" charset="0"/>
              </a:rPr>
              <a:t>Tratamento de pontos críticos de acidentes</a:t>
            </a:r>
          </a:p>
          <a:p>
            <a:pPr lvl="1" eaLnBrk="1" hangingPunct="1"/>
            <a:r>
              <a:rPr lang="pt-BR" sz="2200" smtClean="0">
                <a:effectLst/>
                <a:latin typeface="Arial" pitchFamily="34" charset="0"/>
              </a:rPr>
              <a:t>Correções geométricas</a:t>
            </a:r>
          </a:p>
          <a:p>
            <a:pPr lvl="1" eaLnBrk="1" hangingPunct="1"/>
            <a:r>
              <a:rPr lang="pt-BR" sz="2200" smtClean="0">
                <a:effectLst/>
                <a:latin typeface="Arial" pitchFamily="34" charset="0"/>
              </a:rPr>
              <a:t>Melhoria de sinalização</a:t>
            </a:r>
          </a:p>
          <a:p>
            <a:pPr lvl="1" eaLnBrk="1" hangingPunct="1"/>
            <a:r>
              <a:rPr lang="pt-BR" sz="2200" smtClean="0">
                <a:effectLst/>
                <a:latin typeface="Arial" pitchFamily="34" charset="0"/>
              </a:rPr>
              <a:t>Implantação de dispositivos auxiliares de segurança</a:t>
            </a:r>
          </a:p>
          <a:p>
            <a:pPr lvl="1" eaLnBrk="1" hangingPunct="1"/>
            <a:r>
              <a:rPr lang="pt-BR" sz="2200" smtClean="0">
                <a:effectLst/>
                <a:latin typeface="Arial" pitchFamily="34" charset="0"/>
              </a:rPr>
              <a:t>Manutenção dos pavimentos</a:t>
            </a:r>
          </a:p>
          <a:p>
            <a:pPr lvl="1" eaLnBrk="1" hangingPunct="1"/>
            <a:endParaRPr lang="pt-BR" sz="2600" smtClean="0">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Conteúdo 2"/>
          <p:cNvSpPr>
            <a:spLocks noGrp="1"/>
          </p:cNvSpPr>
          <p:nvPr>
            <p:ph idx="4294967295"/>
          </p:nvPr>
        </p:nvSpPr>
        <p:spPr bwMode="auto">
          <a:xfrm>
            <a:off x="250825" y="2852738"/>
            <a:ext cx="8893175" cy="1800225"/>
          </a:xfrm>
          <a:prstGeom prst="rect">
            <a:avLst/>
          </a:prstGeom>
          <a:noFill/>
          <a:ln>
            <a:miter lim="800000"/>
            <a:headEnd/>
            <a:tailEnd/>
          </a:ln>
        </p:spPr>
        <p:txBody>
          <a:bodyPr/>
          <a:lstStyle/>
          <a:p>
            <a:pPr eaLnBrk="1" hangingPunct="1"/>
            <a:r>
              <a:rPr lang="en-US" sz="2400" b="1" smtClean="0">
                <a:solidFill>
                  <a:schemeClr val="tx1"/>
                </a:solidFill>
                <a:effectLst/>
                <a:latin typeface="Arial" pitchFamily="34" charset="0"/>
              </a:rPr>
              <a:t>Implantação do Sistema Georreferenciado de Informações Viárias - SGV</a:t>
            </a:r>
            <a:endParaRPr lang="pt-BR" sz="2400" b="1" smtClean="0">
              <a:solidFill>
                <a:schemeClr val="tx1"/>
              </a:solidFill>
              <a:effectLst/>
              <a:latin typeface="Arial" pitchFamily="34" charset="0"/>
            </a:endParaRPr>
          </a:p>
        </p:txBody>
      </p:sp>
      <p:sp>
        <p:nvSpPr>
          <p:cNvPr id="35843" name="Título 1"/>
          <p:cNvSpPr>
            <a:spLocks/>
          </p:cNvSpPr>
          <p:nvPr/>
        </p:nvSpPr>
        <p:spPr bwMode="auto">
          <a:xfrm>
            <a:off x="457200" y="1479550"/>
            <a:ext cx="8229600" cy="652463"/>
          </a:xfrm>
          <a:prstGeom prst="rect">
            <a:avLst/>
          </a:prstGeom>
          <a:noFill/>
          <a:ln w="9525">
            <a:noFill/>
            <a:miter lim="800000"/>
            <a:headEnd/>
            <a:tailEnd/>
          </a:ln>
          <a:effectLst/>
        </p:spPr>
        <p:txBody>
          <a:bodyPr anchor="ctr"/>
          <a:lstStyle/>
          <a:p>
            <a:pPr algn="ctr">
              <a:defRPr/>
            </a:pPr>
            <a:r>
              <a:rPr lang="pt-BR" sz="2800" b="1" dirty="0">
                <a:solidFill>
                  <a:schemeClr val="hlink"/>
                </a:solidFill>
                <a:latin typeface="+mj-lt"/>
                <a:cs typeface="+mn-cs"/>
              </a:rPr>
              <a:t>Ações para Redução de Acidentes e Melhoria da Segurança Viária</a:t>
            </a:r>
          </a:p>
          <a:p>
            <a:pPr algn="ctr">
              <a:defRPr/>
            </a:pPr>
            <a:endParaRPr lang="pt-BR" sz="3500" b="1" dirty="0">
              <a:solidFill>
                <a:schemeClr val="hlink"/>
              </a:solidFill>
              <a:effectLst>
                <a:outerShdw blurRad="38100" dist="38100" dir="2700000" algn="tl">
                  <a:srgbClr val="000000"/>
                </a:outerShdw>
              </a:effectLst>
              <a:latin typeface="+mj-lt"/>
              <a:cs typeface="+mn-cs"/>
            </a:endParaRPr>
          </a:p>
        </p:txBody>
      </p:sp>
      <p:sp>
        <p:nvSpPr>
          <p:cNvPr id="25604" name="Rectangle 7"/>
          <p:cNvSpPr>
            <a:spLocks noChangeArrowheads="1"/>
          </p:cNvSpPr>
          <p:nvPr/>
        </p:nvSpPr>
        <p:spPr bwMode="auto">
          <a:xfrm>
            <a:off x="0" y="5084763"/>
            <a:ext cx="9144000" cy="1773237"/>
          </a:xfrm>
          <a:prstGeom prst="rect">
            <a:avLst/>
          </a:prstGeom>
          <a:solidFill>
            <a:schemeClr val="tx1"/>
          </a:solidFill>
          <a:ln w="9525">
            <a:solidFill>
              <a:schemeClr val="tx1"/>
            </a:solidFill>
            <a:miter lim="800000"/>
            <a:headEnd/>
            <a:tailEnd/>
          </a:ln>
        </p:spPr>
        <p:txBody>
          <a:bodyPr wrap="none" anchor="ctr"/>
          <a:lstStyle/>
          <a:p>
            <a:endParaRPr lang="pt-BR"/>
          </a:p>
        </p:txBody>
      </p:sp>
      <p:pic>
        <p:nvPicPr>
          <p:cNvPr id="25605" name="Picture 22" descr="clip_image002"/>
          <p:cNvPicPr>
            <a:picLocks noChangeAspect="1" noChangeArrowheads="1"/>
          </p:cNvPicPr>
          <p:nvPr/>
        </p:nvPicPr>
        <p:blipFill>
          <a:blip r:embed="rId2" cstate="print"/>
          <a:srcRect/>
          <a:stretch>
            <a:fillRect/>
          </a:stretch>
        </p:blipFill>
        <p:spPr bwMode="auto">
          <a:xfrm>
            <a:off x="901700" y="5705475"/>
            <a:ext cx="2401888" cy="611188"/>
          </a:xfrm>
          <a:prstGeom prst="rect">
            <a:avLst/>
          </a:prstGeom>
          <a:noFill/>
          <a:ln w="9525">
            <a:noFill/>
            <a:miter lim="800000"/>
            <a:headEnd/>
            <a:tailEnd/>
          </a:ln>
        </p:spPr>
      </p:pic>
      <p:pic>
        <p:nvPicPr>
          <p:cNvPr id="25606" name="Picture 23" descr="Vertical_sigla_fundo_claro"/>
          <p:cNvPicPr>
            <a:picLocks noChangeAspect="1" noChangeArrowheads="1"/>
          </p:cNvPicPr>
          <p:nvPr/>
        </p:nvPicPr>
        <p:blipFill>
          <a:blip r:embed="rId3" cstate="print"/>
          <a:srcRect/>
          <a:stretch>
            <a:fillRect/>
          </a:stretch>
        </p:blipFill>
        <p:spPr bwMode="auto">
          <a:xfrm>
            <a:off x="3779838" y="5229225"/>
            <a:ext cx="1025525" cy="1412875"/>
          </a:xfrm>
          <a:prstGeom prst="rect">
            <a:avLst/>
          </a:prstGeom>
          <a:noFill/>
          <a:ln w="9525">
            <a:noFill/>
            <a:miter lim="800000"/>
            <a:headEnd/>
            <a:tailEnd/>
          </a:ln>
        </p:spPr>
      </p:pic>
      <p:pic>
        <p:nvPicPr>
          <p:cNvPr id="25607" name="Imagem 14" descr="Logo Labtrans.png"/>
          <p:cNvPicPr>
            <a:picLocks noChangeAspect="1"/>
          </p:cNvPicPr>
          <p:nvPr/>
        </p:nvPicPr>
        <p:blipFill>
          <a:blip r:embed="rId4" cstate="print"/>
          <a:srcRect/>
          <a:stretch>
            <a:fillRect/>
          </a:stretch>
        </p:blipFill>
        <p:spPr bwMode="auto">
          <a:xfrm>
            <a:off x="5500688" y="5761038"/>
            <a:ext cx="2755900" cy="59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Espaço Reservado para Conteúdo 9" descr="SGV - Conceito.jpg"/>
          <p:cNvPicPr>
            <a:picLocks noChangeAspect="1"/>
          </p:cNvPicPr>
          <p:nvPr/>
        </p:nvPicPr>
        <p:blipFill>
          <a:blip r:embed="rId2" cstate="print"/>
          <a:srcRect/>
          <a:stretch>
            <a:fillRect/>
          </a:stretch>
        </p:blipFill>
        <p:spPr bwMode="auto">
          <a:xfrm>
            <a:off x="684213" y="620713"/>
            <a:ext cx="7632700" cy="6122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Espaço Reservado para Conteúdo 5" descr="SGV - Módulos.jpg"/>
          <p:cNvPicPr>
            <a:picLocks noChangeAspect="1"/>
          </p:cNvPicPr>
          <p:nvPr/>
        </p:nvPicPr>
        <p:blipFill>
          <a:blip r:embed="rId2" cstate="print"/>
          <a:srcRect/>
          <a:stretch>
            <a:fillRect/>
          </a:stretch>
        </p:blipFill>
        <p:spPr bwMode="auto">
          <a:xfrm>
            <a:off x="827088" y="1127125"/>
            <a:ext cx="7632700" cy="5730875"/>
          </a:xfrm>
          <a:prstGeom prst="rect">
            <a:avLst/>
          </a:prstGeom>
          <a:noFill/>
          <a:ln w="9525">
            <a:noFill/>
            <a:miter lim="800000"/>
            <a:headEnd/>
            <a:tailEnd/>
          </a:ln>
        </p:spPr>
      </p:pic>
      <p:sp>
        <p:nvSpPr>
          <p:cNvPr id="3" name="Espaço Reservado para Conteúdo 2"/>
          <p:cNvSpPr>
            <a:spLocks/>
          </p:cNvSpPr>
          <p:nvPr/>
        </p:nvSpPr>
        <p:spPr bwMode="auto">
          <a:xfrm>
            <a:off x="0" y="549275"/>
            <a:ext cx="9144000" cy="6477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r>
              <a:rPr lang="en-US" sz="2800" b="1" dirty="0">
                <a:effectLst>
                  <a:outerShdw blurRad="38100" dist="38100" dir="2700000" algn="tl">
                    <a:srgbClr val="000000"/>
                  </a:outerShdw>
                </a:effectLst>
                <a:latin typeface="Calibri" pitchFamily="34" charset="0"/>
                <a:cs typeface="+mn-cs"/>
              </a:rPr>
              <a:t>Sistema Georreferenciado de Informações Viárias - SGV</a:t>
            </a:r>
            <a:endParaRPr lang="pt-BR" sz="2800" b="1" dirty="0">
              <a:effectLst>
                <a:outerShdw blurRad="38100" dist="38100" dir="2700000" algn="tl">
                  <a:srgbClr val="000000"/>
                </a:outerShdw>
              </a:effectLst>
              <a:latin typeface="Calibri" pitchFamily="34" charset="0"/>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323850" y="2133600"/>
            <a:ext cx="8516938" cy="4824413"/>
          </a:xfrm>
          <a:prstGeom prst="rect">
            <a:avLst/>
          </a:prstGeom>
        </p:spPr>
        <p:txBody>
          <a:bodyPr>
            <a:normAutofit/>
          </a:bodyPr>
          <a:lstStyle/>
          <a:p>
            <a:pPr eaLnBrk="1" hangingPunct="1">
              <a:defRPr/>
            </a:pPr>
            <a:r>
              <a:rPr lang="pt-BR" sz="2600" b="1" smtClean="0">
                <a:solidFill>
                  <a:schemeClr val="tx1"/>
                </a:solidFill>
                <a:effectLst/>
                <a:latin typeface="Arial" pitchFamily="34" charset="0"/>
              </a:rPr>
              <a:t>Sistema de Gestão da Faixa de Domínio</a:t>
            </a:r>
          </a:p>
          <a:p>
            <a:pPr eaLnBrk="1" hangingPunct="1">
              <a:buFont typeface="Wingdings" pitchFamily="2" charset="2"/>
              <a:buNone/>
              <a:defRPr/>
            </a:pPr>
            <a:endParaRPr lang="pt-BR" sz="2600" b="1" smtClean="0">
              <a:solidFill>
                <a:schemeClr val="tx1"/>
              </a:solidFill>
              <a:latin typeface="Arial" pitchFamily="34" charset="0"/>
            </a:endParaRPr>
          </a:p>
          <a:p>
            <a:pPr lvl="1" eaLnBrk="1" hangingPunct="1">
              <a:lnSpc>
                <a:spcPct val="95000"/>
              </a:lnSpc>
              <a:spcBef>
                <a:spcPct val="0"/>
              </a:spcBef>
              <a:defRPr/>
            </a:pPr>
            <a:r>
              <a:rPr lang="pt-BR" sz="2400" smtClean="0">
                <a:effectLst/>
                <a:latin typeface="Arial" pitchFamily="34" charset="0"/>
              </a:rPr>
              <a:t>Elaboração do Manual de procedimentos e modelos de documentos padronizados para a ocupação da faixa de domínio;</a:t>
            </a:r>
          </a:p>
          <a:p>
            <a:pPr lvl="1" eaLnBrk="1" hangingPunct="1">
              <a:lnSpc>
                <a:spcPct val="95000"/>
              </a:lnSpc>
              <a:spcBef>
                <a:spcPct val="0"/>
              </a:spcBef>
              <a:defRPr/>
            </a:pPr>
            <a:r>
              <a:rPr lang="pt-BR" sz="2400" smtClean="0">
                <a:effectLst/>
                <a:latin typeface="Arial" pitchFamily="34" charset="0"/>
              </a:rPr>
              <a:t>Análise de viabilidade e de vistoria de ocupações;</a:t>
            </a:r>
          </a:p>
          <a:p>
            <a:pPr lvl="1" eaLnBrk="1" hangingPunct="1">
              <a:lnSpc>
                <a:spcPct val="95000"/>
              </a:lnSpc>
              <a:spcBef>
                <a:spcPct val="0"/>
              </a:spcBef>
              <a:defRPr/>
            </a:pPr>
            <a:r>
              <a:rPr lang="pt-BR" sz="2400" smtClean="0">
                <a:effectLst/>
                <a:latin typeface="Arial" pitchFamily="34" charset="0"/>
              </a:rPr>
              <a:t>Cadastro atualizado e consistente das informações pertinentes;</a:t>
            </a:r>
          </a:p>
          <a:p>
            <a:pPr lvl="1" eaLnBrk="1" hangingPunct="1">
              <a:lnSpc>
                <a:spcPct val="95000"/>
              </a:lnSpc>
              <a:spcBef>
                <a:spcPct val="0"/>
              </a:spcBef>
              <a:defRPr/>
            </a:pPr>
            <a:r>
              <a:rPr lang="en-US" sz="2400" smtClean="0">
                <a:effectLst/>
                <a:latin typeface="Arial" pitchFamily="34" charset="0"/>
              </a:rPr>
              <a:t>Dados georreferenciados;</a:t>
            </a:r>
            <a:endParaRPr lang="pt-BR" sz="2400" smtClean="0">
              <a:effectLst/>
              <a:latin typeface="Arial" pitchFamily="34" charset="0"/>
            </a:endParaRPr>
          </a:p>
          <a:p>
            <a:pPr lvl="1" eaLnBrk="1" hangingPunct="1">
              <a:lnSpc>
                <a:spcPct val="95000"/>
              </a:lnSpc>
              <a:spcBef>
                <a:spcPct val="0"/>
              </a:spcBef>
              <a:defRPr/>
            </a:pPr>
            <a:r>
              <a:rPr lang="en-US" sz="2400" smtClean="0">
                <a:effectLst/>
                <a:latin typeface="Arial" pitchFamily="34" charset="0"/>
              </a:rPr>
              <a:t>Rotina de cálculo do valor devido pelas ocupações;</a:t>
            </a:r>
          </a:p>
          <a:p>
            <a:pPr lvl="1" eaLnBrk="1" hangingPunct="1">
              <a:lnSpc>
                <a:spcPct val="95000"/>
              </a:lnSpc>
              <a:spcBef>
                <a:spcPct val="0"/>
              </a:spcBef>
              <a:defRPr/>
            </a:pPr>
            <a:r>
              <a:rPr lang="en-US" sz="2400" smtClean="0">
                <a:solidFill>
                  <a:srgbClr val="FFFF00"/>
                </a:solidFill>
                <a:effectLst/>
                <a:latin typeface="Arial" pitchFamily="34" charset="0"/>
              </a:rPr>
              <a:t>Melhorar o CONTROLE e SEGURANÇA VIÁRIA nas faixas de domínio.</a:t>
            </a:r>
            <a:endParaRPr lang="pt-BR" sz="2400" smtClean="0">
              <a:solidFill>
                <a:srgbClr val="FFFF00"/>
              </a:solidFill>
              <a:effectLst/>
              <a:latin typeface="Arial" pitchFamily="34" charset="0"/>
            </a:endParaRPr>
          </a:p>
        </p:txBody>
      </p:sp>
      <p:sp>
        <p:nvSpPr>
          <p:cNvPr id="34819" name="Título 1"/>
          <p:cNvSpPr>
            <a:spLocks/>
          </p:cNvSpPr>
          <p:nvPr/>
        </p:nvSpPr>
        <p:spPr bwMode="auto">
          <a:xfrm>
            <a:off x="457200" y="904875"/>
            <a:ext cx="8229600" cy="652463"/>
          </a:xfrm>
          <a:prstGeom prst="rect">
            <a:avLst/>
          </a:prstGeom>
          <a:noFill/>
          <a:ln w="9525">
            <a:noFill/>
            <a:miter lim="800000"/>
            <a:headEnd/>
            <a:tailEnd/>
          </a:ln>
        </p:spPr>
        <p:txBody>
          <a:bodyPr anchor="ctr"/>
          <a:lstStyle/>
          <a:p>
            <a:pPr algn="ctr">
              <a:defRPr/>
            </a:pPr>
            <a:r>
              <a:rPr lang="pt-BR" sz="2800" b="1" dirty="0">
                <a:solidFill>
                  <a:schemeClr val="hlink"/>
                </a:solidFill>
                <a:latin typeface="+mj-lt"/>
              </a:rPr>
              <a:t>Ações para Redução de Acidentes e Melhoria da Segurança Viária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Conteúdo 2"/>
          <p:cNvSpPr>
            <a:spLocks noGrp="1"/>
          </p:cNvSpPr>
          <p:nvPr>
            <p:ph idx="4294967295"/>
          </p:nvPr>
        </p:nvSpPr>
        <p:spPr bwMode="auto">
          <a:xfrm>
            <a:off x="323850" y="620713"/>
            <a:ext cx="8516938" cy="719137"/>
          </a:xfrm>
          <a:prstGeom prst="rect">
            <a:avLst/>
          </a:prstGeom>
          <a:ln>
            <a:miter lim="800000"/>
            <a:headEnd/>
            <a:tailEnd/>
          </a:ln>
        </p:spPr>
        <p:txBody>
          <a:bodyPr/>
          <a:lstStyle/>
          <a:p>
            <a:pPr eaLnBrk="1" hangingPunct="1">
              <a:defRPr/>
            </a:pPr>
            <a:r>
              <a:rPr lang="pt-BR" sz="2800" b="1" dirty="0" smtClean="0">
                <a:solidFill>
                  <a:schemeClr val="tx1"/>
                </a:solidFill>
                <a:effectLst/>
                <a:latin typeface="+mj-lt"/>
              </a:rPr>
              <a:t>Sistema de Gestão da Faixa de Domínio</a:t>
            </a:r>
          </a:p>
        </p:txBody>
      </p:sp>
      <p:sp>
        <p:nvSpPr>
          <p:cNvPr id="29699" name="Text Box 3"/>
          <p:cNvSpPr txBox="1">
            <a:spLocks noChangeArrowheads="1"/>
          </p:cNvSpPr>
          <p:nvPr/>
        </p:nvSpPr>
        <p:spPr bwMode="auto">
          <a:xfrm>
            <a:off x="1130300" y="1335088"/>
            <a:ext cx="6970713" cy="4968875"/>
          </a:xfrm>
          <a:prstGeom prst="rect">
            <a:avLst/>
          </a:prstGeom>
          <a:noFill/>
          <a:ln w="38100">
            <a:noFill/>
            <a:miter lim="800000"/>
            <a:headEnd/>
            <a:tailEnd/>
          </a:ln>
        </p:spPr>
        <p:txBody>
          <a:bodyPr anchor="ctr">
            <a:spAutoFit/>
          </a:bodyPr>
          <a:lstStyle/>
          <a:p>
            <a:pPr marL="190500" lvl="1" eaLnBrk="0" hangingPunct="0">
              <a:lnSpc>
                <a:spcPct val="95000"/>
              </a:lnSpc>
            </a:pPr>
            <a:r>
              <a:rPr lang="en-GB" sz="2800">
                <a:solidFill>
                  <a:schemeClr val="folHlink"/>
                </a:solidFill>
                <a:latin typeface="Arial Narrow" pitchFamily="34" charset="0"/>
                <a:cs typeface="Lucida Sans Unicode" pitchFamily="34" charset="0"/>
              </a:rPr>
              <a:t>Sistema de Gestão da Faixa de Domínio (</a:t>
            </a:r>
            <a:r>
              <a:rPr lang="en-GB" sz="2800" b="1">
                <a:solidFill>
                  <a:schemeClr val="folHlink"/>
                </a:solidFill>
                <a:latin typeface="Arial Narrow" pitchFamily="34" charset="0"/>
                <a:cs typeface="Lucida Sans Unicode" pitchFamily="34" charset="0"/>
              </a:rPr>
              <a:t>GFD.Net) Intranet</a:t>
            </a:r>
          </a:p>
          <a:p>
            <a:pPr marL="190500" lvl="1" eaLnBrk="0" hangingPunct="0">
              <a:lnSpc>
                <a:spcPct val="95000"/>
              </a:lnSpc>
            </a:pPr>
            <a:endParaRPr lang="en-GB" sz="2800" b="1">
              <a:solidFill>
                <a:schemeClr val="folHlink"/>
              </a:solidFill>
              <a:latin typeface="Arial Narrow" pitchFamily="34" charset="0"/>
              <a:cs typeface="Lucida Sans Unicode" pitchFamily="34" charset="0"/>
            </a:endParaRPr>
          </a:p>
          <a:p>
            <a:pPr marL="190500" lvl="1" eaLnBrk="0" hangingPunct="0">
              <a:lnSpc>
                <a:spcPct val="95000"/>
              </a:lnSpc>
            </a:pPr>
            <a:endParaRPr lang="en-GB" sz="2800">
              <a:solidFill>
                <a:schemeClr val="folHlink"/>
              </a:solidFill>
              <a:latin typeface="Arial Narrow" pitchFamily="34" charset="0"/>
              <a:cs typeface="Lucida Sans Unicode" pitchFamily="34" charset="0"/>
            </a:endParaRPr>
          </a:p>
          <a:p>
            <a:pPr marL="190500" lvl="1" eaLnBrk="0" hangingPunct="0">
              <a:lnSpc>
                <a:spcPct val="95000"/>
              </a:lnSpc>
            </a:pPr>
            <a:r>
              <a:rPr lang="en-GB" sz="2800">
                <a:solidFill>
                  <a:schemeClr val="folHlink"/>
                </a:solidFill>
                <a:latin typeface="Arial Narrow" pitchFamily="34" charset="0"/>
                <a:cs typeface="Lucida Sans Unicode" pitchFamily="34" charset="0"/>
              </a:rPr>
              <a:t>Sistema de Gestão de Receitas (</a:t>
            </a:r>
            <a:r>
              <a:rPr lang="en-GB" sz="2800" b="1">
                <a:solidFill>
                  <a:schemeClr val="folHlink"/>
                </a:solidFill>
                <a:latin typeface="Arial Narrow" pitchFamily="34" charset="0"/>
                <a:cs typeface="Lucida Sans Unicode" pitchFamily="34" charset="0"/>
              </a:rPr>
              <a:t>REC) </a:t>
            </a:r>
          </a:p>
          <a:p>
            <a:pPr marL="190500" lvl="1" eaLnBrk="0" hangingPunct="0">
              <a:lnSpc>
                <a:spcPct val="95000"/>
              </a:lnSpc>
            </a:pPr>
            <a:r>
              <a:rPr lang="en-GB" sz="2800" b="1">
                <a:solidFill>
                  <a:schemeClr val="folHlink"/>
                </a:solidFill>
                <a:latin typeface="Arial Narrow" pitchFamily="34" charset="0"/>
                <a:cs typeface="Lucida Sans Unicode" pitchFamily="34" charset="0"/>
              </a:rPr>
              <a:t>Intranet</a:t>
            </a:r>
          </a:p>
          <a:p>
            <a:pPr marL="190500" lvl="1" eaLnBrk="0" hangingPunct="0">
              <a:lnSpc>
                <a:spcPct val="95000"/>
              </a:lnSpc>
            </a:pPr>
            <a:endParaRPr lang="en-GB" sz="2800">
              <a:solidFill>
                <a:schemeClr val="folHlink"/>
              </a:solidFill>
              <a:latin typeface="Arial Narrow" pitchFamily="34" charset="0"/>
              <a:cs typeface="Lucida Sans Unicode" pitchFamily="34" charset="0"/>
            </a:endParaRPr>
          </a:p>
          <a:p>
            <a:pPr marL="190500" lvl="1" eaLnBrk="0" hangingPunct="0">
              <a:lnSpc>
                <a:spcPct val="95000"/>
              </a:lnSpc>
            </a:pPr>
            <a:r>
              <a:rPr lang="en-GB" sz="2800">
                <a:solidFill>
                  <a:schemeClr val="folHlink"/>
                </a:solidFill>
                <a:latin typeface="Arial Narrow" pitchFamily="34" charset="0"/>
                <a:cs typeface="Lucida Sans Unicode" pitchFamily="34" charset="0"/>
              </a:rPr>
              <a:t>Portal da Faixa de Domínio – Webfaixa </a:t>
            </a:r>
          </a:p>
          <a:p>
            <a:pPr marL="190500" lvl="1" eaLnBrk="0" hangingPunct="0">
              <a:lnSpc>
                <a:spcPct val="95000"/>
              </a:lnSpc>
            </a:pPr>
            <a:r>
              <a:rPr lang="en-GB" sz="2800" b="1">
                <a:solidFill>
                  <a:schemeClr val="folHlink"/>
                </a:solidFill>
                <a:latin typeface="Arial Narrow" pitchFamily="34" charset="0"/>
                <a:cs typeface="Lucida Sans Unicode" pitchFamily="34" charset="0"/>
              </a:rPr>
              <a:t>Internet</a:t>
            </a:r>
          </a:p>
          <a:p>
            <a:pPr marL="190500" lvl="1" eaLnBrk="0" hangingPunct="0">
              <a:lnSpc>
                <a:spcPct val="95000"/>
              </a:lnSpc>
            </a:pPr>
            <a:endParaRPr lang="en-GB" sz="2800" b="1">
              <a:solidFill>
                <a:schemeClr val="folHlink"/>
              </a:solidFill>
              <a:latin typeface="Arial Narrow" pitchFamily="34" charset="0"/>
              <a:cs typeface="Lucida Sans Unicode" pitchFamily="34" charset="0"/>
            </a:endParaRPr>
          </a:p>
          <a:p>
            <a:pPr eaLnBrk="0" hangingPunct="0">
              <a:lnSpc>
                <a:spcPct val="95000"/>
              </a:lnSpc>
            </a:pPr>
            <a:r>
              <a:rPr lang="en-GB" sz="2800">
                <a:solidFill>
                  <a:schemeClr val="folHlink"/>
                </a:solidFill>
                <a:latin typeface="Arial Narrow" pitchFamily="34" charset="0"/>
                <a:cs typeface="Lucida Sans Unicode" pitchFamily="34" charset="0"/>
              </a:rPr>
              <a:t>  Coletor de Elementos da Faixa (</a:t>
            </a:r>
            <a:r>
              <a:rPr lang="en-GB" sz="2800" b="1">
                <a:solidFill>
                  <a:schemeClr val="folHlink"/>
                </a:solidFill>
                <a:latin typeface="Arial Narrow" pitchFamily="34" charset="0"/>
                <a:cs typeface="Lucida Sans Unicode" pitchFamily="34" charset="0"/>
              </a:rPr>
              <a:t>GFD.Me) </a:t>
            </a:r>
          </a:p>
          <a:p>
            <a:pPr marL="190500" lvl="1" eaLnBrk="0" hangingPunct="0">
              <a:lnSpc>
                <a:spcPct val="95000"/>
              </a:lnSpc>
            </a:pPr>
            <a:r>
              <a:rPr lang="en-GB" sz="2800" b="1">
                <a:solidFill>
                  <a:schemeClr val="folHlink"/>
                </a:solidFill>
                <a:latin typeface="Arial Narrow" pitchFamily="34" charset="0"/>
                <a:cs typeface="Lucida Sans Unicode" pitchFamily="34" charset="0"/>
              </a:rPr>
              <a:t>Dispositivo móvel (palm)</a:t>
            </a:r>
            <a:endParaRPr lang="pt-BR" sz="3000" b="1">
              <a:solidFill>
                <a:schemeClr val="folHlink"/>
              </a:solidFill>
              <a:latin typeface="Arial Narrow" pitchFamily="34" charset="0"/>
              <a:cs typeface="Lucida Sans Unicode" pitchFamily="34" charset="0"/>
            </a:endParaRPr>
          </a:p>
        </p:txBody>
      </p:sp>
      <p:sp>
        <p:nvSpPr>
          <p:cNvPr id="29700" name="Rectangle 11"/>
          <p:cNvSpPr>
            <a:spLocks noChangeArrowheads="1"/>
          </p:cNvSpPr>
          <p:nvPr/>
        </p:nvSpPr>
        <p:spPr bwMode="auto">
          <a:xfrm>
            <a:off x="395288" y="1341438"/>
            <a:ext cx="936625" cy="5256212"/>
          </a:xfrm>
          <a:prstGeom prst="rect">
            <a:avLst/>
          </a:prstGeom>
          <a:solidFill>
            <a:schemeClr val="tx1"/>
          </a:solidFill>
          <a:ln w="9525">
            <a:solidFill>
              <a:schemeClr val="tx1"/>
            </a:solidFill>
            <a:miter lim="800000"/>
            <a:headEnd/>
            <a:tailEnd/>
          </a:ln>
        </p:spPr>
        <p:txBody>
          <a:bodyPr wrap="none" anchor="ctr"/>
          <a:lstStyle/>
          <a:p>
            <a:endParaRPr lang="pt-BR"/>
          </a:p>
        </p:txBody>
      </p:sp>
      <p:pic>
        <p:nvPicPr>
          <p:cNvPr id="29701" name="Picture 4" descr="computador"/>
          <p:cNvPicPr>
            <a:picLocks noChangeAspect="1" noChangeArrowheads="1"/>
          </p:cNvPicPr>
          <p:nvPr/>
        </p:nvPicPr>
        <p:blipFill>
          <a:blip r:embed="rId2" cstate="print"/>
          <a:srcRect/>
          <a:stretch>
            <a:fillRect/>
          </a:stretch>
        </p:blipFill>
        <p:spPr bwMode="auto">
          <a:xfrm>
            <a:off x="444500" y="1477963"/>
            <a:ext cx="814388" cy="609600"/>
          </a:xfrm>
          <a:prstGeom prst="rect">
            <a:avLst/>
          </a:prstGeom>
          <a:noFill/>
          <a:ln w="9525">
            <a:noFill/>
            <a:miter lim="800000"/>
            <a:headEnd/>
            <a:tailEnd/>
          </a:ln>
        </p:spPr>
      </p:pic>
      <p:pic>
        <p:nvPicPr>
          <p:cNvPr id="29702" name="Picture 5" descr="computador"/>
          <p:cNvPicPr>
            <a:picLocks noChangeAspect="1" noChangeArrowheads="1"/>
          </p:cNvPicPr>
          <p:nvPr/>
        </p:nvPicPr>
        <p:blipFill>
          <a:blip r:embed="rId2" cstate="print"/>
          <a:srcRect/>
          <a:stretch>
            <a:fillRect/>
          </a:stretch>
        </p:blipFill>
        <p:spPr bwMode="auto">
          <a:xfrm>
            <a:off x="444500" y="4221163"/>
            <a:ext cx="814388" cy="609600"/>
          </a:xfrm>
          <a:prstGeom prst="rect">
            <a:avLst/>
          </a:prstGeom>
          <a:noFill/>
          <a:ln w="9525">
            <a:noFill/>
            <a:miter lim="800000"/>
            <a:headEnd/>
            <a:tailEnd/>
          </a:ln>
        </p:spPr>
      </p:pic>
      <p:grpSp>
        <p:nvGrpSpPr>
          <p:cNvPr id="29703" name="Group 6"/>
          <p:cNvGrpSpPr>
            <a:grpSpLocks/>
          </p:cNvGrpSpPr>
          <p:nvPr/>
        </p:nvGrpSpPr>
        <p:grpSpPr bwMode="auto">
          <a:xfrm>
            <a:off x="520700" y="5373688"/>
            <a:ext cx="738188" cy="1103312"/>
            <a:chOff x="5136" y="3352"/>
            <a:chExt cx="320" cy="605"/>
          </a:xfrm>
        </p:grpSpPr>
        <p:pic>
          <p:nvPicPr>
            <p:cNvPr id="29708" name="Picture 7"/>
            <p:cNvPicPr>
              <a:picLocks noChangeAspect="1" noChangeArrowheads="1"/>
            </p:cNvPicPr>
            <p:nvPr/>
          </p:nvPicPr>
          <p:blipFill>
            <a:blip r:embed="rId3" cstate="print"/>
            <a:srcRect/>
            <a:stretch>
              <a:fillRect/>
            </a:stretch>
          </p:blipFill>
          <p:spPr bwMode="auto">
            <a:xfrm>
              <a:off x="5136" y="3352"/>
              <a:ext cx="321" cy="606"/>
            </a:xfrm>
            <a:prstGeom prst="rect">
              <a:avLst/>
            </a:prstGeom>
            <a:noFill/>
            <a:ln w="9525">
              <a:noFill/>
              <a:miter lim="800000"/>
              <a:headEnd/>
              <a:tailEnd/>
            </a:ln>
          </p:spPr>
        </p:pic>
        <p:sp>
          <p:nvSpPr>
            <p:cNvPr id="29709" name="AutoShape 8"/>
            <p:cNvSpPr>
              <a:spLocks noChangeArrowheads="1"/>
            </p:cNvSpPr>
            <p:nvPr/>
          </p:nvSpPr>
          <p:spPr bwMode="auto">
            <a:xfrm>
              <a:off x="5136" y="3352"/>
              <a:ext cx="321" cy="606"/>
            </a:xfrm>
            <a:prstGeom prst="roundRect">
              <a:avLst>
                <a:gd name="adj" fmla="val 310"/>
              </a:avLst>
            </a:prstGeom>
            <a:noFill/>
            <a:ln w="9360">
              <a:noFill/>
              <a:round/>
              <a:headEnd/>
              <a:tailEnd/>
            </a:ln>
          </p:spPr>
          <p:txBody>
            <a:bodyPr wrap="none" anchor="ctr"/>
            <a:lstStyle/>
            <a:p>
              <a:endParaRPr lang="pt-BR" sz="2400">
                <a:latin typeface="Times New Roman" pitchFamily="18" charset="0"/>
                <a:cs typeface="Lucida Sans Unicode" pitchFamily="34" charset="0"/>
              </a:endParaRPr>
            </a:p>
          </p:txBody>
        </p:sp>
      </p:grpSp>
      <p:pic>
        <p:nvPicPr>
          <p:cNvPr id="29704" name="Picture 9" descr="computador"/>
          <p:cNvPicPr>
            <a:picLocks noChangeAspect="1" noChangeArrowheads="1"/>
          </p:cNvPicPr>
          <p:nvPr/>
        </p:nvPicPr>
        <p:blipFill>
          <a:blip r:embed="rId2" cstate="print"/>
          <a:srcRect/>
          <a:stretch>
            <a:fillRect/>
          </a:stretch>
        </p:blipFill>
        <p:spPr bwMode="auto">
          <a:xfrm>
            <a:off x="444500" y="2925763"/>
            <a:ext cx="814388" cy="609600"/>
          </a:xfrm>
          <a:prstGeom prst="rect">
            <a:avLst/>
          </a:prstGeom>
          <a:noFill/>
          <a:ln w="9525">
            <a:noFill/>
            <a:miter lim="800000"/>
            <a:headEnd/>
            <a:tailEnd/>
          </a:ln>
        </p:spPr>
      </p:pic>
      <p:sp>
        <p:nvSpPr>
          <p:cNvPr id="29705" name="Line 18"/>
          <p:cNvSpPr>
            <a:spLocks noChangeShapeType="1"/>
          </p:cNvSpPr>
          <p:nvPr/>
        </p:nvSpPr>
        <p:spPr bwMode="auto">
          <a:xfrm>
            <a:off x="1258888" y="2565400"/>
            <a:ext cx="7058025" cy="0"/>
          </a:xfrm>
          <a:prstGeom prst="line">
            <a:avLst/>
          </a:prstGeom>
          <a:noFill/>
          <a:ln w="28575">
            <a:solidFill>
              <a:schemeClr val="tx1"/>
            </a:solidFill>
            <a:round/>
            <a:headEnd/>
            <a:tailEnd/>
          </a:ln>
        </p:spPr>
        <p:txBody>
          <a:bodyPr/>
          <a:lstStyle/>
          <a:p>
            <a:endParaRPr lang="pt-BR"/>
          </a:p>
        </p:txBody>
      </p:sp>
      <p:sp>
        <p:nvSpPr>
          <p:cNvPr id="29706" name="Line 19"/>
          <p:cNvSpPr>
            <a:spLocks noChangeShapeType="1"/>
          </p:cNvSpPr>
          <p:nvPr/>
        </p:nvSpPr>
        <p:spPr bwMode="auto">
          <a:xfrm>
            <a:off x="1258888" y="4005263"/>
            <a:ext cx="7058025" cy="0"/>
          </a:xfrm>
          <a:prstGeom prst="line">
            <a:avLst/>
          </a:prstGeom>
          <a:noFill/>
          <a:ln w="28575">
            <a:solidFill>
              <a:schemeClr val="tx1"/>
            </a:solidFill>
            <a:round/>
            <a:headEnd/>
            <a:tailEnd/>
          </a:ln>
        </p:spPr>
        <p:txBody>
          <a:bodyPr/>
          <a:lstStyle/>
          <a:p>
            <a:endParaRPr lang="pt-BR"/>
          </a:p>
        </p:txBody>
      </p:sp>
      <p:sp>
        <p:nvSpPr>
          <p:cNvPr id="29707" name="Line 20"/>
          <p:cNvSpPr>
            <a:spLocks noChangeShapeType="1"/>
          </p:cNvSpPr>
          <p:nvPr/>
        </p:nvSpPr>
        <p:spPr bwMode="auto">
          <a:xfrm>
            <a:off x="1258888" y="5373688"/>
            <a:ext cx="7058025" cy="0"/>
          </a:xfrm>
          <a:prstGeom prst="line">
            <a:avLst/>
          </a:prstGeom>
          <a:noFill/>
          <a:ln w="28575">
            <a:solidFill>
              <a:schemeClr val="tx1"/>
            </a:solidFill>
            <a:round/>
            <a:headEnd/>
            <a:tailEnd/>
          </a:ln>
        </p:spPr>
        <p:txBody>
          <a:bodyPr/>
          <a:lstStyle/>
          <a:p>
            <a:endParaRPr lang="pt-B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Conteúdo 2"/>
          <p:cNvSpPr>
            <a:spLocks noGrp="1"/>
          </p:cNvSpPr>
          <p:nvPr>
            <p:ph idx="4294967295"/>
          </p:nvPr>
        </p:nvSpPr>
        <p:spPr bwMode="auto">
          <a:xfrm>
            <a:off x="323850" y="620713"/>
            <a:ext cx="8516938" cy="719137"/>
          </a:xfrm>
          <a:prstGeom prst="rect">
            <a:avLst/>
          </a:prstGeom>
          <a:ln>
            <a:miter lim="800000"/>
            <a:headEnd/>
            <a:tailEnd/>
          </a:ln>
        </p:spPr>
        <p:txBody>
          <a:bodyPr/>
          <a:lstStyle/>
          <a:p>
            <a:pPr eaLnBrk="1" hangingPunct="1">
              <a:defRPr/>
            </a:pPr>
            <a:r>
              <a:rPr lang="pt-BR" sz="2800" b="1" dirty="0" smtClean="0">
                <a:solidFill>
                  <a:schemeClr val="tx1"/>
                </a:solidFill>
                <a:effectLst/>
                <a:latin typeface="+mj-lt"/>
              </a:rPr>
              <a:t>Sistema de Gestão da Faixa de Domínio</a:t>
            </a:r>
          </a:p>
        </p:txBody>
      </p:sp>
      <p:pic>
        <p:nvPicPr>
          <p:cNvPr id="30723" name="Picture 4" descr="PORTAL-CONSULTA-LOGIN"/>
          <p:cNvPicPr>
            <a:picLocks noChangeAspect="1" noChangeArrowheads="1"/>
          </p:cNvPicPr>
          <p:nvPr/>
        </p:nvPicPr>
        <p:blipFill>
          <a:blip r:embed="rId2" cstate="print"/>
          <a:srcRect/>
          <a:stretch>
            <a:fillRect/>
          </a:stretch>
        </p:blipFill>
        <p:spPr bwMode="auto">
          <a:xfrm>
            <a:off x="179388" y="1219200"/>
            <a:ext cx="8763000" cy="537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ixaDeTexto 1"/>
          <p:cNvSpPr txBox="1">
            <a:spLocks noChangeArrowheads="1"/>
          </p:cNvSpPr>
          <p:nvPr/>
        </p:nvSpPr>
        <p:spPr bwMode="auto">
          <a:xfrm>
            <a:off x="395288" y="620713"/>
            <a:ext cx="8424862" cy="7602537"/>
          </a:xfrm>
          <a:prstGeom prst="rect">
            <a:avLst/>
          </a:prstGeom>
          <a:noFill/>
          <a:ln w="9525">
            <a:noFill/>
            <a:miter lim="800000"/>
            <a:headEnd/>
            <a:tailEnd/>
          </a:ln>
        </p:spPr>
        <p:txBody>
          <a:bodyPr>
            <a:spAutoFit/>
          </a:bodyPr>
          <a:lstStyle/>
          <a:p>
            <a:r>
              <a:rPr lang="pt-BR" sz="3200" b="1">
                <a:solidFill>
                  <a:srgbClr val="00B050"/>
                </a:solidFill>
                <a:latin typeface="Arial" pitchFamily="34" charset="0"/>
              </a:rPr>
              <a:t>Sustentabilidade:</a:t>
            </a:r>
          </a:p>
          <a:p>
            <a:pPr algn="just"/>
            <a:r>
              <a:rPr lang="pt-BR" sz="2400" b="1">
                <a:latin typeface="Arial" pitchFamily="34" charset="0"/>
              </a:rPr>
              <a:t>Trata-se de um conceito bastante amplo envolvendo os aspectos </a:t>
            </a:r>
            <a:r>
              <a:rPr lang="pt-BR" sz="2400" b="1" i="1">
                <a:latin typeface="Arial" pitchFamily="34" charset="0"/>
              </a:rPr>
              <a:t>social, econômico, ecológico, cultural,  espacial, político </a:t>
            </a:r>
            <a:r>
              <a:rPr lang="pt-BR" sz="2400" b="1">
                <a:latin typeface="Arial" pitchFamily="34" charset="0"/>
              </a:rPr>
              <a:t>e</a:t>
            </a:r>
            <a:r>
              <a:rPr lang="pt-BR" sz="2400" b="1" i="1">
                <a:latin typeface="Arial" pitchFamily="34" charset="0"/>
              </a:rPr>
              <a:t> ambiental</a:t>
            </a:r>
            <a:r>
              <a:rPr lang="pt-BR" sz="2400" i="1">
                <a:latin typeface="Arial" pitchFamily="34" charset="0"/>
              </a:rPr>
              <a:t>.</a:t>
            </a:r>
          </a:p>
          <a:p>
            <a:pPr algn="just"/>
            <a:endParaRPr lang="pt-BR" sz="2400" b="1" i="1">
              <a:latin typeface="Arial" pitchFamily="34" charset="0"/>
            </a:endParaRPr>
          </a:p>
          <a:p>
            <a:pPr algn="just"/>
            <a:r>
              <a:rPr lang="pt-BR" sz="2400" b="1">
                <a:latin typeface="Arial" pitchFamily="34" charset="0"/>
              </a:rPr>
              <a:t>No caso em pauta, neste workshop, imagina-se construir um modelo sustentável aplicado ao setor rodoviário, capaz de equilibrar esses aspectos, e que satisfaça as necessidades das gerações atuais, sem comprometer a capacidade das gerações futuras de também satisfazer as suas necessidades.</a:t>
            </a:r>
          </a:p>
          <a:p>
            <a:pPr algn="just"/>
            <a:endParaRPr lang="pt-BR" sz="2400" b="1">
              <a:latin typeface="Arial" pitchFamily="34" charset="0"/>
            </a:endParaRPr>
          </a:p>
          <a:p>
            <a:pPr algn="just"/>
            <a:r>
              <a:rPr lang="pt-BR" sz="2400" b="1">
                <a:latin typeface="Arial" pitchFamily="34" charset="0"/>
              </a:rPr>
              <a:t>Essa concepção de desenvolvimento está ganhando importância crescente, na medida em que se questiona a forma predatória como a sociedade, até recentemente, tratou desse tema em quase todas as suas atividades.</a:t>
            </a:r>
          </a:p>
          <a:p>
            <a:endParaRPr lang="pt-BR" sz="2400" b="1">
              <a:latin typeface="Arial" pitchFamily="34" charset="0"/>
            </a:endParaRPr>
          </a:p>
          <a:p>
            <a:endParaRPr lang="pt-BR" sz="2400" b="1">
              <a:latin typeface="Arial" pitchFamily="34" charset="0"/>
            </a:endParaRPr>
          </a:p>
          <a:p>
            <a:endParaRPr lang="pt-BR" sz="2400" b="1">
              <a:latin typeface="Arial" pitchFamily="34" charset="0"/>
            </a:endParaRPr>
          </a:p>
          <a:p>
            <a:r>
              <a:rPr lang="pt-BR" sz="2400" b="1">
                <a:latin typeface="Arial" pitchFamily="34"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Conteúdo 2"/>
          <p:cNvSpPr>
            <a:spLocks noGrp="1"/>
          </p:cNvSpPr>
          <p:nvPr>
            <p:ph idx="4294967295"/>
          </p:nvPr>
        </p:nvSpPr>
        <p:spPr bwMode="auto">
          <a:xfrm>
            <a:off x="323850" y="620713"/>
            <a:ext cx="8516938" cy="719137"/>
          </a:xfrm>
          <a:prstGeom prst="rect">
            <a:avLst/>
          </a:prstGeom>
          <a:ln>
            <a:miter lim="800000"/>
            <a:headEnd/>
            <a:tailEnd/>
          </a:ln>
        </p:spPr>
        <p:txBody>
          <a:bodyPr/>
          <a:lstStyle/>
          <a:p>
            <a:pPr eaLnBrk="1" hangingPunct="1">
              <a:defRPr/>
            </a:pPr>
            <a:r>
              <a:rPr lang="pt-BR" sz="2800" b="1" dirty="0" smtClean="0">
                <a:solidFill>
                  <a:schemeClr val="tx1"/>
                </a:solidFill>
                <a:effectLst/>
                <a:latin typeface="+mj-lt"/>
              </a:rPr>
              <a:t>Sistema de Gestão da Faixa de Domínio</a:t>
            </a:r>
          </a:p>
        </p:txBody>
      </p:sp>
      <p:pic>
        <p:nvPicPr>
          <p:cNvPr id="31747" name="Picture 8" descr="diag_unif_elem"/>
          <p:cNvPicPr>
            <a:picLocks noChangeAspect="1" noChangeArrowheads="1"/>
          </p:cNvPicPr>
          <p:nvPr/>
        </p:nvPicPr>
        <p:blipFill>
          <a:blip r:embed="rId2" cstate="print"/>
          <a:srcRect/>
          <a:stretch>
            <a:fillRect/>
          </a:stretch>
        </p:blipFill>
        <p:spPr bwMode="auto">
          <a:xfrm>
            <a:off x="323850" y="1143000"/>
            <a:ext cx="8569325" cy="549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Conteúdo 2"/>
          <p:cNvSpPr>
            <a:spLocks noGrp="1"/>
          </p:cNvSpPr>
          <p:nvPr>
            <p:ph idx="4294967295"/>
          </p:nvPr>
        </p:nvSpPr>
        <p:spPr bwMode="auto">
          <a:xfrm>
            <a:off x="323850" y="1989138"/>
            <a:ext cx="8516938" cy="4824412"/>
          </a:xfrm>
          <a:prstGeom prst="rect">
            <a:avLst/>
          </a:prstGeom>
          <a:noFill/>
          <a:ln>
            <a:miter lim="800000"/>
            <a:headEnd/>
            <a:tailEnd/>
          </a:ln>
        </p:spPr>
        <p:txBody>
          <a:bodyPr/>
          <a:lstStyle/>
          <a:p>
            <a:pPr eaLnBrk="1" hangingPunct="1"/>
            <a:r>
              <a:rPr lang="pt-BR" sz="2800" b="1" smtClean="0">
                <a:solidFill>
                  <a:schemeClr val="tx1"/>
                </a:solidFill>
                <a:effectLst/>
                <a:latin typeface="Arial" pitchFamily="34" charset="0"/>
              </a:rPr>
              <a:t>PROSINAL</a:t>
            </a:r>
          </a:p>
          <a:p>
            <a:pPr eaLnBrk="1" hangingPunct="1">
              <a:buFont typeface="Wingdings" pitchFamily="2" charset="2"/>
              <a:buChar char="Ø"/>
            </a:pPr>
            <a:r>
              <a:rPr lang="pt-BR" sz="2800" b="1" i="1" smtClean="0">
                <a:effectLst/>
                <a:latin typeface="Arial" pitchFamily="34" charset="0"/>
              </a:rPr>
              <a:t>Objetivo:</a:t>
            </a:r>
            <a:endParaRPr lang="pt-BR" sz="2800" smtClean="0">
              <a:effectLst/>
              <a:latin typeface="Arial" pitchFamily="34" charset="0"/>
            </a:endParaRPr>
          </a:p>
          <a:p>
            <a:pPr lvl="1" eaLnBrk="1" hangingPunct="1">
              <a:lnSpc>
                <a:spcPct val="90000"/>
              </a:lnSpc>
              <a:spcBef>
                <a:spcPct val="10000"/>
              </a:spcBef>
            </a:pPr>
            <a:r>
              <a:rPr lang="pt-BR" sz="2400" smtClean="0">
                <a:effectLst/>
                <a:latin typeface="Arial" pitchFamily="34" charset="0"/>
              </a:rPr>
              <a:t>Garantir a orientação aos usuários para utilização adequada das rodovias, possibilitando maior segurança e melhor fluidez no trânsito.</a:t>
            </a:r>
          </a:p>
          <a:p>
            <a:pPr eaLnBrk="1" hangingPunct="1">
              <a:buFont typeface="Wingdings" pitchFamily="2" charset="2"/>
              <a:buChar char="Ø"/>
            </a:pPr>
            <a:r>
              <a:rPr lang="pt-BR" sz="2800" b="1" i="1" smtClean="0">
                <a:effectLst/>
                <a:latin typeface="Arial" pitchFamily="34" charset="0"/>
              </a:rPr>
              <a:t>Escopo</a:t>
            </a:r>
            <a:endParaRPr lang="pt-BR" sz="2800" smtClean="0">
              <a:effectLst/>
              <a:latin typeface="Arial" pitchFamily="34" charset="0"/>
            </a:endParaRPr>
          </a:p>
          <a:p>
            <a:pPr lvl="1" eaLnBrk="1" hangingPunct="1">
              <a:lnSpc>
                <a:spcPct val="90000"/>
              </a:lnSpc>
              <a:spcBef>
                <a:spcPct val="10000"/>
              </a:spcBef>
            </a:pPr>
            <a:r>
              <a:rPr lang="pt-BR" sz="2400" smtClean="0">
                <a:effectLst/>
                <a:latin typeface="Arial" pitchFamily="34" charset="0"/>
              </a:rPr>
              <a:t>Execução dos serviços de Engenharia de Tráfego, Sinalização Horizontal, Vertical, Suspensa e Dispositivos Auxiliares de Segurança incluindo a implantação, a recuperação e a manutenção da Sinalização na malha rodoviária federal.</a:t>
            </a:r>
          </a:p>
        </p:txBody>
      </p:sp>
      <p:sp>
        <p:nvSpPr>
          <p:cNvPr id="38915" name="Título 1"/>
          <p:cNvSpPr>
            <a:spLocks/>
          </p:cNvSpPr>
          <p:nvPr/>
        </p:nvSpPr>
        <p:spPr bwMode="auto">
          <a:xfrm>
            <a:off x="457200" y="904875"/>
            <a:ext cx="8229600" cy="652463"/>
          </a:xfrm>
          <a:prstGeom prst="rect">
            <a:avLst/>
          </a:prstGeom>
          <a:noFill/>
          <a:ln w="9525">
            <a:noFill/>
            <a:miter lim="800000"/>
            <a:headEnd/>
            <a:tailEnd/>
          </a:ln>
        </p:spPr>
        <p:txBody>
          <a:bodyPr anchor="ctr"/>
          <a:lstStyle/>
          <a:p>
            <a:pPr algn="ctr">
              <a:defRPr/>
            </a:pPr>
            <a:r>
              <a:rPr lang="pt-BR" sz="2800" b="1" dirty="0">
                <a:solidFill>
                  <a:schemeClr val="hlink"/>
                </a:solidFill>
                <a:latin typeface="+mj-lt"/>
              </a:rPr>
              <a:t>Ações para Redução de Acidentes e Melhoria da Segurança Viária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Conteúdo 2"/>
          <p:cNvSpPr>
            <a:spLocks noGrp="1"/>
          </p:cNvSpPr>
          <p:nvPr>
            <p:ph idx="4294967295"/>
          </p:nvPr>
        </p:nvSpPr>
        <p:spPr bwMode="auto">
          <a:xfrm>
            <a:off x="323850" y="2205038"/>
            <a:ext cx="8516938" cy="4824412"/>
          </a:xfrm>
          <a:prstGeom prst="rect">
            <a:avLst/>
          </a:prstGeom>
          <a:noFill/>
          <a:ln>
            <a:miter lim="800000"/>
            <a:headEnd/>
            <a:tailEnd/>
          </a:ln>
        </p:spPr>
        <p:txBody>
          <a:bodyPr/>
          <a:lstStyle/>
          <a:p>
            <a:pPr eaLnBrk="1" hangingPunct="1"/>
            <a:r>
              <a:rPr lang="pt-BR" sz="2800" b="1" smtClean="0">
                <a:solidFill>
                  <a:schemeClr val="tx1"/>
                </a:solidFill>
                <a:effectLst/>
                <a:latin typeface="Arial" pitchFamily="34" charset="0"/>
              </a:rPr>
              <a:t>PROSINAL</a:t>
            </a:r>
          </a:p>
          <a:p>
            <a:pPr eaLnBrk="1" hangingPunct="1">
              <a:buFont typeface="Wingdings" pitchFamily="2" charset="2"/>
              <a:buChar char="Ø"/>
            </a:pPr>
            <a:r>
              <a:rPr lang="pt-BR" sz="2800" b="1" i="1" smtClean="0">
                <a:effectLst/>
                <a:latin typeface="Arial" pitchFamily="34" charset="0"/>
              </a:rPr>
              <a:t>Serviços</a:t>
            </a:r>
            <a:endParaRPr lang="pt-BR" sz="2800" smtClean="0">
              <a:effectLst/>
              <a:latin typeface="Arial" pitchFamily="34" charset="0"/>
            </a:endParaRPr>
          </a:p>
          <a:p>
            <a:pPr lvl="1" eaLnBrk="1" hangingPunct="1"/>
            <a:r>
              <a:rPr lang="pt-BR" sz="2400" smtClean="0">
                <a:effectLst/>
                <a:latin typeface="Arial" pitchFamily="34" charset="0"/>
              </a:rPr>
              <a:t>Sinalização Horizontal (pintura/demarcação de faixas)</a:t>
            </a:r>
          </a:p>
          <a:p>
            <a:pPr lvl="1" eaLnBrk="1" hangingPunct="1"/>
            <a:r>
              <a:rPr lang="pt-BR" sz="2400" smtClean="0">
                <a:effectLst/>
                <a:latin typeface="Arial" pitchFamily="34" charset="0"/>
              </a:rPr>
              <a:t>Sinalização Vertical (placas)</a:t>
            </a:r>
          </a:p>
          <a:p>
            <a:pPr lvl="1" eaLnBrk="1" hangingPunct="1"/>
            <a:r>
              <a:rPr lang="pt-BR" sz="2400" smtClean="0">
                <a:effectLst/>
                <a:latin typeface="Arial" pitchFamily="34" charset="0"/>
              </a:rPr>
              <a:t>Dispositivos de Segurança (tachas, balizadores, painéis de mensagem variável – PMV).</a:t>
            </a:r>
          </a:p>
        </p:txBody>
      </p:sp>
      <p:sp>
        <p:nvSpPr>
          <p:cNvPr id="39939" name="Título 1"/>
          <p:cNvSpPr>
            <a:spLocks/>
          </p:cNvSpPr>
          <p:nvPr/>
        </p:nvSpPr>
        <p:spPr bwMode="auto">
          <a:xfrm>
            <a:off x="457200" y="904875"/>
            <a:ext cx="8229600" cy="652463"/>
          </a:xfrm>
          <a:prstGeom prst="rect">
            <a:avLst/>
          </a:prstGeom>
          <a:noFill/>
          <a:ln w="9525">
            <a:noFill/>
            <a:miter lim="800000"/>
            <a:headEnd/>
            <a:tailEnd/>
          </a:ln>
        </p:spPr>
        <p:txBody>
          <a:bodyPr anchor="ctr"/>
          <a:lstStyle/>
          <a:p>
            <a:pPr algn="ctr">
              <a:defRPr/>
            </a:pPr>
            <a:r>
              <a:rPr lang="pt-BR" sz="2800" b="1" dirty="0">
                <a:solidFill>
                  <a:schemeClr val="hlink"/>
                </a:solidFill>
                <a:latin typeface="+mj-lt"/>
              </a:rPr>
              <a:t>Ações para Redução de Acidentes e Melhoria da Segurança Viária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Conteúdo 2"/>
          <p:cNvSpPr>
            <a:spLocks noGrp="1"/>
          </p:cNvSpPr>
          <p:nvPr>
            <p:ph idx="4294967295"/>
          </p:nvPr>
        </p:nvSpPr>
        <p:spPr bwMode="auto">
          <a:xfrm>
            <a:off x="250825" y="908050"/>
            <a:ext cx="8497888" cy="5949950"/>
          </a:xfrm>
          <a:prstGeom prst="rect">
            <a:avLst/>
          </a:prstGeom>
          <a:noFill/>
          <a:ln>
            <a:miter lim="800000"/>
            <a:headEnd/>
            <a:tailEnd/>
          </a:ln>
        </p:spPr>
        <p:txBody>
          <a:bodyPr/>
          <a:lstStyle/>
          <a:p>
            <a:pPr eaLnBrk="1" hangingPunct="1"/>
            <a:r>
              <a:rPr lang="pt-BR" sz="2800" b="1" smtClean="0">
                <a:solidFill>
                  <a:schemeClr val="tx1"/>
                </a:solidFill>
                <a:effectLst/>
                <a:latin typeface="Arial" pitchFamily="34" charset="0"/>
              </a:rPr>
              <a:t>PROSINAL</a:t>
            </a:r>
          </a:p>
          <a:p>
            <a:pPr eaLnBrk="1" hangingPunct="1">
              <a:buFont typeface="Wingdings" pitchFamily="2" charset="2"/>
              <a:buNone/>
            </a:pPr>
            <a:endParaRPr lang="pt-BR" b="1" smtClean="0">
              <a:solidFill>
                <a:schemeClr val="hlink"/>
              </a:solidFill>
              <a:effectLst/>
              <a:latin typeface="Arial" pitchFamily="34" charset="0"/>
            </a:endParaRPr>
          </a:p>
          <a:p>
            <a:pPr eaLnBrk="1" hangingPunct="1">
              <a:buFont typeface="Wingdings" pitchFamily="2" charset="2"/>
              <a:buChar char="Ø"/>
            </a:pPr>
            <a:r>
              <a:rPr lang="pt-BR" sz="2400" b="1" i="1" smtClean="0">
                <a:effectLst/>
                <a:latin typeface="Arial" pitchFamily="34" charset="0"/>
              </a:rPr>
              <a:t>Valor do Programa:</a:t>
            </a:r>
            <a:endParaRPr lang="pt-BR" sz="2400" smtClean="0">
              <a:effectLst/>
              <a:latin typeface="Arial" pitchFamily="34" charset="0"/>
            </a:endParaRPr>
          </a:p>
          <a:p>
            <a:pPr lvl="1" eaLnBrk="1" hangingPunct="1"/>
            <a:r>
              <a:rPr lang="pt-BR" sz="2400" i="1" smtClean="0">
                <a:effectLst/>
                <a:latin typeface="Arial" pitchFamily="34" charset="0"/>
              </a:rPr>
              <a:t>Condições iniciais:</a:t>
            </a:r>
            <a:endParaRPr lang="pt-BR" sz="2400" smtClean="0">
              <a:effectLst/>
              <a:latin typeface="Arial" pitchFamily="34" charset="0"/>
            </a:endParaRPr>
          </a:p>
          <a:p>
            <a:pPr lvl="2" eaLnBrk="1" hangingPunct="1"/>
            <a:r>
              <a:rPr lang="pt-BR" smtClean="0">
                <a:effectLst/>
                <a:latin typeface="Arial" pitchFamily="34" charset="0"/>
              </a:rPr>
              <a:t>Valor: R$ 275,3 milhões (1ª etapa: jul/2006 a jul/2008)</a:t>
            </a:r>
          </a:p>
          <a:p>
            <a:pPr eaLnBrk="1" hangingPunct="1">
              <a:buFont typeface="Wingdings" pitchFamily="2" charset="2"/>
              <a:buChar char="Ø"/>
            </a:pPr>
            <a:r>
              <a:rPr lang="pt-BR" sz="2400" b="1" smtClean="0">
                <a:effectLst/>
                <a:latin typeface="Arial" pitchFamily="34" charset="0"/>
              </a:rPr>
              <a:t>Extensão: 48.059,30 km:</a:t>
            </a:r>
            <a:endParaRPr lang="pt-BR" sz="2400" b="1" i="1" smtClean="0">
              <a:effectLst/>
              <a:latin typeface="Arial" pitchFamily="34" charset="0"/>
            </a:endParaRPr>
          </a:p>
          <a:p>
            <a:pPr eaLnBrk="1" hangingPunct="1">
              <a:buFont typeface="Wingdings" pitchFamily="2" charset="2"/>
              <a:buChar char="Ø"/>
            </a:pPr>
            <a:r>
              <a:rPr lang="pt-BR" sz="2400" b="1" i="1" smtClean="0">
                <a:effectLst/>
                <a:latin typeface="Arial" pitchFamily="34" charset="0"/>
              </a:rPr>
              <a:t>Situação Atual:</a:t>
            </a:r>
            <a:endParaRPr lang="pt-BR" sz="2400" b="1" smtClean="0">
              <a:effectLst/>
              <a:latin typeface="Arial" pitchFamily="34" charset="0"/>
            </a:endParaRPr>
          </a:p>
          <a:p>
            <a:pPr lvl="1" eaLnBrk="1" hangingPunct="1"/>
            <a:r>
              <a:rPr lang="pt-BR" sz="2400" smtClean="0">
                <a:effectLst/>
                <a:latin typeface="Arial" pitchFamily="34" charset="0"/>
              </a:rPr>
              <a:t>Valor: R$ 531,8 milhões (1ª + 2ª etapa: jul/2008 a jul/2010)</a:t>
            </a:r>
          </a:p>
          <a:p>
            <a:pPr lvl="1" eaLnBrk="1" hangingPunct="1"/>
            <a:r>
              <a:rPr lang="pt-BR" sz="2400" smtClean="0">
                <a:effectLst/>
                <a:latin typeface="Arial" pitchFamily="34" charset="0"/>
              </a:rPr>
              <a:t>Extensão: 40.999,9 km (redução devido à transferência de segmentos para concessões e contratos cancelados)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Conteúdo 2"/>
          <p:cNvSpPr>
            <a:spLocks noGrp="1"/>
          </p:cNvSpPr>
          <p:nvPr>
            <p:ph idx="4294967295"/>
          </p:nvPr>
        </p:nvSpPr>
        <p:spPr bwMode="auto">
          <a:xfrm>
            <a:off x="250825" y="2060575"/>
            <a:ext cx="8497888" cy="3816350"/>
          </a:xfrm>
          <a:prstGeom prst="rect">
            <a:avLst/>
          </a:prstGeom>
          <a:noFill/>
          <a:ln>
            <a:miter lim="800000"/>
            <a:headEnd/>
            <a:tailEnd/>
          </a:ln>
        </p:spPr>
        <p:txBody>
          <a:bodyPr/>
          <a:lstStyle/>
          <a:p>
            <a:pPr eaLnBrk="1" hangingPunct="1"/>
            <a:r>
              <a:rPr lang="pt-BR" sz="2800" b="1" smtClean="0">
                <a:solidFill>
                  <a:schemeClr val="tx1"/>
                </a:solidFill>
                <a:effectLst/>
                <a:latin typeface="Arial" pitchFamily="34" charset="0"/>
              </a:rPr>
              <a:t>PROSINAL 2</a:t>
            </a:r>
          </a:p>
          <a:p>
            <a:pPr eaLnBrk="1" hangingPunct="1"/>
            <a:endParaRPr lang="pt-BR" b="1" smtClean="0">
              <a:solidFill>
                <a:schemeClr val="hlink"/>
              </a:solidFill>
              <a:effectLst/>
              <a:latin typeface="Arial" pitchFamily="34" charset="0"/>
            </a:endParaRPr>
          </a:p>
          <a:p>
            <a:pPr eaLnBrk="1" hangingPunct="1">
              <a:buFont typeface="Wingdings" pitchFamily="2" charset="2"/>
              <a:buChar char="Ø"/>
            </a:pPr>
            <a:r>
              <a:rPr lang="pt-BR" sz="2400" smtClean="0">
                <a:effectLst/>
                <a:latin typeface="Arial" pitchFamily="34" charset="0"/>
              </a:rPr>
              <a:t>É a contratação da Sinalização Viária do restante da malha pavimentada do DNIT não atendida pelo PROSINAL (1ª etapa).</a:t>
            </a:r>
          </a:p>
          <a:p>
            <a:pPr eaLnBrk="1" hangingPunct="1">
              <a:buFont typeface="Wingdings" pitchFamily="2" charset="2"/>
              <a:buChar char="Ø"/>
            </a:pPr>
            <a:r>
              <a:rPr lang="pt-BR" sz="2400" smtClean="0">
                <a:effectLst/>
                <a:latin typeface="Arial" pitchFamily="34" charset="0"/>
              </a:rPr>
              <a:t>Extensão: 16.000 km</a:t>
            </a:r>
          </a:p>
          <a:p>
            <a:pPr eaLnBrk="1" hangingPunct="1">
              <a:buFont typeface="Wingdings" pitchFamily="2" charset="2"/>
              <a:buChar char="Ø"/>
            </a:pPr>
            <a:r>
              <a:rPr lang="pt-BR" sz="2400" smtClean="0">
                <a:effectLst/>
                <a:latin typeface="Arial" pitchFamily="34" charset="0"/>
              </a:rPr>
              <a:t>Valor estimado: R$ 150 milhões</a:t>
            </a:r>
          </a:p>
          <a:p>
            <a:pPr eaLnBrk="1" hangingPunct="1">
              <a:buFont typeface="Wingdings" pitchFamily="2" charset="2"/>
              <a:buChar char="Ø"/>
            </a:pPr>
            <a:r>
              <a:rPr lang="pt-BR" sz="2400" smtClean="0">
                <a:effectLst/>
                <a:latin typeface="Arial" pitchFamily="34" charset="0"/>
              </a:rPr>
              <a:t>Abrangência: 16 Unidades da Federaçã</a:t>
            </a:r>
            <a:r>
              <a:rPr lang="pt-BR" sz="2800" smtClean="0">
                <a:effectLst/>
                <a:latin typeface="Arial" pitchFamily="34" charset="0"/>
              </a:rPr>
              <a:t>o</a:t>
            </a:r>
          </a:p>
        </p:txBody>
      </p:sp>
      <p:sp>
        <p:nvSpPr>
          <p:cNvPr id="41987" name="Título 1"/>
          <p:cNvSpPr>
            <a:spLocks/>
          </p:cNvSpPr>
          <p:nvPr/>
        </p:nvSpPr>
        <p:spPr bwMode="auto">
          <a:xfrm>
            <a:off x="457200" y="765175"/>
            <a:ext cx="8229600" cy="652463"/>
          </a:xfrm>
          <a:prstGeom prst="rect">
            <a:avLst/>
          </a:prstGeom>
          <a:noFill/>
          <a:ln w="9525">
            <a:noFill/>
            <a:miter lim="800000"/>
            <a:headEnd/>
            <a:tailEnd/>
          </a:ln>
        </p:spPr>
        <p:txBody>
          <a:bodyPr anchor="ctr"/>
          <a:lstStyle/>
          <a:p>
            <a:pPr algn="ctr">
              <a:defRPr/>
            </a:pPr>
            <a:r>
              <a:rPr lang="pt-BR" sz="2800" b="1" dirty="0">
                <a:solidFill>
                  <a:schemeClr val="hlink"/>
                </a:solidFill>
                <a:latin typeface="+mj-lt"/>
              </a:rPr>
              <a:t>Ações para Redução de Acidentes e Melhoria da Segurança Viária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1"/>
          <p:cNvSpPr>
            <a:spLocks/>
          </p:cNvSpPr>
          <p:nvPr/>
        </p:nvSpPr>
        <p:spPr bwMode="auto">
          <a:xfrm>
            <a:off x="457200" y="765175"/>
            <a:ext cx="8229600" cy="652463"/>
          </a:xfrm>
          <a:prstGeom prst="rect">
            <a:avLst/>
          </a:prstGeom>
          <a:noFill/>
          <a:ln w="9525">
            <a:noFill/>
            <a:miter lim="800000"/>
            <a:headEnd/>
            <a:tailEnd/>
          </a:ln>
        </p:spPr>
        <p:txBody>
          <a:bodyPr anchor="ctr"/>
          <a:lstStyle/>
          <a:p>
            <a:pPr algn="ctr">
              <a:defRPr/>
            </a:pPr>
            <a:r>
              <a:rPr lang="pt-BR" sz="2800" b="1" dirty="0">
                <a:solidFill>
                  <a:schemeClr val="hlink"/>
                </a:solidFill>
                <a:latin typeface="+mj-lt"/>
              </a:rPr>
              <a:t>Ações para Redução de Acidentes e Melhoria da Segurança Viária</a:t>
            </a:r>
          </a:p>
        </p:txBody>
      </p:sp>
      <p:sp>
        <p:nvSpPr>
          <p:cNvPr id="36867" name="Título 1"/>
          <p:cNvSpPr>
            <a:spLocks/>
          </p:cNvSpPr>
          <p:nvPr/>
        </p:nvSpPr>
        <p:spPr bwMode="auto">
          <a:xfrm>
            <a:off x="323850" y="2349500"/>
            <a:ext cx="8229600" cy="935038"/>
          </a:xfrm>
          <a:prstGeom prst="rect">
            <a:avLst/>
          </a:prstGeom>
          <a:noFill/>
          <a:ln w="9525">
            <a:noFill/>
            <a:miter lim="800000"/>
            <a:headEnd/>
            <a:tailEnd/>
          </a:ln>
        </p:spPr>
        <p:txBody>
          <a:bodyPr anchor="ctr"/>
          <a:lstStyle/>
          <a:p>
            <a:pPr algn="ctr"/>
            <a:r>
              <a:rPr lang="pt-BR" sz="2800" b="1">
                <a:latin typeface="Arial" pitchFamily="34" charset="0"/>
              </a:rPr>
              <a:t>SAU – Serviço de Atendimento ao Usuário</a:t>
            </a:r>
          </a:p>
        </p:txBody>
      </p:sp>
      <p:sp>
        <p:nvSpPr>
          <p:cNvPr id="36868" name="Espaço Reservado para Conteúdo 2"/>
          <p:cNvSpPr>
            <a:spLocks/>
          </p:cNvSpPr>
          <p:nvPr/>
        </p:nvSpPr>
        <p:spPr bwMode="auto">
          <a:xfrm>
            <a:off x="755650" y="3644900"/>
            <a:ext cx="7632700" cy="2481263"/>
          </a:xfrm>
          <a:prstGeom prst="rect">
            <a:avLst/>
          </a:prstGeom>
          <a:noFill/>
          <a:ln w="9525">
            <a:noFill/>
            <a:miter lim="800000"/>
            <a:headEnd/>
            <a:tailEnd/>
          </a:ln>
        </p:spPr>
        <p:txBody>
          <a:bodyPr/>
          <a:lstStyle/>
          <a:p>
            <a:pPr marL="342900" indent="-342900">
              <a:spcBef>
                <a:spcPct val="20000"/>
              </a:spcBef>
              <a:buClr>
                <a:schemeClr val="hlink"/>
              </a:buClr>
              <a:buSzPct val="70000"/>
              <a:buFont typeface="Wingdings" pitchFamily="2" charset="2"/>
              <a:buChar char="n"/>
            </a:pPr>
            <a:r>
              <a:rPr lang="pt-BR" sz="2400">
                <a:solidFill>
                  <a:srgbClr val="FFFFFF"/>
                </a:solidFill>
                <a:latin typeface="Arial" pitchFamily="34" charset="0"/>
              </a:rPr>
              <a:t>Manutenção Veicular;</a:t>
            </a:r>
          </a:p>
          <a:p>
            <a:pPr marL="342900" indent="-342900">
              <a:spcBef>
                <a:spcPct val="20000"/>
              </a:spcBef>
              <a:buClr>
                <a:schemeClr val="hlink"/>
              </a:buClr>
              <a:buSzPct val="70000"/>
              <a:buFont typeface="Wingdings" pitchFamily="2" charset="2"/>
              <a:buChar char="n"/>
            </a:pPr>
            <a:r>
              <a:rPr lang="pt-BR" sz="2400">
                <a:solidFill>
                  <a:srgbClr val="FFFFFF"/>
                </a:solidFill>
                <a:latin typeface="Arial" pitchFamily="34" charset="0"/>
              </a:rPr>
              <a:t>Serviços de Guincho;</a:t>
            </a:r>
          </a:p>
          <a:p>
            <a:pPr marL="342900" indent="-342900">
              <a:spcBef>
                <a:spcPct val="20000"/>
              </a:spcBef>
              <a:buClr>
                <a:schemeClr val="hlink"/>
              </a:buClr>
              <a:buSzPct val="70000"/>
              <a:buFont typeface="Wingdings" pitchFamily="2" charset="2"/>
              <a:buChar char="n"/>
            </a:pPr>
            <a:r>
              <a:rPr lang="pt-BR" sz="2400">
                <a:solidFill>
                  <a:srgbClr val="FFFFFF"/>
                </a:solidFill>
                <a:latin typeface="Arial" pitchFamily="34" charset="0"/>
              </a:rPr>
              <a:t>Apoio aos serviços de resgate;</a:t>
            </a:r>
          </a:p>
          <a:p>
            <a:pPr marL="342900" indent="-342900">
              <a:spcBef>
                <a:spcPct val="20000"/>
              </a:spcBef>
              <a:buClr>
                <a:schemeClr val="hlink"/>
              </a:buClr>
              <a:buSzPct val="70000"/>
              <a:buFont typeface="Wingdings" pitchFamily="2" charset="2"/>
              <a:buChar char="n"/>
            </a:pPr>
            <a:r>
              <a:rPr lang="pt-BR" sz="2400">
                <a:solidFill>
                  <a:srgbClr val="FFFFFF"/>
                </a:solidFill>
                <a:latin typeface="Arial" pitchFamily="34" charset="0"/>
              </a:rPr>
              <a:t>Serviço gratuito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Conteúdo 2"/>
          <p:cNvSpPr>
            <a:spLocks noGrp="1"/>
          </p:cNvSpPr>
          <p:nvPr>
            <p:ph idx="4294967295"/>
          </p:nvPr>
        </p:nvSpPr>
        <p:spPr bwMode="auto">
          <a:xfrm>
            <a:off x="457200" y="2790825"/>
            <a:ext cx="8229600" cy="4525963"/>
          </a:xfrm>
          <a:prstGeom prst="rect">
            <a:avLst/>
          </a:prstGeom>
          <a:noFill/>
          <a:ln>
            <a:miter lim="800000"/>
            <a:headEnd/>
            <a:tailEnd/>
          </a:ln>
        </p:spPr>
        <p:txBody>
          <a:bodyPr/>
          <a:lstStyle/>
          <a:p>
            <a:pPr eaLnBrk="1" hangingPunct="1">
              <a:lnSpc>
                <a:spcPct val="90000"/>
              </a:lnSpc>
            </a:pPr>
            <a:r>
              <a:rPr lang="pt-BR" sz="2400" smtClean="0">
                <a:effectLst/>
                <a:latin typeface="Arial" pitchFamily="34" charset="0"/>
              </a:rPr>
              <a:t>Atualização da base de dados do Programa Nacional de Contagem de Tráfego - PNCT</a:t>
            </a:r>
          </a:p>
          <a:p>
            <a:pPr eaLnBrk="1" hangingPunct="1">
              <a:lnSpc>
                <a:spcPct val="90000"/>
              </a:lnSpc>
            </a:pPr>
            <a:endParaRPr lang="pt-BR" sz="2400" smtClean="0">
              <a:effectLst/>
              <a:latin typeface="Arial" pitchFamily="34" charset="0"/>
            </a:endParaRPr>
          </a:p>
          <a:p>
            <a:pPr eaLnBrk="1" hangingPunct="1">
              <a:lnSpc>
                <a:spcPct val="90000"/>
              </a:lnSpc>
            </a:pPr>
            <a:r>
              <a:rPr lang="pt-BR" sz="2400" smtClean="0">
                <a:effectLst/>
                <a:latin typeface="Arial" pitchFamily="34" charset="0"/>
              </a:rPr>
              <a:t>Estudos sobre a pesagem em balança dinâmica (SPNT-MT/CONTRAN/INMETRO)</a:t>
            </a:r>
          </a:p>
          <a:p>
            <a:pPr eaLnBrk="1" hangingPunct="1">
              <a:lnSpc>
                <a:spcPct val="90000"/>
              </a:lnSpc>
            </a:pPr>
            <a:endParaRPr lang="pt-BR" sz="3000" smtClean="0">
              <a:effectLst/>
              <a:latin typeface="Arial" pitchFamily="34" charset="0"/>
            </a:endParaRPr>
          </a:p>
        </p:txBody>
      </p:sp>
      <p:sp>
        <p:nvSpPr>
          <p:cNvPr id="44035" name="Título 1"/>
          <p:cNvSpPr>
            <a:spLocks/>
          </p:cNvSpPr>
          <p:nvPr/>
        </p:nvSpPr>
        <p:spPr bwMode="auto">
          <a:xfrm>
            <a:off x="457200" y="976313"/>
            <a:ext cx="8229600" cy="652462"/>
          </a:xfrm>
          <a:prstGeom prst="rect">
            <a:avLst/>
          </a:prstGeom>
          <a:noFill/>
          <a:ln w="9525">
            <a:noFill/>
            <a:miter lim="800000"/>
            <a:headEnd/>
            <a:tailEnd/>
          </a:ln>
        </p:spPr>
        <p:txBody>
          <a:bodyPr anchor="ctr"/>
          <a:lstStyle/>
          <a:p>
            <a:pPr algn="ctr">
              <a:defRPr/>
            </a:pPr>
            <a:r>
              <a:rPr lang="pt-BR" sz="2800" b="1" dirty="0">
                <a:solidFill>
                  <a:schemeClr val="hlink"/>
                </a:solidFill>
                <a:latin typeface="+mj-lt"/>
              </a:rPr>
              <a:t>Ações para Redução de Acidentes e Melhoria da Segurança Viária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idx="4294967295"/>
          </p:nvPr>
        </p:nvSpPr>
        <p:spPr bwMode="auto">
          <a:xfrm>
            <a:off x="457200" y="765175"/>
            <a:ext cx="8229600" cy="652463"/>
          </a:xfrm>
          <a:prstGeom prst="rect">
            <a:avLst/>
          </a:prstGeom>
          <a:noFill/>
          <a:ln>
            <a:miter lim="800000"/>
            <a:headEnd/>
            <a:tailEnd/>
          </a:ln>
        </p:spPr>
        <p:txBody>
          <a:bodyPr/>
          <a:lstStyle/>
          <a:p>
            <a:pPr eaLnBrk="1" hangingPunct="1"/>
            <a:r>
              <a:rPr lang="pt-BR" sz="2800" smtClean="0">
                <a:effectLst/>
              </a:rPr>
              <a:t>Próximas Ações</a:t>
            </a:r>
          </a:p>
        </p:txBody>
      </p:sp>
      <p:sp>
        <p:nvSpPr>
          <p:cNvPr id="38915" name="Espaço Reservado para Conteúdo 2"/>
          <p:cNvSpPr>
            <a:spLocks noGrp="1"/>
          </p:cNvSpPr>
          <p:nvPr>
            <p:ph idx="4294967295"/>
          </p:nvPr>
        </p:nvSpPr>
        <p:spPr bwMode="auto">
          <a:xfrm>
            <a:off x="457200" y="2143125"/>
            <a:ext cx="8229600" cy="4525963"/>
          </a:xfrm>
          <a:prstGeom prst="rect">
            <a:avLst/>
          </a:prstGeom>
          <a:noFill/>
          <a:ln>
            <a:miter lim="800000"/>
            <a:headEnd/>
            <a:tailEnd/>
          </a:ln>
        </p:spPr>
        <p:txBody>
          <a:bodyPr/>
          <a:lstStyle/>
          <a:p>
            <a:pPr eaLnBrk="1" hangingPunct="1">
              <a:lnSpc>
                <a:spcPct val="90000"/>
              </a:lnSpc>
            </a:pPr>
            <a:r>
              <a:rPr lang="pt-BR" sz="2400" smtClean="0">
                <a:effectLst/>
                <a:latin typeface="Arial" pitchFamily="34" charset="0"/>
              </a:rPr>
              <a:t>Programa Institucional de Segurança para o Trânsito em Rodovias Federais (SPNT/MT);</a:t>
            </a:r>
          </a:p>
          <a:p>
            <a:pPr eaLnBrk="1" hangingPunct="1">
              <a:lnSpc>
                <a:spcPct val="90000"/>
              </a:lnSpc>
            </a:pPr>
            <a:r>
              <a:rPr lang="pt-BR" sz="2400" smtClean="0">
                <a:effectLst/>
                <a:latin typeface="Arial" pitchFamily="34" charset="0"/>
              </a:rPr>
              <a:t>Estudos de tratamento de pontos críticos c/ ações efetivas de melhorias;</a:t>
            </a:r>
          </a:p>
          <a:p>
            <a:pPr eaLnBrk="1" hangingPunct="1">
              <a:lnSpc>
                <a:spcPct val="90000"/>
              </a:lnSpc>
            </a:pPr>
            <a:r>
              <a:rPr lang="pt-BR" sz="2400" smtClean="0">
                <a:effectLst/>
                <a:latin typeface="Arial" pitchFamily="34" charset="0"/>
              </a:rPr>
              <a:t>Modernização e ampliação dos sistemas de monitoramento e fiscalização;</a:t>
            </a:r>
          </a:p>
          <a:p>
            <a:pPr eaLnBrk="1" hangingPunct="1">
              <a:lnSpc>
                <a:spcPct val="90000"/>
              </a:lnSpc>
            </a:pPr>
            <a:r>
              <a:rPr lang="pt-BR" sz="2400" smtClean="0">
                <a:effectLst/>
                <a:latin typeface="Arial" pitchFamily="34" charset="0"/>
              </a:rPr>
              <a:t>Intensificar campanhas educativas, com foco nas principais causas de acidentes;</a:t>
            </a:r>
          </a:p>
          <a:p>
            <a:pPr eaLnBrk="1" hangingPunct="1">
              <a:lnSpc>
                <a:spcPct val="90000"/>
              </a:lnSpc>
            </a:pPr>
            <a:r>
              <a:rPr lang="pt-BR" sz="2400" smtClean="0">
                <a:effectLst/>
                <a:latin typeface="Arial" pitchFamily="34" charset="0"/>
              </a:rPr>
              <a:t>Adoção de estratégias de segurança viária diferenciadas para os trechos de rodovias em áreas urbanas</a:t>
            </a:r>
            <a:endParaRPr lang="pt-BR" sz="2800" smtClean="0">
              <a:effectLst/>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1"/>
          <p:cNvSpPr>
            <a:spLocks noGrp="1"/>
          </p:cNvSpPr>
          <p:nvPr>
            <p:ph type="title" idx="4294967295"/>
          </p:nvPr>
        </p:nvSpPr>
        <p:spPr bwMode="auto">
          <a:xfrm>
            <a:off x="457200" y="550863"/>
            <a:ext cx="8229600" cy="652462"/>
          </a:xfrm>
          <a:prstGeom prst="rect">
            <a:avLst/>
          </a:prstGeom>
          <a:noFill/>
          <a:ln>
            <a:miter lim="800000"/>
            <a:headEnd/>
            <a:tailEnd/>
          </a:ln>
        </p:spPr>
        <p:txBody>
          <a:bodyPr/>
          <a:lstStyle/>
          <a:p>
            <a:pPr eaLnBrk="1" hangingPunct="1"/>
            <a:r>
              <a:rPr lang="pt-BR" sz="2800" smtClean="0">
                <a:effectLst/>
              </a:rPr>
              <a:t>Foco das próximas ações</a:t>
            </a:r>
          </a:p>
        </p:txBody>
      </p:sp>
      <p:pic>
        <p:nvPicPr>
          <p:cNvPr id="39939" name="Picture 1"/>
          <p:cNvPicPr>
            <a:picLocks noChangeAspect="1" noChangeArrowheads="1"/>
          </p:cNvPicPr>
          <p:nvPr/>
        </p:nvPicPr>
        <p:blipFill>
          <a:blip r:embed="rId2" cstate="print"/>
          <a:srcRect/>
          <a:stretch>
            <a:fillRect/>
          </a:stretch>
        </p:blipFill>
        <p:spPr bwMode="auto">
          <a:xfrm>
            <a:off x="2598738" y="1608138"/>
            <a:ext cx="1828800" cy="1411287"/>
          </a:xfrm>
          <a:prstGeom prst="rect">
            <a:avLst/>
          </a:prstGeom>
          <a:noFill/>
          <a:ln w="9525">
            <a:noFill/>
            <a:round/>
            <a:headEnd/>
            <a:tailEnd/>
          </a:ln>
        </p:spPr>
      </p:pic>
      <p:pic>
        <p:nvPicPr>
          <p:cNvPr id="39940" name="Picture 2"/>
          <p:cNvPicPr>
            <a:picLocks noChangeAspect="1" noChangeArrowheads="1"/>
          </p:cNvPicPr>
          <p:nvPr/>
        </p:nvPicPr>
        <p:blipFill>
          <a:blip r:embed="rId3" cstate="print"/>
          <a:srcRect/>
          <a:stretch>
            <a:fillRect/>
          </a:stretch>
        </p:blipFill>
        <p:spPr bwMode="auto">
          <a:xfrm>
            <a:off x="4711700" y="4292600"/>
            <a:ext cx="1600200" cy="1530350"/>
          </a:xfrm>
          <a:prstGeom prst="rect">
            <a:avLst/>
          </a:prstGeom>
          <a:noFill/>
          <a:ln w="9525">
            <a:noFill/>
            <a:round/>
            <a:headEnd/>
            <a:tailEnd/>
          </a:ln>
        </p:spPr>
      </p:pic>
      <p:pic>
        <p:nvPicPr>
          <p:cNvPr id="39941" name="Picture 3"/>
          <p:cNvPicPr>
            <a:picLocks noChangeAspect="1" noChangeArrowheads="1"/>
          </p:cNvPicPr>
          <p:nvPr/>
        </p:nvPicPr>
        <p:blipFill>
          <a:blip r:embed="rId4" cstate="print"/>
          <a:srcRect/>
          <a:stretch>
            <a:fillRect/>
          </a:stretch>
        </p:blipFill>
        <p:spPr bwMode="auto">
          <a:xfrm>
            <a:off x="6559550" y="1546225"/>
            <a:ext cx="1905000" cy="1435100"/>
          </a:xfrm>
          <a:prstGeom prst="rect">
            <a:avLst/>
          </a:prstGeom>
          <a:noFill/>
          <a:ln w="9525">
            <a:noFill/>
            <a:round/>
            <a:headEnd/>
            <a:tailEnd/>
          </a:ln>
        </p:spPr>
      </p:pic>
      <p:sp>
        <p:nvSpPr>
          <p:cNvPr id="39942" name="Text Box 5"/>
          <p:cNvSpPr txBox="1">
            <a:spLocks noChangeArrowheads="1"/>
          </p:cNvSpPr>
          <p:nvPr/>
        </p:nvSpPr>
        <p:spPr bwMode="auto">
          <a:xfrm>
            <a:off x="179388" y="4797425"/>
            <a:ext cx="3203575" cy="1190625"/>
          </a:xfrm>
          <a:prstGeom prst="rect">
            <a:avLst/>
          </a:prstGeom>
          <a:noFill/>
          <a:ln w="9525">
            <a:noFill/>
            <a:round/>
            <a:headEnd/>
            <a:tailEnd/>
          </a:ln>
        </p:spPr>
        <p:txBody>
          <a:bodyPr lIns="90000" tIns="46800" rIns="90000" bIns="46800">
            <a:spAutoFit/>
          </a:bodyPr>
          <a:lstStyle/>
          <a:p>
            <a:pPr defTabSz="449263" eaLnBrk="0" hangingPunct="0">
              <a:spcBef>
                <a:spcPts val="2750"/>
              </a:spcBef>
              <a:buClr>
                <a:srgbClr val="0099FF"/>
              </a:buClr>
              <a:buSzPct val="100000"/>
              <a:buFont typeface="Dauphin"/>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solidFill>
                  <a:srgbClr val="00FFFF"/>
                </a:solidFill>
                <a:latin typeface="Dauphin"/>
                <a:cs typeface="Lucida Sans Unicode" pitchFamily="34" charset="0"/>
              </a:rPr>
              <a:t>Os três E’s do trânsito</a:t>
            </a:r>
          </a:p>
        </p:txBody>
      </p:sp>
      <p:sp>
        <p:nvSpPr>
          <p:cNvPr id="4102" name="AutoShape 6"/>
          <p:cNvSpPr>
            <a:spLocks noChangeArrowheads="1"/>
          </p:cNvSpPr>
          <p:nvPr/>
        </p:nvSpPr>
        <p:spPr bwMode="auto">
          <a:xfrm>
            <a:off x="3644900" y="1531938"/>
            <a:ext cx="3733800" cy="2674937"/>
          </a:xfrm>
          <a:prstGeom prst="triangle">
            <a:avLst>
              <a:gd name="adj" fmla="val 50000"/>
            </a:avLst>
          </a:prstGeom>
          <a:blipFill dpi="0" rotWithShape="0">
            <a:blip r:embed="rId5" cstate="print"/>
            <a:srcRect/>
            <a:tile tx="0" ty="0" sx="100000" sy="100000" flip="none" algn="tl"/>
          </a:blipFill>
          <a:ln w="9525">
            <a:noFill/>
            <a:round/>
            <a:headEnd/>
            <a:tailEnd/>
          </a:ln>
          <a:effectLst>
            <a:outerShdw dist="17819" dir="2700000" algn="ctr" rotWithShape="0">
              <a:srgbClr val="989898"/>
            </a:outerShdw>
          </a:effectLst>
        </p:spPr>
        <p:txBody>
          <a:bodyPr wrap="none" anchor="ctr"/>
          <a:lstStyle/>
          <a:p>
            <a:pPr defTabSz="449263" eaLnBrk="0" hangingPunct="0">
              <a:lnSpc>
                <a:spcPct val="95000"/>
              </a:lnSpc>
              <a:buClr>
                <a:srgbClr val="000000"/>
              </a:buClr>
              <a:buSzPct val="100000"/>
              <a:buFont typeface="Times New Roman" pitchFamily="18" charset="0"/>
              <a:buNone/>
              <a:defRPr/>
            </a:pPr>
            <a:endParaRPr lang="pt-BR" sz="2400">
              <a:solidFill>
                <a:schemeClr val="bg1"/>
              </a:solidFill>
              <a:latin typeface="Times New Roman" pitchFamily="18" charset="0"/>
              <a:cs typeface="Lucida Sans Unicode" pitchFamily="34" charset="0"/>
            </a:endParaRPr>
          </a:p>
        </p:txBody>
      </p:sp>
      <p:sp>
        <p:nvSpPr>
          <p:cNvPr id="39944" name="Text Box 7"/>
          <p:cNvSpPr txBox="1">
            <a:spLocks noChangeArrowheads="1"/>
          </p:cNvSpPr>
          <p:nvPr/>
        </p:nvSpPr>
        <p:spPr bwMode="auto">
          <a:xfrm rot="-3300000">
            <a:off x="3479006" y="2677320"/>
            <a:ext cx="2473325" cy="519112"/>
          </a:xfrm>
          <a:prstGeom prst="rect">
            <a:avLst/>
          </a:prstGeom>
          <a:noFill/>
          <a:ln w="9525">
            <a:noFill/>
            <a:round/>
            <a:headEnd/>
            <a:tailEnd/>
          </a:ln>
        </p:spPr>
        <p:txBody>
          <a:bodyPr lIns="90000" tIns="46800" rIns="90000" bIns="46800">
            <a:spAutoFit/>
          </a:bodyPr>
          <a:lstStyle/>
          <a:p>
            <a:pPr defTabSz="449263"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3300"/>
                </a:solidFill>
                <a:latin typeface="Times New Roman" pitchFamily="18" charset="0"/>
                <a:cs typeface="Lucida Sans Unicode" pitchFamily="34" charset="0"/>
              </a:rPr>
              <a:t>E</a:t>
            </a:r>
            <a:r>
              <a:rPr lang="en-GB" sz="2400" b="1">
                <a:solidFill>
                  <a:srgbClr val="000000"/>
                </a:solidFill>
                <a:latin typeface="Times New Roman" pitchFamily="18" charset="0"/>
                <a:cs typeface="Lucida Sans Unicode" pitchFamily="34" charset="0"/>
              </a:rPr>
              <a:t>NGINEERING</a:t>
            </a:r>
          </a:p>
        </p:txBody>
      </p:sp>
      <p:sp>
        <p:nvSpPr>
          <p:cNvPr id="39945" name="Text Box 8"/>
          <p:cNvSpPr txBox="1">
            <a:spLocks noChangeArrowheads="1"/>
          </p:cNvSpPr>
          <p:nvPr/>
        </p:nvSpPr>
        <p:spPr bwMode="auto">
          <a:xfrm rot="3360000">
            <a:off x="5274469" y="2696369"/>
            <a:ext cx="2079625" cy="519113"/>
          </a:xfrm>
          <a:prstGeom prst="rect">
            <a:avLst/>
          </a:prstGeom>
          <a:noFill/>
          <a:ln w="9525">
            <a:noFill/>
            <a:round/>
            <a:headEnd/>
            <a:tailEnd/>
          </a:ln>
        </p:spPr>
        <p:txBody>
          <a:bodyPr wrap="none" lIns="90000" tIns="46800" rIns="90000" bIns="46800">
            <a:spAutoFit/>
          </a:bodyPr>
          <a:lstStyle/>
          <a:p>
            <a:pPr defTabSz="449263"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3300"/>
                </a:solidFill>
                <a:latin typeface="Times New Roman" pitchFamily="18" charset="0"/>
                <a:cs typeface="Lucida Sans Unicode" pitchFamily="34" charset="0"/>
              </a:rPr>
              <a:t>E</a:t>
            </a:r>
            <a:r>
              <a:rPr lang="en-GB" sz="2400" b="1">
                <a:solidFill>
                  <a:srgbClr val="000000"/>
                </a:solidFill>
                <a:latin typeface="Times New Roman" pitchFamily="18" charset="0"/>
                <a:cs typeface="Lucida Sans Unicode" pitchFamily="34" charset="0"/>
              </a:rPr>
              <a:t>DUCATION</a:t>
            </a:r>
          </a:p>
        </p:txBody>
      </p:sp>
      <p:sp>
        <p:nvSpPr>
          <p:cNvPr id="39946" name="Text Box 9"/>
          <p:cNvSpPr txBox="1">
            <a:spLocks noChangeArrowheads="1"/>
          </p:cNvSpPr>
          <p:nvPr/>
        </p:nvSpPr>
        <p:spPr bwMode="auto">
          <a:xfrm>
            <a:off x="4211638" y="3773488"/>
            <a:ext cx="2619375" cy="519112"/>
          </a:xfrm>
          <a:prstGeom prst="rect">
            <a:avLst/>
          </a:prstGeom>
          <a:noFill/>
          <a:ln w="9525">
            <a:noFill/>
            <a:round/>
            <a:headEnd/>
            <a:tailEnd/>
          </a:ln>
        </p:spPr>
        <p:txBody>
          <a:bodyPr wrap="none" lIns="90000" tIns="46800" rIns="90000" bIns="46800">
            <a:spAutoFit/>
          </a:bodyPr>
          <a:lstStyle/>
          <a:p>
            <a:pPr defTabSz="449263"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3300"/>
                </a:solidFill>
                <a:latin typeface="Times New Roman" pitchFamily="18" charset="0"/>
                <a:cs typeface="Lucida Sans Unicode" pitchFamily="34" charset="0"/>
              </a:rPr>
              <a:t>E</a:t>
            </a:r>
            <a:r>
              <a:rPr lang="en-GB" sz="2400" b="1">
                <a:solidFill>
                  <a:srgbClr val="000000"/>
                </a:solidFill>
                <a:latin typeface="Times New Roman" pitchFamily="18" charset="0"/>
                <a:cs typeface="Lucida Sans Unicode" pitchFamily="34" charset="0"/>
              </a:rPr>
              <a:t>NFORCEMENT</a:t>
            </a:r>
          </a:p>
        </p:txBody>
      </p:sp>
      <p:sp>
        <p:nvSpPr>
          <p:cNvPr id="39947" name="Text Box 11"/>
          <p:cNvSpPr txBox="1">
            <a:spLocks noChangeArrowheads="1"/>
          </p:cNvSpPr>
          <p:nvPr/>
        </p:nvSpPr>
        <p:spPr bwMode="auto">
          <a:xfrm>
            <a:off x="2700338" y="2979738"/>
            <a:ext cx="1600200" cy="520700"/>
          </a:xfrm>
          <a:prstGeom prst="rect">
            <a:avLst/>
          </a:prstGeom>
          <a:noFill/>
          <a:ln w="9525">
            <a:noFill/>
            <a:round/>
            <a:headEnd/>
            <a:tailEnd/>
          </a:ln>
        </p:spPr>
        <p:txBody>
          <a:bodyPr lIns="90000" tIns="46800" rIns="90000" bIns="46800">
            <a:spAutoFit/>
          </a:bodyPr>
          <a:lstStyle/>
          <a:p>
            <a:pPr defTabSz="449263" eaLnBrk="0" hangingPunct="0">
              <a:spcBef>
                <a:spcPts val="1750"/>
              </a:spcBef>
              <a:buClr>
                <a:srgbClr val="FFFFFF"/>
              </a:buClr>
              <a:buSzPct val="100000"/>
              <a:buFont typeface="Serifa B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FF"/>
                </a:solidFill>
                <a:latin typeface="Serifa BT"/>
                <a:cs typeface="Lucida Sans Unicode" pitchFamily="34" charset="0"/>
              </a:rPr>
              <a:t>Técnica</a:t>
            </a:r>
          </a:p>
        </p:txBody>
      </p:sp>
      <p:sp>
        <p:nvSpPr>
          <p:cNvPr id="39948" name="Text Box 12"/>
          <p:cNvSpPr txBox="1">
            <a:spLocks noChangeArrowheads="1"/>
          </p:cNvSpPr>
          <p:nvPr/>
        </p:nvSpPr>
        <p:spPr bwMode="auto">
          <a:xfrm>
            <a:off x="4427538" y="5765800"/>
            <a:ext cx="2849562" cy="1168400"/>
          </a:xfrm>
          <a:prstGeom prst="rect">
            <a:avLst/>
          </a:prstGeom>
          <a:noFill/>
          <a:ln w="9525">
            <a:noFill/>
            <a:round/>
            <a:headEnd/>
            <a:tailEnd/>
          </a:ln>
        </p:spPr>
        <p:txBody>
          <a:bodyPr lIns="90000" tIns="46800" rIns="90000" bIns="46800">
            <a:spAutoFit/>
          </a:bodyPr>
          <a:lstStyle/>
          <a:p>
            <a:pPr defTabSz="449263" eaLnBrk="0" hangingPunct="0">
              <a:spcBef>
                <a:spcPts val="1750"/>
              </a:spcBef>
              <a:buClr>
                <a:srgbClr val="FFFFFF"/>
              </a:buClr>
              <a:buSzPct val="100000"/>
              <a:buFont typeface="Serifa B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FFFFFF"/>
                </a:solidFill>
                <a:latin typeface="Serifa BT"/>
                <a:cs typeface="Lucida Sans Unicode" pitchFamily="34" charset="0"/>
              </a:rPr>
              <a:t>Fiscalização</a:t>
            </a:r>
          </a:p>
          <a:p>
            <a:pPr defTabSz="449263" eaLnBrk="0" hangingPunct="0">
              <a:spcBef>
                <a:spcPts val="1750"/>
              </a:spcBef>
              <a:buClr>
                <a:srgbClr val="FFFFFF"/>
              </a:buClr>
              <a:buSzPct val="100000"/>
              <a:buFont typeface="Serifa B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b="1">
              <a:solidFill>
                <a:srgbClr val="FFFFFF"/>
              </a:solidFill>
              <a:latin typeface="Serifa BT"/>
              <a:cs typeface="Lucida Sans Unicode" pitchFamily="34" charset="0"/>
            </a:endParaRPr>
          </a:p>
        </p:txBody>
      </p:sp>
      <p:sp>
        <p:nvSpPr>
          <p:cNvPr id="39949" name="Text Box 13"/>
          <p:cNvSpPr txBox="1">
            <a:spLocks noChangeArrowheads="1"/>
          </p:cNvSpPr>
          <p:nvPr/>
        </p:nvSpPr>
        <p:spPr bwMode="auto">
          <a:xfrm>
            <a:off x="6740525" y="2932113"/>
            <a:ext cx="2119313" cy="520700"/>
          </a:xfrm>
          <a:prstGeom prst="rect">
            <a:avLst/>
          </a:prstGeom>
          <a:noFill/>
          <a:ln w="9525">
            <a:noFill/>
            <a:round/>
            <a:headEnd/>
            <a:tailEnd/>
          </a:ln>
        </p:spPr>
        <p:txBody>
          <a:bodyPr lIns="90000" tIns="46800" rIns="90000" bIns="46800">
            <a:spAutoFit/>
          </a:bodyPr>
          <a:lstStyle/>
          <a:p>
            <a:pPr defTabSz="449263" eaLnBrk="0" hangingPunct="0">
              <a:spcBef>
                <a:spcPts val="1750"/>
              </a:spcBef>
              <a:buClr>
                <a:srgbClr val="FFFFFF"/>
              </a:buClr>
              <a:buSzPct val="100000"/>
              <a:buFont typeface="Serifa B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00FFFF"/>
                </a:solidFill>
                <a:latin typeface="Serifa BT"/>
                <a:cs typeface="Lucida Sans Unicode" pitchFamily="34" charset="0"/>
              </a:rPr>
              <a:t>Educação</a:t>
            </a:r>
          </a:p>
        </p:txBody>
      </p:sp>
      <p:sp>
        <p:nvSpPr>
          <p:cNvPr id="39950" name="Text Box 14"/>
          <p:cNvSpPr txBox="1">
            <a:spLocks noChangeArrowheads="1"/>
          </p:cNvSpPr>
          <p:nvPr/>
        </p:nvSpPr>
        <p:spPr bwMode="auto">
          <a:xfrm>
            <a:off x="4356100" y="6122988"/>
            <a:ext cx="2519363" cy="336550"/>
          </a:xfrm>
          <a:prstGeom prst="rect">
            <a:avLst/>
          </a:prstGeom>
          <a:noFill/>
          <a:ln w="9525">
            <a:noFill/>
            <a:miter lim="800000"/>
            <a:headEnd/>
            <a:tailEnd/>
          </a:ln>
        </p:spPr>
        <p:txBody>
          <a:bodyPr>
            <a:spAutoFit/>
          </a:bodyPr>
          <a:lstStyle/>
          <a:p>
            <a:pPr algn="ctr">
              <a:spcBef>
                <a:spcPct val="50000"/>
              </a:spcBef>
            </a:pPr>
            <a:r>
              <a:rPr lang="pt-BR" sz="1600" b="1">
                <a:solidFill>
                  <a:srgbClr val="00FFFF"/>
                </a:solidFill>
                <a:latin typeface="Arial" pitchFamily="34" charset="0"/>
              </a:rPr>
              <a:t>Esforço Legal</a:t>
            </a:r>
          </a:p>
        </p:txBody>
      </p:sp>
      <p:sp>
        <p:nvSpPr>
          <p:cNvPr id="39951" name="Text Box 16"/>
          <p:cNvSpPr txBox="1">
            <a:spLocks noChangeArrowheads="1"/>
          </p:cNvSpPr>
          <p:nvPr/>
        </p:nvSpPr>
        <p:spPr bwMode="auto">
          <a:xfrm>
            <a:off x="2844800" y="3357563"/>
            <a:ext cx="1439863" cy="336550"/>
          </a:xfrm>
          <a:prstGeom prst="rect">
            <a:avLst/>
          </a:prstGeom>
          <a:noFill/>
          <a:ln w="9525">
            <a:noFill/>
            <a:miter lim="800000"/>
            <a:headEnd/>
            <a:tailEnd/>
          </a:ln>
        </p:spPr>
        <p:txBody>
          <a:bodyPr>
            <a:spAutoFit/>
          </a:bodyPr>
          <a:lstStyle/>
          <a:p>
            <a:pPr>
              <a:spcBef>
                <a:spcPct val="50000"/>
              </a:spcBef>
            </a:pPr>
            <a:r>
              <a:rPr lang="pt-BR" sz="1600" b="1">
                <a:solidFill>
                  <a:srgbClr val="00FFFF"/>
                </a:solidFill>
                <a:latin typeface="Arial" pitchFamily="34" charset="0"/>
              </a:rPr>
              <a:t>Engenharia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p:cNvSpPr>
          <p:nvPr/>
        </p:nvSpPr>
        <p:spPr bwMode="auto">
          <a:xfrm>
            <a:off x="0" y="2637011"/>
            <a:ext cx="9144000" cy="2016125"/>
          </a:xfrm>
          <a:prstGeom prst="rect">
            <a:avLst/>
          </a:prstGeom>
          <a:noFill/>
          <a:ln w="9525">
            <a:noFill/>
            <a:miter lim="800000"/>
            <a:headEnd/>
            <a:tailEnd/>
          </a:ln>
          <a:effectLst/>
        </p:spPr>
        <p:txBody>
          <a:bodyPr anchor="ctr"/>
          <a:lstStyle/>
          <a:p>
            <a:pPr algn="ctr">
              <a:defRPr/>
            </a:pPr>
            <a:r>
              <a:rPr lang="pt-BR" sz="3600" b="1" dirty="0">
                <a:ln w="18000">
                  <a:solidFill>
                    <a:srgbClr val="FFFFFF"/>
                  </a:solidFill>
                  <a:prstDash val="solid"/>
                  <a:miter lim="800000"/>
                </a:ln>
                <a:noFill/>
                <a:effectLst>
                  <a:outerShdw blurRad="25500" dist="23000" dir="7020000" algn="tl">
                    <a:srgbClr val="000000">
                      <a:alpha val="50000"/>
                    </a:srgbClr>
                  </a:outerShdw>
                </a:effectLst>
                <a:latin typeface="Arial" pitchFamily="34" charset="0"/>
              </a:rPr>
              <a:t>Workshop de Inovação para a Sustentabilidade em Obras Públicas</a:t>
            </a:r>
            <a:r>
              <a:rPr lang="pt-BR" sz="3600" b="1" dirty="0">
                <a:ln w="18000">
                  <a:solidFill>
                    <a:srgbClr val="FFFFFF"/>
                  </a:solidFill>
                  <a:prstDash val="solid"/>
                  <a:miter lim="800000"/>
                </a:ln>
                <a:noFill/>
                <a:effectLst>
                  <a:outerShdw blurRad="25500" dist="23000" dir="7020000" algn="tl">
                    <a:srgbClr val="000000">
                      <a:alpha val="50000"/>
                    </a:srgbClr>
                  </a:outerShdw>
                </a:effectLst>
                <a:latin typeface="Calibri" pitchFamily="34" charset="0"/>
                <a:cs typeface="+mn-cs"/>
              </a:rPr>
              <a:t/>
            </a:r>
            <a:br>
              <a:rPr lang="pt-BR" sz="3600" b="1" dirty="0">
                <a:ln w="18000">
                  <a:solidFill>
                    <a:srgbClr val="FFFFFF"/>
                  </a:solidFill>
                  <a:prstDash val="solid"/>
                  <a:miter lim="800000"/>
                </a:ln>
                <a:noFill/>
                <a:effectLst>
                  <a:outerShdw blurRad="25500" dist="23000" dir="7020000" algn="tl">
                    <a:srgbClr val="000000">
                      <a:alpha val="50000"/>
                    </a:srgbClr>
                  </a:outerShdw>
                </a:effectLst>
                <a:latin typeface="Calibri" pitchFamily="34" charset="0"/>
                <a:cs typeface="+mn-cs"/>
              </a:rPr>
            </a:br>
            <a:r>
              <a:rPr lang="pt-BR" sz="1200" b="1" dirty="0">
                <a:ln w="18000">
                  <a:solidFill>
                    <a:srgbClr val="FFFFFF"/>
                  </a:solidFill>
                  <a:prstDash val="solid"/>
                  <a:miter lim="800000"/>
                </a:ln>
                <a:noFill/>
                <a:effectLst>
                  <a:outerShdw blurRad="25500" dist="23000" dir="7020000" algn="tl">
                    <a:srgbClr val="000000">
                      <a:alpha val="50000"/>
                    </a:srgbClr>
                  </a:outerShdw>
                </a:effectLst>
                <a:latin typeface="Calibri" pitchFamily="34" charset="0"/>
                <a:cs typeface="+mn-cs"/>
              </a:rPr>
              <a:t/>
            </a:r>
            <a:br>
              <a:rPr lang="pt-BR" sz="1200" b="1" dirty="0">
                <a:ln w="18000">
                  <a:solidFill>
                    <a:srgbClr val="FFFFFF"/>
                  </a:solidFill>
                  <a:prstDash val="solid"/>
                  <a:miter lim="800000"/>
                </a:ln>
                <a:noFill/>
                <a:effectLst>
                  <a:outerShdw blurRad="25500" dist="23000" dir="7020000" algn="tl">
                    <a:srgbClr val="000000">
                      <a:alpha val="50000"/>
                    </a:srgbClr>
                  </a:outerShdw>
                </a:effectLst>
                <a:latin typeface="Calibri" pitchFamily="34" charset="0"/>
                <a:cs typeface="+mn-cs"/>
              </a:rPr>
            </a:br>
            <a:r>
              <a:rPr lang="pt-BR" sz="2400" b="1" dirty="0">
                <a:ln w="18000">
                  <a:solidFill>
                    <a:srgbClr val="FFFFFF"/>
                  </a:solidFill>
                  <a:prstDash val="solid"/>
                  <a:miter lim="800000"/>
                </a:ln>
                <a:noFill/>
                <a:effectLst>
                  <a:outerShdw blurRad="25500" dist="23000" dir="7020000" algn="tl">
                    <a:srgbClr val="000000">
                      <a:alpha val="50000"/>
                    </a:srgbClr>
                  </a:outerShdw>
                </a:effectLst>
                <a:latin typeface="Calibri" pitchFamily="34" charset="0"/>
                <a:cs typeface="+mn-cs"/>
              </a:rPr>
              <a:t>2011-2020 : A década de ações pela sustentabilidade</a:t>
            </a:r>
            <a:endParaRPr lang="pt-BR" sz="2800" b="1" dirty="0">
              <a:ln w="18000">
                <a:solidFill>
                  <a:srgbClr val="FFFFFF"/>
                </a:solidFill>
                <a:prstDash val="solid"/>
                <a:miter lim="800000"/>
              </a:ln>
              <a:noFill/>
              <a:effectLst>
                <a:outerShdw blurRad="25500" dist="23000" dir="7020000" algn="tl">
                  <a:srgbClr val="000000">
                    <a:alpha val="50000"/>
                  </a:srgbClr>
                </a:outerShdw>
              </a:effectLst>
              <a:latin typeface="Calibri" pitchFamily="34" charset="0"/>
              <a:cs typeface="+mn-cs"/>
            </a:endParaRPr>
          </a:p>
        </p:txBody>
      </p:sp>
      <p:sp>
        <p:nvSpPr>
          <p:cNvPr id="7" name="CaixaDeTexto 6"/>
          <p:cNvSpPr txBox="1"/>
          <p:nvPr/>
        </p:nvSpPr>
        <p:spPr>
          <a:xfrm>
            <a:off x="35496" y="6525344"/>
            <a:ext cx="4032448" cy="584775"/>
          </a:xfrm>
          <a:prstGeom prst="rect">
            <a:avLst/>
          </a:prstGeom>
          <a:noFill/>
        </p:spPr>
        <p:txBody>
          <a:bodyPr>
            <a:spAutoFit/>
          </a:bodyPr>
          <a:lstStyle/>
          <a:p>
            <a:pPr>
              <a:defRPr/>
            </a:pPr>
            <a:r>
              <a:rPr lang="pt-BR" sz="1400" dirty="0">
                <a:latin typeface="+mj-lt"/>
              </a:rPr>
              <a:t>São Paulo, 24 de janeiro de 2011.</a:t>
            </a:r>
          </a:p>
          <a:p>
            <a:pPr>
              <a:defRPr/>
            </a:pP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CaixaDeTexto 29"/>
          <p:cNvSpPr txBox="1"/>
          <p:nvPr/>
        </p:nvSpPr>
        <p:spPr>
          <a:xfrm>
            <a:off x="1475656" y="908819"/>
            <a:ext cx="6696744" cy="1323439"/>
          </a:xfrm>
          <a:prstGeom prst="rect">
            <a:avLst/>
          </a:prstGeom>
          <a:noFill/>
        </p:spPr>
        <p:txBody>
          <a:bodyPr>
            <a:spAutoFit/>
          </a:bodyPr>
          <a:lstStyle/>
          <a:p>
            <a:pPr algn="ctr">
              <a:defRPr/>
            </a:pPr>
            <a:r>
              <a:rPr lang="pt-BR" sz="4000" b="1" dirty="0">
                <a:ln w="18000">
                  <a:solidFill>
                    <a:schemeClr val="accent1">
                      <a:lumMod val="20000"/>
                      <a:lumOff val="80000"/>
                    </a:schemeClr>
                  </a:solidFill>
                  <a:prstDash val="solid"/>
                  <a:miter lim="800000"/>
                </a:ln>
                <a:noFill/>
                <a:effectLst>
                  <a:outerShdw blurRad="25500" dist="23000" dir="7020000" algn="tl">
                    <a:srgbClr val="000000">
                      <a:alpha val="50000"/>
                    </a:srgbClr>
                  </a:outerShdw>
                </a:effectLst>
                <a:latin typeface="Calibri" pitchFamily="34" charset="0"/>
              </a:rPr>
              <a:t>Construção Sustentável </a:t>
            </a:r>
            <a:br>
              <a:rPr lang="pt-BR" sz="4000" b="1" dirty="0">
                <a:ln w="18000">
                  <a:solidFill>
                    <a:schemeClr val="accent1">
                      <a:lumMod val="20000"/>
                      <a:lumOff val="80000"/>
                    </a:schemeClr>
                  </a:solidFill>
                  <a:prstDash val="solid"/>
                  <a:miter lim="800000"/>
                </a:ln>
                <a:noFill/>
                <a:effectLst>
                  <a:outerShdw blurRad="25500" dist="23000" dir="7020000" algn="tl">
                    <a:srgbClr val="000000">
                      <a:alpha val="50000"/>
                    </a:srgbClr>
                  </a:outerShdw>
                </a:effectLst>
                <a:latin typeface="Calibri" pitchFamily="34" charset="0"/>
              </a:rPr>
            </a:br>
            <a:r>
              <a:rPr lang="pt-BR" sz="4000" b="1" dirty="0">
                <a:ln w="18000">
                  <a:solidFill>
                    <a:schemeClr val="accent1">
                      <a:lumMod val="20000"/>
                      <a:lumOff val="80000"/>
                    </a:schemeClr>
                  </a:solidFill>
                  <a:prstDash val="solid"/>
                  <a:miter lim="800000"/>
                </a:ln>
                <a:noFill/>
                <a:effectLst>
                  <a:outerShdw blurRad="25500" dist="23000" dir="7020000" algn="tl">
                    <a:srgbClr val="000000">
                      <a:alpha val="50000"/>
                    </a:srgbClr>
                  </a:outerShdw>
                </a:effectLst>
                <a:latin typeface="Calibri" pitchFamily="34" charset="0"/>
              </a:rPr>
              <a:t>em Rodovias</a:t>
            </a:r>
            <a:endParaRPr lang="pt-BR" sz="4000" b="1" dirty="0">
              <a:ln w="18000">
                <a:solidFill>
                  <a:schemeClr val="accent1">
                    <a:lumMod val="20000"/>
                    <a:lumOff val="80000"/>
                  </a:schemeClr>
                </a:solidFill>
                <a:prstDash val="solid"/>
                <a:miter lim="800000"/>
              </a:ln>
              <a:noFill/>
              <a:effectLst>
                <a:outerShdw blurRad="25500" dist="23000" dir="7020000" algn="tl">
                  <a:srgbClr val="000000">
                    <a:alpha val="50000"/>
                  </a:srgbClr>
                </a:outerShdw>
              </a:effectLst>
            </a:endParaRPr>
          </a:p>
        </p:txBody>
      </p:sp>
      <p:sp>
        <p:nvSpPr>
          <p:cNvPr id="32" name="CaixaDeTexto 31"/>
          <p:cNvSpPr txBox="1"/>
          <p:nvPr/>
        </p:nvSpPr>
        <p:spPr>
          <a:xfrm>
            <a:off x="5148064" y="6309320"/>
            <a:ext cx="4139952" cy="738664"/>
          </a:xfrm>
          <a:prstGeom prst="rect">
            <a:avLst/>
          </a:prstGeom>
          <a:noFill/>
        </p:spPr>
        <p:txBody>
          <a:bodyPr>
            <a:spAutoFit/>
          </a:bodyPr>
          <a:lstStyle/>
          <a:p>
            <a:pPr algn="ctr">
              <a:buFont typeface="Wingdings" pitchFamily="2" charset="2"/>
              <a:buNone/>
              <a:defRPr/>
            </a:pPr>
            <a:r>
              <a:rPr lang="pt-BR" sz="1400" dirty="0">
                <a:latin typeface="+mj-lt"/>
              </a:rPr>
              <a:t>Engº Marcelo Perrupato</a:t>
            </a:r>
          </a:p>
          <a:p>
            <a:pPr algn="ctr">
              <a:buFont typeface="Wingdings" pitchFamily="2" charset="2"/>
              <a:buNone/>
              <a:defRPr/>
            </a:pPr>
            <a:r>
              <a:rPr lang="pt-BR" sz="1400" dirty="0">
                <a:latin typeface="+mj-lt"/>
              </a:rPr>
              <a:t>Secretário de Política Nacional de Transportes</a:t>
            </a:r>
          </a:p>
          <a:p>
            <a:pPr algn="ctr">
              <a:buFont typeface="Wingdings" pitchFamily="2" charset="2"/>
              <a:buNone/>
              <a:defRPr/>
            </a:pPr>
            <a:endParaRPr lang="pt-BR" sz="1400" dirty="0">
              <a:ln w="18415" cmpd="sng">
                <a:solidFill>
                  <a:srgbClr val="FFFFFF"/>
                </a:solidFill>
                <a:prstDash val="solid"/>
              </a:ln>
              <a:solidFill>
                <a:srgbClr val="FFFFFF"/>
              </a:solidFill>
              <a:latin typeface="+mj-lt"/>
            </a:endParaRPr>
          </a:p>
        </p:txBody>
      </p:sp>
      <p:sp>
        <p:nvSpPr>
          <p:cNvPr id="40966" name="CaixaDeTexto 32"/>
          <p:cNvSpPr txBox="1">
            <a:spLocks noChangeArrowheads="1"/>
          </p:cNvSpPr>
          <p:nvPr/>
        </p:nvSpPr>
        <p:spPr bwMode="auto">
          <a:xfrm>
            <a:off x="2051050" y="5086350"/>
            <a:ext cx="5257800" cy="762000"/>
          </a:xfrm>
          <a:prstGeom prst="rect">
            <a:avLst/>
          </a:prstGeom>
          <a:noFill/>
          <a:ln w="9525">
            <a:noFill/>
            <a:miter lim="800000"/>
            <a:headEnd/>
            <a:tailEnd/>
          </a:ln>
        </p:spPr>
        <p:txBody>
          <a:bodyPr>
            <a:spAutoFit/>
          </a:bodyPr>
          <a:lstStyle/>
          <a:p>
            <a:pPr algn="ctr"/>
            <a:r>
              <a:rPr lang="pt-BR" sz="4400" b="1" i="1">
                <a:solidFill>
                  <a:srgbClr val="FFC000"/>
                </a:solidFill>
                <a:latin typeface="Arial" pitchFamily="34" charset="0"/>
              </a:rPr>
              <a:t>Obrigado</a:t>
            </a:r>
            <a:endParaRPr lang="pt-BR" sz="3600" b="1" i="1">
              <a:solidFill>
                <a:srgbClr val="FFC000"/>
              </a:solidFill>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idx="4294967295"/>
          </p:nvPr>
        </p:nvSpPr>
        <p:spPr>
          <a:xfrm>
            <a:off x="457200" y="476250"/>
            <a:ext cx="8229600" cy="652463"/>
          </a:xfrm>
          <a:prstGeom prst="rect">
            <a:avLst/>
          </a:prstGeom>
        </p:spPr>
        <p:txBody>
          <a:bodyPr/>
          <a:lstStyle/>
          <a:p>
            <a:pPr eaLnBrk="1" hangingPunct="1">
              <a:defRPr/>
            </a:pPr>
            <a:r>
              <a:rPr lang="pt-BR" dirty="0" smtClean="0">
                <a:latin typeface="Calibri" pitchFamily="34" charset="0"/>
              </a:rPr>
              <a:t>Visão Estratégica do MT</a:t>
            </a:r>
          </a:p>
        </p:txBody>
      </p:sp>
      <p:sp>
        <p:nvSpPr>
          <p:cNvPr id="24579" name="Rectangle 3"/>
          <p:cNvSpPr>
            <a:spLocks noGrp="1" noRot="1" noChangeArrowheads="1"/>
          </p:cNvSpPr>
          <p:nvPr>
            <p:ph type="body" idx="4294967295"/>
          </p:nvPr>
        </p:nvSpPr>
        <p:spPr>
          <a:xfrm>
            <a:off x="250825" y="1038225"/>
            <a:ext cx="8642350" cy="5732463"/>
          </a:xfrm>
          <a:prstGeom prst="rect">
            <a:avLst/>
          </a:prstGeom>
        </p:spPr>
        <p:txBody>
          <a:bodyPr/>
          <a:lstStyle/>
          <a:p>
            <a:pPr marL="174625" indent="-174625" algn="just" eaLnBrk="1" hangingPunct="1">
              <a:lnSpc>
                <a:spcPct val="80000"/>
              </a:lnSpc>
              <a:buFont typeface="Wingdings" pitchFamily="2" charset="2"/>
              <a:buNone/>
              <a:defRPr/>
            </a:pPr>
            <a:r>
              <a:rPr lang="pt-BR" sz="1000" b="1" dirty="0" smtClean="0"/>
              <a:t>	</a:t>
            </a:r>
            <a:r>
              <a:rPr lang="pt-BR" sz="2400" b="1" dirty="0" smtClean="0">
                <a:solidFill>
                  <a:srgbClr val="00FFFF"/>
                </a:solidFill>
                <a:latin typeface="Arial" charset="0"/>
              </a:rPr>
              <a:t>Estabelecer políticas atualizadas baseadas no PNLT e,  em  decorrência, implantar infraestrutura capaz de:</a:t>
            </a:r>
          </a:p>
          <a:p>
            <a:pPr marL="174625" indent="-174625" algn="just" eaLnBrk="1" hangingPunct="1">
              <a:lnSpc>
                <a:spcPct val="80000"/>
              </a:lnSpc>
              <a:buFont typeface="Wingdings" pitchFamily="2" charset="2"/>
              <a:buNone/>
              <a:defRPr/>
            </a:pPr>
            <a:endParaRPr lang="pt-BR" sz="2400" b="1" dirty="0" smtClean="0">
              <a:solidFill>
                <a:srgbClr val="00FFFF"/>
              </a:solidFill>
              <a:latin typeface="Arial" charset="0"/>
            </a:endParaRPr>
          </a:p>
          <a:p>
            <a:pPr marL="174625" indent="-174625" algn="just" eaLnBrk="1" hangingPunct="1">
              <a:lnSpc>
                <a:spcPct val="80000"/>
              </a:lnSpc>
              <a:spcAft>
                <a:spcPts val="0"/>
              </a:spcAft>
              <a:defRPr/>
            </a:pPr>
            <a:r>
              <a:rPr lang="pt-BR" sz="2000" b="1" dirty="0" smtClean="0">
                <a:effectLst/>
                <a:latin typeface="Arial" charset="0"/>
              </a:rPr>
              <a:t>Atender  com  eficiência  à  demanda do crescimento sócio -econômico do País e do seu comércio exterior, imprimindo-lhes </a:t>
            </a:r>
            <a:r>
              <a:rPr lang="pt-BR" sz="2000" b="1" dirty="0" smtClean="0">
                <a:solidFill>
                  <a:srgbClr val="92D050"/>
                </a:solidFill>
                <a:effectLst/>
                <a:latin typeface="Arial" charset="0"/>
              </a:rPr>
              <a:t>inovação</a:t>
            </a:r>
            <a:r>
              <a:rPr lang="pt-BR" sz="2000" b="1" dirty="0" smtClean="0">
                <a:effectLst/>
                <a:latin typeface="Arial" charset="0"/>
              </a:rPr>
              <a:t> e </a:t>
            </a:r>
            <a:r>
              <a:rPr lang="pt-BR" sz="2000" b="1" dirty="0" smtClean="0">
                <a:solidFill>
                  <a:srgbClr val="92D050"/>
                </a:solidFill>
                <a:effectLst/>
                <a:latin typeface="Arial" charset="0"/>
              </a:rPr>
              <a:t>sustentabilidade</a:t>
            </a:r>
            <a:r>
              <a:rPr lang="pt-BR" sz="2000" b="1" dirty="0" smtClean="0">
                <a:effectLst/>
                <a:latin typeface="Arial" charset="0"/>
              </a:rPr>
              <a:t>.</a:t>
            </a:r>
          </a:p>
          <a:p>
            <a:pPr marL="174625" indent="-174625" algn="just" eaLnBrk="1" hangingPunct="1">
              <a:lnSpc>
                <a:spcPct val="80000"/>
              </a:lnSpc>
              <a:spcAft>
                <a:spcPts val="0"/>
              </a:spcAft>
              <a:buFont typeface="Wingdings" pitchFamily="2" charset="2"/>
              <a:buNone/>
              <a:defRPr/>
            </a:pPr>
            <a:endParaRPr lang="pt-BR" sz="2000" b="1" dirty="0" smtClean="0">
              <a:effectLst/>
              <a:latin typeface="Arial" charset="0"/>
            </a:endParaRPr>
          </a:p>
          <a:p>
            <a:pPr marL="174625" indent="-174625" algn="just" eaLnBrk="1" hangingPunct="1">
              <a:lnSpc>
                <a:spcPct val="80000"/>
              </a:lnSpc>
              <a:spcAft>
                <a:spcPts val="0"/>
              </a:spcAft>
              <a:defRPr/>
            </a:pPr>
            <a:r>
              <a:rPr lang="pt-BR" sz="2000" b="1" dirty="0" smtClean="0">
                <a:effectLst/>
                <a:latin typeface="Arial" charset="0"/>
              </a:rPr>
              <a:t>Estruturar novos corredores multimodais estratégicos para aumento da capacidade de transporte, priorizando os sistemas </a:t>
            </a:r>
            <a:r>
              <a:rPr lang="pt-BR" sz="2000" b="1" dirty="0" smtClean="0">
                <a:solidFill>
                  <a:srgbClr val="00FF00"/>
                </a:solidFill>
                <a:effectLst/>
                <a:latin typeface="Arial" charset="0"/>
              </a:rPr>
              <a:t>hidroviário</a:t>
            </a:r>
            <a:r>
              <a:rPr lang="pt-BR" sz="2000" b="1" dirty="0" smtClean="0">
                <a:effectLst/>
                <a:latin typeface="Arial" charset="0"/>
              </a:rPr>
              <a:t>  e  </a:t>
            </a:r>
            <a:r>
              <a:rPr lang="pt-BR" sz="2000" b="1" dirty="0" smtClean="0">
                <a:solidFill>
                  <a:srgbClr val="00FF00"/>
                </a:solidFill>
                <a:effectLst/>
                <a:latin typeface="Arial" charset="0"/>
              </a:rPr>
              <a:t>ferroviário</a:t>
            </a:r>
            <a:r>
              <a:rPr lang="pt-BR" sz="2000" b="1" dirty="0" smtClean="0">
                <a:solidFill>
                  <a:schemeClr val="tx1"/>
                </a:solidFill>
                <a:effectLst/>
                <a:latin typeface="Arial" charset="0"/>
              </a:rPr>
              <a:t>, bem como</a:t>
            </a:r>
            <a:r>
              <a:rPr lang="pt-BR" sz="2000" b="1" dirty="0" smtClean="0">
                <a:effectLst/>
                <a:latin typeface="Arial" charset="0"/>
              </a:rPr>
              <a:t>  seus acessos </a:t>
            </a:r>
            <a:r>
              <a:rPr lang="pt-BR" sz="1200" b="1" dirty="0" smtClean="0">
                <a:effectLst/>
                <a:latin typeface="Arial" charset="0"/>
              </a:rPr>
              <a:t>(portuários e rodoviários</a:t>
            </a:r>
            <a:r>
              <a:rPr lang="pt-BR" sz="1050" b="1" dirty="0" smtClean="0">
                <a:effectLst/>
                <a:latin typeface="Arial" charset="0"/>
              </a:rPr>
              <a:t>)</a:t>
            </a:r>
            <a:r>
              <a:rPr lang="pt-BR" sz="2000" b="1" dirty="0" smtClean="0">
                <a:effectLst/>
                <a:latin typeface="Arial" charset="0"/>
              </a:rPr>
              <a:t>.</a:t>
            </a:r>
          </a:p>
          <a:p>
            <a:pPr marL="174625" indent="-174625" algn="just" eaLnBrk="1" hangingPunct="1">
              <a:lnSpc>
                <a:spcPct val="80000"/>
              </a:lnSpc>
              <a:spcAft>
                <a:spcPts val="0"/>
              </a:spcAft>
              <a:defRPr/>
            </a:pPr>
            <a:endParaRPr lang="pt-BR" sz="2000" b="1" dirty="0" smtClean="0">
              <a:effectLst/>
              <a:latin typeface="Arial" charset="0"/>
            </a:endParaRPr>
          </a:p>
          <a:p>
            <a:pPr marL="174625" indent="-174625" algn="just" eaLnBrk="1" hangingPunct="1">
              <a:lnSpc>
                <a:spcPct val="80000"/>
              </a:lnSpc>
              <a:spcAft>
                <a:spcPts val="0"/>
              </a:spcAft>
              <a:defRPr/>
            </a:pPr>
            <a:r>
              <a:rPr lang="pt-BR" sz="2000" b="1" dirty="0" smtClean="0">
                <a:effectLst/>
                <a:latin typeface="Arial" charset="0"/>
              </a:rPr>
              <a:t>Priorizar investimentos capazes de racionalizar a matriz de transportes do País, buscando reduzir o consumo de </a:t>
            </a:r>
            <a:r>
              <a:rPr lang="pt-BR" sz="2000" b="1" dirty="0" smtClean="0">
                <a:solidFill>
                  <a:srgbClr val="FFFF00"/>
                </a:solidFill>
                <a:effectLst/>
                <a:latin typeface="Arial" charset="0"/>
              </a:rPr>
              <a:t>energia</a:t>
            </a:r>
            <a:r>
              <a:rPr lang="pt-BR" sz="2000" b="1" dirty="0" smtClean="0">
                <a:effectLst/>
                <a:latin typeface="Arial" charset="0"/>
              </a:rPr>
              <a:t>, os </a:t>
            </a:r>
            <a:r>
              <a:rPr lang="pt-BR" sz="2000" b="1" dirty="0" smtClean="0">
                <a:solidFill>
                  <a:srgbClr val="FFFF00"/>
                </a:solidFill>
                <a:effectLst/>
                <a:latin typeface="Arial" charset="0"/>
              </a:rPr>
              <a:t>custos</a:t>
            </a:r>
            <a:r>
              <a:rPr lang="pt-BR" sz="2000" b="1" dirty="0" smtClean="0">
                <a:effectLst/>
                <a:latin typeface="Arial" charset="0"/>
              </a:rPr>
              <a:t> de transporte e a </a:t>
            </a:r>
            <a:r>
              <a:rPr lang="pt-BR" sz="2000" b="1" dirty="0" smtClean="0">
                <a:solidFill>
                  <a:srgbClr val="FFFF00"/>
                </a:solidFill>
                <a:effectLst/>
                <a:latin typeface="Arial" charset="0"/>
              </a:rPr>
              <a:t>emissão</a:t>
            </a:r>
            <a:r>
              <a:rPr lang="pt-BR" sz="2000" b="1" dirty="0" smtClean="0">
                <a:effectLst/>
                <a:latin typeface="Arial" charset="0"/>
              </a:rPr>
              <a:t> de gases do efeito estufa (GEE).</a:t>
            </a:r>
          </a:p>
          <a:p>
            <a:pPr marL="174625" indent="-174625" algn="just" eaLnBrk="1" hangingPunct="1">
              <a:lnSpc>
                <a:spcPct val="80000"/>
              </a:lnSpc>
              <a:spcAft>
                <a:spcPts val="0"/>
              </a:spcAft>
              <a:defRPr/>
            </a:pPr>
            <a:endParaRPr lang="pt-BR" sz="2000" b="1" dirty="0" smtClean="0">
              <a:effectLst/>
              <a:latin typeface="Arial" charset="0"/>
            </a:endParaRPr>
          </a:p>
          <a:p>
            <a:pPr marL="174625" indent="-174625" algn="just" eaLnBrk="1" hangingPunct="1">
              <a:lnSpc>
                <a:spcPct val="80000"/>
              </a:lnSpc>
              <a:spcAft>
                <a:spcPts val="0"/>
              </a:spcAft>
              <a:defRPr/>
            </a:pPr>
            <a:r>
              <a:rPr lang="pt-BR" sz="2000" b="1" dirty="0" smtClean="0">
                <a:effectLst/>
                <a:latin typeface="Arial" charset="0"/>
              </a:rPr>
              <a:t>Incentivar a ligação do Brasil com os países limítrofes, fortalecendo a </a:t>
            </a:r>
            <a:r>
              <a:rPr lang="pt-BR" sz="2000" b="1" dirty="0" smtClean="0">
                <a:solidFill>
                  <a:srgbClr val="FFFF00"/>
                </a:solidFill>
                <a:effectLst/>
                <a:latin typeface="Arial" charset="0"/>
              </a:rPr>
              <a:t>integração</a:t>
            </a:r>
            <a:r>
              <a:rPr lang="pt-BR" sz="2000" b="1" dirty="0" smtClean="0">
                <a:effectLst/>
                <a:latin typeface="Arial" charset="0"/>
              </a:rPr>
              <a:t> na América do Sul.</a:t>
            </a:r>
          </a:p>
          <a:p>
            <a:pPr marL="174625" indent="-174625" algn="just" eaLnBrk="1" hangingPunct="1">
              <a:lnSpc>
                <a:spcPct val="80000"/>
              </a:lnSpc>
              <a:spcAft>
                <a:spcPts val="0"/>
              </a:spcAft>
              <a:defRPr/>
            </a:pPr>
            <a:endParaRPr lang="pt-BR" sz="2000" b="1" dirty="0" smtClean="0">
              <a:effectLst/>
              <a:latin typeface="Arial" charset="0"/>
            </a:endParaRPr>
          </a:p>
          <a:p>
            <a:pPr marL="174625" indent="-174625" algn="just" eaLnBrk="1" hangingPunct="1">
              <a:lnSpc>
                <a:spcPct val="80000"/>
              </a:lnSpc>
              <a:spcAft>
                <a:spcPts val="0"/>
              </a:spcAft>
              <a:defRPr/>
            </a:pPr>
            <a:r>
              <a:rPr lang="pt-BR" sz="2000" b="1" dirty="0" smtClean="0">
                <a:effectLst/>
                <a:latin typeface="Arial" charset="0"/>
              </a:rPr>
              <a:t>Aumentar os níveis de eficiência do transporte para redução de </a:t>
            </a:r>
            <a:r>
              <a:rPr lang="pt-BR" sz="2000" dirty="0" smtClean="0">
                <a:effectLst/>
                <a:latin typeface="Arial" charset="0"/>
              </a:rPr>
              <a:t>tempos de viagem, custos de transportes  e acidentes.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ítulo 1"/>
          <p:cNvSpPr>
            <a:spLocks noGrp="1"/>
          </p:cNvSpPr>
          <p:nvPr>
            <p:ph type="title" idx="4294967295"/>
          </p:nvPr>
        </p:nvSpPr>
        <p:spPr bwMode="auto">
          <a:xfrm>
            <a:off x="457200" y="615950"/>
            <a:ext cx="8229600" cy="652463"/>
          </a:xfrm>
          <a:prstGeom prst="rect">
            <a:avLst/>
          </a:prstGeom>
          <a:noFill/>
          <a:ln>
            <a:miter lim="800000"/>
            <a:headEnd/>
            <a:tailEnd/>
          </a:ln>
        </p:spPr>
        <p:txBody>
          <a:bodyPr/>
          <a:lstStyle/>
          <a:p>
            <a:pPr eaLnBrk="1" hangingPunct="1"/>
            <a:r>
              <a:rPr lang="pt-BR" smtClean="0">
                <a:effectLst/>
              </a:rPr>
              <a:t>Política Nacional de Transportes</a:t>
            </a:r>
          </a:p>
        </p:txBody>
      </p:sp>
      <p:sp>
        <p:nvSpPr>
          <p:cNvPr id="18434" name="Espaço Reservado para Conteúdo 2"/>
          <p:cNvSpPr>
            <a:spLocks noGrp="1"/>
          </p:cNvSpPr>
          <p:nvPr>
            <p:ph idx="4294967295"/>
          </p:nvPr>
        </p:nvSpPr>
        <p:spPr>
          <a:xfrm>
            <a:off x="457200" y="1412875"/>
            <a:ext cx="8229600" cy="1108075"/>
          </a:xfrm>
          <a:prstGeom prst="rect">
            <a:avLst/>
          </a:prstGeom>
        </p:spPr>
        <p:txBody>
          <a:bodyPr/>
          <a:lstStyle/>
          <a:p>
            <a:pPr eaLnBrk="1" hangingPunct="1">
              <a:defRPr/>
            </a:pPr>
            <a:r>
              <a:rPr lang="pt-BR" sz="2400" dirty="0">
                <a:latin typeface="+mj-lt"/>
              </a:rPr>
              <a:t>Política intersetorial e Interministerial</a:t>
            </a:r>
          </a:p>
          <a:p>
            <a:pPr eaLnBrk="1" hangingPunct="1">
              <a:defRPr/>
            </a:pPr>
            <a:r>
              <a:rPr lang="pt-BR" sz="2400" dirty="0">
                <a:latin typeface="+mj-lt"/>
              </a:rPr>
              <a:t>Mudanças na Matriz Logística Brasileira (PNLT)</a:t>
            </a:r>
          </a:p>
        </p:txBody>
      </p:sp>
      <p:graphicFrame>
        <p:nvGraphicFramePr>
          <p:cNvPr id="1026" name="Object 9"/>
          <p:cNvGraphicFramePr>
            <a:graphicFrameLocks noChangeAspect="1"/>
          </p:cNvGraphicFramePr>
          <p:nvPr/>
        </p:nvGraphicFramePr>
        <p:xfrm>
          <a:off x="974725" y="2636838"/>
          <a:ext cx="7269163" cy="3933825"/>
        </p:xfrm>
        <a:graphic>
          <a:graphicData uri="http://schemas.openxmlformats.org/presentationml/2006/ole">
            <p:oleObj spid="_x0000_s1026" name="Gráfico" r:id="rId4" imgW="5257800" imgH="2790898"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cstate="print"/>
          <a:srcRect t="6924"/>
          <a:stretch>
            <a:fillRect/>
          </a:stretch>
        </p:blipFill>
        <p:spPr bwMode="auto">
          <a:xfrm>
            <a:off x="265113" y="1504950"/>
            <a:ext cx="8642350" cy="5237163"/>
          </a:xfrm>
          <a:prstGeom prst="rect">
            <a:avLst/>
          </a:prstGeom>
          <a:noFill/>
          <a:ln w="9525">
            <a:noFill/>
            <a:miter lim="800000"/>
            <a:headEnd/>
            <a:tailEnd/>
          </a:ln>
        </p:spPr>
      </p:pic>
      <p:sp>
        <p:nvSpPr>
          <p:cNvPr id="3" name="Text Box 5"/>
          <p:cNvSpPr txBox="1">
            <a:spLocks noChangeArrowheads="1"/>
          </p:cNvSpPr>
          <p:nvPr/>
        </p:nvSpPr>
        <p:spPr bwMode="auto">
          <a:xfrm>
            <a:off x="323850" y="765175"/>
            <a:ext cx="8569325" cy="461963"/>
          </a:xfrm>
          <a:prstGeom prst="rect">
            <a:avLst/>
          </a:prstGeom>
          <a:noFill/>
          <a:ln w="9525">
            <a:noFill/>
            <a:miter lim="800000"/>
            <a:headEnd/>
            <a:tailEnd/>
          </a:ln>
        </p:spPr>
        <p:txBody>
          <a:bodyPr>
            <a:spAutoFit/>
          </a:bodyPr>
          <a:lstStyle/>
          <a:p>
            <a:pPr algn="ctr">
              <a:spcBef>
                <a:spcPct val="50000"/>
              </a:spcBef>
              <a:defRPr/>
            </a:pPr>
            <a:r>
              <a:rPr lang="pt-BR" sz="2400" dirty="0">
                <a:latin typeface="+mj-lt"/>
              </a:rPr>
              <a:t>Evolução do Consumo final de derivados de petróleo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225550"/>
            <a:ext cx="9144000" cy="4906963"/>
          </a:xfrm>
          <a:prstGeom prst="rect">
            <a:avLst/>
          </a:prstGeom>
        </p:spPr>
        <p:txBody>
          <a:bodyPr>
            <a:spAutoFit/>
          </a:bodyPr>
          <a:lstStyle/>
          <a:p>
            <a:pPr algn="ctr">
              <a:lnSpc>
                <a:spcPct val="70000"/>
              </a:lnSpc>
              <a:spcBef>
                <a:spcPct val="50000"/>
              </a:spcBef>
              <a:defRPr/>
            </a:pPr>
            <a:r>
              <a:rPr lang="pt-BR" sz="3200" b="1" dirty="0">
                <a:latin typeface="+mj-lt"/>
              </a:rPr>
              <a:t>Benefícios resultantes da mudança da </a:t>
            </a:r>
          </a:p>
          <a:p>
            <a:pPr algn="ctr">
              <a:lnSpc>
                <a:spcPct val="70000"/>
              </a:lnSpc>
              <a:spcBef>
                <a:spcPct val="50000"/>
              </a:spcBef>
              <a:defRPr/>
            </a:pPr>
            <a:r>
              <a:rPr lang="pt-BR" sz="3200" b="1" dirty="0">
                <a:latin typeface="+mj-lt"/>
              </a:rPr>
              <a:t>Matriz de Transportes</a:t>
            </a:r>
          </a:p>
          <a:p>
            <a:pPr algn="ctr">
              <a:lnSpc>
                <a:spcPct val="70000"/>
              </a:lnSpc>
              <a:spcBef>
                <a:spcPct val="50000"/>
              </a:spcBef>
              <a:defRPr/>
            </a:pPr>
            <a:r>
              <a:rPr lang="pt-BR" sz="3200" b="1" dirty="0">
                <a:solidFill>
                  <a:srgbClr val="3399FF"/>
                </a:solidFill>
                <a:latin typeface="+mj-lt"/>
              </a:rPr>
              <a:t>de 2005 para 2023/2025</a:t>
            </a:r>
          </a:p>
          <a:p>
            <a:pPr algn="ctr">
              <a:lnSpc>
                <a:spcPct val="70000"/>
              </a:lnSpc>
              <a:spcBef>
                <a:spcPct val="50000"/>
              </a:spcBef>
              <a:defRPr/>
            </a:pPr>
            <a:r>
              <a:rPr lang="pt-BR" sz="2400" dirty="0">
                <a:solidFill>
                  <a:srgbClr val="3399FF"/>
                </a:solidFill>
                <a:latin typeface="+mj-lt"/>
              </a:rPr>
              <a:t>(Produção de transportes de 850,9  para 1.510,4 Bi tku)</a:t>
            </a:r>
          </a:p>
          <a:p>
            <a:pPr>
              <a:lnSpc>
                <a:spcPct val="70000"/>
              </a:lnSpc>
              <a:spcBef>
                <a:spcPct val="50000"/>
              </a:spcBef>
              <a:defRPr/>
            </a:pPr>
            <a:endParaRPr lang="pt-BR" sz="2800" dirty="0">
              <a:solidFill>
                <a:srgbClr val="66FF33"/>
              </a:solidFill>
              <a:latin typeface="+mj-lt"/>
            </a:endParaRPr>
          </a:p>
          <a:p>
            <a:pPr lvl="1">
              <a:lnSpc>
                <a:spcPct val="85000"/>
              </a:lnSpc>
              <a:spcBef>
                <a:spcPct val="50000"/>
              </a:spcBef>
              <a:buFont typeface="Wingdings" pitchFamily="2" charset="2"/>
              <a:buChar char="Ø"/>
              <a:defRPr/>
            </a:pPr>
            <a:r>
              <a:rPr lang="pt-BR" sz="2800" b="1" dirty="0">
                <a:solidFill>
                  <a:srgbClr val="FFFF00"/>
                </a:solidFill>
                <a:latin typeface="+mj-lt"/>
              </a:rPr>
              <a:t>38% de aumento da eficiência energética</a:t>
            </a:r>
          </a:p>
          <a:p>
            <a:pPr lvl="1">
              <a:lnSpc>
                <a:spcPct val="85000"/>
              </a:lnSpc>
              <a:spcBef>
                <a:spcPct val="50000"/>
              </a:spcBef>
              <a:buFont typeface="Wingdings" pitchFamily="2" charset="2"/>
              <a:buChar char="Ø"/>
              <a:defRPr/>
            </a:pPr>
            <a:r>
              <a:rPr lang="pt-BR" sz="2800" b="1" dirty="0">
                <a:solidFill>
                  <a:srgbClr val="66FF33"/>
                </a:solidFill>
                <a:latin typeface="+mj-lt"/>
              </a:rPr>
              <a:t>41% de redução de consumo de combustível</a:t>
            </a:r>
            <a:endParaRPr lang="pt-BR" sz="2800" b="1" dirty="0">
              <a:solidFill>
                <a:srgbClr val="FFFF00"/>
              </a:solidFill>
              <a:latin typeface="+mj-lt"/>
            </a:endParaRPr>
          </a:p>
          <a:p>
            <a:pPr lvl="1">
              <a:lnSpc>
                <a:spcPct val="85000"/>
              </a:lnSpc>
              <a:spcBef>
                <a:spcPct val="50000"/>
              </a:spcBef>
              <a:buFont typeface="Wingdings" pitchFamily="2" charset="2"/>
              <a:buChar char="Ø"/>
              <a:defRPr/>
            </a:pPr>
            <a:r>
              <a:rPr lang="pt-BR" sz="2800" b="1" dirty="0">
                <a:solidFill>
                  <a:srgbClr val="B2B2B2"/>
                </a:solidFill>
                <a:latin typeface="+mj-lt"/>
              </a:rPr>
              <a:t>32% de redução de emissão de CO2</a:t>
            </a:r>
          </a:p>
          <a:p>
            <a:pPr lvl="1">
              <a:lnSpc>
                <a:spcPct val="85000"/>
              </a:lnSpc>
              <a:spcBef>
                <a:spcPct val="50000"/>
              </a:spcBef>
              <a:buFont typeface="Wingdings" pitchFamily="2" charset="2"/>
              <a:buChar char="Ø"/>
              <a:defRPr/>
            </a:pPr>
            <a:r>
              <a:rPr lang="pt-BR" sz="2800" b="1" dirty="0">
                <a:solidFill>
                  <a:srgbClr val="996600"/>
                </a:solidFill>
                <a:latin typeface="+mj-lt"/>
              </a:rPr>
              <a:t>39% de redução de emissão de NOx</a:t>
            </a:r>
            <a:endParaRPr lang="pt-BR" sz="2800" b="1"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188" y="1528763"/>
            <a:ext cx="8208962" cy="4708525"/>
          </a:xfrm>
          <a:prstGeom prst="rect">
            <a:avLst/>
          </a:prstGeom>
          <a:noFill/>
          <a:ln w="9525">
            <a:noFill/>
            <a:miter lim="800000"/>
            <a:headEnd/>
            <a:tailEnd/>
          </a:ln>
          <a:effectLst/>
        </p:spPr>
        <p:txBody>
          <a:bodyPr>
            <a:spAutoFit/>
          </a:bodyPr>
          <a:lstStyle/>
          <a:p>
            <a:pPr>
              <a:spcBef>
                <a:spcPct val="100000"/>
              </a:spcBef>
              <a:defRPr/>
            </a:pPr>
            <a:r>
              <a:rPr lang="pt-BR" sz="2000" b="1" dirty="0">
                <a:latin typeface="+mj-lt"/>
              </a:rPr>
              <a:t>A política de transportes do Governo Federal, nos últimos oito anos, foi marcada pela recuperação dos diversos modais: </a:t>
            </a:r>
          </a:p>
          <a:p>
            <a:pPr>
              <a:spcBef>
                <a:spcPct val="100000"/>
              </a:spcBef>
              <a:defRPr/>
            </a:pPr>
            <a:r>
              <a:rPr lang="pt-BR" sz="2000" b="1" dirty="0">
                <a:latin typeface="+mj-lt"/>
              </a:rPr>
              <a:t>No rodoviário, priorizou a recuperação e construção de novas estradas, além da mudança no modelo de concessões. </a:t>
            </a:r>
          </a:p>
          <a:p>
            <a:pPr>
              <a:spcBef>
                <a:spcPct val="100000"/>
              </a:spcBef>
              <a:defRPr/>
            </a:pPr>
            <a:r>
              <a:rPr lang="pt-BR" sz="2000" b="1" dirty="0">
                <a:latin typeface="+mj-lt"/>
              </a:rPr>
              <a:t>No ferroviário, deu início à reparação e expansão da malha, em grandes projetos de integração regional e remoção de gargalos. </a:t>
            </a:r>
          </a:p>
          <a:p>
            <a:pPr>
              <a:spcBef>
                <a:spcPct val="100000"/>
              </a:spcBef>
              <a:defRPr/>
            </a:pPr>
            <a:r>
              <a:rPr lang="pt-BR" sz="2000" b="1" dirty="0">
                <a:latin typeface="+mj-lt"/>
              </a:rPr>
              <a:t>No hidroviário, buscou recuperar a infraestrutura portuária, em especial de localidades ribeirinhas onde o transporte terrestre é precário ou inexistente, e retomou a indústria naval. </a:t>
            </a:r>
          </a:p>
          <a:p>
            <a:pPr>
              <a:spcBef>
                <a:spcPct val="100000"/>
              </a:spcBef>
              <a:defRPr/>
            </a:pPr>
            <a:r>
              <a:rPr lang="pt-BR" sz="2000" b="1" dirty="0">
                <a:latin typeface="+mj-lt"/>
              </a:rPr>
              <a:t>No aéreo, investiu na expansão da infraestrutura e na formulação de uma nova política para o setor.</a:t>
            </a:r>
          </a:p>
        </p:txBody>
      </p:sp>
      <p:sp>
        <p:nvSpPr>
          <p:cNvPr id="3" name="Text Box 5"/>
          <p:cNvSpPr txBox="1">
            <a:spLocks noChangeArrowheads="1"/>
          </p:cNvSpPr>
          <p:nvPr/>
        </p:nvSpPr>
        <p:spPr bwMode="auto">
          <a:xfrm>
            <a:off x="684213" y="822325"/>
            <a:ext cx="7488237" cy="519113"/>
          </a:xfrm>
          <a:prstGeom prst="rect">
            <a:avLst/>
          </a:prstGeom>
          <a:noFill/>
          <a:ln w="9525">
            <a:noFill/>
            <a:miter lim="800000"/>
            <a:headEnd/>
            <a:tailEnd/>
          </a:ln>
          <a:effectLst/>
        </p:spPr>
        <p:txBody>
          <a:bodyPr>
            <a:spAutoFit/>
          </a:bodyPr>
          <a:lstStyle/>
          <a:p>
            <a:pPr algn="ctr">
              <a:spcBef>
                <a:spcPct val="50000"/>
              </a:spcBef>
              <a:defRPr/>
            </a:pPr>
            <a:r>
              <a:rPr lang="pt-BR" sz="2800" b="1" dirty="0">
                <a:solidFill>
                  <a:schemeClr val="hlink"/>
                </a:solidFill>
                <a:latin typeface="+mj-lt"/>
              </a:rPr>
              <a:t>TRANSPORTES </a:t>
            </a:r>
            <a:r>
              <a:rPr lang="pt-BR" sz="1400" b="1" dirty="0">
                <a:solidFill>
                  <a:schemeClr val="hlink"/>
                </a:solidFill>
                <a:latin typeface="+mj-lt"/>
              </a:rPr>
              <a:t>(1)</a:t>
            </a:r>
          </a:p>
        </p:txBody>
      </p:sp>
      <p:sp>
        <p:nvSpPr>
          <p:cNvPr id="4" name="Text Box 8"/>
          <p:cNvSpPr txBox="1">
            <a:spLocks noChangeArrowheads="1"/>
          </p:cNvSpPr>
          <p:nvPr/>
        </p:nvSpPr>
        <p:spPr bwMode="auto">
          <a:xfrm>
            <a:off x="468313" y="6477000"/>
            <a:ext cx="8496300" cy="631825"/>
          </a:xfrm>
          <a:prstGeom prst="rect">
            <a:avLst/>
          </a:prstGeom>
          <a:noFill/>
          <a:ln w="9525">
            <a:noFill/>
            <a:miter lim="800000"/>
            <a:headEnd/>
            <a:tailEnd/>
          </a:ln>
          <a:effectLst/>
        </p:spPr>
        <p:txBody>
          <a:bodyPr>
            <a:spAutoFit/>
          </a:bodyPr>
          <a:lstStyle/>
          <a:p>
            <a:pPr>
              <a:defRPr/>
            </a:pPr>
            <a:r>
              <a:rPr lang="pt-BR" sz="1400" b="1" dirty="0">
                <a:solidFill>
                  <a:schemeClr val="hlink"/>
                </a:solidFill>
                <a:latin typeface="+mj-lt"/>
              </a:rPr>
              <a:t>(1) Fonte: DESTAQUES - Ações e programas do Governo Federal - Dez/2010</a:t>
            </a:r>
            <a:endParaRPr lang="pt-BR" sz="1000" b="1" dirty="0">
              <a:solidFill>
                <a:schemeClr val="hlink"/>
              </a:solidFill>
              <a:latin typeface="+mj-lt"/>
            </a:endParaRPr>
          </a:p>
          <a:p>
            <a:pPr>
              <a:spcBef>
                <a:spcPct val="50000"/>
              </a:spcBef>
              <a:defRPr/>
            </a:pPr>
            <a:endParaRPr lang="pt-BR" sz="1400" b="1" dirty="0">
              <a:solidFill>
                <a:schemeClr val="hlink"/>
              </a:solidFill>
            </a:endParaRPr>
          </a:p>
        </p:txBody>
      </p:sp>
      <p:sp>
        <p:nvSpPr>
          <p:cNvPr id="9221" name="Line 7"/>
          <p:cNvSpPr>
            <a:spLocks noChangeShapeType="1"/>
          </p:cNvSpPr>
          <p:nvPr/>
        </p:nvSpPr>
        <p:spPr bwMode="auto">
          <a:xfrm>
            <a:off x="0" y="6453188"/>
            <a:ext cx="9144000" cy="0"/>
          </a:xfrm>
          <a:prstGeom prst="line">
            <a:avLst/>
          </a:prstGeom>
          <a:noFill/>
          <a:ln w="9525">
            <a:solidFill>
              <a:schemeClr val="hlink"/>
            </a:solidFill>
            <a:round/>
            <a:headEnd/>
            <a:tailEnd/>
          </a:ln>
        </p:spPr>
        <p:txBody>
          <a:bodyPr/>
          <a:lstStyle/>
          <a:p>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1125538"/>
            <a:ext cx="9144000" cy="5668962"/>
          </a:xfrm>
          <a:prstGeom prst="rect">
            <a:avLst/>
          </a:prstGeom>
          <a:noFill/>
          <a:ln w="9525">
            <a:noFill/>
            <a:miter lim="800000"/>
            <a:headEnd/>
            <a:tailEnd/>
          </a:ln>
        </p:spPr>
        <p:txBody>
          <a:bodyPr>
            <a:spAutoFit/>
          </a:bodyPr>
          <a:lstStyle/>
          <a:p>
            <a:pPr marL="174625" indent="-174625"/>
            <a:endParaRPr lang="pt-BR" b="1" i="1"/>
          </a:p>
          <a:p>
            <a:pPr marL="174625" indent="-174625"/>
            <a:r>
              <a:rPr lang="pt-BR" sz="2400" b="1" i="1">
                <a:latin typeface="Arial" pitchFamily="34" charset="0"/>
              </a:rPr>
              <a:t>Quase 5 mil km de melhorias e construção de rodovias concluídas</a:t>
            </a:r>
            <a:endParaRPr lang="pt-BR" sz="2000" b="1" i="1">
              <a:latin typeface="Arial" pitchFamily="34" charset="0"/>
            </a:endParaRPr>
          </a:p>
          <a:p>
            <a:pPr marL="174625" indent="-174625"/>
            <a:endParaRPr lang="pt-BR">
              <a:latin typeface="Arial" pitchFamily="34" charset="0"/>
            </a:endParaRPr>
          </a:p>
          <a:p>
            <a:pPr marL="174625" indent="-174625"/>
            <a:r>
              <a:rPr lang="pt-BR" sz="2000">
                <a:latin typeface="Arial" pitchFamily="34" charset="0"/>
              </a:rPr>
              <a:t>• </a:t>
            </a:r>
            <a:r>
              <a:rPr lang="pt-BR" sz="2000" b="1">
                <a:latin typeface="Arial" pitchFamily="34" charset="0"/>
              </a:rPr>
              <a:t>Em oito anos, o País ganhou 2.664 km de novas rodovias construídas ou pavimentadas. Outros 3.280 km de obras estão em andamento. Além disso, 1.843 km de rodovias federais receberam obras de duplicação, adequação, contornos e travessias.</a:t>
            </a:r>
          </a:p>
          <a:p>
            <a:pPr marL="174625" indent="-174625">
              <a:buFontTx/>
              <a:buChar char="•"/>
            </a:pPr>
            <a:r>
              <a:rPr lang="pt-BR" sz="2000" b="1">
                <a:latin typeface="Arial" pitchFamily="34" charset="0"/>
              </a:rPr>
              <a:t>Com a conclusão das obras em execução, o País terá um aumento de 70% da malha rodoviária federal duplicada em relação ao início de 2003</a:t>
            </a:r>
            <a:r>
              <a:rPr lang="pt-BR" b="1">
                <a:latin typeface="Arial" pitchFamily="34" charset="0"/>
              </a:rPr>
              <a:t>.</a:t>
            </a:r>
            <a:endParaRPr lang="pt-BR" b="1" i="1">
              <a:latin typeface="Arial" pitchFamily="34" charset="0"/>
            </a:endParaRPr>
          </a:p>
          <a:p>
            <a:pPr marL="174625" indent="-174625"/>
            <a:endParaRPr lang="pt-BR" b="1" i="1">
              <a:latin typeface="Arial" pitchFamily="34" charset="0"/>
            </a:endParaRPr>
          </a:p>
          <a:p>
            <a:pPr marL="174625" indent="-174625"/>
            <a:endParaRPr lang="pt-BR" b="1" i="1">
              <a:latin typeface="Arial" pitchFamily="34" charset="0"/>
            </a:endParaRPr>
          </a:p>
          <a:p>
            <a:pPr marL="174625" indent="-174625"/>
            <a:r>
              <a:rPr lang="pt-BR" sz="2400" b="1" i="1">
                <a:latin typeface="Arial" pitchFamily="34" charset="0"/>
              </a:rPr>
              <a:t>Melhoram as condições das estradas com obras de manutenção e sinalização</a:t>
            </a:r>
            <a:r>
              <a:rPr lang="pt-BR" sz="2000" b="1" i="1">
                <a:latin typeface="Arial" pitchFamily="34" charset="0"/>
              </a:rPr>
              <a:t> </a:t>
            </a:r>
          </a:p>
          <a:p>
            <a:pPr marL="174625" indent="-174625"/>
            <a:endParaRPr lang="pt-BR">
              <a:latin typeface="Arial" pitchFamily="34" charset="0"/>
            </a:endParaRPr>
          </a:p>
          <a:p>
            <a:pPr marL="174625" indent="-174625"/>
            <a:r>
              <a:rPr lang="pt-BR" sz="2000" b="1">
                <a:latin typeface="Arial" pitchFamily="34" charset="0"/>
              </a:rPr>
              <a:t>• Intervenções de conservação, recuperação e restauração melhoraram 53.653 km de rodovias pavimentadas em 2010 (até julho). Em 2003, eram mantidos 38.015 km</a:t>
            </a:r>
            <a:r>
              <a:rPr lang="pt-BR" sz="2000">
                <a:latin typeface="Arial" pitchFamily="34" charset="0"/>
              </a:rPr>
              <a:t>.</a:t>
            </a:r>
          </a:p>
        </p:txBody>
      </p:sp>
      <p:sp>
        <p:nvSpPr>
          <p:cNvPr id="10243" name="Text Box 5"/>
          <p:cNvSpPr txBox="1">
            <a:spLocks noChangeArrowheads="1"/>
          </p:cNvSpPr>
          <p:nvPr/>
        </p:nvSpPr>
        <p:spPr bwMode="auto">
          <a:xfrm>
            <a:off x="1547813" y="706438"/>
            <a:ext cx="5400675" cy="1376362"/>
          </a:xfrm>
          <a:prstGeom prst="rect">
            <a:avLst/>
          </a:prstGeom>
          <a:noFill/>
          <a:ln w="9525">
            <a:noFill/>
            <a:miter lim="800000"/>
            <a:headEnd/>
            <a:tailEnd/>
          </a:ln>
        </p:spPr>
        <p:txBody>
          <a:bodyPr>
            <a:spAutoFit/>
          </a:bodyPr>
          <a:lstStyle/>
          <a:p>
            <a:pPr algn="ctr">
              <a:lnSpc>
                <a:spcPct val="50000"/>
              </a:lnSpc>
              <a:spcBef>
                <a:spcPct val="50000"/>
              </a:spcBef>
            </a:pPr>
            <a:r>
              <a:rPr lang="pt-BR" sz="2800" b="1">
                <a:solidFill>
                  <a:schemeClr val="hlink"/>
                </a:solidFill>
                <a:latin typeface="Arial" pitchFamily="34" charset="0"/>
              </a:rPr>
              <a:t>TRANSPORTES</a:t>
            </a:r>
          </a:p>
          <a:p>
            <a:pPr algn="ctr">
              <a:lnSpc>
                <a:spcPct val="50000"/>
              </a:lnSpc>
              <a:spcBef>
                <a:spcPct val="50000"/>
              </a:spcBef>
            </a:pPr>
            <a:r>
              <a:rPr lang="pt-BR" sz="2800">
                <a:solidFill>
                  <a:schemeClr val="hlink"/>
                </a:solidFill>
                <a:latin typeface="Arial" pitchFamily="34" charset="0"/>
              </a:rPr>
              <a:t>Rodovias</a:t>
            </a:r>
          </a:p>
          <a:p>
            <a:pPr>
              <a:spcBef>
                <a:spcPct val="50000"/>
              </a:spcBef>
            </a:pPr>
            <a:endParaRPr lang="pt-BR" sz="2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luxo">
  <a:themeElements>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Escritório Clá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x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x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x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x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x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x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x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x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1002</TotalTime>
  <Words>2560</Words>
  <Application>Microsoft Office PowerPoint</Application>
  <PresentationFormat>Apresentação na tela (4:3)</PresentationFormat>
  <Paragraphs>290</Paragraphs>
  <Slides>39</Slides>
  <Notes>3</Notes>
  <HiddenSlides>0</HiddenSlides>
  <MMClips>0</MMClips>
  <ScaleCrop>false</ScaleCrop>
  <HeadingPairs>
    <vt:vector size="8" baseType="variant">
      <vt:variant>
        <vt:lpstr>Fontes usadas</vt:lpstr>
      </vt:variant>
      <vt:variant>
        <vt:i4>9</vt:i4>
      </vt:variant>
      <vt:variant>
        <vt:lpstr>Tema</vt:lpstr>
      </vt:variant>
      <vt:variant>
        <vt:i4>1</vt:i4>
      </vt:variant>
      <vt:variant>
        <vt:lpstr>Servidores OLE incorporados</vt:lpstr>
      </vt:variant>
      <vt:variant>
        <vt:i4>1</vt:i4>
      </vt:variant>
      <vt:variant>
        <vt:lpstr>Títulos de slides</vt:lpstr>
      </vt:variant>
      <vt:variant>
        <vt:i4>39</vt:i4>
      </vt:variant>
    </vt:vector>
  </HeadingPairs>
  <TitlesOfParts>
    <vt:vector size="50" baseType="lpstr">
      <vt:lpstr>Garamond</vt:lpstr>
      <vt:lpstr>Arial</vt:lpstr>
      <vt:lpstr>Times New Roman</vt:lpstr>
      <vt:lpstr>Wingdings</vt:lpstr>
      <vt:lpstr>Calibri</vt:lpstr>
      <vt:lpstr>Arial Narrow</vt:lpstr>
      <vt:lpstr>Lucida Sans Unicode</vt:lpstr>
      <vt:lpstr>Dauphin</vt:lpstr>
      <vt:lpstr>Serifa BT</vt:lpstr>
      <vt:lpstr>Fluxo</vt:lpstr>
      <vt:lpstr>Gráfico</vt:lpstr>
      <vt:lpstr>Construção Sustentável  em Rodovias</vt:lpstr>
      <vt:lpstr>Slide 2</vt:lpstr>
      <vt:lpstr>Slide 3</vt:lpstr>
      <vt:lpstr>Visão Estratégica do MT</vt:lpstr>
      <vt:lpstr>Política Nacional de Transportes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Renovação de Frota</vt:lpstr>
      <vt:lpstr>PROCAMINHONEIRO (Recursos do BNDES)</vt:lpstr>
      <vt:lpstr>Acidentes em Rodovias Federais - 2009</vt:lpstr>
      <vt:lpstr>Custos Econômicos e Sociais dos Acidentes de Trânsito  nas Rodovias Federais  (IPEA-2005)</vt:lpstr>
      <vt:lpstr>Política Nacional de Segurança no Trânsito para as Rodovias Federais</vt:lpstr>
      <vt:lpstr>Ações para Redução de Acidentes e Melhoria da Segurança Viária</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Próximas Ações</vt:lpstr>
      <vt:lpstr>Foco das próximas ações</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Construção Sustentável em Rodovias</dc:title>
  <dc:subject>Inovação e Sustantabilidade em Obras Públicas</dc:subject>
  <dc:creator>Marcelo Perrupato</dc:creator>
  <cp:keywords>Construção Sustentável em Rodovias</cp:keywords>
  <dc:description>Apresentação do Secretário  de Política Nacional de Transportes - MT no Workshop do SINAENCO sobre "Inovação e Sustentabilidade em Obras Públicas", realizado em São Paulo, em 24 de fevereiro de 2011.</dc:description>
  <cp:lastModifiedBy>ada.pereira</cp:lastModifiedBy>
  <cp:revision>164</cp:revision>
  <dcterms:created xsi:type="dcterms:W3CDTF">2010-05-03T00:12:07Z</dcterms:created>
  <dcterms:modified xsi:type="dcterms:W3CDTF">2014-11-11T17:08:30Z</dcterms:modified>
  <cp:category>Institucional</cp:category>
</cp:coreProperties>
</file>