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65" r:id="rId3"/>
    <p:sldId id="266" r:id="rId4"/>
    <p:sldId id="293" r:id="rId5"/>
    <p:sldId id="291" r:id="rId6"/>
    <p:sldId id="267" r:id="rId7"/>
    <p:sldId id="292" r:id="rId8"/>
    <p:sldId id="268" r:id="rId9"/>
    <p:sldId id="290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94" r:id="rId18"/>
    <p:sldId id="295" r:id="rId19"/>
    <p:sldId id="296" r:id="rId20"/>
    <p:sldId id="277" r:id="rId21"/>
    <p:sldId id="278" r:id="rId22"/>
    <p:sldId id="279" r:id="rId23"/>
    <p:sldId id="280" r:id="rId24"/>
    <p:sldId id="281" r:id="rId2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CC"/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0" autoAdjust="0"/>
    <p:restoredTop sz="94638" autoAdjust="0"/>
  </p:normalViewPr>
  <p:slideViewPr>
    <p:cSldViewPr showGuides="1">
      <p:cViewPr varScale="1">
        <p:scale>
          <a:sx n="115" d="100"/>
          <a:sy n="115" d="100"/>
        </p:scale>
        <p:origin x="-56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1F118-B488-4382-ABCA-78CDBD2448E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A1F65E74-BEFB-4400-A768-A71CA33E0880}">
      <dgm:prSet/>
      <dgm:spPr/>
      <dgm:t>
        <a:bodyPr/>
        <a:lstStyle/>
        <a:p>
          <a:pPr rtl="0"/>
          <a:r>
            <a:rPr lang="pt-BR" dirty="0" smtClean="0"/>
            <a:t>Envolve temas como:</a:t>
          </a:r>
          <a:endParaRPr lang="pt-BR" dirty="0"/>
        </a:p>
      </dgm:t>
    </dgm:pt>
    <dgm:pt modelId="{D86F6027-7ECB-47F3-A67B-C5F81EAFE2CC}" type="parTrans" cxnId="{63E67ECD-BE1F-4A90-9CE9-943849029E4A}">
      <dgm:prSet/>
      <dgm:spPr/>
      <dgm:t>
        <a:bodyPr/>
        <a:lstStyle/>
        <a:p>
          <a:endParaRPr lang="pt-BR"/>
        </a:p>
      </dgm:t>
    </dgm:pt>
    <dgm:pt modelId="{D842ED2E-EA91-4BE6-A77F-9B34AF65B058}" type="sibTrans" cxnId="{63E67ECD-BE1F-4A90-9CE9-943849029E4A}">
      <dgm:prSet/>
      <dgm:spPr/>
      <dgm:t>
        <a:bodyPr/>
        <a:lstStyle/>
        <a:p>
          <a:endParaRPr lang="pt-BR"/>
        </a:p>
      </dgm:t>
    </dgm:pt>
    <dgm:pt modelId="{7F79C135-DA77-4AEE-ACF9-05BF0F637A0D}">
      <dgm:prSet/>
      <dgm:spPr/>
      <dgm:t>
        <a:bodyPr/>
        <a:lstStyle/>
        <a:p>
          <a:pPr rtl="0"/>
          <a:r>
            <a:rPr lang="pt-BR" dirty="0" smtClean="0"/>
            <a:t>conduta ética</a:t>
          </a:r>
          <a:endParaRPr lang="pt-BR" dirty="0"/>
        </a:p>
      </dgm:t>
    </dgm:pt>
    <dgm:pt modelId="{A6E18789-AA09-4540-B4A5-E37032DE7CAD}" type="parTrans" cxnId="{33C64E35-F3DF-42A3-9035-03D3B51125A0}">
      <dgm:prSet/>
      <dgm:spPr/>
      <dgm:t>
        <a:bodyPr/>
        <a:lstStyle/>
        <a:p>
          <a:endParaRPr lang="pt-BR"/>
        </a:p>
      </dgm:t>
    </dgm:pt>
    <dgm:pt modelId="{B2BC4420-71D7-4E0B-844F-43B7A188957C}" type="sibTrans" cxnId="{33C64E35-F3DF-42A3-9035-03D3B51125A0}">
      <dgm:prSet/>
      <dgm:spPr/>
      <dgm:t>
        <a:bodyPr/>
        <a:lstStyle/>
        <a:p>
          <a:endParaRPr lang="pt-BR"/>
        </a:p>
      </dgm:t>
    </dgm:pt>
    <dgm:pt modelId="{97C125FF-E17F-4871-9592-2A85CEFDC26A}">
      <dgm:prSet/>
      <dgm:spPr/>
      <dgm:t>
        <a:bodyPr/>
        <a:lstStyle/>
        <a:p>
          <a:pPr rtl="0"/>
          <a:r>
            <a:rPr lang="pt-BR" dirty="0" smtClean="0"/>
            <a:t>orientações e exemplos das lideranças</a:t>
          </a:r>
          <a:endParaRPr lang="pt-BR" dirty="0"/>
        </a:p>
      </dgm:t>
    </dgm:pt>
    <dgm:pt modelId="{33029E94-A86A-479F-B8E3-6BBF854DC213}" type="parTrans" cxnId="{7559CB3E-0141-401A-94DE-34D19D2AF894}">
      <dgm:prSet/>
      <dgm:spPr/>
      <dgm:t>
        <a:bodyPr/>
        <a:lstStyle/>
        <a:p>
          <a:endParaRPr lang="pt-BR"/>
        </a:p>
      </dgm:t>
    </dgm:pt>
    <dgm:pt modelId="{07966017-4FE2-4B87-B5B6-F99174501FF9}" type="sibTrans" cxnId="{7559CB3E-0141-401A-94DE-34D19D2AF894}">
      <dgm:prSet/>
      <dgm:spPr/>
      <dgm:t>
        <a:bodyPr/>
        <a:lstStyle/>
        <a:p>
          <a:endParaRPr lang="pt-BR"/>
        </a:p>
      </dgm:t>
    </dgm:pt>
    <dgm:pt modelId="{D1098661-4B8F-4E9B-AAFB-CC6DC61953F6}">
      <dgm:prSet/>
      <dgm:spPr/>
      <dgm:t>
        <a:bodyPr/>
        <a:lstStyle/>
        <a:p>
          <a:pPr rtl="0"/>
          <a:r>
            <a:rPr lang="pt-BR" dirty="0" smtClean="0"/>
            <a:t>processos e divisões de trabalho</a:t>
          </a:r>
          <a:endParaRPr lang="pt-BR" dirty="0"/>
        </a:p>
      </dgm:t>
    </dgm:pt>
    <dgm:pt modelId="{D3C54B27-A314-4AFD-AD4B-C27ABA4DA346}" type="parTrans" cxnId="{C1A83DCB-9E9E-411A-92E2-289225C2F333}">
      <dgm:prSet/>
      <dgm:spPr/>
      <dgm:t>
        <a:bodyPr/>
        <a:lstStyle/>
        <a:p>
          <a:endParaRPr lang="pt-BR"/>
        </a:p>
      </dgm:t>
    </dgm:pt>
    <dgm:pt modelId="{E3F12DBB-1C61-48F5-BCC0-7999A35CA87E}" type="sibTrans" cxnId="{C1A83DCB-9E9E-411A-92E2-289225C2F333}">
      <dgm:prSet/>
      <dgm:spPr/>
      <dgm:t>
        <a:bodyPr/>
        <a:lstStyle/>
        <a:p>
          <a:endParaRPr lang="pt-BR"/>
        </a:p>
      </dgm:t>
    </dgm:pt>
    <dgm:pt modelId="{A5AFDB65-FBD4-4DEC-9442-822607F7E231}">
      <dgm:prSet/>
      <dgm:spPr/>
      <dgm:t>
        <a:bodyPr/>
        <a:lstStyle/>
        <a:p>
          <a:pPr rtl="0"/>
          <a:r>
            <a:rPr lang="pt-BR" dirty="0" smtClean="0"/>
            <a:t>políticas de incentivo a determinados comportamentos</a:t>
          </a:r>
          <a:endParaRPr lang="pt-BR" dirty="0"/>
        </a:p>
      </dgm:t>
    </dgm:pt>
    <dgm:pt modelId="{35DDF62E-82B9-4EFB-9D31-D1EBA2B28E66}" type="parTrans" cxnId="{52D6EA39-D9E6-4478-936F-177F8E21D7EA}">
      <dgm:prSet/>
      <dgm:spPr/>
      <dgm:t>
        <a:bodyPr/>
        <a:lstStyle/>
        <a:p>
          <a:endParaRPr lang="pt-BR"/>
        </a:p>
      </dgm:t>
    </dgm:pt>
    <dgm:pt modelId="{E79E226D-F649-4FC9-80F9-67CFF0C18092}" type="sibTrans" cxnId="{52D6EA39-D9E6-4478-936F-177F8E21D7EA}">
      <dgm:prSet/>
      <dgm:spPr/>
      <dgm:t>
        <a:bodyPr/>
        <a:lstStyle/>
        <a:p>
          <a:endParaRPr lang="pt-BR"/>
        </a:p>
      </dgm:t>
    </dgm:pt>
    <dgm:pt modelId="{12459677-6A24-4130-9154-D3E96F2C26B9}">
      <dgm:prSet/>
      <dgm:spPr/>
      <dgm:t>
        <a:bodyPr/>
        <a:lstStyle/>
        <a:p>
          <a:pPr rtl="0"/>
          <a:r>
            <a:rPr lang="pt-BR" dirty="0" smtClean="0"/>
            <a:t>sistemas de prestação de contas</a:t>
          </a:r>
          <a:endParaRPr lang="pt-BR" dirty="0"/>
        </a:p>
      </dgm:t>
    </dgm:pt>
    <dgm:pt modelId="{CD9A5F27-5CCD-4DA3-A373-C41B9E6AE1D7}" type="parTrans" cxnId="{82802EC2-0C57-4FF6-8000-65C4DCC465C7}">
      <dgm:prSet/>
      <dgm:spPr/>
      <dgm:t>
        <a:bodyPr/>
        <a:lstStyle/>
        <a:p>
          <a:endParaRPr lang="pt-BR"/>
        </a:p>
      </dgm:t>
    </dgm:pt>
    <dgm:pt modelId="{AE454DA6-225E-434D-AC14-5CD20E45BFB8}" type="sibTrans" cxnId="{82802EC2-0C57-4FF6-8000-65C4DCC465C7}">
      <dgm:prSet/>
      <dgm:spPr/>
      <dgm:t>
        <a:bodyPr/>
        <a:lstStyle/>
        <a:p>
          <a:endParaRPr lang="pt-BR"/>
        </a:p>
      </dgm:t>
    </dgm:pt>
    <dgm:pt modelId="{8E0C03CC-29D3-4CF2-B520-6D2F81166B50}">
      <dgm:prSet/>
      <dgm:spPr/>
      <dgm:t>
        <a:bodyPr/>
        <a:lstStyle/>
        <a:p>
          <a:pPr rtl="0"/>
          <a:r>
            <a:rPr lang="pt-BR" dirty="0" smtClean="0"/>
            <a:t>processos de monitoramento e uso de recursos</a:t>
          </a:r>
          <a:endParaRPr lang="pt-BR" dirty="0"/>
        </a:p>
      </dgm:t>
    </dgm:pt>
    <dgm:pt modelId="{9EFA596E-7730-4342-A435-6EB92BA32013}" type="parTrans" cxnId="{1A39BB60-367B-4903-ADE5-92684A60488E}">
      <dgm:prSet/>
      <dgm:spPr/>
      <dgm:t>
        <a:bodyPr/>
        <a:lstStyle/>
        <a:p>
          <a:endParaRPr lang="pt-BR"/>
        </a:p>
      </dgm:t>
    </dgm:pt>
    <dgm:pt modelId="{D1C8B3A1-74FF-493B-9821-C8060EA8500A}" type="sibTrans" cxnId="{1A39BB60-367B-4903-ADE5-92684A60488E}">
      <dgm:prSet/>
      <dgm:spPr/>
      <dgm:t>
        <a:bodyPr/>
        <a:lstStyle/>
        <a:p>
          <a:endParaRPr lang="pt-BR"/>
        </a:p>
      </dgm:t>
    </dgm:pt>
    <dgm:pt modelId="{85787949-F16C-487E-A30F-689314AC12F7}">
      <dgm:prSet/>
      <dgm:spPr/>
      <dgm:t>
        <a:bodyPr/>
        <a:lstStyle/>
        <a:p>
          <a:pPr rtl="0"/>
          <a:r>
            <a:rPr lang="pt-BR" b="1" dirty="0" smtClean="0"/>
            <a:t>interações com a sociedade em geral</a:t>
          </a:r>
          <a:endParaRPr lang="pt-BR" dirty="0"/>
        </a:p>
      </dgm:t>
    </dgm:pt>
    <dgm:pt modelId="{AD1E657A-6904-4593-93A2-824E7686AA5B}" type="parTrans" cxnId="{8EAD315E-A0EA-4970-BD35-B8A746591FC3}">
      <dgm:prSet/>
      <dgm:spPr/>
      <dgm:t>
        <a:bodyPr/>
        <a:lstStyle/>
        <a:p>
          <a:endParaRPr lang="pt-BR"/>
        </a:p>
      </dgm:t>
    </dgm:pt>
    <dgm:pt modelId="{971B2839-19C7-46BE-9E8E-7850860872A7}" type="sibTrans" cxnId="{8EAD315E-A0EA-4970-BD35-B8A746591FC3}">
      <dgm:prSet/>
      <dgm:spPr/>
      <dgm:t>
        <a:bodyPr/>
        <a:lstStyle/>
        <a:p>
          <a:endParaRPr lang="pt-BR"/>
        </a:p>
      </dgm:t>
    </dgm:pt>
    <dgm:pt modelId="{2D81C59C-662B-4553-A3BE-7C93385A7694}" type="pres">
      <dgm:prSet presAssocID="{E481F118-B488-4382-ABCA-78CDBD2448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5CE64EF-2FB8-4D7D-AE86-E79278709578}" type="pres">
      <dgm:prSet presAssocID="{A1F65E74-BEFB-4400-A768-A71CA33E0880}" presName="node" presStyleLbl="node1" presStyleIdx="0" presStyleCnt="1" custLinFactNeighborX="2145" custLinFactNeighborY="-290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852895-5851-424E-9585-51037F20119F}" type="presOf" srcId="{E481F118-B488-4382-ABCA-78CDBD2448E3}" destId="{2D81C59C-662B-4553-A3BE-7C93385A7694}" srcOrd="0" destOrd="0" presId="urn:microsoft.com/office/officeart/2005/8/layout/process1"/>
    <dgm:cxn modelId="{52D6EA39-D9E6-4478-936F-177F8E21D7EA}" srcId="{A1F65E74-BEFB-4400-A768-A71CA33E0880}" destId="{A5AFDB65-FBD4-4DEC-9442-822607F7E231}" srcOrd="3" destOrd="0" parTransId="{35DDF62E-82B9-4EFB-9D31-D1EBA2B28E66}" sibTransId="{E79E226D-F649-4FC9-80F9-67CFF0C18092}"/>
    <dgm:cxn modelId="{C1A83DCB-9E9E-411A-92E2-289225C2F333}" srcId="{A1F65E74-BEFB-4400-A768-A71CA33E0880}" destId="{D1098661-4B8F-4E9B-AAFB-CC6DC61953F6}" srcOrd="2" destOrd="0" parTransId="{D3C54B27-A314-4AFD-AD4B-C27ABA4DA346}" sibTransId="{E3F12DBB-1C61-48F5-BCC0-7999A35CA87E}"/>
    <dgm:cxn modelId="{82802EC2-0C57-4FF6-8000-65C4DCC465C7}" srcId="{A1F65E74-BEFB-4400-A768-A71CA33E0880}" destId="{12459677-6A24-4130-9154-D3E96F2C26B9}" srcOrd="4" destOrd="0" parTransId="{CD9A5F27-5CCD-4DA3-A373-C41B9E6AE1D7}" sibTransId="{AE454DA6-225E-434D-AC14-5CD20E45BFB8}"/>
    <dgm:cxn modelId="{AF7400BF-473D-4FB0-9FFE-4C58A449AA72}" type="presOf" srcId="{97C125FF-E17F-4871-9592-2A85CEFDC26A}" destId="{65CE64EF-2FB8-4D7D-AE86-E79278709578}" srcOrd="0" destOrd="2" presId="urn:microsoft.com/office/officeart/2005/8/layout/process1"/>
    <dgm:cxn modelId="{E7BF1428-5FA0-48E1-86F0-227B82164849}" type="presOf" srcId="{A1F65E74-BEFB-4400-A768-A71CA33E0880}" destId="{65CE64EF-2FB8-4D7D-AE86-E79278709578}" srcOrd="0" destOrd="0" presId="urn:microsoft.com/office/officeart/2005/8/layout/process1"/>
    <dgm:cxn modelId="{4BFFE3CC-F0A4-4B79-A928-FD2BD3FE24D0}" type="presOf" srcId="{A5AFDB65-FBD4-4DEC-9442-822607F7E231}" destId="{65CE64EF-2FB8-4D7D-AE86-E79278709578}" srcOrd="0" destOrd="4" presId="urn:microsoft.com/office/officeart/2005/8/layout/process1"/>
    <dgm:cxn modelId="{7559CB3E-0141-401A-94DE-34D19D2AF894}" srcId="{A1F65E74-BEFB-4400-A768-A71CA33E0880}" destId="{97C125FF-E17F-4871-9592-2A85CEFDC26A}" srcOrd="1" destOrd="0" parTransId="{33029E94-A86A-479F-B8E3-6BBF854DC213}" sibTransId="{07966017-4FE2-4B87-B5B6-F99174501FF9}"/>
    <dgm:cxn modelId="{1A39BB60-367B-4903-ADE5-92684A60488E}" srcId="{A1F65E74-BEFB-4400-A768-A71CA33E0880}" destId="{8E0C03CC-29D3-4CF2-B520-6D2F81166B50}" srcOrd="5" destOrd="0" parTransId="{9EFA596E-7730-4342-A435-6EB92BA32013}" sibTransId="{D1C8B3A1-74FF-493B-9821-C8060EA8500A}"/>
    <dgm:cxn modelId="{620BB8D3-66FA-44B6-9523-C08BCB669CC4}" type="presOf" srcId="{85787949-F16C-487E-A30F-689314AC12F7}" destId="{65CE64EF-2FB8-4D7D-AE86-E79278709578}" srcOrd="0" destOrd="7" presId="urn:microsoft.com/office/officeart/2005/8/layout/process1"/>
    <dgm:cxn modelId="{4D9FB51E-C28E-443F-8E77-38153C97D04A}" type="presOf" srcId="{D1098661-4B8F-4E9B-AAFB-CC6DC61953F6}" destId="{65CE64EF-2FB8-4D7D-AE86-E79278709578}" srcOrd="0" destOrd="3" presId="urn:microsoft.com/office/officeart/2005/8/layout/process1"/>
    <dgm:cxn modelId="{63E67ECD-BE1F-4A90-9CE9-943849029E4A}" srcId="{E481F118-B488-4382-ABCA-78CDBD2448E3}" destId="{A1F65E74-BEFB-4400-A768-A71CA33E0880}" srcOrd="0" destOrd="0" parTransId="{D86F6027-7ECB-47F3-A67B-C5F81EAFE2CC}" sibTransId="{D842ED2E-EA91-4BE6-A77F-9B34AF65B058}"/>
    <dgm:cxn modelId="{C69D3DCC-D5BA-464D-8C45-6D87A76997F5}" type="presOf" srcId="{12459677-6A24-4130-9154-D3E96F2C26B9}" destId="{65CE64EF-2FB8-4D7D-AE86-E79278709578}" srcOrd="0" destOrd="5" presId="urn:microsoft.com/office/officeart/2005/8/layout/process1"/>
    <dgm:cxn modelId="{33C64E35-F3DF-42A3-9035-03D3B51125A0}" srcId="{A1F65E74-BEFB-4400-A768-A71CA33E0880}" destId="{7F79C135-DA77-4AEE-ACF9-05BF0F637A0D}" srcOrd="0" destOrd="0" parTransId="{A6E18789-AA09-4540-B4A5-E37032DE7CAD}" sibTransId="{B2BC4420-71D7-4E0B-844F-43B7A188957C}"/>
    <dgm:cxn modelId="{8EAD315E-A0EA-4970-BD35-B8A746591FC3}" srcId="{A1F65E74-BEFB-4400-A768-A71CA33E0880}" destId="{85787949-F16C-487E-A30F-689314AC12F7}" srcOrd="6" destOrd="0" parTransId="{AD1E657A-6904-4593-93A2-824E7686AA5B}" sibTransId="{971B2839-19C7-46BE-9E8E-7850860872A7}"/>
    <dgm:cxn modelId="{A7D353AB-FE67-44E4-99CD-3B2C1E7C3859}" type="presOf" srcId="{8E0C03CC-29D3-4CF2-B520-6D2F81166B50}" destId="{65CE64EF-2FB8-4D7D-AE86-E79278709578}" srcOrd="0" destOrd="6" presId="urn:microsoft.com/office/officeart/2005/8/layout/process1"/>
    <dgm:cxn modelId="{23E0DDD7-9ED3-4232-A2BF-8A26CC2F98E6}" type="presOf" srcId="{7F79C135-DA77-4AEE-ACF9-05BF0F637A0D}" destId="{65CE64EF-2FB8-4D7D-AE86-E79278709578}" srcOrd="0" destOrd="1" presId="urn:microsoft.com/office/officeart/2005/8/layout/process1"/>
    <dgm:cxn modelId="{74099950-8F59-4A3F-8101-9853DB15E909}" type="presParOf" srcId="{2D81C59C-662B-4553-A3BE-7C93385A7694}" destId="{65CE64EF-2FB8-4D7D-AE86-E7927870957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38FC9-907A-4F98-BEDE-7957FFAB209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42A7EA9-2455-4BA7-A7AE-D0B2C012BF5C}">
      <dgm:prSet custT="1"/>
      <dgm:spPr/>
      <dgm:t>
        <a:bodyPr/>
        <a:lstStyle/>
        <a:p>
          <a:pPr rtl="0"/>
          <a:r>
            <a:rPr lang="pt-BR" sz="1600" dirty="0" smtClean="0"/>
            <a:t>REDE DE CONTROLEMTPA</a:t>
          </a:r>
          <a:endParaRPr lang="pt-BR" sz="1600" dirty="0"/>
        </a:p>
      </dgm:t>
    </dgm:pt>
    <dgm:pt modelId="{2EE0178F-4025-4030-BCEF-65E6F8CD4ADC}" type="parTrans" cxnId="{049DCF16-91C7-4369-BCD7-9CA7B6BDBDB1}">
      <dgm:prSet/>
      <dgm:spPr/>
      <dgm:t>
        <a:bodyPr/>
        <a:lstStyle/>
        <a:p>
          <a:endParaRPr lang="pt-BR"/>
        </a:p>
      </dgm:t>
    </dgm:pt>
    <dgm:pt modelId="{A3D16957-F0DB-4CE4-9330-EDB8090E354B}" type="sibTrans" cxnId="{049DCF16-91C7-4369-BCD7-9CA7B6BDBDB1}">
      <dgm:prSet/>
      <dgm:spPr/>
      <dgm:t>
        <a:bodyPr/>
        <a:lstStyle/>
        <a:p>
          <a:endParaRPr lang="pt-BR"/>
        </a:p>
      </dgm:t>
    </dgm:pt>
    <dgm:pt modelId="{CD4BC81F-C1AC-4FE5-9CE3-8873B6E7EB6A}">
      <dgm:prSet custT="1"/>
      <dgm:spPr/>
      <dgm:t>
        <a:bodyPr/>
        <a:lstStyle/>
        <a:p>
          <a:pPr rtl="0"/>
          <a:r>
            <a:rPr lang="pt-BR" sz="1200" dirty="0" smtClean="0"/>
            <a:t>AECI</a:t>
          </a:r>
          <a:endParaRPr lang="pt-BR" sz="1200" dirty="0"/>
        </a:p>
      </dgm:t>
    </dgm:pt>
    <dgm:pt modelId="{D810EB0C-4982-430D-8BA9-DE5257DCBE53}" type="parTrans" cxnId="{2A3701F0-BD68-48A8-87AF-6A2A9D170FA5}">
      <dgm:prSet/>
      <dgm:spPr/>
      <dgm:t>
        <a:bodyPr/>
        <a:lstStyle/>
        <a:p>
          <a:endParaRPr lang="pt-BR"/>
        </a:p>
      </dgm:t>
    </dgm:pt>
    <dgm:pt modelId="{01BBC991-A025-453C-B751-3C664EB8AD07}" type="sibTrans" cxnId="{2A3701F0-BD68-48A8-87AF-6A2A9D170FA5}">
      <dgm:prSet/>
      <dgm:spPr/>
      <dgm:t>
        <a:bodyPr/>
        <a:lstStyle/>
        <a:p>
          <a:endParaRPr lang="pt-BR"/>
        </a:p>
      </dgm:t>
    </dgm:pt>
    <dgm:pt modelId="{11B6D281-DA0E-4E79-A222-595A790A413A}">
      <dgm:prSet custT="1"/>
      <dgm:spPr/>
      <dgm:t>
        <a:bodyPr/>
        <a:lstStyle/>
        <a:p>
          <a:pPr rtl="0"/>
          <a:r>
            <a:rPr lang="pt-BR" sz="1200" dirty="0" smtClean="0"/>
            <a:t>CORREG</a:t>
          </a:r>
          <a:endParaRPr lang="pt-BR" sz="1200" dirty="0"/>
        </a:p>
      </dgm:t>
    </dgm:pt>
    <dgm:pt modelId="{AB17EF31-BDCB-4BB3-87FA-219CE3D686E8}" type="parTrans" cxnId="{A9328338-AB8B-48BC-BCF9-C3D023D781F1}">
      <dgm:prSet/>
      <dgm:spPr/>
      <dgm:t>
        <a:bodyPr/>
        <a:lstStyle/>
        <a:p>
          <a:endParaRPr lang="pt-BR"/>
        </a:p>
      </dgm:t>
    </dgm:pt>
    <dgm:pt modelId="{0F6DE884-F75E-446A-83CE-0F4B9D4D2DC8}" type="sibTrans" cxnId="{A9328338-AB8B-48BC-BCF9-C3D023D781F1}">
      <dgm:prSet/>
      <dgm:spPr/>
      <dgm:t>
        <a:bodyPr/>
        <a:lstStyle/>
        <a:p>
          <a:endParaRPr lang="pt-BR"/>
        </a:p>
      </dgm:t>
    </dgm:pt>
    <dgm:pt modelId="{C2674E45-3280-466E-B0C5-523B8AD03974}">
      <dgm:prSet custT="1"/>
      <dgm:spPr/>
      <dgm:t>
        <a:bodyPr/>
        <a:lstStyle/>
        <a:p>
          <a:pPr rtl="0"/>
          <a:r>
            <a:rPr lang="pt-BR" sz="1200" dirty="0" smtClean="0"/>
            <a:t>OUVIDORIA</a:t>
          </a:r>
          <a:endParaRPr lang="pt-BR" sz="1200" dirty="0"/>
        </a:p>
      </dgm:t>
    </dgm:pt>
    <dgm:pt modelId="{5D949425-F53F-4BCE-A719-1E9ED7085A88}" type="parTrans" cxnId="{62039C1D-6E46-4D7C-99EE-FDD3350E9A22}">
      <dgm:prSet/>
      <dgm:spPr/>
      <dgm:t>
        <a:bodyPr/>
        <a:lstStyle/>
        <a:p>
          <a:endParaRPr lang="pt-BR"/>
        </a:p>
      </dgm:t>
    </dgm:pt>
    <dgm:pt modelId="{B248529E-A903-438F-A58E-FA40EF36DA9F}" type="sibTrans" cxnId="{62039C1D-6E46-4D7C-99EE-FDD3350E9A22}">
      <dgm:prSet/>
      <dgm:spPr/>
      <dgm:t>
        <a:bodyPr/>
        <a:lstStyle/>
        <a:p>
          <a:endParaRPr lang="pt-BR"/>
        </a:p>
      </dgm:t>
    </dgm:pt>
    <dgm:pt modelId="{53606D8D-9470-409A-A38B-F384A68B7A8D}">
      <dgm:prSet custT="1"/>
      <dgm:spPr/>
      <dgm:t>
        <a:bodyPr/>
        <a:lstStyle/>
        <a:p>
          <a:pPr rtl="0"/>
          <a:r>
            <a:rPr lang="pt-BR" sz="1200" dirty="0" smtClean="0"/>
            <a:t>COM. DE ÉTICA</a:t>
          </a:r>
          <a:endParaRPr lang="pt-BR" sz="1200" dirty="0"/>
        </a:p>
      </dgm:t>
    </dgm:pt>
    <dgm:pt modelId="{5200370A-4582-4EBF-A894-3450C4311701}" type="parTrans" cxnId="{95588977-D356-43C4-917E-A9DC0D1F5D9B}">
      <dgm:prSet/>
      <dgm:spPr/>
      <dgm:t>
        <a:bodyPr/>
        <a:lstStyle/>
        <a:p>
          <a:endParaRPr lang="pt-BR"/>
        </a:p>
      </dgm:t>
    </dgm:pt>
    <dgm:pt modelId="{CF6735D0-763F-485E-8D33-D8C2C41C3403}" type="sibTrans" cxnId="{95588977-D356-43C4-917E-A9DC0D1F5D9B}">
      <dgm:prSet/>
      <dgm:spPr/>
      <dgm:t>
        <a:bodyPr/>
        <a:lstStyle/>
        <a:p>
          <a:endParaRPr lang="pt-BR"/>
        </a:p>
      </dgm:t>
    </dgm:pt>
    <dgm:pt modelId="{48D76755-7033-426D-87F8-5E316818A93E}" type="pres">
      <dgm:prSet presAssocID="{C0638FC9-907A-4F98-BEDE-7957FFAB20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049FEC9-0151-4815-906D-EEC538A0389B}" type="pres">
      <dgm:prSet presAssocID="{042A7EA9-2455-4BA7-A7AE-D0B2C012BF5C}" presName="centerShape" presStyleLbl="node0" presStyleIdx="0" presStyleCnt="1"/>
      <dgm:spPr/>
      <dgm:t>
        <a:bodyPr/>
        <a:lstStyle/>
        <a:p>
          <a:endParaRPr lang="pt-BR"/>
        </a:p>
      </dgm:t>
    </dgm:pt>
    <dgm:pt modelId="{EDE1BE27-F423-4A9C-9E7A-71B0C89703B9}" type="pres">
      <dgm:prSet presAssocID="{CD4BC81F-C1AC-4FE5-9CE3-8873B6E7EB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8F26B-B262-483A-9575-BCF5297B83AC}" type="pres">
      <dgm:prSet presAssocID="{CD4BC81F-C1AC-4FE5-9CE3-8873B6E7EB6A}" presName="dummy" presStyleCnt="0"/>
      <dgm:spPr/>
    </dgm:pt>
    <dgm:pt modelId="{EDD24D54-7156-4E8F-B823-C2FF457333B8}" type="pres">
      <dgm:prSet presAssocID="{01BBC991-A025-453C-B751-3C664EB8AD07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26F6EDA-96A3-4ECB-BCB9-074DC73F5959}" type="pres">
      <dgm:prSet presAssocID="{11B6D281-DA0E-4E79-A222-595A790A413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A3F3E4-31E1-497B-AF09-95123C5A3827}" type="pres">
      <dgm:prSet presAssocID="{11B6D281-DA0E-4E79-A222-595A790A413A}" presName="dummy" presStyleCnt="0"/>
      <dgm:spPr/>
    </dgm:pt>
    <dgm:pt modelId="{88FFF126-72AB-4332-941D-5C987F2BCA55}" type="pres">
      <dgm:prSet presAssocID="{0F6DE884-F75E-446A-83CE-0F4B9D4D2DC8}" presName="sibTrans" presStyleLbl="sibTrans2D1" presStyleIdx="1" presStyleCnt="4"/>
      <dgm:spPr/>
      <dgm:t>
        <a:bodyPr/>
        <a:lstStyle/>
        <a:p>
          <a:endParaRPr lang="pt-BR"/>
        </a:p>
      </dgm:t>
    </dgm:pt>
    <dgm:pt modelId="{C50CF740-A412-4908-9C48-E0E49C186345}" type="pres">
      <dgm:prSet presAssocID="{C2674E45-3280-466E-B0C5-523B8AD03974}" presName="node" presStyleLbl="node1" presStyleIdx="2" presStyleCnt="4" custScaleX="121886" custScaleY="989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7C7C6-DD50-4E8E-A775-4212FD39EEE5}" type="pres">
      <dgm:prSet presAssocID="{C2674E45-3280-466E-B0C5-523B8AD03974}" presName="dummy" presStyleCnt="0"/>
      <dgm:spPr/>
    </dgm:pt>
    <dgm:pt modelId="{0FFDAD32-A767-42F9-924F-5247264CC49C}" type="pres">
      <dgm:prSet presAssocID="{B248529E-A903-438F-A58E-FA40EF36DA9F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569ECDF-A86C-483A-B830-18B5B662402C}" type="pres">
      <dgm:prSet presAssocID="{53606D8D-9470-409A-A38B-F384A68B7A8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E2AD93-8E4C-473F-BF4D-0C62F99FC816}" type="pres">
      <dgm:prSet presAssocID="{53606D8D-9470-409A-A38B-F384A68B7A8D}" presName="dummy" presStyleCnt="0"/>
      <dgm:spPr/>
    </dgm:pt>
    <dgm:pt modelId="{CCC7966E-2724-4313-92C6-B09422F3FD19}" type="pres">
      <dgm:prSet presAssocID="{CF6735D0-763F-485E-8D33-D8C2C41C3403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7584393D-B68B-493B-B0C0-73AA9BE97F61}" type="presOf" srcId="{53606D8D-9470-409A-A38B-F384A68B7A8D}" destId="{C569ECDF-A86C-483A-B830-18B5B662402C}" srcOrd="0" destOrd="0" presId="urn:microsoft.com/office/officeart/2005/8/layout/radial6"/>
    <dgm:cxn modelId="{95588977-D356-43C4-917E-A9DC0D1F5D9B}" srcId="{042A7EA9-2455-4BA7-A7AE-D0B2C012BF5C}" destId="{53606D8D-9470-409A-A38B-F384A68B7A8D}" srcOrd="3" destOrd="0" parTransId="{5200370A-4582-4EBF-A894-3450C4311701}" sibTransId="{CF6735D0-763F-485E-8D33-D8C2C41C3403}"/>
    <dgm:cxn modelId="{513461F8-E538-419C-B172-8099740673A6}" type="presOf" srcId="{C0638FC9-907A-4F98-BEDE-7957FFAB2096}" destId="{48D76755-7033-426D-87F8-5E316818A93E}" srcOrd="0" destOrd="0" presId="urn:microsoft.com/office/officeart/2005/8/layout/radial6"/>
    <dgm:cxn modelId="{A9328338-AB8B-48BC-BCF9-C3D023D781F1}" srcId="{042A7EA9-2455-4BA7-A7AE-D0B2C012BF5C}" destId="{11B6D281-DA0E-4E79-A222-595A790A413A}" srcOrd="1" destOrd="0" parTransId="{AB17EF31-BDCB-4BB3-87FA-219CE3D686E8}" sibTransId="{0F6DE884-F75E-446A-83CE-0F4B9D4D2DC8}"/>
    <dgm:cxn modelId="{CC63CE7A-BE6E-47FB-947C-3D2E8F32B19B}" type="presOf" srcId="{0F6DE884-F75E-446A-83CE-0F4B9D4D2DC8}" destId="{88FFF126-72AB-4332-941D-5C987F2BCA55}" srcOrd="0" destOrd="0" presId="urn:microsoft.com/office/officeart/2005/8/layout/radial6"/>
    <dgm:cxn modelId="{62039C1D-6E46-4D7C-99EE-FDD3350E9A22}" srcId="{042A7EA9-2455-4BA7-A7AE-D0B2C012BF5C}" destId="{C2674E45-3280-466E-B0C5-523B8AD03974}" srcOrd="2" destOrd="0" parTransId="{5D949425-F53F-4BCE-A719-1E9ED7085A88}" sibTransId="{B248529E-A903-438F-A58E-FA40EF36DA9F}"/>
    <dgm:cxn modelId="{15AD8170-58B8-4450-88B3-C88038350847}" type="presOf" srcId="{01BBC991-A025-453C-B751-3C664EB8AD07}" destId="{EDD24D54-7156-4E8F-B823-C2FF457333B8}" srcOrd="0" destOrd="0" presId="urn:microsoft.com/office/officeart/2005/8/layout/radial6"/>
    <dgm:cxn modelId="{7B54DF2D-0F58-4864-BC4D-CE49C3B2CBF4}" type="presOf" srcId="{CF6735D0-763F-485E-8D33-D8C2C41C3403}" destId="{CCC7966E-2724-4313-92C6-B09422F3FD19}" srcOrd="0" destOrd="0" presId="urn:microsoft.com/office/officeart/2005/8/layout/radial6"/>
    <dgm:cxn modelId="{87937075-1CF9-4C0D-9C43-20FADD76F180}" type="presOf" srcId="{042A7EA9-2455-4BA7-A7AE-D0B2C012BF5C}" destId="{E049FEC9-0151-4815-906D-EEC538A0389B}" srcOrd="0" destOrd="0" presId="urn:microsoft.com/office/officeart/2005/8/layout/radial6"/>
    <dgm:cxn modelId="{D3541E25-4C26-4745-9A96-94A551D10B73}" type="presOf" srcId="{CD4BC81F-C1AC-4FE5-9CE3-8873B6E7EB6A}" destId="{EDE1BE27-F423-4A9C-9E7A-71B0C89703B9}" srcOrd="0" destOrd="0" presId="urn:microsoft.com/office/officeart/2005/8/layout/radial6"/>
    <dgm:cxn modelId="{049DCF16-91C7-4369-BCD7-9CA7B6BDBDB1}" srcId="{C0638FC9-907A-4F98-BEDE-7957FFAB2096}" destId="{042A7EA9-2455-4BA7-A7AE-D0B2C012BF5C}" srcOrd="0" destOrd="0" parTransId="{2EE0178F-4025-4030-BCEF-65E6F8CD4ADC}" sibTransId="{A3D16957-F0DB-4CE4-9330-EDB8090E354B}"/>
    <dgm:cxn modelId="{F96C615D-009D-47A7-85C5-50C77857E0BD}" type="presOf" srcId="{C2674E45-3280-466E-B0C5-523B8AD03974}" destId="{C50CF740-A412-4908-9C48-E0E49C186345}" srcOrd="0" destOrd="0" presId="urn:microsoft.com/office/officeart/2005/8/layout/radial6"/>
    <dgm:cxn modelId="{5AFD01D1-365C-400A-B5C5-B037620DAD31}" type="presOf" srcId="{B248529E-A903-438F-A58E-FA40EF36DA9F}" destId="{0FFDAD32-A767-42F9-924F-5247264CC49C}" srcOrd="0" destOrd="0" presId="urn:microsoft.com/office/officeart/2005/8/layout/radial6"/>
    <dgm:cxn modelId="{2A3701F0-BD68-48A8-87AF-6A2A9D170FA5}" srcId="{042A7EA9-2455-4BA7-A7AE-D0B2C012BF5C}" destId="{CD4BC81F-C1AC-4FE5-9CE3-8873B6E7EB6A}" srcOrd="0" destOrd="0" parTransId="{D810EB0C-4982-430D-8BA9-DE5257DCBE53}" sibTransId="{01BBC991-A025-453C-B751-3C664EB8AD07}"/>
    <dgm:cxn modelId="{F0EBC87D-B210-4E2B-8DD8-6EF946367B5D}" type="presOf" srcId="{11B6D281-DA0E-4E79-A222-595A790A413A}" destId="{526F6EDA-96A3-4ECB-BCB9-074DC73F5959}" srcOrd="0" destOrd="0" presId="urn:microsoft.com/office/officeart/2005/8/layout/radial6"/>
    <dgm:cxn modelId="{415B362B-5F52-4F9E-B7E4-04A5CE001077}" type="presParOf" srcId="{48D76755-7033-426D-87F8-5E316818A93E}" destId="{E049FEC9-0151-4815-906D-EEC538A0389B}" srcOrd="0" destOrd="0" presId="urn:microsoft.com/office/officeart/2005/8/layout/radial6"/>
    <dgm:cxn modelId="{AB69CE51-909A-4B21-809C-B87141BDEC26}" type="presParOf" srcId="{48D76755-7033-426D-87F8-5E316818A93E}" destId="{EDE1BE27-F423-4A9C-9E7A-71B0C89703B9}" srcOrd="1" destOrd="0" presId="urn:microsoft.com/office/officeart/2005/8/layout/radial6"/>
    <dgm:cxn modelId="{36929686-EF46-473A-9A86-8F58ACF76639}" type="presParOf" srcId="{48D76755-7033-426D-87F8-5E316818A93E}" destId="{0898F26B-B262-483A-9575-BCF5297B83AC}" srcOrd="2" destOrd="0" presId="urn:microsoft.com/office/officeart/2005/8/layout/radial6"/>
    <dgm:cxn modelId="{7C35DB50-ADD7-4C60-9B1A-DDDE132C8957}" type="presParOf" srcId="{48D76755-7033-426D-87F8-5E316818A93E}" destId="{EDD24D54-7156-4E8F-B823-C2FF457333B8}" srcOrd="3" destOrd="0" presId="urn:microsoft.com/office/officeart/2005/8/layout/radial6"/>
    <dgm:cxn modelId="{89C2FCA6-62A3-4AC4-B1C7-3097CBB4543D}" type="presParOf" srcId="{48D76755-7033-426D-87F8-5E316818A93E}" destId="{526F6EDA-96A3-4ECB-BCB9-074DC73F5959}" srcOrd="4" destOrd="0" presId="urn:microsoft.com/office/officeart/2005/8/layout/radial6"/>
    <dgm:cxn modelId="{DE144AA1-5E08-4141-BF11-805FB8BF5AFA}" type="presParOf" srcId="{48D76755-7033-426D-87F8-5E316818A93E}" destId="{F0A3F3E4-31E1-497B-AF09-95123C5A3827}" srcOrd="5" destOrd="0" presId="urn:microsoft.com/office/officeart/2005/8/layout/radial6"/>
    <dgm:cxn modelId="{8B77F348-FB30-4482-B176-8E0DF0343E43}" type="presParOf" srcId="{48D76755-7033-426D-87F8-5E316818A93E}" destId="{88FFF126-72AB-4332-941D-5C987F2BCA55}" srcOrd="6" destOrd="0" presId="urn:microsoft.com/office/officeart/2005/8/layout/radial6"/>
    <dgm:cxn modelId="{B9526FF4-0E4F-4D0C-A9E0-687E179F72F4}" type="presParOf" srcId="{48D76755-7033-426D-87F8-5E316818A93E}" destId="{C50CF740-A412-4908-9C48-E0E49C186345}" srcOrd="7" destOrd="0" presId="urn:microsoft.com/office/officeart/2005/8/layout/radial6"/>
    <dgm:cxn modelId="{78D17BD7-8C2C-4891-A0FC-FBF9BC69BF68}" type="presParOf" srcId="{48D76755-7033-426D-87F8-5E316818A93E}" destId="{A637C7C6-DD50-4E8E-A775-4212FD39EEE5}" srcOrd="8" destOrd="0" presId="urn:microsoft.com/office/officeart/2005/8/layout/radial6"/>
    <dgm:cxn modelId="{135C79CB-E3B5-4589-A1D8-146C4C32B57D}" type="presParOf" srcId="{48D76755-7033-426D-87F8-5E316818A93E}" destId="{0FFDAD32-A767-42F9-924F-5247264CC49C}" srcOrd="9" destOrd="0" presId="urn:microsoft.com/office/officeart/2005/8/layout/radial6"/>
    <dgm:cxn modelId="{8A0D4AC6-660E-4C6C-9C90-91CA21C61568}" type="presParOf" srcId="{48D76755-7033-426D-87F8-5E316818A93E}" destId="{C569ECDF-A86C-483A-B830-18B5B662402C}" srcOrd="10" destOrd="0" presId="urn:microsoft.com/office/officeart/2005/8/layout/radial6"/>
    <dgm:cxn modelId="{1DE9C6DB-6612-4F09-91E8-34C0D059D919}" type="presParOf" srcId="{48D76755-7033-426D-87F8-5E316818A93E}" destId="{EDE2AD93-8E4C-473F-BF4D-0C62F99FC816}" srcOrd="11" destOrd="0" presId="urn:microsoft.com/office/officeart/2005/8/layout/radial6"/>
    <dgm:cxn modelId="{B8BC85EA-4374-437F-BE88-FACACC7CF894}" type="presParOf" srcId="{48D76755-7033-426D-87F8-5E316818A93E}" destId="{CCC7966E-2724-4313-92C6-B09422F3FD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CE64EF-2FB8-4D7D-AE86-E79278709578}">
      <dsp:nvSpPr>
        <dsp:cNvPr id="0" name=""/>
        <dsp:cNvSpPr/>
      </dsp:nvSpPr>
      <dsp:spPr>
        <a:xfrm>
          <a:off x="4711" y="0"/>
          <a:ext cx="4819824" cy="2016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Envolve temas como:</a:t>
          </a:r>
          <a:endParaRPr lang="pt-BR" sz="16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conduta ética</a:t>
          </a:r>
          <a:endParaRPr lang="pt-B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orientações e exemplos das lideranças</a:t>
          </a:r>
          <a:endParaRPr lang="pt-B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processos e divisões de trabalho</a:t>
          </a:r>
          <a:endParaRPr lang="pt-B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políticas de incentivo a determinados comportamentos</a:t>
          </a:r>
          <a:endParaRPr lang="pt-B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sistemas de prestação de contas</a:t>
          </a:r>
          <a:endParaRPr lang="pt-B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processos de monitoramento e uso de recursos</a:t>
          </a:r>
          <a:endParaRPr lang="pt-BR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b="1" kern="1200" dirty="0" smtClean="0"/>
            <a:t>interações com a sociedade em geral</a:t>
          </a:r>
          <a:endParaRPr lang="pt-BR" sz="1200" kern="1200" dirty="0"/>
        </a:p>
      </dsp:txBody>
      <dsp:txXfrm>
        <a:off x="4711" y="0"/>
        <a:ext cx="4819824" cy="20162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330DA-50E3-4878-AE9C-67C6E570378E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23398-8B02-49BB-8C31-27023AF2B8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066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6D82E-1B57-4FD0-BDD7-8B8491C0DFFC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5E94-BF24-4E7F-8734-FCB5965DF4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jpe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8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s\Departamentos\SE\Ouvidoria\OUV\VID-20170908-WA0031.mp4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219822"/>
            <a:ext cx="9144000" cy="864096"/>
          </a:xfrm>
        </p:spPr>
        <p:txBody>
          <a:bodyPr>
            <a:no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1º ENCONTRO DAS OUVIDORIAS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latin typeface="Arial" pitchFamily="34" charset="0"/>
                <a:cs typeface="Arial" pitchFamily="34" charset="0"/>
              </a:rPr>
              <a:t>DO SISTEMA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TRANSPORTES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867894"/>
            <a:ext cx="9144000" cy="360040"/>
          </a:xfrm>
        </p:spPr>
        <p:txBody>
          <a:bodyPr>
            <a:noAutofit/>
          </a:bodyPr>
          <a:lstStyle/>
          <a:p>
            <a:r>
              <a:rPr lang="pt-BR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Tema: Ouvidoria e SIC - Intersecção</a:t>
            </a:r>
            <a:endParaRPr lang="pt-BR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 descr="LOGO-ENCONTRO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39502"/>
            <a:ext cx="3829266" cy="2409599"/>
          </a:xfrm>
          <a:prstGeom prst="rect">
            <a:avLst/>
          </a:prstGeom>
        </p:spPr>
      </p:pic>
      <p:pic>
        <p:nvPicPr>
          <p:cNvPr id="11" name="Imagem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458916"/>
            <a:ext cx="6881481" cy="48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de cantos arredondados 14"/>
          <p:cNvSpPr/>
          <p:nvPr/>
        </p:nvSpPr>
        <p:spPr>
          <a:xfrm>
            <a:off x="0" y="4948014"/>
            <a:ext cx="9144000" cy="1440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5616" y="1146708"/>
            <a:ext cx="7272808" cy="3225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aracterística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algo inteiro, intocado, </a:t>
            </a:r>
            <a:endParaRPr lang="pt-B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contaminado ou danificado.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 PÚBLICA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condição de um órgão ou entidade pública “completo, inteiro, são”, imaculado e sem desvios, conforme os princípios e valores que devem nortear a atuação da Administração Pública. 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Resultado de imagem para integri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26024">
            <a:off x="6652550" y="608373"/>
            <a:ext cx="1918972" cy="10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627534"/>
            <a:ext cx="7560840" cy="144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PEDRA FUNDAMENTAL DA BOA GOVERNANÇA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CONFIANÇA – LEGITIMIDADE – EFETIVIDADE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Resultado de imagem para PEDRA FUNDAMEN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10106">
            <a:off x="7044309" y="534174"/>
            <a:ext cx="1536105" cy="11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xmlns="" val="119685893"/>
              </p:ext>
            </p:extLst>
          </p:nvPr>
        </p:nvGraphicFramePr>
        <p:xfrm>
          <a:off x="2267744" y="2427735"/>
          <a:ext cx="482453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Seta para baixo 12"/>
          <p:cNvSpPr/>
          <p:nvPr/>
        </p:nvSpPr>
        <p:spPr>
          <a:xfrm>
            <a:off x="4499992" y="134761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627534"/>
            <a:ext cx="7560840" cy="109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INTEGRIDADE PÚBLICA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59632" y="1415367"/>
            <a:ext cx="6696744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Requisito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essencial para o aumento da confiança da sociedade no Estado e em suas instituições. </a:t>
            </a: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Política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pública fundamental a ser constantemente promovida e incentivada pelos governantes e gestores.</a:t>
            </a:r>
          </a:p>
        </p:txBody>
      </p:sp>
      <p:pic>
        <p:nvPicPr>
          <p:cNvPr id="12" name="Picture 4" descr="Resultado de imagem para CONFIANÇ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1146">
            <a:off x="7111067" y="554202"/>
            <a:ext cx="1611455" cy="82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sultado de imagem para INCENTIV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486" y="3587931"/>
            <a:ext cx="1654179" cy="12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627534"/>
            <a:ext cx="6264696" cy="3545900"/>
          </a:xfrm>
          <a:prstGeom prst="rect">
            <a:avLst/>
          </a:prstGeom>
        </p:spPr>
      </p:pic>
      <p:sp>
        <p:nvSpPr>
          <p:cNvPr id="11" name="Seta para a direita 10"/>
          <p:cNvSpPr/>
          <p:nvPr/>
        </p:nvSpPr>
        <p:spPr>
          <a:xfrm rot="1328798">
            <a:off x="1583358" y="1874015"/>
            <a:ext cx="582196" cy="41707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555526"/>
            <a:ext cx="6696744" cy="3870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3" y="411510"/>
            <a:ext cx="6525804" cy="396044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267744" y="1170346"/>
            <a:ext cx="1728192" cy="3024336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555526"/>
            <a:ext cx="6192688" cy="3825901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5668746" y="1594081"/>
            <a:ext cx="1368152" cy="2343012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286000" y="1131590"/>
            <a:ext cx="4572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A BUSCA PELA INTEGRIDADE PÚBLICA:</a:t>
            </a:r>
          </a:p>
          <a:p>
            <a:endParaRPr lang="pt-B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aumento da transparência;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gestão adequada de recursos;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mecanismos de punição de agentes públicos por desvios;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t-BR" dirty="0" smtClean="0"/>
              <a:t>relacionamento do Estado com a população. </a:t>
            </a:r>
            <a:endParaRPr lang="pt-BR" dirty="0"/>
          </a:p>
        </p:txBody>
      </p:sp>
      <p:pic>
        <p:nvPicPr>
          <p:cNvPr id="43010" name="Picture 2" descr="Resultado de imagem para transparê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987574"/>
            <a:ext cx="805905" cy="546001"/>
          </a:xfrm>
          <a:prstGeom prst="rect">
            <a:avLst/>
          </a:prstGeom>
          <a:noFill/>
        </p:spPr>
      </p:pic>
      <p:pic>
        <p:nvPicPr>
          <p:cNvPr id="43012" name="Picture 4" descr="Resultado de imagem para gestão adequada de recursos financei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067694"/>
            <a:ext cx="792088" cy="437034"/>
          </a:xfrm>
          <a:prstGeom prst="rect">
            <a:avLst/>
          </a:prstGeom>
          <a:noFill/>
        </p:spPr>
      </p:pic>
      <p:pic>
        <p:nvPicPr>
          <p:cNvPr id="43014" name="Picture 6" descr="Resultado de imagem para correiç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499742"/>
            <a:ext cx="1008112" cy="756815"/>
          </a:xfrm>
          <a:prstGeom prst="rect">
            <a:avLst/>
          </a:prstGeom>
          <a:noFill/>
        </p:spPr>
      </p:pic>
      <p:pic>
        <p:nvPicPr>
          <p:cNvPr id="43016" name="Picture 8" descr="Resultado de imagem para controle soc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651870"/>
            <a:ext cx="959179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47664" y="1703586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Peças de um mesmo quebra-cabeça que tem por objetivos </a:t>
            </a:r>
            <a:r>
              <a:rPr lang="pt-BR" u="sng" dirty="0" smtClean="0"/>
              <a:t>proteger</a:t>
            </a:r>
            <a:r>
              <a:rPr lang="pt-BR" dirty="0" smtClean="0"/>
              <a:t> a Administração Pública </a:t>
            </a:r>
            <a:r>
              <a:rPr lang="pt-BR" u="sng" dirty="0" smtClean="0"/>
              <a:t>contra riscos de corrupção </a:t>
            </a:r>
            <a:r>
              <a:rPr lang="pt-BR" dirty="0" smtClean="0"/>
              <a:t>e garantir a adequada prestação de serviços à sociedade.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Conjunto de arranjos institucionais que visam a fazer com que a Administração Pública não se desvie de seu </a:t>
            </a:r>
            <a:r>
              <a:rPr lang="pt-BR" u="sng" dirty="0" smtClean="0"/>
              <a:t>objetivo precípuo</a:t>
            </a:r>
            <a:r>
              <a:rPr lang="pt-BR" dirty="0" smtClean="0"/>
              <a:t>: entregar os </a:t>
            </a:r>
            <a:r>
              <a:rPr lang="pt-BR" u="sng" dirty="0" smtClean="0"/>
              <a:t>resultados</a:t>
            </a:r>
            <a:r>
              <a:rPr lang="pt-BR" dirty="0" smtClean="0"/>
              <a:t> esperados pela população de forma </a:t>
            </a:r>
            <a:r>
              <a:rPr lang="pt-BR" u="sng" dirty="0" smtClean="0"/>
              <a:t>adequada, imparcial e eficiente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14" name="Picture 2" descr="Resultado de imagem para transparê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93" y="843558"/>
            <a:ext cx="805905" cy="546001"/>
          </a:xfrm>
          <a:prstGeom prst="rect">
            <a:avLst/>
          </a:prstGeom>
          <a:noFill/>
        </p:spPr>
      </p:pic>
      <p:pic>
        <p:nvPicPr>
          <p:cNvPr id="15" name="Picture 4" descr="Resultado de imagem para gestão adequada de recursos financeir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15566"/>
            <a:ext cx="792088" cy="437034"/>
          </a:xfrm>
          <a:prstGeom prst="rect">
            <a:avLst/>
          </a:prstGeom>
          <a:noFill/>
        </p:spPr>
      </p:pic>
      <p:pic>
        <p:nvPicPr>
          <p:cNvPr id="16" name="Picture 6" descr="Resultado de imagem para correiç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4909" y="843558"/>
            <a:ext cx="1008112" cy="756815"/>
          </a:xfrm>
          <a:prstGeom prst="rect">
            <a:avLst/>
          </a:prstGeom>
          <a:noFill/>
        </p:spPr>
      </p:pic>
      <p:pic>
        <p:nvPicPr>
          <p:cNvPr id="45058" name="Picture 2" descr="Resultado de imagem para quebra cabeç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843558"/>
            <a:ext cx="716012" cy="735031"/>
          </a:xfrm>
          <a:prstGeom prst="rect">
            <a:avLst/>
          </a:prstGeom>
          <a:noFill/>
        </p:spPr>
      </p:pic>
      <p:pic>
        <p:nvPicPr>
          <p:cNvPr id="45060" name="Picture 4" descr="Resultado de imagem para serviços público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2360" y="3939902"/>
            <a:ext cx="964572" cy="648072"/>
          </a:xfrm>
          <a:prstGeom prst="rect">
            <a:avLst/>
          </a:prstGeom>
          <a:noFill/>
        </p:spPr>
      </p:pic>
      <p:pic>
        <p:nvPicPr>
          <p:cNvPr id="19" name="Picture 8" descr="Resultado de imagem para controle social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41013" y="843558"/>
            <a:ext cx="959179" cy="720080"/>
          </a:xfrm>
          <a:prstGeom prst="rect">
            <a:avLst/>
          </a:prstGeom>
          <a:noFill/>
        </p:spPr>
      </p:pic>
      <p:sp>
        <p:nvSpPr>
          <p:cNvPr id="21" name="Seta para a direita 20"/>
          <p:cNvSpPr/>
          <p:nvPr/>
        </p:nvSpPr>
        <p:spPr>
          <a:xfrm>
            <a:off x="6300192" y="120359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dobrada 24"/>
          <p:cNvSpPr/>
          <p:nvPr/>
        </p:nvSpPr>
        <p:spPr>
          <a:xfrm rot="16200000" flipH="1" flipV="1">
            <a:off x="6798708" y="2289261"/>
            <a:ext cx="2675376" cy="504056"/>
          </a:xfrm>
          <a:prstGeom prst="bentArrow">
            <a:avLst>
              <a:gd name="adj1" fmla="val 17304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86000" y="197158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 smtClean="0"/>
              <a:t>A corrupção impede que tais resultados </a:t>
            </a:r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sejam atingidos e compromete, em última instância, a própria credibilidade das instituições públicas.</a:t>
            </a:r>
            <a:endParaRPr lang="pt-BR" dirty="0"/>
          </a:p>
        </p:txBody>
      </p:sp>
      <p:pic>
        <p:nvPicPr>
          <p:cNvPr id="46082" name="Picture 2" descr="Resultado de imagem para corrup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80497">
            <a:off x="6372200" y="780551"/>
            <a:ext cx="2443128" cy="1368152"/>
          </a:xfrm>
          <a:prstGeom prst="rect">
            <a:avLst/>
          </a:prstGeom>
          <a:noFill/>
        </p:spPr>
      </p:pic>
      <p:pic>
        <p:nvPicPr>
          <p:cNvPr id="18" name="Picture 4" descr="Resultado de imagem para serviços público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27734"/>
            <a:ext cx="2520280" cy="648072"/>
          </a:xfrm>
          <a:prstGeom prst="rect">
            <a:avLst/>
          </a:prstGeom>
          <a:noFill/>
        </p:spPr>
      </p:pic>
      <p:pic>
        <p:nvPicPr>
          <p:cNvPr id="46084" name="Picture 4" descr="Resultado de imagem para credibilida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88125" y="3723878"/>
            <a:ext cx="1260139" cy="720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627784" y="1205178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OUVID    RIA </a:t>
            </a:r>
          </a:p>
          <a:p>
            <a:pPr algn="ctr"/>
            <a:r>
              <a:rPr lang="pt-BR" sz="4400" dirty="0" smtClean="0"/>
              <a:t>E </a:t>
            </a:r>
          </a:p>
          <a:p>
            <a:pPr algn="ctr"/>
            <a:r>
              <a:rPr lang="pt-BR" sz="4400" dirty="0" smtClean="0"/>
              <a:t>INTEGRIDADE</a:t>
            </a:r>
            <a:endParaRPr lang="pt-BR" sz="4400" dirty="0"/>
          </a:p>
        </p:txBody>
      </p:sp>
      <p:pic>
        <p:nvPicPr>
          <p:cNvPr id="11" name="Picture 2" descr="Resultado de imagem para imagens integrid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30" y="3327569"/>
            <a:ext cx="2429515" cy="126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6380" y="1371788"/>
            <a:ext cx="434388" cy="4367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35696" y="987574"/>
            <a:ext cx="71287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BOAS PRÁTICAS – CANAIS DE DENÚNCIAS </a:t>
            </a:r>
            <a:endParaRPr lang="pt-BR" sz="2000" dirty="0" smtClean="0"/>
          </a:p>
          <a:p>
            <a:endParaRPr lang="pt-B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Disponibilizar </a:t>
            </a:r>
            <a:r>
              <a:rPr lang="pt-BR" sz="2000" dirty="0"/>
              <a:t>canais de fácil acesso para realização da denúncia. </a:t>
            </a: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Estabelecer </a:t>
            </a:r>
            <a:r>
              <a:rPr lang="pt-BR" sz="2000" dirty="0"/>
              <a:t>regras claras para a proteção dos denunciantes, inclusive permitindo a realização de denúncias anônimas. </a:t>
            </a: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Estabelecer </a:t>
            </a:r>
            <a:r>
              <a:rPr lang="pt-BR" sz="2000" dirty="0"/>
              <a:t>fluxo claro de encaminhamento das denúncias e posterior apuração. </a:t>
            </a: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 smtClean="0"/>
              <a:t>Monitorar </a:t>
            </a:r>
            <a:r>
              <a:rPr lang="pt-BR" sz="2000" dirty="0"/>
              <a:t>e avaliar as possíveis exposições do órgão ou entidade a riscos e comunicá-los à alta direção.</a:t>
            </a:r>
          </a:p>
        </p:txBody>
      </p:sp>
      <p:pic>
        <p:nvPicPr>
          <p:cNvPr id="16386" name="Picture 2" descr="Resultado de imagem para canal de denúnc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752" y="699542"/>
            <a:ext cx="1313736" cy="8694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5616" y="77155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Aproximadamente 50% da detecção de fraudes ocorre </a:t>
            </a:r>
            <a:endParaRPr lang="pt-BR" sz="2000" b="1" dirty="0" smtClean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pt-BR" sz="2000" b="1" dirty="0" smtClean="0">
                <a:latin typeface="+mj-lt"/>
                <a:ea typeface="Times New Roman" panose="02020603050405020304" pitchFamily="18" charset="0"/>
              </a:rPr>
              <a:t>via </a:t>
            </a:r>
            <a:r>
              <a:rPr lang="pt-BR" sz="2000" b="1" dirty="0">
                <a:latin typeface="+mj-lt"/>
                <a:ea typeface="Times New Roman" panose="02020603050405020304" pitchFamily="18" charset="0"/>
              </a:rPr>
              <a:t>canal de denúncias, segundo estudo da Deloitte. </a:t>
            </a:r>
            <a:endParaRPr lang="pt-BR" sz="2000" b="1" dirty="0" smtClean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pt-BR" sz="2000" b="1" dirty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O canal de denúncias incentiva a comunicação </a:t>
            </a:r>
            <a:endParaRPr lang="pt-BR" sz="2000" b="1" dirty="0" smtClean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pt-BR" sz="2000" b="1" dirty="0" smtClean="0">
                <a:latin typeface="+mj-lt"/>
                <a:ea typeface="Times New Roman" panose="02020603050405020304" pitchFamily="18" charset="0"/>
              </a:rPr>
              <a:t>transparente </a:t>
            </a:r>
            <a:r>
              <a:rPr lang="pt-BR" sz="2000" b="1" dirty="0">
                <a:latin typeface="+mj-lt"/>
                <a:ea typeface="Times New Roman" panose="02020603050405020304" pitchFamily="18" charset="0"/>
              </a:rPr>
              <a:t>entre quem presencia desvios e os responsáveis pela empresa. 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 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>
                <a:latin typeface="+mj-lt"/>
                <a:ea typeface="Times New Roman" panose="02020603050405020304" pitchFamily="18" charset="0"/>
              </a:rPr>
              <a:t>“Sem este canal, é comum os funcionários </a:t>
            </a:r>
            <a:r>
              <a:rPr lang="pt-BR" sz="2000" b="1" dirty="0" smtClean="0">
                <a:latin typeface="+mj-lt"/>
                <a:ea typeface="Times New Roman" panose="02020603050405020304" pitchFamily="18" charset="0"/>
              </a:rPr>
              <a:t>perceberem</a:t>
            </a:r>
          </a:p>
          <a:p>
            <a:pPr algn="ctr" fontAlgn="base">
              <a:spcAft>
                <a:spcPts val="0"/>
              </a:spcAft>
            </a:pPr>
            <a:r>
              <a:rPr lang="pt-BR" sz="20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pt-BR" sz="2000" b="1" dirty="0">
                <a:latin typeface="+mj-lt"/>
                <a:ea typeface="Times New Roman" panose="02020603050405020304" pitchFamily="18" charset="0"/>
              </a:rPr>
              <a:t>fatos anormais, mas ficarem reticentes de relatá-los, </a:t>
            </a:r>
            <a:endParaRPr lang="pt-BR" sz="2000" b="1" dirty="0" smtClean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pt-BR" sz="2000" b="1" dirty="0" smtClean="0">
                <a:latin typeface="+mj-lt"/>
                <a:ea typeface="Times New Roman" panose="02020603050405020304" pitchFamily="18" charset="0"/>
              </a:rPr>
              <a:t>por </a:t>
            </a:r>
            <a:r>
              <a:rPr lang="pt-BR" sz="2000" b="1" dirty="0">
                <a:latin typeface="+mj-lt"/>
                <a:ea typeface="Times New Roman" panose="02020603050405020304" pitchFamily="18" charset="0"/>
              </a:rPr>
              <a:t>medo de retaliação”.</a:t>
            </a:r>
          </a:p>
          <a:p>
            <a:pPr algn="ctr" fontAlgn="base"/>
            <a:r>
              <a:rPr lang="pt-BR" sz="2000" b="1" dirty="0"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27584" y="1419622"/>
            <a:ext cx="8208912" cy="2898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2250"/>
              </a:spcAft>
            </a:pPr>
            <a:r>
              <a:rPr lang="pt-BR" b="1" dirty="0">
                <a:latin typeface="+mj-lt"/>
                <a:ea typeface="Times New Roman" panose="02020603050405020304" pitchFamily="18" charset="0"/>
              </a:rPr>
              <a:t> “Antes, denunciar era visto como algo ruim. Hoje, é vital para o ambiente corporativo, praticamente uma obrigação profissional, em respeito às melhores práticas de governança</a:t>
            </a:r>
            <a:r>
              <a:rPr lang="pt-BR" b="1" dirty="0" smtClean="0">
                <a:latin typeface="+mj-lt"/>
                <a:ea typeface="Times New Roman" panose="02020603050405020304" pitchFamily="18" charset="0"/>
              </a:rPr>
              <a:t>”.</a:t>
            </a:r>
          </a:p>
          <a:p>
            <a:pPr algn="ctr" fontAlgn="base">
              <a:spcAft>
                <a:spcPts val="2250"/>
              </a:spcAft>
            </a:pPr>
            <a:r>
              <a:rPr lang="pt-BR" b="1" dirty="0" smtClean="0">
                <a:latin typeface="+mj-lt"/>
                <a:ea typeface="Times New Roman" panose="02020603050405020304" pitchFamily="18" charset="0"/>
              </a:rPr>
              <a:t>Um </a:t>
            </a:r>
            <a:r>
              <a:rPr lang="pt-BR" b="1" dirty="0">
                <a:latin typeface="+mj-lt"/>
                <a:ea typeface="Times New Roman" panose="02020603050405020304" pitchFamily="18" charset="0"/>
              </a:rPr>
              <a:t>canal de denúncias pode proporcionar diversos benefícios para a empresa, como mitigação do risco de perda financeira, melhora do clima e da cultura da empresa, fortalecimento da reputação e engajamento. </a:t>
            </a:r>
            <a:endParaRPr lang="pt-BR" b="1" dirty="0" smtClean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2250"/>
              </a:spcAft>
            </a:pPr>
            <a:r>
              <a:rPr lang="pt-BR" b="1" dirty="0" smtClean="0">
                <a:latin typeface="+mj-lt"/>
                <a:ea typeface="Times New Roman" panose="02020603050405020304" pitchFamily="18" charset="0"/>
              </a:rPr>
              <a:t>“</a:t>
            </a:r>
            <a:r>
              <a:rPr lang="pt-BR" b="1" dirty="0">
                <a:latin typeface="+mj-lt"/>
                <a:ea typeface="Times New Roman" panose="02020603050405020304" pitchFamily="18" charset="0"/>
              </a:rPr>
              <a:t>As empresas que utilizam a ferramenta registram perdas médias decorrentes de fraude 59% menores do que as empresas que não contam com este recurso”.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xmlns="" val="49980084"/>
              </p:ext>
            </p:extLst>
          </p:nvPr>
        </p:nvGraphicFramePr>
        <p:xfrm>
          <a:off x="971600" y="555526"/>
          <a:ext cx="67687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s://3.bp.blogspot.com/--AU0kPHHYf8/U4qukxM9QmI/AAAAAAAAQBU/imBCU6gYY48/s280/modai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06710"/>
            <a:ext cx="5904656" cy="224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07904" y="1203598"/>
            <a:ext cx="2066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Obrigado!</a:t>
            </a:r>
            <a:endParaRPr lang="pt-BR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475656" y="140626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OUVIDORIAS PÚBLICAS:</a:t>
            </a:r>
          </a:p>
          <a:p>
            <a:pPr algn="ctr"/>
            <a:r>
              <a:rPr lang="pt-BR" sz="2400" dirty="0" smtClean="0"/>
              <a:t> </a:t>
            </a:r>
          </a:p>
          <a:p>
            <a:pPr algn="ctr"/>
            <a:r>
              <a:rPr lang="pt-BR" sz="2400" dirty="0" smtClean="0"/>
              <a:t>Instância </a:t>
            </a:r>
            <a:r>
              <a:rPr lang="pt-BR" sz="2400" dirty="0"/>
              <a:t>de </a:t>
            </a:r>
            <a:r>
              <a:rPr lang="pt-BR" sz="2400" u="sng" dirty="0"/>
              <a:t>controle</a:t>
            </a:r>
            <a:r>
              <a:rPr lang="pt-BR" sz="2400" dirty="0"/>
              <a:t> e participação social responsável pelo tratamento das </a:t>
            </a:r>
            <a:r>
              <a:rPr lang="pt-BR" sz="2400" u="sng" dirty="0"/>
              <a:t>reclamações</a:t>
            </a:r>
            <a:r>
              <a:rPr lang="pt-BR" sz="2400" dirty="0"/>
              <a:t>, solicitações, </a:t>
            </a:r>
            <a:r>
              <a:rPr lang="pt-BR" sz="2400" u="sng" dirty="0"/>
              <a:t>denúncias</a:t>
            </a:r>
            <a:r>
              <a:rPr lang="pt-BR" sz="2400" dirty="0"/>
              <a:t>, sugestões e elogios relativos às políticas e aos serviços públicos, prestados sob qualquer forma ou regime, com vistas ao </a:t>
            </a:r>
            <a:r>
              <a:rPr lang="pt-BR" sz="2400" u="sng" dirty="0"/>
              <a:t>aprimoramento da gestão pública</a:t>
            </a:r>
            <a:r>
              <a:rPr lang="pt-BR" sz="24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259632" y="1275606"/>
            <a:ext cx="65527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DENTRE AS 11 COMPETÊNCIAS DA OUVIDORIA PÚBLICA*, </a:t>
            </a:r>
          </a:p>
          <a:p>
            <a:pPr algn="ctr"/>
            <a:r>
              <a:rPr lang="pt-BR" dirty="0" smtClean="0"/>
              <a:t>DESTACA-SE: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Organizar, interpretar, consolidar e guardar as informações oriundas das demandas recebidas de seus usuários e </a:t>
            </a:r>
            <a:r>
              <a:rPr lang="pt-BR" u="sng" dirty="0" smtClean="0"/>
              <a:t>produzir relatórios </a:t>
            </a:r>
            <a:r>
              <a:rPr lang="pt-BR" dirty="0" smtClean="0"/>
              <a:t>com dados gerenciais, indicadores, estatísticas e análises técnicas </a:t>
            </a:r>
            <a:r>
              <a:rPr lang="pt-BR" u="sng" dirty="0" smtClean="0"/>
              <a:t>sobre o desempenho do órgão ou entidade</a:t>
            </a:r>
            <a:r>
              <a:rPr lang="pt-BR" dirty="0" smtClean="0"/>
              <a:t>, especialmente no que se refere aos fatores e níveis de satisfação dos cidadãos e às necessidades de </a:t>
            </a:r>
            <a:r>
              <a:rPr lang="pt-BR" u="sng" dirty="0" smtClean="0"/>
              <a:t>correções</a:t>
            </a:r>
            <a:r>
              <a:rPr lang="pt-BR" dirty="0" smtClean="0"/>
              <a:t> e oportunidades de </a:t>
            </a:r>
            <a:r>
              <a:rPr lang="pt-BR" u="sng" dirty="0" smtClean="0"/>
              <a:t>melhoria</a:t>
            </a:r>
            <a:r>
              <a:rPr lang="pt-BR" dirty="0" smtClean="0"/>
              <a:t> e </a:t>
            </a:r>
            <a:r>
              <a:rPr lang="pt-BR" u="sng" dirty="0" smtClean="0"/>
              <a:t>inovação</a:t>
            </a:r>
            <a:r>
              <a:rPr lang="pt-BR" dirty="0" smtClean="0"/>
              <a:t> em processos e procedimentos institucionais;</a:t>
            </a:r>
          </a:p>
          <a:p>
            <a:pPr algn="ctr"/>
            <a:endParaRPr lang="pt-BR" dirty="0" smtClean="0"/>
          </a:p>
          <a:p>
            <a:pPr algn="r"/>
            <a:r>
              <a:rPr lang="pt-BR" sz="1000" dirty="0" smtClean="0"/>
              <a:t>*GUIA DE ORIENTAÇÃO PARA A GESTÃO DE OUVIDORIAS DA CGU</a:t>
            </a:r>
            <a:endParaRPr lang="pt-BR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9275" y="1509117"/>
            <a:ext cx="55054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347864" y="915566"/>
            <a:ext cx="309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PÚBLICO X PRIVADO</a:t>
            </a:r>
          </a:p>
          <a:p>
            <a:pPr algn="ctr"/>
            <a:r>
              <a:rPr lang="pt-BR" sz="1400" dirty="0" smtClean="0"/>
              <a:t>VISÃO DA SOCIEDADE</a:t>
            </a:r>
            <a:endParaRPr lang="pt-BR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835696" y="1563638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A </a:t>
            </a:r>
            <a:r>
              <a:rPr lang="pt-BR" sz="2400" b="1" dirty="0" smtClean="0"/>
              <a:t>OUVIDORIA</a:t>
            </a:r>
            <a:r>
              <a:rPr lang="pt-BR" sz="2400" dirty="0" smtClean="0"/>
              <a:t> deve agir </a:t>
            </a:r>
            <a:r>
              <a:rPr lang="pt-BR" sz="2400" dirty="0"/>
              <a:t>sempre </a:t>
            </a:r>
            <a:r>
              <a:rPr lang="pt-BR" sz="2400" u="sng" dirty="0"/>
              <a:t>contra</a:t>
            </a:r>
            <a:r>
              <a:rPr lang="pt-BR" sz="2400" dirty="0"/>
              <a:t> a </a:t>
            </a:r>
            <a:r>
              <a:rPr lang="pt-BR" sz="2400" u="sng" dirty="0"/>
              <a:t>usurpação</a:t>
            </a:r>
            <a:r>
              <a:rPr lang="pt-BR" sz="2400" dirty="0"/>
              <a:t> de direitos ou abuso de poder; contra </a:t>
            </a:r>
            <a:r>
              <a:rPr lang="pt-BR" sz="2400" u="sng" dirty="0"/>
              <a:t>erros</a:t>
            </a:r>
            <a:r>
              <a:rPr lang="pt-BR" sz="2400" dirty="0"/>
              <a:t> ou omissões; </a:t>
            </a:r>
            <a:r>
              <a:rPr lang="pt-BR" sz="2400" u="sng" dirty="0"/>
              <a:t>negligências</a:t>
            </a:r>
            <a:r>
              <a:rPr lang="pt-BR" sz="2400" dirty="0"/>
              <a:t>; decisões injustas, </a:t>
            </a:r>
            <a:r>
              <a:rPr lang="pt-BR" sz="2400" dirty="0" smtClean="0"/>
              <a:t>tornando (contribuindo para) </a:t>
            </a:r>
            <a:r>
              <a:rPr lang="pt-BR" sz="2400" dirty="0"/>
              <a:t>a administração pública mais </a:t>
            </a:r>
            <a:r>
              <a:rPr lang="pt-BR" sz="2400" u="sng" dirty="0"/>
              <a:t>eficiente e transparente</a:t>
            </a:r>
            <a:r>
              <a:rPr lang="pt-BR" sz="2400" dirty="0"/>
              <a:t>, e, seus agentes, mais responsáveis em suas decisões.</a:t>
            </a:r>
          </a:p>
        </p:txBody>
      </p:sp>
      <p:pic>
        <p:nvPicPr>
          <p:cNvPr id="11" name="Picture 2" descr="Resultado de imagem para imagens puxão de orel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19307">
            <a:off x="6736459" y="534468"/>
            <a:ext cx="1683668" cy="12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Resultado de imagem para INTERFACE GOVERNAME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367967"/>
            <a:ext cx="1296144" cy="1211895"/>
          </a:xfrm>
          <a:prstGeom prst="rect">
            <a:avLst/>
          </a:prstGeom>
          <a:noFill/>
        </p:spPr>
      </p:pic>
      <p:pic>
        <p:nvPicPr>
          <p:cNvPr id="2052" name="Picture 4" descr="Resultado de imagem para SERVIÇO PÚBL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16560"/>
            <a:ext cx="1510542" cy="624357"/>
          </a:xfrm>
          <a:prstGeom prst="rect">
            <a:avLst/>
          </a:prstGeom>
          <a:noFill/>
        </p:spPr>
      </p:pic>
      <p:pic>
        <p:nvPicPr>
          <p:cNvPr id="2054" name="Picture 6" descr="Resultado de imagem para CIDADÃ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2391730"/>
            <a:ext cx="1584176" cy="1188132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 rot="16789">
            <a:off x="3653264" y="70358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SERVIÇO PÚBLICO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411760" y="3507854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USUÁRIO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508104" y="350785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2060"/>
                </a:solidFill>
              </a:rPr>
              <a:t>OUVIDORIA</a:t>
            </a:r>
            <a:endParaRPr lang="pt-BR" sz="1400" b="1" dirty="0">
              <a:solidFill>
                <a:srgbClr val="002060"/>
              </a:solidFill>
            </a:endParaRPr>
          </a:p>
        </p:txBody>
      </p:sp>
      <p:sp>
        <p:nvSpPr>
          <p:cNvPr id="23" name="Seta em curva para cima 22"/>
          <p:cNvSpPr/>
          <p:nvPr/>
        </p:nvSpPr>
        <p:spPr>
          <a:xfrm rot="13825660">
            <a:off x="5190185" y="1434848"/>
            <a:ext cx="1892188" cy="496907"/>
          </a:xfrm>
          <a:prstGeom prst="curvedUpArrow">
            <a:avLst>
              <a:gd name="adj1" fmla="val 25000"/>
              <a:gd name="adj2" fmla="val 1500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cima 23"/>
          <p:cNvSpPr/>
          <p:nvPr/>
        </p:nvSpPr>
        <p:spPr>
          <a:xfrm rot="8462940">
            <a:off x="1709548" y="1535310"/>
            <a:ext cx="1892188" cy="496907"/>
          </a:xfrm>
          <a:prstGeom prst="curvedUpArrow">
            <a:avLst>
              <a:gd name="adj1" fmla="val 25000"/>
              <a:gd name="adj2" fmla="val 1500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cima 24"/>
          <p:cNvSpPr/>
          <p:nvPr/>
        </p:nvSpPr>
        <p:spPr>
          <a:xfrm rot="505845">
            <a:off x="3590092" y="3522993"/>
            <a:ext cx="1892188" cy="496907"/>
          </a:xfrm>
          <a:prstGeom prst="curvedUpArrow">
            <a:avLst>
              <a:gd name="adj1" fmla="val 25000"/>
              <a:gd name="adj2" fmla="val 15004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Picture 4" descr="Denúnc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43685">
            <a:off x="2384403" y="2193863"/>
            <a:ext cx="1301826" cy="111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clam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9542"/>
            <a:ext cx="1243733" cy="10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olicitaçã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32849">
            <a:off x="5497035" y="936054"/>
            <a:ext cx="1243733" cy="10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ugestã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03397">
            <a:off x="4399174" y="3002458"/>
            <a:ext cx="1243731" cy="10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Elogi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92992">
            <a:off x="6524715" y="2361982"/>
            <a:ext cx="1243733" cy="10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-ENCONTRO-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522" y="332657"/>
            <a:ext cx="1296142" cy="870941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959" y="4587974"/>
            <a:ext cx="558533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0" y="51470"/>
            <a:ext cx="9144000" cy="72008"/>
          </a:xfrm>
          <a:prstGeom prst="round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0" y="5020022"/>
            <a:ext cx="9144000" cy="720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396552" y="1491630"/>
            <a:ext cx="241176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1º ENCONTRO DAS OUVIDORIAS</a:t>
            </a:r>
            <a: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DO SISTEMA TRANSPORTES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VID-20170908-WA00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771800" y="690668"/>
            <a:ext cx="5544616" cy="3465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4875</TotalTime>
  <Words>731</Words>
  <Application>Microsoft Office PowerPoint</Application>
  <PresentationFormat>Apresentação na tela (16:9)</PresentationFormat>
  <Paragraphs>105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1º ENCONTRO DAS OUVIDORIAS DO SISTEMA TRANSPORTES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reginaldo.abreu</dc:creator>
  <cp:lastModifiedBy>edvon.nogueira</cp:lastModifiedBy>
  <cp:revision>94</cp:revision>
  <dcterms:created xsi:type="dcterms:W3CDTF">2017-09-15T15:12:32Z</dcterms:created>
  <dcterms:modified xsi:type="dcterms:W3CDTF">2017-09-20T11:47:49Z</dcterms:modified>
</cp:coreProperties>
</file>