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9" r:id="rId3"/>
    <p:sldId id="263" r:id="rId4"/>
    <p:sldId id="377" r:id="rId5"/>
    <p:sldId id="378" r:id="rId6"/>
    <p:sldId id="264" r:id="rId7"/>
    <p:sldId id="268" r:id="rId8"/>
    <p:sldId id="379" r:id="rId9"/>
    <p:sldId id="266" r:id="rId10"/>
    <p:sldId id="267" r:id="rId11"/>
    <p:sldId id="270" r:id="rId12"/>
    <p:sldId id="272" r:id="rId13"/>
    <p:sldId id="372" r:id="rId14"/>
    <p:sldId id="271" r:id="rId15"/>
    <p:sldId id="275" r:id="rId16"/>
    <p:sldId id="373" r:id="rId17"/>
    <p:sldId id="273" r:id="rId18"/>
    <p:sldId id="274" r:id="rId19"/>
    <p:sldId id="281" r:id="rId20"/>
    <p:sldId id="283" r:id="rId21"/>
    <p:sldId id="285" r:id="rId22"/>
    <p:sldId id="287" r:id="rId23"/>
    <p:sldId id="288" r:id="rId24"/>
    <p:sldId id="286" r:id="rId25"/>
    <p:sldId id="290" r:id="rId26"/>
    <p:sldId id="293" r:id="rId27"/>
    <p:sldId id="375" r:id="rId28"/>
    <p:sldId id="299" r:id="rId29"/>
    <p:sldId id="302" r:id="rId30"/>
    <p:sldId id="301" r:id="rId31"/>
    <p:sldId id="308" r:id="rId32"/>
    <p:sldId id="309" r:id="rId33"/>
    <p:sldId id="269" r:id="rId34"/>
    <p:sldId id="292" r:id="rId35"/>
    <p:sldId id="303" r:id="rId36"/>
    <p:sldId id="307" r:id="rId37"/>
    <p:sldId id="306" r:id="rId38"/>
    <p:sldId id="380"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38" autoAdjust="0"/>
  </p:normalViewPr>
  <p:slideViewPr>
    <p:cSldViewPr>
      <p:cViewPr>
        <p:scale>
          <a:sx n="70" d="100"/>
          <a:sy n="70" d="100"/>
        </p:scale>
        <p:origin x="-1386" y="-318"/>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18817-41AC-4BE2-8AC8-6555D4878525}" type="doc">
      <dgm:prSet loTypeId="urn:microsoft.com/office/officeart/2005/8/layout/cycle6" loCatId="cycle" qsTypeId="urn:microsoft.com/office/officeart/2005/8/quickstyle/simple1" qsCatId="simple" csTypeId="urn:microsoft.com/office/officeart/2005/8/colors/accent1_4" csCatId="accent1" phldr="1"/>
      <dgm:spPr/>
      <dgm:t>
        <a:bodyPr/>
        <a:lstStyle/>
        <a:p>
          <a:endParaRPr lang="pt-BR"/>
        </a:p>
      </dgm:t>
    </dgm:pt>
    <dgm:pt modelId="{6AFC643E-B3C9-4C8B-AE55-1B62D6D9F110}">
      <dgm:prSet phldrT="[Texto]" custT="1"/>
      <dgm:spPr/>
      <dgm:t>
        <a:bodyPr/>
        <a:lstStyle/>
        <a:p>
          <a:r>
            <a:rPr lang="pt-BR" sz="2200" b="1" dirty="0"/>
            <a:t>DETECTAR</a:t>
          </a:r>
        </a:p>
      </dgm:t>
    </dgm:pt>
    <dgm:pt modelId="{A95A24EC-CA62-4935-AAB4-D79D86E1F7D3}" type="parTrans" cxnId="{BAC1B0D9-32A1-4AF1-9686-400F40C674E8}">
      <dgm:prSet/>
      <dgm:spPr/>
      <dgm:t>
        <a:bodyPr/>
        <a:lstStyle/>
        <a:p>
          <a:endParaRPr lang="pt-BR" sz="2200" b="1"/>
        </a:p>
      </dgm:t>
    </dgm:pt>
    <dgm:pt modelId="{BB803731-51BB-433E-AD60-5BF173EAFDF5}" type="sibTrans" cxnId="{BAC1B0D9-32A1-4AF1-9686-400F40C674E8}">
      <dgm:prSet/>
      <dgm:spPr/>
      <dgm:t>
        <a:bodyPr/>
        <a:lstStyle/>
        <a:p>
          <a:endParaRPr lang="pt-BR" sz="2200" b="1"/>
        </a:p>
      </dgm:t>
    </dgm:pt>
    <dgm:pt modelId="{766CBED5-72E3-4996-A53D-28CA54095B83}">
      <dgm:prSet phldrT="[Texto]" custT="1"/>
      <dgm:spPr/>
      <dgm:t>
        <a:bodyPr/>
        <a:lstStyle/>
        <a:p>
          <a:r>
            <a:rPr lang="pt-BR" sz="2200" b="1" dirty="0"/>
            <a:t>PUNIR</a:t>
          </a:r>
        </a:p>
      </dgm:t>
    </dgm:pt>
    <dgm:pt modelId="{6493A560-5C3C-4226-BA56-C939BDD12F1B}" type="parTrans" cxnId="{24AC666C-FB7A-4E40-BE38-F375FE092DC8}">
      <dgm:prSet/>
      <dgm:spPr/>
      <dgm:t>
        <a:bodyPr/>
        <a:lstStyle/>
        <a:p>
          <a:endParaRPr lang="pt-BR" sz="2200" b="1"/>
        </a:p>
      </dgm:t>
    </dgm:pt>
    <dgm:pt modelId="{341CC2B4-50DB-4A14-BA71-56F8AE8F65E2}" type="sibTrans" cxnId="{24AC666C-FB7A-4E40-BE38-F375FE092DC8}">
      <dgm:prSet/>
      <dgm:spPr/>
      <dgm:t>
        <a:bodyPr/>
        <a:lstStyle/>
        <a:p>
          <a:endParaRPr lang="pt-BR" sz="2200" b="1"/>
        </a:p>
      </dgm:t>
    </dgm:pt>
    <dgm:pt modelId="{33281836-79FE-4FAC-BE14-B751F01E8D67}">
      <dgm:prSet phldrT="[Texto]" custT="1"/>
      <dgm:spPr/>
      <dgm:t>
        <a:bodyPr/>
        <a:lstStyle/>
        <a:p>
          <a:r>
            <a:rPr lang="pt-BR" sz="2200" b="1" dirty="0"/>
            <a:t>PREVENIR</a:t>
          </a:r>
        </a:p>
      </dgm:t>
    </dgm:pt>
    <dgm:pt modelId="{D47C5FB5-19CB-4F92-97B7-5FC0C1E33D78}" type="parTrans" cxnId="{62DE770D-7433-4C33-8AEE-213641142B19}">
      <dgm:prSet/>
      <dgm:spPr/>
      <dgm:t>
        <a:bodyPr/>
        <a:lstStyle/>
        <a:p>
          <a:endParaRPr lang="pt-BR" sz="2200" b="1"/>
        </a:p>
      </dgm:t>
    </dgm:pt>
    <dgm:pt modelId="{1A7FA34C-3D89-4BDE-81B7-0B6998BBBC28}" type="sibTrans" cxnId="{62DE770D-7433-4C33-8AEE-213641142B19}">
      <dgm:prSet/>
      <dgm:spPr/>
      <dgm:t>
        <a:bodyPr/>
        <a:lstStyle/>
        <a:p>
          <a:endParaRPr lang="pt-BR" sz="2200" b="1"/>
        </a:p>
      </dgm:t>
    </dgm:pt>
    <dgm:pt modelId="{17C3B4DE-AC96-469B-B4A1-67856346DE4E}" type="pres">
      <dgm:prSet presAssocID="{4AB18817-41AC-4BE2-8AC8-6555D4878525}" presName="cycle" presStyleCnt="0">
        <dgm:presLayoutVars>
          <dgm:dir/>
          <dgm:resizeHandles val="exact"/>
        </dgm:presLayoutVars>
      </dgm:prSet>
      <dgm:spPr/>
      <dgm:t>
        <a:bodyPr/>
        <a:lstStyle/>
        <a:p>
          <a:endParaRPr lang="pt-BR"/>
        </a:p>
      </dgm:t>
    </dgm:pt>
    <dgm:pt modelId="{30E6F86E-1FB2-4D5D-98E0-4D4490A17A6B}" type="pres">
      <dgm:prSet presAssocID="{6AFC643E-B3C9-4C8B-AE55-1B62D6D9F110}" presName="node" presStyleLbl="node1" presStyleIdx="0" presStyleCnt="3" custScaleX="131454">
        <dgm:presLayoutVars>
          <dgm:bulletEnabled val="1"/>
        </dgm:presLayoutVars>
      </dgm:prSet>
      <dgm:spPr/>
      <dgm:t>
        <a:bodyPr/>
        <a:lstStyle/>
        <a:p>
          <a:endParaRPr lang="pt-BR"/>
        </a:p>
      </dgm:t>
    </dgm:pt>
    <dgm:pt modelId="{7F026532-E581-408B-B62D-B460FF4BD8E2}" type="pres">
      <dgm:prSet presAssocID="{6AFC643E-B3C9-4C8B-AE55-1B62D6D9F110}" presName="spNode" presStyleCnt="0"/>
      <dgm:spPr/>
    </dgm:pt>
    <dgm:pt modelId="{7524B327-9FE0-4CB0-AE8A-08E58FE8E51A}" type="pres">
      <dgm:prSet presAssocID="{BB803731-51BB-433E-AD60-5BF173EAFDF5}" presName="sibTrans" presStyleLbl="sibTrans1D1" presStyleIdx="0" presStyleCnt="3"/>
      <dgm:spPr/>
      <dgm:t>
        <a:bodyPr/>
        <a:lstStyle/>
        <a:p>
          <a:endParaRPr lang="pt-BR"/>
        </a:p>
      </dgm:t>
    </dgm:pt>
    <dgm:pt modelId="{93A78024-481C-4773-8D41-3965A6876B78}" type="pres">
      <dgm:prSet presAssocID="{766CBED5-72E3-4996-A53D-28CA54095B83}" presName="node" presStyleLbl="node1" presStyleIdx="1" presStyleCnt="3" custScaleX="125847" custRadScaleRad="105187" custRadScaleInc="-46121">
        <dgm:presLayoutVars>
          <dgm:bulletEnabled val="1"/>
        </dgm:presLayoutVars>
      </dgm:prSet>
      <dgm:spPr/>
      <dgm:t>
        <a:bodyPr/>
        <a:lstStyle/>
        <a:p>
          <a:endParaRPr lang="pt-BR"/>
        </a:p>
      </dgm:t>
    </dgm:pt>
    <dgm:pt modelId="{7603A4E1-BD51-45F9-AD24-CEDD6C2CD7FA}" type="pres">
      <dgm:prSet presAssocID="{766CBED5-72E3-4996-A53D-28CA54095B83}" presName="spNode" presStyleCnt="0"/>
      <dgm:spPr/>
    </dgm:pt>
    <dgm:pt modelId="{6D7530AC-D780-4A22-B143-A52A610769C7}" type="pres">
      <dgm:prSet presAssocID="{341CC2B4-50DB-4A14-BA71-56F8AE8F65E2}" presName="sibTrans" presStyleLbl="sibTrans1D1" presStyleIdx="1" presStyleCnt="3"/>
      <dgm:spPr/>
      <dgm:t>
        <a:bodyPr/>
        <a:lstStyle/>
        <a:p>
          <a:endParaRPr lang="pt-BR"/>
        </a:p>
      </dgm:t>
    </dgm:pt>
    <dgm:pt modelId="{3D14F200-120E-40BD-B164-FE511FE2BD84}" type="pres">
      <dgm:prSet presAssocID="{33281836-79FE-4FAC-BE14-B751F01E8D67}" presName="node" presStyleLbl="node1" presStyleIdx="2" presStyleCnt="3" custScaleX="134081" custRadScaleRad="113099" custRadScaleInc="-3473">
        <dgm:presLayoutVars>
          <dgm:bulletEnabled val="1"/>
        </dgm:presLayoutVars>
      </dgm:prSet>
      <dgm:spPr/>
      <dgm:t>
        <a:bodyPr/>
        <a:lstStyle/>
        <a:p>
          <a:endParaRPr lang="pt-BR"/>
        </a:p>
      </dgm:t>
    </dgm:pt>
    <dgm:pt modelId="{411C7892-BB85-4B12-ACD4-46ABE39535AD}" type="pres">
      <dgm:prSet presAssocID="{33281836-79FE-4FAC-BE14-B751F01E8D67}" presName="spNode" presStyleCnt="0"/>
      <dgm:spPr/>
    </dgm:pt>
    <dgm:pt modelId="{86FD2375-3054-45E4-8A16-6107C82F148A}" type="pres">
      <dgm:prSet presAssocID="{1A7FA34C-3D89-4BDE-81B7-0B6998BBBC28}" presName="sibTrans" presStyleLbl="sibTrans1D1" presStyleIdx="2" presStyleCnt="3"/>
      <dgm:spPr/>
      <dgm:t>
        <a:bodyPr/>
        <a:lstStyle/>
        <a:p>
          <a:endParaRPr lang="pt-BR"/>
        </a:p>
      </dgm:t>
    </dgm:pt>
  </dgm:ptLst>
  <dgm:cxnLst>
    <dgm:cxn modelId="{96771E0A-3E89-4C24-ACE0-FF133BD54C82}" type="presOf" srcId="{341CC2B4-50DB-4A14-BA71-56F8AE8F65E2}" destId="{6D7530AC-D780-4A22-B143-A52A610769C7}" srcOrd="0" destOrd="0" presId="urn:microsoft.com/office/officeart/2005/8/layout/cycle6"/>
    <dgm:cxn modelId="{62DE770D-7433-4C33-8AEE-213641142B19}" srcId="{4AB18817-41AC-4BE2-8AC8-6555D4878525}" destId="{33281836-79FE-4FAC-BE14-B751F01E8D67}" srcOrd="2" destOrd="0" parTransId="{D47C5FB5-19CB-4F92-97B7-5FC0C1E33D78}" sibTransId="{1A7FA34C-3D89-4BDE-81B7-0B6998BBBC28}"/>
    <dgm:cxn modelId="{7E7EB86F-D6E3-499F-88AD-A32689260080}" type="presOf" srcId="{BB803731-51BB-433E-AD60-5BF173EAFDF5}" destId="{7524B327-9FE0-4CB0-AE8A-08E58FE8E51A}" srcOrd="0" destOrd="0" presId="urn:microsoft.com/office/officeart/2005/8/layout/cycle6"/>
    <dgm:cxn modelId="{AE6F080B-56A9-4CB3-BEF0-F9BBF66445F5}" type="presOf" srcId="{6AFC643E-B3C9-4C8B-AE55-1B62D6D9F110}" destId="{30E6F86E-1FB2-4D5D-98E0-4D4490A17A6B}" srcOrd="0" destOrd="0" presId="urn:microsoft.com/office/officeart/2005/8/layout/cycle6"/>
    <dgm:cxn modelId="{BAC1B0D9-32A1-4AF1-9686-400F40C674E8}" srcId="{4AB18817-41AC-4BE2-8AC8-6555D4878525}" destId="{6AFC643E-B3C9-4C8B-AE55-1B62D6D9F110}" srcOrd="0" destOrd="0" parTransId="{A95A24EC-CA62-4935-AAB4-D79D86E1F7D3}" sibTransId="{BB803731-51BB-433E-AD60-5BF173EAFDF5}"/>
    <dgm:cxn modelId="{B5F02A38-9474-42DA-8030-15DB616D63FD}" type="presOf" srcId="{766CBED5-72E3-4996-A53D-28CA54095B83}" destId="{93A78024-481C-4773-8D41-3965A6876B78}" srcOrd="0" destOrd="0" presId="urn:microsoft.com/office/officeart/2005/8/layout/cycle6"/>
    <dgm:cxn modelId="{D527F89D-BE21-4351-97AC-F12F8B9689F2}" type="presOf" srcId="{4AB18817-41AC-4BE2-8AC8-6555D4878525}" destId="{17C3B4DE-AC96-469B-B4A1-67856346DE4E}" srcOrd="0" destOrd="0" presId="urn:microsoft.com/office/officeart/2005/8/layout/cycle6"/>
    <dgm:cxn modelId="{24AC666C-FB7A-4E40-BE38-F375FE092DC8}" srcId="{4AB18817-41AC-4BE2-8AC8-6555D4878525}" destId="{766CBED5-72E3-4996-A53D-28CA54095B83}" srcOrd="1" destOrd="0" parTransId="{6493A560-5C3C-4226-BA56-C939BDD12F1B}" sibTransId="{341CC2B4-50DB-4A14-BA71-56F8AE8F65E2}"/>
    <dgm:cxn modelId="{BEE26F86-9142-43FF-9D76-84F5D2700FF1}" type="presOf" srcId="{33281836-79FE-4FAC-BE14-B751F01E8D67}" destId="{3D14F200-120E-40BD-B164-FE511FE2BD84}" srcOrd="0" destOrd="0" presId="urn:microsoft.com/office/officeart/2005/8/layout/cycle6"/>
    <dgm:cxn modelId="{01187D8A-372A-4FBC-891B-98D7C1AF810C}" type="presOf" srcId="{1A7FA34C-3D89-4BDE-81B7-0B6998BBBC28}" destId="{86FD2375-3054-45E4-8A16-6107C82F148A}" srcOrd="0" destOrd="0" presId="urn:microsoft.com/office/officeart/2005/8/layout/cycle6"/>
    <dgm:cxn modelId="{464580DB-A52D-4339-831F-55FEFC93338B}" type="presParOf" srcId="{17C3B4DE-AC96-469B-B4A1-67856346DE4E}" destId="{30E6F86E-1FB2-4D5D-98E0-4D4490A17A6B}" srcOrd="0" destOrd="0" presId="urn:microsoft.com/office/officeart/2005/8/layout/cycle6"/>
    <dgm:cxn modelId="{733DB478-B1C1-444D-95EC-62826127DB04}" type="presParOf" srcId="{17C3B4DE-AC96-469B-B4A1-67856346DE4E}" destId="{7F026532-E581-408B-B62D-B460FF4BD8E2}" srcOrd="1" destOrd="0" presId="urn:microsoft.com/office/officeart/2005/8/layout/cycle6"/>
    <dgm:cxn modelId="{389DA550-CB36-466B-BA24-29C5B632FD70}" type="presParOf" srcId="{17C3B4DE-AC96-469B-B4A1-67856346DE4E}" destId="{7524B327-9FE0-4CB0-AE8A-08E58FE8E51A}" srcOrd="2" destOrd="0" presId="urn:microsoft.com/office/officeart/2005/8/layout/cycle6"/>
    <dgm:cxn modelId="{C99136F7-E8BA-48F5-A71A-B04141C11E86}" type="presParOf" srcId="{17C3B4DE-AC96-469B-B4A1-67856346DE4E}" destId="{93A78024-481C-4773-8D41-3965A6876B78}" srcOrd="3" destOrd="0" presId="urn:microsoft.com/office/officeart/2005/8/layout/cycle6"/>
    <dgm:cxn modelId="{5AECF99C-EFD7-48D1-A63D-815360F273F8}" type="presParOf" srcId="{17C3B4DE-AC96-469B-B4A1-67856346DE4E}" destId="{7603A4E1-BD51-45F9-AD24-CEDD6C2CD7FA}" srcOrd="4" destOrd="0" presId="urn:microsoft.com/office/officeart/2005/8/layout/cycle6"/>
    <dgm:cxn modelId="{EB8D8F35-15C5-46F7-B99D-7ABD50EB56A0}" type="presParOf" srcId="{17C3B4DE-AC96-469B-B4A1-67856346DE4E}" destId="{6D7530AC-D780-4A22-B143-A52A610769C7}" srcOrd="5" destOrd="0" presId="urn:microsoft.com/office/officeart/2005/8/layout/cycle6"/>
    <dgm:cxn modelId="{06518416-C713-4AC4-883F-4E6587E7529F}" type="presParOf" srcId="{17C3B4DE-AC96-469B-B4A1-67856346DE4E}" destId="{3D14F200-120E-40BD-B164-FE511FE2BD84}" srcOrd="6" destOrd="0" presId="urn:microsoft.com/office/officeart/2005/8/layout/cycle6"/>
    <dgm:cxn modelId="{EDFBD878-F023-44BC-9AA5-E2529F0433FD}" type="presParOf" srcId="{17C3B4DE-AC96-469B-B4A1-67856346DE4E}" destId="{411C7892-BB85-4B12-ACD4-46ABE39535AD}" srcOrd="7" destOrd="0" presId="urn:microsoft.com/office/officeart/2005/8/layout/cycle6"/>
    <dgm:cxn modelId="{256F2F03-2B16-44E0-81ED-76D049D38D56}" type="presParOf" srcId="{17C3B4DE-AC96-469B-B4A1-67856346DE4E}" destId="{86FD2375-3054-45E4-8A16-6107C82F148A}" srcOrd="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08C4F-F7B4-4593-ACF9-EEE92B15275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pt-BR"/>
        </a:p>
      </dgm:t>
    </dgm:pt>
    <dgm:pt modelId="{BEA87914-3726-4AE5-9092-99C4BD1E6845}">
      <dgm:prSet phldrT="[Texto]" custT="1"/>
      <dgm:spPr/>
      <dgm:t>
        <a:bodyPr/>
        <a:lstStyle/>
        <a:p>
          <a:r>
            <a:rPr lang="pt-BR" sz="2000" dirty="0"/>
            <a:t>Controle Interno</a:t>
          </a:r>
        </a:p>
      </dgm:t>
    </dgm:pt>
    <dgm:pt modelId="{13C7D8E4-5090-4543-861A-0062412BFBC1}" type="parTrans" cxnId="{CD6536B7-B7FA-46EA-BEAC-20424FFB1C7E}">
      <dgm:prSet/>
      <dgm:spPr/>
      <dgm:t>
        <a:bodyPr/>
        <a:lstStyle/>
        <a:p>
          <a:endParaRPr lang="pt-BR"/>
        </a:p>
      </dgm:t>
    </dgm:pt>
    <dgm:pt modelId="{F064E9E1-747F-40C4-A815-F055DE0062BD}" type="sibTrans" cxnId="{CD6536B7-B7FA-46EA-BEAC-20424FFB1C7E}">
      <dgm:prSet/>
      <dgm:spPr/>
      <dgm:t>
        <a:bodyPr/>
        <a:lstStyle/>
        <a:p>
          <a:endParaRPr lang="pt-BR"/>
        </a:p>
      </dgm:t>
    </dgm:pt>
    <dgm:pt modelId="{C7A789F9-6FBA-4AA6-9C57-96496CF3A2E5}">
      <dgm:prSet phldrT="[Texto]" custT="1"/>
      <dgm:spPr/>
      <dgm:t>
        <a:bodyPr/>
        <a:lstStyle/>
        <a:p>
          <a:r>
            <a:rPr lang="pt-BR" sz="2000" dirty="0"/>
            <a:t>Denúncias</a:t>
          </a:r>
        </a:p>
      </dgm:t>
    </dgm:pt>
    <dgm:pt modelId="{EEAF991E-099A-4ED3-A11A-919A99167205}" type="parTrans" cxnId="{48AFDC6A-0D7D-4D90-9330-FFE55D63A7A7}">
      <dgm:prSet/>
      <dgm:spPr/>
      <dgm:t>
        <a:bodyPr/>
        <a:lstStyle/>
        <a:p>
          <a:endParaRPr lang="pt-BR"/>
        </a:p>
      </dgm:t>
    </dgm:pt>
    <dgm:pt modelId="{E2957D1D-E7C3-4CD7-8F88-79E9EE4F5271}" type="sibTrans" cxnId="{48AFDC6A-0D7D-4D90-9330-FFE55D63A7A7}">
      <dgm:prSet/>
      <dgm:spPr/>
      <dgm:t>
        <a:bodyPr/>
        <a:lstStyle/>
        <a:p>
          <a:endParaRPr lang="pt-BR"/>
        </a:p>
      </dgm:t>
    </dgm:pt>
    <dgm:pt modelId="{ADF908E3-5642-4E00-9AC2-A597DA316EC1}">
      <dgm:prSet phldrT="[Texto]"/>
      <dgm:spPr/>
      <dgm:t>
        <a:bodyPr/>
        <a:lstStyle/>
        <a:p>
          <a:r>
            <a:rPr lang="pt-BR" dirty="0"/>
            <a:t>Controle Externo</a:t>
          </a:r>
        </a:p>
      </dgm:t>
    </dgm:pt>
    <dgm:pt modelId="{8A196838-F228-49FB-89C7-EB37060D831D}" type="parTrans" cxnId="{45A6BDC8-58E5-4CE9-B695-20C072BA5DEF}">
      <dgm:prSet/>
      <dgm:spPr/>
      <dgm:t>
        <a:bodyPr/>
        <a:lstStyle/>
        <a:p>
          <a:endParaRPr lang="pt-BR"/>
        </a:p>
      </dgm:t>
    </dgm:pt>
    <dgm:pt modelId="{D3F3E825-597D-432D-87DF-2C2013416DCC}" type="sibTrans" cxnId="{45A6BDC8-58E5-4CE9-B695-20C072BA5DEF}">
      <dgm:prSet/>
      <dgm:spPr/>
      <dgm:t>
        <a:bodyPr/>
        <a:lstStyle/>
        <a:p>
          <a:endParaRPr lang="pt-BR"/>
        </a:p>
      </dgm:t>
    </dgm:pt>
    <dgm:pt modelId="{41DF64D9-013C-4861-AB88-6C8148BA9EC7}">
      <dgm:prSet phldrT="[Texto]" custT="1"/>
      <dgm:spPr/>
      <dgm:t>
        <a:bodyPr/>
        <a:lstStyle/>
        <a:p>
          <a:r>
            <a:rPr lang="pt-BR" sz="2800" dirty="0"/>
            <a:t>Juízo de Admissibilidade Correcional</a:t>
          </a:r>
        </a:p>
      </dgm:t>
    </dgm:pt>
    <dgm:pt modelId="{5B4664F0-0718-47E9-9D3F-46B34B81826D}" type="parTrans" cxnId="{D821C632-BE22-49ED-8CF0-6EF16B6E74F8}">
      <dgm:prSet/>
      <dgm:spPr/>
      <dgm:t>
        <a:bodyPr/>
        <a:lstStyle/>
        <a:p>
          <a:endParaRPr lang="pt-BR"/>
        </a:p>
      </dgm:t>
    </dgm:pt>
    <dgm:pt modelId="{26975FF7-1A5A-4B10-B582-5C5D1F0FBEE2}" type="sibTrans" cxnId="{D821C632-BE22-49ED-8CF0-6EF16B6E74F8}">
      <dgm:prSet/>
      <dgm:spPr/>
      <dgm:t>
        <a:bodyPr/>
        <a:lstStyle/>
        <a:p>
          <a:endParaRPr lang="pt-BR"/>
        </a:p>
      </dgm:t>
    </dgm:pt>
    <dgm:pt modelId="{DA0D4B80-D52C-4C1A-9C80-9908FD46380F}" type="pres">
      <dgm:prSet presAssocID="{C8008C4F-F7B4-4593-ACF9-EEE92B15275C}" presName="Name0" presStyleCnt="0">
        <dgm:presLayoutVars>
          <dgm:chMax val="4"/>
          <dgm:resizeHandles val="exact"/>
        </dgm:presLayoutVars>
      </dgm:prSet>
      <dgm:spPr/>
      <dgm:t>
        <a:bodyPr/>
        <a:lstStyle/>
        <a:p>
          <a:endParaRPr lang="pt-BR"/>
        </a:p>
      </dgm:t>
    </dgm:pt>
    <dgm:pt modelId="{33CA44F0-6891-4A9B-A06A-F7B1C7D278F4}" type="pres">
      <dgm:prSet presAssocID="{C8008C4F-F7B4-4593-ACF9-EEE92B15275C}" presName="ellipse" presStyleLbl="trBgShp" presStyleIdx="0" presStyleCnt="1"/>
      <dgm:spPr/>
    </dgm:pt>
    <dgm:pt modelId="{AC32A87B-1E1D-4E39-B867-92C855E7F316}" type="pres">
      <dgm:prSet presAssocID="{C8008C4F-F7B4-4593-ACF9-EEE92B15275C}" presName="arrow1" presStyleLbl="fgShp" presStyleIdx="0" presStyleCnt="1"/>
      <dgm:spPr/>
    </dgm:pt>
    <dgm:pt modelId="{864B0C18-3104-4C57-92D1-F0B705DC196E}" type="pres">
      <dgm:prSet presAssocID="{C8008C4F-F7B4-4593-ACF9-EEE92B15275C}" presName="rectangle" presStyleLbl="revTx" presStyleIdx="0" presStyleCnt="1" custScaleX="154911" custLinFactNeighborX="6563" custLinFactNeighborY="-1043">
        <dgm:presLayoutVars>
          <dgm:bulletEnabled val="1"/>
        </dgm:presLayoutVars>
      </dgm:prSet>
      <dgm:spPr/>
      <dgm:t>
        <a:bodyPr/>
        <a:lstStyle/>
        <a:p>
          <a:endParaRPr lang="pt-BR"/>
        </a:p>
      </dgm:t>
    </dgm:pt>
    <dgm:pt modelId="{98376CDF-021E-4526-BC6F-5CA3D20A9D55}" type="pres">
      <dgm:prSet presAssocID="{C7A789F9-6FBA-4AA6-9C57-96496CF3A2E5}" presName="item1" presStyleLbl="node1" presStyleIdx="0" presStyleCnt="3">
        <dgm:presLayoutVars>
          <dgm:bulletEnabled val="1"/>
        </dgm:presLayoutVars>
      </dgm:prSet>
      <dgm:spPr/>
      <dgm:t>
        <a:bodyPr/>
        <a:lstStyle/>
        <a:p>
          <a:endParaRPr lang="pt-BR"/>
        </a:p>
      </dgm:t>
    </dgm:pt>
    <dgm:pt modelId="{FFF9CF39-2930-44E3-BCEC-5464853EEE29}" type="pres">
      <dgm:prSet presAssocID="{ADF908E3-5642-4E00-9AC2-A597DA316EC1}" presName="item2" presStyleLbl="node1" presStyleIdx="1" presStyleCnt="3" custScaleX="112883">
        <dgm:presLayoutVars>
          <dgm:bulletEnabled val="1"/>
        </dgm:presLayoutVars>
      </dgm:prSet>
      <dgm:spPr/>
      <dgm:t>
        <a:bodyPr/>
        <a:lstStyle/>
        <a:p>
          <a:endParaRPr lang="pt-BR"/>
        </a:p>
      </dgm:t>
    </dgm:pt>
    <dgm:pt modelId="{7875F269-9694-4F7E-B59F-30A2E216886C}" type="pres">
      <dgm:prSet presAssocID="{41DF64D9-013C-4861-AB88-6C8148BA9EC7}" presName="item3" presStyleLbl="node1" presStyleIdx="2" presStyleCnt="3">
        <dgm:presLayoutVars>
          <dgm:bulletEnabled val="1"/>
        </dgm:presLayoutVars>
      </dgm:prSet>
      <dgm:spPr/>
      <dgm:t>
        <a:bodyPr/>
        <a:lstStyle/>
        <a:p>
          <a:endParaRPr lang="pt-BR"/>
        </a:p>
      </dgm:t>
    </dgm:pt>
    <dgm:pt modelId="{353463B8-ADD9-4C33-9B6D-DD82C5DE328E}" type="pres">
      <dgm:prSet presAssocID="{C8008C4F-F7B4-4593-ACF9-EEE92B15275C}" presName="funnel" presStyleLbl="trAlignAcc1" presStyleIdx="0" presStyleCnt="1" custLinFactNeighborX="-193" custLinFactNeighborY="-536"/>
      <dgm:spPr/>
    </dgm:pt>
  </dgm:ptLst>
  <dgm:cxnLst>
    <dgm:cxn modelId="{ACFB1533-7019-4AA1-A031-1E3557B0A073}" type="presOf" srcId="{41DF64D9-013C-4861-AB88-6C8148BA9EC7}" destId="{864B0C18-3104-4C57-92D1-F0B705DC196E}" srcOrd="0" destOrd="0" presId="urn:microsoft.com/office/officeart/2005/8/layout/funnel1"/>
    <dgm:cxn modelId="{CD6536B7-B7FA-46EA-BEAC-20424FFB1C7E}" srcId="{C8008C4F-F7B4-4593-ACF9-EEE92B15275C}" destId="{BEA87914-3726-4AE5-9092-99C4BD1E6845}" srcOrd="0" destOrd="0" parTransId="{13C7D8E4-5090-4543-861A-0062412BFBC1}" sibTransId="{F064E9E1-747F-40C4-A815-F055DE0062BD}"/>
    <dgm:cxn modelId="{BF5AC2C2-0C41-4621-9AE2-3919478A617F}" type="presOf" srcId="{ADF908E3-5642-4E00-9AC2-A597DA316EC1}" destId="{98376CDF-021E-4526-BC6F-5CA3D20A9D55}" srcOrd="0" destOrd="0" presId="urn:microsoft.com/office/officeart/2005/8/layout/funnel1"/>
    <dgm:cxn modelId="{48AFDC6A-0D7D-4D90-9330-FFE55D63A7A7}" srcId="{C8008C4F-F7B4-4593-ACF9-EEE92B15275C}" destId="{C7A789F9-6FBA-4AA6-9C57-96496CF3A2E5}" srcOrd="1" destOrd="0" parTransId="{EEAF991E-099A-4ED3-A11A-919A99167205}" sibTransId="{E2957D1D-E7C3-4CD7-8F88-79E9EE4F5271}"/>
    <dgm:cxn modelId="{45A6BDC8-58E5-4CE9-B695-20C072BA5DEF}" srcId="{C8008C4F-F7B4-4593-ACF9-EEE92B15275C}" destId="{ADF908E3-5642-4E00-9AC2-A597DA316EC1}" srcOrd="2" destOrd="0" parTransId="{8A196838-F228-49FB-89C7-EB37060D831D}" sibTransId="{D3F3E825-597D-432D-87DF-2C2013416DCC}"/>
    <dgm:cxn modelId="{8F4AEB42-7053-45F9-B6A5-17367C8BA804}" type="presOf" srcId="{C7A789F9-6FBA-4AA6-9C57-96496CF3A2E5}" destId="{FFF9CF39-2930-44E3-BCEC-5464853EEE29}" srcOrd="0" destOrd="0" presId="urn:microsoft.com/office/officeart/2005/8/layout/funnel1"/>
    <dgm:cxn modelId="{BC867305-8F91-4030-9E52-5062091612A3}" type="presOf" srcId="{BEA87914-3726-4AE5-9092-99C4BD1E6845}" destId="{7875F269-9694-4F7E-B59F-30A2E216886C}" srcOrd="0" destOrd="0" presId="urn:microsoft.com/office/officeart/2005/8/layout/funnel1"/>
    <dgm:cxn modelId="{F3B490E4-EA1A-4B47-AAFF-0EFA08CD651B}" type="presOf" srcId="{C8008C4F-F7B4-4593-ACF9-EEE92B15275C}" destId="{DA0D4B80-D52C-4C1A-9C80-9908FD46380F}" srcOrd="0" destOrd="0" presId="urn:microsoft.com/office/officeart/2005/8/layout/funnel1"/>
    <dgm:cxn modelId="{D821C632-BE22-49ED-8CF0-6EF16B6E74F8}" srcId="{C8008C4F-F7B4-4593-ACF9-EEE92B15275C}" destId="{41DF64D9-013C-4861-AB88-6C8148BA9EC7}" srcOrd="3" destOrd="0" parTransId="{5B4664F0-0718-47E9-9D3F-46B34B81826D}" sibTransId="{26975FF7-1A5A-4B10-B582-5C5D1F0FBEE2}"/>
    <dgm:cxn modelId="{6C79EAFB-6F93-454F-BDE8-1AF64DA1AD41}" type="presParOf" srcId="{DA0D4B80-D52C-4C1A-9C80-9908FD46380F}" destId="{33CA44F0-6891-4A9B-A06A-F7B1C7D278F4}" srcOrd="0" destOrd="0" presId="urn:microsoft.com/office/officeart/2005/8/layout/funnel1"/>
    <dgm:cxn modelId="{9545687E-760E-4810-BA15-1300F4EDFD39}" type="presParOf" srcId="{DA0D4B80-D52C-4C1A-9C80-9908FD46380F}" destId="{AC32A87B-1E1D-4E39-B867-92C855E7F316}" srcOrd="1" destOrd="0" presId="urn:microsoft.com/office/officeart/2005/8/layout/funnel1"/>
    <dgm:cxn modelId="{709140C0-D59D-419E-B926-9240280288B9}" type="presParOf" srcId="{DA0D4B80-D52C-4C1A-9C80-9908FD46380F}" destId="{864B0C18-3104-4C57-92D1-F0B705DC196E}" srcOrd="2" destOrd="0" presId="urn:microsoft.com/office/officeart/2005/8/layout/funnel1"/>
    <dgm:cxn modelId="{184F286C-98B5-4BC9-8566-E813B397A542}" type="presParOf" srcId="{DA0D4B80-D52C-4C1A-9C80-9908FD46380F}" destId="{98376CDF-021E-4526-BC6F-5CA3D20A9D55}" srcOrd="3" destOrd="0" presId="urn:microsoft.com/office/officeart/2005/8/layout/funnel1"/>
    <dgm:cxn modelId="{FAF34847-B108-4806-AC77-1D196E4250CA}" type="presParOf" srcId="{DA0D4B80-D52C-4C1A-9C80-9908FD46380F}" destId="{FFF9CF39-2930-44E3-BCEC-5464853EEE29}" srcOrd="4" destOrd="0" presId="urn:microsoft.com/office/officeart/2005/8/layout/funnel1"/>
    <dgm:cxn modelId="{C1329647-9DED-48CE-9903-38BE4AE689C3}" type="presParOf" srcId="{DA0D4B80-D52C-4C1A-9C80-9908FD46380F}" destId="{7875F269-9694-4F7E-B59F-30A2E216886C}" srcOrd="5" destOrd="0" presId="urn:microsoft.com/office/officeart/2005/8/layout/funnel1"/>
    <dgm:cxn modelId="{6A98C02B-F42A-4F22-B721-FCDE1F1F3344}" type="presParOf" srcId="{DA0D4B80-D52C-4C1A-9C80-9908FD46380F}" destId="{353463B8-ADD9-4C33-9B6D-DD82C5DE328E}"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07876F-B947-4C62-A7EB-BC326C8BE65C}" type="doc">
      <dgm:prSet loTypeId="urn:microsoft.com/office/officeart/2005/8/layout/bProcess4" loCatId="process" qsTypeId="urn:microsoft.com/office/officeart/2005/8/quickstyle/simple1" qsCatId="simple" csTypeId="urn:microsoft.com/office/officeart/2005/8/colors/colorful1#1" csCatId="colorful" phldr="1"/>
      <dgm:spPr/>
    </dgm:pt>
    <dgm:pt modelId="{E5791C7F-AFEA-40C0-B887-480ACB614731}">
      <dgm:prSet phldrT="[Texto]" custT="1"/>
      <dgm:spPr>
        <a:solidFill>
          <a:schemeClr val="tx2">
            <a:lumMod val="50000"/>
          </a:schemeClr>
        </a:solidFill>
      </dgm:spPr>
      <dgm:t>
        <a:bodyPr/>
        <a:lstStyle/>
        <a:p>
          <a:r>
            <a:rPr lang="pt-BR" sz="1600" b="1" dirty="0"/>
            <a:t>Análise Patrimonial</a:t>
          </a:r>
        </a:p>
      </dgm:t>
    </dgm:pt>
    <dgm:pt modelId="{B1141FC2-A656-489A-997A-2284F2969A36}" type="parTrans" cxnId="{E8061C5D-BA50-4F84-B058-8C0EBD691D4C}">
      <dgm:prSet/>
      <dgm:spPr/>
      <dgm:t>
        <a:bodyPr/>
        <a:lstStyle/>
        <a:p>
          <a:endParaRPr lang="pt-BR" sz="1300" b="1"/>
        </a:p>
      </dgm:t>
    </dgm:pt>
    <dgm:pt modelId="{8E516C2F-6DAF-42B2-AED5-74377CD2F6EB}" type="sibTrans" cxnId="{E8061C5D-BA50-4F84-B058-8C0EBD691D4C}">
      <dgm:prSet custT="1"/>
      <dgm:spPr>
        <a:solidFill>
          <a:schemeClr val="tx2">
            <a:lumMod val="50000"/>
          </a:schemeClr>
        </a:solidFill>
      </dgm:spPr>
      <dgm:t>
        <a:bodyPr/>
        <a:lstStyle/>
        <a:p>
          <a:endParaRPr lang="pt-BR" sz="1300" b="1"/>
        </a:p>
      </dgm:t>
    </dgm:pt>
    <dgm:pt modelId="{B83C58AC-1EBD-4D6B-8376-35E3728639DA}">
      <dgm:prSet phldrT="[Texto]" custT="1"/>
      <dgm:spPr/>
      <dgm:t>
        <a:bodyPr/>
        <a:lstStyle/>
        <a:p>
          <a:r>
            <a:rPr lang="pt-BR" sz="1600" b="1" dirty="0"/>
            <a:t>Início da investigação conjunta com o MPE</a:t>
          </a:r>
        </a:p>
      </dgm:t>
    </dgm:pt>
    <dgm:pt modelId="{DF601D50-32DF-4A80-AB1C-79BF68EA05A2}" type="parTrans" cxnId="{52168C89-880D-4BFA-9BA6-18DEB5670221}">
      <dgm:prSet/>
      <dgm:spPr/>
      <dgm:t>
        <a:bodyPr/>
        <a:lstStyle/>
        <a:p>
          <a:endParaRPr lang="pt-BR" sz="1300" b="1"/>
        </a:p>
      </dgm:t>
    </dgm:pt>
    <dgm:pt modelId="{3C30021D-7322-474A-85FF-4968C25740AD}" type="sibTrans" cxnId="{52168C89-880D-4BFA-9BA6-18DEB5670221}">
      <dgm:prSet custT="1"/>
      <dgm:spPr/>
      <dgm:t>
        <a:bodyPr/>
        <a:lstStyle/>
        <a:p>
          <a:endParaRPr lang="pt-BR" sz="1300" b="1"/>
        </a:p>
      </dgm:t>
    </dgm:pt>
    <dgm:pt modelId="{4E3FB710-AF4B-4AB1-B29A-8B25F420B4E4}">
      <dgm:prSet phldrT="[Texto]" custT="1"/>
      <dgm:spPr>
        <a:solidFill>
          <a:srgbClr val="364C36"/>
        </a:solidFill>
      </dgm:spPr>
      <dgm:t>
        <a:bodyPr/>
        <a:lstStyle/>
        <a:p>
          <a:r>
            <a:rPr lang="pt-BR" sz="1600" b="1" dirty="0"/>
            <a:t>Quebra sigilo (bancário, fiscal, telefônico)</a:t>
          </a:r>
        </a:p>
      </dgm:t>
    </dgm:pt>
    <dgm:pt modelId="{D0D6B7CD-37A4-435A-9F00-223F3B33F151}" type="parTrans" cxnId="{03D8070B-C3ED-4C4A-910C-0E1827A6DE87}">
      <dgm:prSet/>
      <dgm:spPr/>
      <dgm:t>
        <a:bodyPr/>
        <a:lstStyle/>
        <a:p>
          <a:endParaRPr lang="pt-BR" sz="1300" b="1"/>
        </a:p>
      </dgm:t>
    </dgm:pt>
    <dgm:pt modelId="{88F9C608-5181-484D-A12E-165EF27D60F0}" type="sibTrans" cxnId="{03D8070B-C3ED-4C4A-910C-0E1827A6DE87}">
      <dgm:prSet custT="1"/>
      <dgm:spPr>
        <a:solidFill>
          <a:srgbClr val="364C36"/>
        </a:solidFill>
      </dgm:spPr>
      <dgm:t>
        <a:bodyPr/>
        <a:lstStyle/>
        <a:p>
          <a:endParaRPr lang="pt-BR" sz="1300" b="1"/>
        </a:p>
      </dgm:t>
    </dgm:pt>
    <dgm:pt modelId="{DB894DAD-CF04-4F32-BCD8-2352543FC184}">
      <dgm:prSet phldrT="[Texto]" custT="1"/>
      <dgm:spPr/>
      <dgm:t>
        <a:bodyPr/>
        <a:lstStyle/>
        <a:p>
          <a:r>
            <a:rPr lang="pt-BR" sz="1600" b="1" dirty="0">
              <a:solidFill>
                <a:schemeClr val="tx1"/>
              </a:solidFill>
            </a:rPr>
            <a:t>Exame do desempenho (arrecadação dos investigados em relação aos demais fiscais)</a:t>
          </a:r>
        </a:p>
      </dgm:t>
    </dgm:pt>
    <dgm:pt modelId="{0FEDDD31-EE13-4540-AAFD-40DF35E4D091}" type="parTrans" cxnId="{72F502EC-23AB-4362-8E5B-267965CDCD72}">
      <dgm:prSet/>
      <dgm:spPr/>
      <dgm:t>
        <a:bodyPr/>
        <a:lstStyle/>
        <a:p>
          <a:endParaRPr lang="pt-BR" sz="1300" b="1"/>
        </a:p>
      </dgm:t>
    </dgm:pt>
    <dgm:pt modelId="{BF7D120A-6DF0-416F-9202-2996253948D0}" type="sibTrans" cxnId="{72F502EC-23AB-4362-8E5B-267965CDCD72}">
      <dgm:prSet custT="1"/>
      <dgm:spPr/>
      <dgm:t>
        <a:bodyPr/>
        <a:lstStyle/>
        <a:p>
          <a:endParaRPr lang="pt-BR" sz="1300" b="1"/>
        </a:p>
      </dgm:t>
    </dgm:pt>
    <dgm:pt modelId="{D719E1D2-E719-4A8E-BCCD-6605BEEBE344}">
      <dgm:prSet phldrT="[Texto]" custT="1"/>
      <dgm:spPr>
        <a:solidFill>
          <a:srgbClr val="002060"/>
        </a:solidFill>
      </dgm:spPr>
      <dgm:t>
        <a:bodyPr/>
        <a:lstStyle/>
        <a:p>
          <a:r>
            <a:rPr lang="pt-BR" sz="1600" b="1" dirty="0"/>
            <a:t>Autorização judicial para monitoramento ambiental do “ninho”</a:t>
          </a:r>
        </a:p>
      </dgm:t>
    </dgm:pt>
    <dgm:pt modelId="{98D95F0F-8188-4F09-9D19-8B5180EDC6FB}" type="parTrans" cxnId="{031139D9-6F02-4DBE-A349-BBE35E032435}">
      <dgm:prSet/>
      <dgm:spPr/>
      <dgm:t>
        <a:bodyPr/>
        <a:lstStyle/>
        <a:p>
          <a:endParaRPr lang="pt-BR" sz="1300" b="1"/>
        </a:p>
      </dgm:t>
    </dgm:pt>
    <dgm:pt modelId="{F44EABE6-B515-4526-9CAE-DE76F5660229}" type="sibTrans" cxnId="{031139D9-6F02-4DBE-A349-BBE35E032435}">
      <dgm:prSet custT="1"/>
      <dgm:spPr>
        <a:solidFill>
          <a:srgbClr val="002060"/>
        </a:solidFill>
      </dgm:spPr>
      <dgm:t>
        <a:bodyPr/>
        <a:lstStyle/>
        <a:p>
          <a:endParaRPr lang="pt-BR" sz="1300" b="1"/>
        </a:p>
      </dgm:t>
    </dgm:pt>
    <dgm:pt modelId="{090B309A-5238-4F63-A4A9-6ADEAC59D574}">
      <dgm:prSet phldrT="[Texto]" custT="1"/>
      <dgm:spPr>
        <a:solidFill>
          <a:srgbClr val="36174D"/>
        </a:solidFill>
      </dgm:spPr>
      <dgm:t>
        <a:bodyPr/>
        <a:lstStyle/>
        <a:p>
          <a:r>
            <a:rPr lang="pt-BR" sz="1600" b="1" dirty="0"/>
            <a:t>Prisão / busca e apreensão / sequestro dos bens</a:t>
          </a:r>
        </a:p>
      </dgm:t>
    </dgm:pt>
    <dgm:pt modelId="{13198D00-2875-4FA3-BA43-D7A1DD1616B6}" type="parTrans" cxnId="{DDC80710-8078-4088-A723-14EBC13ADADE}">
      <dgm:prSet/>
      <dgm:spPr/>
      <dgm:t>
        <a:bodyPr/>
        <a:lstStyle/>
        <a:p>
          <a:endParaRPr lang="pt-BR" sz="1300" b="1"/>
        </a:p>
      </dgm:t>
    </dgm:pt>
    <dgm:pt modelId="{4EFE100C-5E74-452A-A266-6B7E4A105BAB}" type="sibTrans" cxnId="{DDC80710-8078-4088-A723-14EBC13ADADE}">
      <dgm:prSet/>
      <dgm:spPr/>
      <dgm:t>
        <a:bodyPr/>
        <a:lstStyle/>
        <a:p>
          <a:endParaRPr lang="pt-BR" sz="1300" b="1"/>
        </a:p>
      </dgm:t>
    </dgm:pt>
    <dgm:pt modelId="{8DD9CE48-0B94-4587-9A15-2890748DC9C9}">
      <dgm:prSet phldrT="[Texto]" custT="1"/>
      <dgm:spPr/>
      <dgm:t>
        <a:bodyPr/>
        <a:lstStyle/>
        <a:p>
          <a:r>
            <a:rPr lang="pt-BR" sz="1600" b="1" dirty="0">
              <a:solidFill>
                <a:schemeClr val="tx1"/>
              </a:solidFill>
            </a:rPr>
            <a:t>Depoimento de testemunhas</a:t>
          </a:r>
        </a:p>
      </dgm:t>
    </dgm:pt>
    <dgm:pt modelId="{314CA446-163F-4F5C-BFAA-179E57656B1C}" type="parTrans" cxnId="{B744A2D5-6FE4-4FEF-864F-994C18CB7971}">
      <dgm:prSet/>
      <dgm:spPr/>
      <dgm:t>
        <a:bodyPr/>
        <a:lstStyle/>
        <a:p>
          <a:endParaRPr lang="pt-BR" sz="1300"/>
        </a:p>
      </dgm:t>
    </dgm:pt>
    <dgm:pt modelId="{8DE6EB6A-125D-49A3-9EBA-A4EA5B8B5C41}" type="sibTrans" cxnId="{B744A2D5-6FE4-4FEF-864F-994C18CB7971}">
      <dgm:prSet/>
      <dgm:spPr/>
      <dgm:t>
        <a:bodyPr/>
        <a:lstStyle/>
        <a:p>
          <a:endParaRPr lang="pt-BR" sz="1300"/>
        </a:p>
      </dgm:t>
    </dgm:pt>
    <dgm:pt modelId="{62293C90-52AE-44DC-B514-930DE55F20A9}" type="pres">
      <dgm:prSet presAssocID="{4907876F-B947-4C62-A7EB-BC326C8BE65C}" presName="Name0" presStyleCnt="0">
        <dgm:presLayoutVars>
          <dgm:dir/>
          <dgm:resizeHandles/>
        </dgm:presLayoutVars>
      </dgm:prSet>
      <dgm:spPr/>
    </dgm:pt>
    <dgm:pt modelId="{7D47F6A2-2A8C-4711-AE6E-C6E669F66419}" type="pres">
      <dgm:prSet presAssocID="{E5791C7F-AFEA-40C0-B887-480ACB614731}" presName="compNode" presStyleCnt="0"/>
      <dgm:spPr/>
    </dgm:pt>
    <dgm:pt modelId="{7AEDD147-54DD-4F2D-A66F-983373E80E95}" type="pres">
      <dgm:prSet presAssocID="{E5791C7F-AFEA-40C0-B887-480ACB614731}" presName="dummyConnPt" presStyleCnt="0"/>
      <dgm:spPr/>
    </dgm:pt>
    <dgm:pt modelId="{B5D0B6D4-56A6-439C-9DC5-00C5413765FF}" type="pres">
      <dgm:prSet presAssocID="{E5791C7F-AFEA-40C0-B887-480ACB614731}" presName="node" presStyleLbl="node1" presStyleIdx="0" presStyleCnt="7">
        <dgm:presLayoutVars>
          <dgm:bulletEnabled val="1"/>
        </dgm:presLayoutVars>
      </dgm:prSet>
      <dgm:spPr/>
      <dgm:t>
        <a:bodyPr/>
        <a:lstStyle/>
        <a:p>
          <a:endParaRPr lang="pt-BR"/>
        </a:p>
      </dgm:t>
    </dgm:pt>
    <dgm:pt modelId="{1A236174-8224-46F1-B0C1-68E2A3330E43}" type="pres">
      <dgm:prSet presAssocID="{8E516C2F-6DAF-42B2-AED5-74377CD2F6EB}" presName="sibTrans" presStyleLbl="bgSibTrans2D1" presStyleIdx="0" presStyleCnt="6"/>
      <dgm:spPr/>
      <dgm:t>
        <a:bodyPr/>
        <a:lstStyle/>
        <a:p>
          <a:endParaRPr lang="pt-BR"/>
        </a:p>
      </dgm:t>
    </dgm:pt>
    <dgm:pt modelId="{440244F4-B6EA-4AB0-A35F-FA191DA3330A}" type="pres">
      <dgm:prSet presAssocID="{DB894DAD-CF04-4F32-BCD8-2352543FC184}" presName="compNode" presStyleCnt="0"/>
      <dgm:spPr/>
    </dgm:pt>
    <dgm:pt modelId="{A6FDE62F-420B-4AC2-A338-9D017AEC1008}" type="pres">
      <dgm:prSet presAssocID="{DB894DAD-CF04-4F32-BCD8-2352543FC184}" presName="dummyConnPt" presStyleCnt="0"/>
      <dgm:spPr/>
    </dgm:pt>
    <dgm:pt modelId="{29B49876-2CF1-4038-ABC7-CD1129FFF961}" type="pres">
      <dgm:prSet presAssocID="{DB894DAD-CF04-4F32-BCD8-2352543FC184}" presName="node" presStyleLbl="node1" presStyleIdx="1" presStyleCnt="7" custScaleX="108678">
        <dgm:presLayoutVars>
          <dgm:bulletEnabled val="1"/>
        </dgm:presLayoutVars>
      </dgm:prSet>
      <dgm:spPr/>
      <dgm:t>
        <a:bodyPr/>
        <a:lstStyle/>
        <a:p>
          <a:endParaRPr lang="pt-BR"/>
        </a:p>
      </dgm:t>
    </dgm:pt>
    <dgm:pt modelId="{CD9977B2-8381-484E-BBB1-13DB705F273D}" type="pres">
      <dgm:prSet presAssocID="{BF7D120A-6DF0-416F-9202-2996253948D0}" presName="sibTrans" presStyleLbl="bgSibTrans2D1" presStyleIdx="1" presStyleCnt="6"/>
      <dgm:spPr/>
      <dgm:t>
        <a:bodyPr/>
        <a:lstStyle/>
        <a:p>
          <a:endParaRPr lang="pt-BR"/>
        </a:p>
      </dgm:t>
    </dgm:pt>
    <dgm:pt modelId="{04356614-A8DD-484C-A74F-F926E69A51A9}" type="pres">
      <dgm:prSet presAssocID="{B83C58AC-1EBD-4D6B-8376-35E3728639DA}" presName="compNode" presStyleCnt="0"/>
      <dgm:spPr/>
    </dgm:pt>
    <dgm:pt modelId="{6F3C9E98-4E2B-48C4-A8E7-65947392B737}" type="pres">
      <dgm:prSet presAssocID="{B83C58AC-1EBD-4D6B-8376-35E3728639DA}" presName="dummyConnPt" presStyleCnt="0"/>
      <dgm:spPr/>
    </dgm:pt>
    <dgm:pt modelId="{FA28BB5C-092A-4D4B-A271-645AF01AA197}" type="pres">
      <dgm:prSet presAssocID="{B83C58AC-1EBD-4D6B-8376-35E3728639DA}" presName="node" presStyleLbl="node1" presStyleIdx="2" presStyleCnt="7">
        <dgm:presLayoutVars>
          <dgm:bulletEnabled val="1"/>
        </dgm:presLayoutVars>
      </dgm:prSet>
      <dgm:spPr/>
      <dgm:t>
        <a:bodyPr/>
        <a:lstStyle/>
        <a:p>
          <a:endParaRPr lang="pt-BR"/>
        </a:p>
      </dgm:t>
    </dgm:pt>
    <dgm:pt modelId="{F5FD159B-B061-4450-85AF-618AC3180CD6}" type="pres">
      <dgm:prSet presAssocID="{3C30021D-7322-474A-85FF-4968C25740AD}" presName="sibTrans" presStyleLbl="bgSibTrans2D1" presStyleIdx="2" presStyleCnt="6"/>
      <dgm:spPr/>
      <dgm:t>
        <a:bodyPr/>
        <a:lstStyle/>
        <a:p>
          <a:endParaRPr lang="pt-BR"/>
        </a:p>
      </dgm:t>
    </dgm:pt>
    <dgm:pt modelId="{1CD5D48F-738D-4995-A152-8C3148ECF9CC}" type="pres">
      <dgm:prSet presAssocID="{4E3FB710-AF4B-4AB1-B29A-8B25F420B4E4}" presName="compNode" presStyleCnt="0"/>
      <dgm:spPr/>
    </dgm:pt>
    <dgm:pt modelId="{52F2EAF5-5BF9-4122-B36B-F3B6ADCDB95F}" type="pres">
      <dgm:prSet presAssocID="{4E3FB710-AF4B-4AB1-B29A-8B25F420B4E4}" presName="dummyConnPt" presStyleCnt="0"/>
      <dgm:spPr/>
    </dgm:pt>
    <dgm:pt modelId="{4A704DE7-221A-4514-9D8F-4BEF05E2CC9D}" type="pres">
      <dgm:prSet presAssocID="{4E3FB710-AF4B-4AB1-B29A-8B25F420B4E4}" presName="node" presStyleLbl="node1" presStyleIdx="3" presStyleCnt="7">
        <dgm:presLayoutVars>
          <dgm:bulletEnabled val="1"/>
        </dgm:presLayoutVars>
      </dgm:prSet>
      <dgm:spPr/>
      <dgm:t>
        <a:bodyPr/>
        <a:lstStyle/>
        <a:p>
          <a:endParaRPr lang="pt-BR"/>
        </a:p>
      </dgm:t>
    </dgm:pt>
    <dgm:pt modelId="{94193566-ED11-42A5-9C15-60651A62B511}" type="pres">
      <dgm:prSet presAssocID="{88F9C608-5181-484D-A12E-165EF27D60F0}" presName="sibTrans" presStyleLbl="bgSibTrans2D1" presStyleIdx="3" presStyleCnt="6"/>
      <dgm:spPr/>
      <dgm:t>
        <a:bodyPr/>
        <a:lstStyle/>
        <a:p>
          <a:endParaRPr lang="pt-BR"/>
        </a:p>
      </dgm:t>
    </dgm:pt>
    <dgm:pt modelId="{68B5757E-DCC9-4365-8648-0B31F975F2B9}" type="pres">
      <dgm:prSet presAssocID="{8DD9CE48-0B94-4587-9A15-2890748DC9C9}" presName="compNode" presStyleCnt="0"/>
      <dgm:spPr/>
    </dgm:pt>
    <dgm:pt modelId="{52C8BA3B-2CC5-4BB7-9AE3-5E4F1785C79B}" type="pres">
      <dgm:prSet presAssocID="{8DD9CE48-0B94-4587-9A15-2890748DC9C9}" presName="dummyConnPt" presStyleCnt="0"/>
      <dgm:spPr/>
    </dgm:pt>
    <dgm:pt modelId="{B5E5FC02-24DD-4467-9D3A-D4C590CAF25F}" type="pres">
      <dgm:prSet presAssocID="{8DD9CE48-0B94-4587-9A15-2890748DC9C9}" presName="node" presStyleLbl="node1" presStyleIdx="4" presStyleCnt="7">
        <dgm:presLayoutVars>
          <dgm:bulletEnabled val="1"/>
        </dgm:presLayoutVars>
      </dgm:prSet>
      <dgm:spPr/>
      <dgm:t>
        <a:bodyPr/>
        <a:lstStyle/>
        <a:p>
          <a:endParaRPr lang="pt-BR"/>
        </a:p>
      </dgm:t>
    </dgm:pt>
    <dgm:pt modelId="{8FFA0053-83A6-4B0D-AAEC-B68CF752CA8B}" type="pres">
      <dgm:prSet presAssocID="{8DE6EB6A-125D-49A3-9EBA-A4EA5B8B5C41}" presName="sibTrans" presStyleLbl="bgSibTrans2D1" presStyleIdx="4" presStyleCnt="6"/>
      <dgm:spPr/>
      <dgm:t>
        <a:bodyPr/>
        <a:lstStyle/>
        <a:p>
          <a:endParaRPr lang="pt-BR"/>
        </a:p>
      </dgm:t>
    </dgm:pt>
    <dgm:pt modelId="{3C0F7542-6AFA-4538-B254-9BC80626FA06}" type="pres">
      <dgm:prSet presAssocID="{D719E1D2-E719-4A8E-BCCD-6605BEEBE344}" presName="compNode" presStyleCnt="0"/>
      <dgm:spPr/>
    </dgm:pt>
    <dgm:pt modelId="{1A6CA4CA-AC18-4863-B0AE-BA2E2AE0DEFF}" type="pres">
      <dgm:prSet presAssocID="{D719E1D2-E719-4A8E-BCCD-6605BEEBE344}" presName="dummyConnPt" presStyleCnt="0"/>
      <dgm:spPr/>
    </dgm:pt>
    <dgm:pt modelId="{317D0C60-D304-4732-9C74-665182E0752A}" type="pres">
      <dgm:prSet presAssocID="{D719E1D2-E719-4A8E-BCCD-6605BEEBE344}" presName="node" presStyleLbl="node1" presStyleIdx="5" presStyleCnt="7">
        <dgm:presLayoutVars>
          <dgm:bulletEnabled val="1"/>
        </dgm:presLayoutVars>
      </dgm:prSet>
      <dgm:spPr/>
      <dgm:t>
        <a:bodyPr/>
        <a:lstStyle/>
        <a:p>
          <a:endParaRPr lang="pt-BR"/>
        </a:p>
      </dgm:t>
    </dgm:pt>
    <dgm:pt modelId="{07D099FA-F6F7-47BD-B680-1E74BF4862C9}" type="pres">
      <dgm:prSet presAssocID="{F44EABE6-B515-4526-9CAE-DE76F5660229}" presName="sibTrans" presStyleLbl="bgSibTrans2D1" presStyleIdx="5" presStyleCnt="6"/>
      <dgm:spPr/>
      <dgm:t>
        <a:bodyPr/>
        <a:lstStyle/>
        <a:p>
          <a:endParaRPr lang="pt-BR"/>
        </a:p>
      </dgm:t>
    </dgm:pt>
    <dgm:pt modelId="{9366F447-5710-4AD0-B4F4-343224F0C8A9}" type="pres">
      <dgm:prSet presAssocID="{090B309A-5238-4F63-A4A9-6ADEAC59D574}" presName="compNode" presStyleCnt="0"/>
      <dgm:spPr/>
    </dgm:pt>
    <dgm:pt modelId="{EA8CC596-DF04-4D48-87BB-2AB40281A497}" type="pres">
      <dgm:prSet presAssocID="{090B309A-5238-4F63-A4A9-6ADEAC59D574}" presName="dummyConnPt" presStyleCnt="0"/>
      <dgm:spPr/>
    </dgm:pt>
    <dgm:pt modelId="{F343E784-7AFD-46E3-B804-12EE00BBB8CB}" type="pres">
      <dgm:prSet presAssocID="{090B309A-5238-4F63-A4A9-6ADEAC59D574}" presName="node" presStyleLbl="node1" presStyleIdx="6" presStyleCnt="7">
        <dgm:presLayoutVars>
          <dgm:bulletEnabled val="1"/>
        </dgm:presLayoutVars>
      </dgm:prSet>
      <dgm:spPr/>
      <dgm:t>
        <a:bodyPr/>
        <a:lstStyle/>
        <a:p>
          <a:endParaRPr lang="pt-BR"/>
        </a:p>
      </dgm:t>
    </dgm:pt>
  </dgm:ptLst>
  <dgm:cxnLst>
    <dgm:cxn modelId="{031139D9-6F02-4DBE-A349-BBE35E032435}" srcId="{4907876F-B947-4C62-A7EB-BC326C8BE65C}" destId="{D719E1D2-E719-4A8E-BCCD-6605BEEBE344}" srcOrd="5" destOrd="0" parTransId="{98D95F0F-8188-4F09-9D19-8B5180EDC6FB}" sibTransId="{F44EABE6-B515-4526-9CAE-DE76F5660229}"/>
    <dgm:cxn modelId="{E2099D66-7557-40D5-8B09-A8CD6BEDE653}" type="presOf" srcId="{090B309A-5238-4F63-A4A9-6ADEAC59D574}" destId="{F343E784-7AFD-46E3-B804-12EE00BBB8CB}" srcOrd="0" destOrd="0" presId="urn:microsoft.com/office/officeart/2005/8/layout/bProcess4"/>
    <dgm:cxn modelId="{B744A2D5-6FE4-4FEF-864F-994C18CB7971}" srcId="{4907876F-B947-4C62-A7EB-BC326C8BE65C}" destId="{8DD9CE48-0B94-4587-9A15-2890748DC9C9}" srcOrd="4" destOrd="0" parTransId="{314CA446-163F-4F5C-BFAA-179E57656B1C}" sibTransId="{8DE6EB6A-125D-49A3-9EBA-A4EA5B8B5C41}"/>
    <dgm:cxn modelId="{29FEA574-B319-463B-ACEC-2B7E9002E2A2}" type="presOf" srcId="{4E3FB710-AF4B-4AB1-B29A-8B25F420B4E4}" destId="{4A704DE7-221A-4514-9D8F-4BEF05E2CC9D}" srcOrd="0" destOrd="0" presId="urn:microsoft.com/office/officeart/2005/8/layout/bProcess4"/>
    <dgm:cxn modelId="{72F502EC-23AB-4362-8E5B-267965CDCD72}" srcId="{4907876F-B947-4C62-A7EB-BC326C8BE65C}" destId="{DB894DAD-CF04-4F32-BCD8-2352543FC184}" srcOrd="1" destOrd="0" parTransId="{0FEDDD31-EE13-4540-AAFD-40DF35E4D091}" sibTransId="{BF7D120A-6DF0-416F-9202-2996253948D0}"/>
    <dgm:cxn modelId="{E8061C5D-BA50-4F84-B058-8C0EBD691D4C}" srcId="{4907876F-B947-4C62-A7EB-BC326C8BE65C}" destId="{E5791C7F-AFEA-40C0-B887-480ACB614731}" srcOrd="0" destOrd="0" parTransId="{B1141FC2-A656-489A-997A-2284F2969A36}" sibTransId="{8E516C2F-6DAF-42B2-AED5-74377CD2F6EB}"/>
    <dgm:cxn modelId="{38A5D9AE-15F5-4AE6-ADB4-6D5BC85B204B}" type="presOf" srcId="{B83C58AC-1EBD-4D6B-8376-35E3728639DA}" destId="{FA28BB5C-092A-4D4B-A271-645AF01AA197}" srcOrd="0" destOrd="0" presId="urn:microsoft.com/office/officeart/2005/8/layout/bProcess4"/>
    <dgm:cxn modelId="{8C382581-6CA7-48D6-8343-733F379915DC}" type="presOf" srcId="{F44EABE6-B515-4526-9CAE-DE76F5660229}" destId="{07D099FA-F6F7-47BD-B680-1E74BF4862C9}" srcOrd="0" destOrd="0" presId="urn:microsoft.com/office/officeart/2005/8/layout/bProcess4"/>
    <dgm:cxn modelId="{3F32FF26-653E-446D-BEB7-B98A27B3A33A}" type="presOf" srcId="{D719E1D2-E719-4A8E-BCCD-6605BEEBE344}" destId="{317D0C60-D304-4732-9C74-665182E0752A}" srcOrd="0" destOrd="0" presId="urn:microsoft.com/office/officeart/2005/8/layout/bProcess4"/>
    <dgm:cxn modelId="{1DDB8E8B-163C-44C8-8B85-B33D3266E1B1}" type="presOf" srcId="{8DD9CE48-0B94-4587-9A15-2890748DC9C9}" destId="{B5E5FC02-24DD-4467-9D3A-D4C590CAF25F}" srcOrd="0" destOrd="0" presId="urn:microsoft.com/office/officeart/2005/8/layout/bProcess4"/>
    <dgm:cxn modelId="{19734522-3D75-4AE5-AF99-143B6B207C4B}" type="presOf" srcId="{4907876F-B947-4C62-A7EB-BC326C8BE65C}" destId="{62293C90-52AE-44DC-B514-930DE55F20A9}" srcOrd="0" destOrd="0" presId="urn:microsoft.com/office/officeart/2005/8/layout/bProcess4"/>
    <dgm:cxn modelId="{61778843-D024-430A-BB1B-F8528CD0127C}" type="presOf" srcId="{3C30021D-7322-474A-85FF-4968C25740AD}" destId="{F5FD159B-B061-4450-85AF-618AC3180CD6}" srcOrd="0" destOrd="0" presId="urn:microsoft.com/office/officeart/2005/8/layout/bProcess4"/>
    <dgm:cxn modelId="{52168C89-880D-4BFA-9BA6-18DEB5670221}" srcId="{4907876F-B947-4C62-A7EB-BC326C8BE65C}" destId="{B83C58AC-1EBD-4D6B-8376-35E3728639DA}" srcOrd="2" destOrd="0" parTransId="{DF601D50-32DF-4A80-AB1C-79BF68EA05A2}" sibTransId="{3C30021D-7322-474A-85FF-4968C25740AD}"/>
    <dgm:cxn modelId="{0F0736AF-B1A5-4613-B0F8-2BB3C5E27AB0}" type="presOf" srcId="{8E516C2F-6DAF-42B2-AED5-74377CD2F6EB}" destId="{1A236174-8224-46F1-B0C1-68E2A3330E43}" srcOrd="0" destOrd="0" presId="urn:microsoft.com/office/officeart/2005/8/layout/bProcess4"/>
    <dgm:cxn modelId="{7800EBE0-17D4-4B68-AFD8-E46458F5CAF6}" type="presOf" srcId="{BF7D120A-6DF0-416F-9202-2996253948D0}" destId="{CD9977B2-8381-484E-BBB1-13DB705F273D}" srcOrd="0" destOrd="0" presId="urn:microsoft.com/office/officeart/2005/8/layout/bProcess4"/>
    <dgm:cxn modelId="{DDC80710-8078-4088-A723-14EBC13ADADE}" srcId="{4907876F-B947-4C62-A7EB-BC326C8BE65C}" destId="{090B309A-5238-4F63-A4A9-6ADEAC59D574}" srcOrd="6" destOrd="0" parTransId="{13198D00-2875-4FA3-BA43-D7A1DD1616B6}" sibTransId="{4EFE100C-5E74-452A-A266-6B7E4A105BAB}"/>
    <dgm:cxn modelId="{2D518530-08CE-4B2B-8EBA-650C195BE2B1}" type="presOf" srcId="{88F9C608-5181-484D-A12E-165EF27D60F0}" destId="{94193566-ED11-42A5-9C15-60651A62B511}" srcOrd="0" destOrd="0" presId="urn:microsoft.com/office/officeart/2005/8/layout/bProcess4"/>
    <dgm:cxn modelId="{03D8070B-C3ED-4C4A-910C-0E1827A6DE87}" srcId="{4907876F-B947-4C62-A7EB-BC326C8BE65C}" destId="{4E3FB710-AF4B-4AB1-B29A-8B25F420B4E4}" srcOrd="3" destOrd="0" parTransId="{D0D6B7CD-37A4-435A-9F00-223F3B33F151}" sibTransId="{88F9C608-5181-484D-A12E-165EF27D60F0}"/>
    <dgm:cxn modelId="{BFCBF0E2-901D-4CFE-B4FE-1A08F51DBE2A}" type="presOf" srcId="{E5791C7F-AFEA-40C0-B887-480ACB614731}" destId="{B5D0B6D4-56A6-439C-9DC5-00C5413765FF}" srcOrd="0" destOrd="0" presId="urn:microsoft.com/office/officeart/2005/8/layout/bProcess4"/>
    <dgm:cxn modelId="{CF320A2B-14FA-4DEB-A776-3329A4D614B9}" type="presOf" srcId="{DB894DAD-CF04-4F32-BCD8-2352543FC184}" destId="{29B49876-2CF1-4038-ABC7-CD1129FFF961}" srcOrd="0" destOrd="0" presId="urn:microsoft.com/office/officeart/2005/8/layout/bProcess4"/>
    <dgm:cxn modelId="{D0BA800B-9789-4B8A-8D23-74161627021D}" type="presOf" srcId="{8DE6EB6A-125D-49A3-9EBA-A4EA5B8B5C41}" destId="{8FFA0053-83A6-4B0D-AAEC-B68CF752CA8B}" srcOrd="0" destOrd="0" presId="urn:microsoft.com/office/officeart/2005/8/layout/bProcess4"/>
    <dgm:cxn modelId="{56711AA5-38C6-4526-8201-EE3B7B519BE7}" type="presParOf" srcId="{62293C90-52AE-44DC-B514-930DE55F20A9}" destId="{7D47F6A2-2A8C-4711-AE6E-C6E669F66419}" srcOrd="0" destOrd="0" presId="urn:microsoft.com/office/officeart/2005/8/layout/bProcess4"/>
    <dgm:cxn modelId="{F3C3DDE9-96A1-471E-818E-0A2D5537E0A0}" type="presParOf" srcId="{7D47F6A2-2A8C-4711-AE6E-C6E669F66419}" destId="{7AEDD147-54DD-4F2D-A66F-983373E80E95}" srcOrd="0" destOrd="0" presId="urn:microsoft.com/office/officeart/2005/8/layout/bProcess4"/>
    <dgm:cxn modelId="{80CBA3CD-B6CD-4608-BB0F-D20FEC16E899}" type="presParOf" srcId="{7D47F6A2-2A8C-4711-AE6E-C6E669F66419}" destId="{B5D0B6D4-56A6-439C-9DC5-00C5413765FF}" srcOrd="1" destOrd="0" presId="urn:microsoft.com/office/officeart/2005/8/layout/bProcess4"/>
    <dgm:cxn modelId="{41E033C7-6163-4CC4-A847-7C013184E3BD}" type="presParOf" srcId="{62293C90-52AE-44DC-B514-930DE55F20A9}" destId="{1A236174-8224-46F1-B0C1-68E2A3330E43}" srcOrd="1" destOrd="0" presId="urn:microsoft.com/office/officeart/2005/8/layout/bProcess4"/>
    <dgm:cxn modelId="{E7E938B7-E513-4A23-A73E-DF7329E08FBD}" type="presParOf" srcId="{62293C90-52AE-44DC-B514-930DE55F20A9}" destId="{440244F4-B6EA-4AB0-A35F-FA191DA3330A}" srcOrd="2" destOrd="0" presId="urn:microsoft.com/office/officeart/2005/8/layout/bProcess4"/>
    <dgm:cxn modelId="{44757F7D-1EF2-49AA-BF76-6F7ECC5629C3}" type="presParOf" srcId="{440244F4-B6EA-4AB0-A35F-FA191DA3330A}" destId="{A6FDE62F-420B-4AC2-A338-9D017AEC1008}" srcOrd="0" destOrd="0" presId="urn:microsoft.com/office/officeart/2005/8/layout/bProcess4"/>
    <dgm:cxn modelId="{BEED2B41-E6FF-4820-A14D-309CAE612582}" type="presParOf" srcId="{440244F4-B6EA-4AB0-A35F-FA191DA3330A}" destId="{29B49876-2CF1-4038-ABC7-CD1129FFF961}" srcOrd="1" destOrd="0" presId="urn:microsoft.com/office/officeart/2005/8/layout/bProcess4"/>
    <dgm:cxn modelId="{D2CE7966-DDCE-47BA-91CF-E9B3BA203E8E}" type="presParOf" srcId="{62293C90-52AE-44DC-B514-930DE55F20A9}" destId="{CD9977B2-8381-484E-BBB1-13DB705F273D}" srcOrd="3" destOrd="0" presId="urn:microsoft.com/office/officeart/2005/8/layout/bProcess4"/>
    <dgm:cxn modelId="{92E5FCF4-AA4A-4D55-B971-DDE0ACEC3A3A}" type="presParOf" srcId="{62293C90-52AE-44DC-B514-930DE55F20A9}" destId="{04356614-A8DD-484C-A74F-F926E69A51A9}" srcOrd="4" destOrd="0" presId="urn:microsoft.com/office/officeart/2005/8/layout/bProcess4"/>
    <dgm:cxn modelId="{09D1E311-7142-431F-A520-FFA7E183F97C}" type="presParOf" srcId="{04356614-A8DD-484C-A74F-F926E69A51A9}" destId="{6F3C9E98-4E2B-48C4-A8E7-65947392B737}" srcOrd="0" destOrd="0" presId="urn:microsoft.com/office/officeart/2005/8/layout/bProcess4"/>
    <dgm:cxn modelId="{3E10D231-B340-459C-B22E-2070675C7858}" type="presParOf" srcId="{04356614-A8DD-484C-A74F-F926E69A51A9}" destId="{FA28BB5C-092A-4D4B-A271-645AF01AA197}" srcOrd="1" destOrd="0" presId="urn:microsoft.com/office/officeart/2005/8/layout/bProcess4"/>
    <dgm:cxn modelId="{80524CBA-338B-4212-A776-FF3ED123B0A2}" type="presParOf" srcId="{62293C90-52AE-44DC-B514-930DE55F20A9}" destId="{F5FD159B-B061-4450-85AF-618AC3180CD6}" srcOrd="5" destOrd="0" presId="urn:microsoft.com/office/officeart/2005/8/layout/bProcess4"/>
    <dgm:cxn modelId="{1A058BFD-43F0-4103-B7A9-D08D162F0079}" type="presParOf" srcId="{62293C90-52AE-44DC-B514-930DE55F20A9}" destId="{1CD5D48F-738D-4995-A152-8C3148ECF9CC}" srcOrd="6" destOrd="0" presId="urn:microsoft.com/office/officeart/2005/8/layout/bProcess4"/>
    <dgm:cxn modelId="{A8709E49-46A9-4836-9C9E-86DB5CB5941B}" type="presParOf" srcId="{1CD5D48F-738D-4995-A152-8C3148ECF9CC}" destId="{52F2EAF5-5BF9-4122-B36B-F3B6ADCDB95F}" srcOrd="0" destOrd="0" presId="urn:microsoft.com/office/officeart/2005/8/layout/bProcess4"/>
    <dgm:cxn modelId="{D1C40E80-CC1A-4602-AD5D-02022E01540B}" type="presParOf" srcId="{1CD5D48F-738D-4995-A152-8C3148ECF9CC}" destId="{4A704DE7-221A-4514-9D8F-4BEF05E2CC9D}" srcOrd="1" destOrd="0" presId="urn:microsoft.com/office/officeart/2005/8/layout/bProcess4"/>
    <dgm:cxn modelId="{15ED162A-57E8-4ABA-9832-490B18FD7B70}" type="presParOf" srcId="{62293C90-52AE-44DC-B514-930DE55F20A9}" destId="{94193566-ED11-42A5-9C15-60651A62B511}" srcOrd="7" destOrd="0" presId="urn:microsoft.com/office/officeart/2005/8/layout/bProcess4"/>
    <dgm:cxn modelId="{BF6A142A-AEB1-47EF-AE81-F41B489EE6E9}" type="presParOf" srcId="{62293C90-52AE-44DC-B514-930DE55F20A9}" destId="{68B5757E-DCC9-4365-8648-0B31F975F2B9}" srcOrd="8" destOrd="0" presId="urn:microsoft.com/office/officeart/2005/8/layout/bProcess4"/>
    <dgm:cxn modelId="{C1F7A54F-034F-4C3D-BBBB-EE0BC303793C}" type="presParOf" srcId="{68B5757E-DCC9-4365-8648-0B31F975F2B9}" destId="{52C8BA3B-2CC5-4BB7-9AE3-5E4F1785C79B}" srcOrd="0" destOrd="0" presId="urn:microsoft.com/office/officeart/2005/8/layout/bProcess4"/>
    <dgm:cxn modelId="{DA1BDAB1-ACB0-4273-9C8E-206BD865104C}" type="presParOf" srcId="{68B5757E-DCC9-4365-8648-0B31F975F2B9}" destId="{B5E5FC02-24DD-4467-9D3A-D4C590CAF25F}" srcOrd="1" destOrd="0" presId="urn:microsoft.com/office/officeart/2005/8/layout/bProcess4"/>
    <dgm:cxn modelId="{20C23DF7-4DF2-41ED-B338-A074B75DC822}" type="presParOf" srcId="{62293C90-52AE-44DC-B514-930DE55F20A9}" destId="{8FFA0053-83A6-4B0D-AAEC-B68CF752CA8B}" srcOrd="9" destOrd="0" presId="urn:microsoft.com/office/officeart/2005/8/layout/bProcess4"/>
    <dgm:cxn modelId="{866D6A06-91EF-4973-89FC-83EE50F886A8}" type="presParOf" srcId="{62293C90-52AE-44DC-B514-930DE55F20A9}" destId="{3C0F7542-6AFA-4538-B254-9BC80626FA06}" srcOrd="10" destOrd="0" presId="urn:microsoft.com/office/officeart/2005/8/layout/bProcess4"/>
    <dgm:cxn modelId="{D5C4AC50-E1E9-42E8-A58C-57D4C6DF2C47}" type="presParOf" srcId="{3C0F7542-6AFA-4538-B254-9BC80626FA06}" destId="{1A6CA4CA-AC18-4863-B0AE-BA2E2AE0DEFF}" srcOrd="0" destOrd="0" presId="urn:microsoft.com/office/officeart/2005/8/layout/bProcess4"/>
    <dgm:cxn modelId="{AEE043E3-C6A5-45B2-8AE6-E7EF49B6527E}" type="presParOf" srcId="{3C0F7542-6AFA-4538-B254-9BC80626FA06}" destId="{317D0C60-D304-4732-9C74-665182E0752A}" srcOrd="1" destOrd="0" presId="urn:microsoft.com/office/officeart/2005/8/layout/bProcess4"/>
    <dgm:cxn modelId="{3967E730-235E-457F-963E-888554E7697D}" type="presParOf" srcId="{62293C90-52AE-44DC-B514-930DE55F20A9}" destId="{07D099FA-F6F7-47BD-B680-1E74BF4862C9}" srcOrd="11" destOrd="0" presId="urn:microsoft.com/office/officeart/2005/8/layout/bProcess4"/>
    <dgm:cxn modelId="{75D146B8-3AEC-43ED-89F9-E9EC48325E21}" type="presParOf" srcId="{62293C90-52AE-44DC-B514-930DE55F20A9}" destId="{9366F447-5710-4AD0-B4F4-343224F0C8A9}" srcOrd="12" destOrd="0" presId="urn:microsoft.com/office/officeart/2005/8/layout/bProcess4"/>
    <dgm:cxn modelId="{4AA43D8D-91BF-4B25-BE73-4B0E47048FAF}" type="presParOf" srcId="{9366F447-5710-4AD0-B4F4-343224F0C8A9}" destId="{EA8CC596-DF04-4D48-87BB-2AB40281A497}" srcOrd="0" destOrd="0" presId="urn:microsoft.com/office/officeart/2005/8/layout/bProcess4"/>
    <dgm:cxn modelId="{062BCE66-F2FF-4E97-9841-3E67B371166B}" type="presParOf" srcId="{9366F447-5710-4AD0-B4F4-343224F0C8A9}" destId="{F343E784-7AFD-46E3-B804-12EE00BBB8CB}"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E6F86E-1FB2-4D5D-98E0-4D4490A17A6B}">
      <dsp:nvSpPr>
        <dsp:cNvPr id="0" name=""/>
        <dsp:cNvSpPr/>
      </dsp:nvSpPr>
      <dsp:spPr>
        <a:xfrm>
          <a:off x="1653044" y="329"/>
          <a:ext cx="1443298" cy="713666"/>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a:t>DETECTAR</a:t>
          </a:r>
        </a:p>
      </dsp:txBody>
      <dsp:txXfrm>
        <a:off x="1653044" y="329"/>
        <a:ext cx="1443298" cy="713666"/>
      </dsp:txXfrm>
    </dsp:sp>
    <dsp:sp modelId="{7524B327-9FE0-4CB0-AE8A-08E58FE8E51A}">
      <dsp:nvSpPr>
        <dsp:cNvPr id="0" name=""/>
        <dsp:cNvSpPr/>
      </dsp:nvSpPr>
      <dsp:spPr>
        <a:xfrm>
          <a:off x="1487009" y="424404"/>
          <a:ext cx="1902794" cy="1902794"/>
        </a:xfrm>
        <a:custGeom>
          <a:avLst/>
          <a:gdLst/>
          <a:ahLst/>
          <a:cxnLst/>
          <a:rect l="0" t="0" r="0" b="0"/>
          <a:pathLst>
            <a:path>
              <a:moveTo>
                <a:pt x="1613185" y="267882"/>
              </a:moveTo>
              <a:arcTo wR="951397" hR="951397" stAng="18844486" swAng="1920332"/>
            </a:path>
          </a:pathLst>
        </a:custGeom>
        <a:noFill/>
        <a:ln w="9525" cap="flat"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A78024-481C-4773-8D41-3965A6876B78}">
      <dsp:nvSpPr>
        <dsp:cNvPr id="0" name=""/>
        <dsp:cNvSpPr/>
      </dsp:nvSpPr>
      <dsp:spPr>
        <a:xfrm>
          <a:off x="2664300" y="1152126"/>
          <a:ext cx="1381736" cy="713666"/>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a:t>PUNIR</a:t>
          </a:r>
        </a:p>
      </dsp:txBody>
      <dsp:txXfrm>
        <a:off x="2664300" y="1152126"/>
        <a:ext cx="1381736" cy="713666"/>
      </dsp:txXfrm>
    </dsp:sp>
    <dsp:sp modelId="{6D7530AC-D780-4A22-B143-A52A610769C7}">
      <dsp:nvSpPr>
        <dsp:cNvPr id="0" name=""/>
        <dsp:cNvSpPr/>
      </dsp:nvSpPr>
      <dsp:spPr>
        <a:xfrm>
          <a:off x="1402051" y="492018"/>
          <a:ext cx="1902794" cy="1902794"/>
        </a:xfrm>
        <a:custGeom>
          <a:avLst/>
          <a:gdLst/>
          <a:ahLst/>
          <a:cxnLst/>
          <a:rect l="0" t="0" r="0" b="0"/>
          <a:pathLst>
            <a:path>
              <a:moveTo>
                <a:pt x="1797407" y="1386624"/>
              </a:moveTo>
              <a:arcTo wR="951397" hR="951397" stAng="1633404" swAng="5795083"/>
            </a:path>
          </a:pathLst>
        </a:custGeom>
        <a:noFill/>
        <a:ln w="9525" cap="flat" cmpd="sng" algn="ctr">
          <a:solidFill>
            <a:schemeClr val="accent1">
              <a:shade val="90000"/>
              <a:hueOff val="250074"/>
              <a:satOff val="-4618"/>
              <a:lumOff val="21418"/>
              <a:alphaOff val="0"/>
            </a:schemeClr>
          </a:solidFill>
          <a:prstDash val="solid"/>
        </a:ln>
        <a:effectLst/>
      </dsp:spPr>
      <dsp:style>
        <a:lnRef idx="1">
          <a:scrgbClr r="0" g="0" b="0"/>
        </a:lnRef>
        <a:fillRef idx="0">
          <a:scrgbClr r="0" g="0" b="0"/>
        </a:fillRef>
        <a:effectRef idx="0">
          <a:scrgbClr r="0" g="0" b="0"/>
        </a:effectRef>
        <a:fontRef idx="minor"/>
      </dsp:style>
    </dsp:sp>
    <dsp:sp modelId="{3D14F200-120E-40BD-B164-FE511FE2BD84}">
      <dsp:nvSpPr>
        <dsp:cNvPr id="0" name=""/>
        <dsp:cNvSpPr/>
      </dsp:nvSpPr>
      <dsp:spPr>
        <a:xfrm>
          <a:off x="720078" y="1512170"/>
          <a:ext cx="1472141" cy="713666"/>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200" b="1" kern="1200" dirty="0"/>
            <a:t>PREVENIR</a:t>
          </a:r>
        </a:p>
      </dsp:txBody>
      <dsp:txXfrm>
        <a:off x="720078" y="1512170"/>
        <a:ext cx="1472141" cy="713666"/>
      </dsp:txXfrm>
    </dsp:sp>
    <dsp:sp modelId="{86FD2375-3054-45E4-8A16-6107C82F148A}">
      <dsp:nvSpPr>
        <dsp:cNvPr id="0" name=""/>
        <dsp:cNvSpPr/>
      </dsp:nvSpPr>
      <dsp:spPr>
        <a:xfrm>
          <a:off x="1313365" y="465848"/>
          <a:ext cx="1902794" cy="1902794"/>
        </a:xfrm>
        <a:custGeom>
          <a:avLst/>
          <a:gdLst/>
          <a:ahLst/>
          <a:cxnLst/>
          <a:rect l="0" t="0" r="0" b="0"/>
          <a:pathLst>
            <a:path>
              <a:moveTo>
                <a:pt x="3901" y="1037471"/>
              </a:moveTo>
              <a:arcTo wR="951397" hR="951397" stAng="10488555" swAng="3278509"/>
            </a:path>
          </a:pathLst>
        </a:custGeom>
        <a:noFill/>
        <a:ln w="9525" cap="flat" cmpd="sng" algn="ctr">
          <a:solidFill>
            <a:schemeClr val="accent1">
              <a:shade val="90000"/>
              <a:hueOff val="250074"/>
              <a:satOff val="-4618"/>
              <a:lumOff val="2141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CA44F0-6891-4A9B-A06A-F7B1C7D278F4}">
      <dsp:nvSpPr>
        <dsp:cNvPr id="0" name=""/>
        <dsp:cNvSpPr/>
      </dsp:nvSpPr>
      <dsp:spPr>
        <a:xfrm>
          <a:off x="1908043" y="218228"/>
          <a:ext cx="4330989" cy="15040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2A87B-1E1D-4E39-B867-92C855E7F316}">
      <dsp:nvSpPr>
        <dsp:cNvPr id="0" name=""/>
        <dsp:cNvSpPr/>
      </dsp:nvSpPr>
      <dsp:spPr>
        <a:xfrm>
          <a:off x="3660583" y="3901247"/>
          <a:ext cx="839339" cy="53717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B0C18-3104-4C57-92D1-F0B705DC196E}">
      <dsp:nvSpPr>
        <dsp:cNvPr id="0" name=""/>
        <dsp:cNvSpPr/>
      </dsp:nvSpPr>
      <dsp:spPr>
        <a:xfrm>
          <a:off x="1224116" y="4320484"/>
          <a:ext cx="6241096" cy="100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kern="1200" dirty="0"/>
            <a:t>Juízo de Admissibilidade Correcional</a:t>
          </a:r>
        </a:p>
      </dsp:txBody>
      <dsp:txXfrm>
        <a:off x="1224116" y="4320484"/>
        <a:ext cx="6241096" cy="1007206"/>
      </dsp:txXfrm>
    </dsp:sp>
    <dsp:sp modelId="{98376CDF-021E-4526-BC6F-5CA3D20A9D55}">
      <dsp:nvSpPr>
        <dsp:cNvPr id="0" name=""/>
        <dsp:cNvSpPr/>
      </dsp:nvSpPr>
      <dsp:spPr>
        <a:xfrm>
          <a:off x="3482643" y="1838488"/>
          <a:ext cx="1510810" cy="151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pt-BR" sz="2200" kern="1200" dirty="0"/>
            <a:t>Controle Externo</a:t>
          </a:r>
        </a:p>
      </dsp:txBody>
      <dsp:txXfrm>
        <a:off x="3482643" y="1838488"/>
        <a:ext cx="1510810" cy="1510810"/>
      </dsp:txXfrm>
    </dsp:sp>
    <dsp:sp modelId="{FFF9CF39-2930-44E3-BCEC-5464853EEE29}">
      <dsp:nvSpPr>
        <dsp:cNvPr id="0" name=""/>
        <dsp:cNvSpPr/>
      </dsp:nvSpPr>
      <dsp:spPr>
        <a:xfrm>
          <a:off x="2304256" y="705044"/>
          <a:ext cx="1705448" cy="151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a:t>Denúncias</a:t>
          </a:r>
        </a:p>
      </dsp:txBody>
      <dsp:txXfrm>
        <a:off x="2304256" y="705044"/>
        <a:ext cx="1705448" cy="1510810"/>
      </dsp:txXfrm>
    </dsp:sp>
    <dsp:sp modelId="{7875F269-9694-4F7E-B59F-30A2E216886C}">
      <dsp:nvSpPr>
        <dsp:cNvPr id="0" name=""/>
        <dsp:cNvSpPr/>
      </dsp:nvSpPr>
      <dsp:spPr>
        <a:xfrm>
          <a:off x="3945958" y="339764"/>
          <a:ext cx="1510810" cy="151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a:t>Controle Interno</a:t>
          </a:r>
        </a:p>
      </dsp:txBody>
      <dsp:txXfrm>
        <a:off x="3945958" y="339764"/>
        <a:ext cx="1510810" cy="1510810"/>
      </dsp:txXfrm>
    </dsp:sp>
    <dsp:sp modelId="{353463B8-ADD9-4C33-9B6D-DD82C5DE328E}">
      <dsp:nvSpPr>
        <dsp:cNvPr id="0" name=""/>
        <dsp:cNvSpPr/>
      </dsp:nvSpPr>
      <dsp:spPr>
        <a:xfrm>
          <a:off x="1721032" y="13418"/>
          <a:ext cx="4700298" cy="376023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236174-8224-46F1-B0C1-68E2A3330E43}">
      <dsp:nvSpPr>
        <dsp:cNvPr id="0" name=""/>
        <dsp:cNvSpPr/>
      </dsp:nvSpPr>
      <dsp:spPr>
        <a:xfrm rot="5400000">
          <a:off x="313779" y="981992"/>
          <a:ext cx="1533937" cy="185075"/>
        </a:xfrm>
        <a:prstGeom prst="rect">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5D0B6D4-56A6-439C-9DC5-00C5413765FF}">
      <dsp:nvSpPr>
        <dsp:cNvPr id="0" name=""/>
        <dsp:cNvSpPr/>
      </dsp:nvSpPr>
      <dsp:spPr>
        <a:xfrm>
          <a:off x="665290" y="1025"/>
          <a:ext cx="2056394" cy="1233836"/>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t>Análise Patrimonial</a:t>
          </a:r>
        </a:p>
      </dsp:txBody>
      <dsp:txXfrm>
        <a:off x="665290" y="1025"/>
        <a:ext cx="2056394" cy="1233836"/>
      </dsp:txXfrm>
    </dsp:sp>
    <dsp:sp modelId="{CD9977B2-8381-484E-BBB1-13DB705F273D}">
      <dsp:nvSpPr>
        <dsp:cNvPr id="0" name=""/>
        <dsp:cNvSpPr/>
      </dsp:nvSpPr>
      <dsp:spPr>
        <a:xfrm rot="5400000">
          <a:off x="313779" y="2524288"/>
          <a:ext cx="1533937" cy="18507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49876-2CF1-4038-ABC7-CD1129FFF961}">
      <dsp:nvSpPr>
        <dsp:cNvPr id="0" name=""/>
        <dsp:cNvSpPr/>
      </dsp:nvSpPr>
      <dsp:spPr>
        <a:xfrm>
          <a:off x="576063" y="1543321"/>
          <a:ext cx="2234848" cy="12338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tx1"/>
              </a:solidFill>
            </a:rPr>
            <a:t>Exame do desempenho (arrecadação dos investigados em relação aos demais fiscais)</a:t>
          </a:r>
        </a:p>
      </dsp:txBody>
      <dsp:txXfrm>
        <a:off x="576063" y="1543321"/>
        <a:ext cx="2234848" cy="1233836"/>
      </dsp:txXfrm>
    </dsp:sp>
    <dsp:sp modelId="{F5FD159B-B061-4450-85AF-618AC3180CD6}">
      <dsp:nvSpPr>
        <dsp:cNvPr id="0" name=""/>
        <dsp:cNvSpPr/>
      </dsp:nvSpPr>
      <dsp:spPr>
        <a:xfrm>
          <a:off x="1084927" y="3295436"/>
          <a:ext cx="2815873" cy="18507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8BB5C-092A-4D4B-A271-645AF01AA197}">
      <dsp:nvSpPr>
        <dsp:cNvPr id="0" name=""/>
        <dsp:cNvSpPr/>
      </dsp:nvSpPr>
      <dsp:spPr>
        <a:xfrm>
          <a:off x="665290" y="3085617"/>
          <a:ext cx="2056394" cy="12338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t>Início da investigação conjunta com o MPE</a:t>
          </a:r>
        </a:p>
      </dsp:txBody>
      <dsp:txXfrm>
        <a:off x="665290" y="3085617"/>
        <a:ext cx="2056394" cy="1233836"/>
      </dsp:txXfrm>
    </dsp:sp>
    <dsp:sp modelId="{94193566-ED11-42A5-9C15-60651A62B511}">
      <dsp:nvSpPr>
        <dsp:cNvPr id="0" name=""/>
        <dsp:cNvSpPr/>
      </dsp:nvSpPr>
      <dsp:spPr>
        <a:xfrm rot="16200000">
          <a:off x="3138011" y="2524288"/>
          <a:ext cx="1533937" cy="185075"/>
        </a:xfrm>
        <a:prstGeom prst="rect">
          <a:avLst/>
        </a:prstGeom>
        <a:solidFill>
          <a:srgbClr val="364C36"/>
        </a:solidFill>
        <a:ln>
          <a:noFill/>
        </a:ln>
        <a:effectLst/>
      </dsp:spPr>
      <dsp:style>
        <a:lnRef idx="0">
          <a:scrgbClr r="0" g="0" b="0"/>
        </a:lnRef>
        <a:fillRef idx="1">
          <a:scrgbClr r="0" g="0" b="0"/>
        </a:fillRef>
        <a:effectRef idx="0">
          <a:scrgbClr r="0" g="0" b="0"/>
        </a:effectRef>
        <a:fontRef idx="minor">
          <a:schemeClr val="lt1"/>
        </a:fontRef>
      </dsp:style>
    </dsp:sp>
    <dsp:sp modelId="{4A704DE7-221A-4514-9D8F-4BEF05E2CC9D}">
      <dsp:nvSpPr>
        <dsp:cNvPr id="0" name=""/>
        <dsp:cNvSpPr/>
      </dsp:nvSpPr>
      <dsp:spPr>
        <a:xfrm>
          <a:off x="3489521" y="3085617"/>
          <a:ext cx="2056394" cy="1233836"/>
        </a:xfrm>
        <a:prstGeom prst="roundRect">
          <a:avLst>
            <a:gd name="adj" fmla="val 10000"/>
          </a:avLst>
        </a:prstGeom>
        <a:solidFill>
          <a:srgbClr val="364C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t>Quebra sigilo (bancário, fiscal, telefônico)</a:t>
          </a:r>
        </a:p>
      </dsp:txBody>
      <dsp:txXfrm>
        <a:off x="3489521" y="3085617"/>
        <a:ext cx="2056394" cy="1233836"/>
      </dsp:txXfrm>
    </dsp:sp>
    <dsp:sp modelId="{8FFA0053-83A6-4B0D-AAEC-B68CF752CA8B}">
      <dsp:nvSpPr>
        <dsp:cNvPr id="0" name=""/>
        <dsp:cNvSpPr/>
      </dsp:nvSpPr>
      <dsp:spPr>
        <a:xfrm rot="16200000">
          <a:off x="3138011" y="981992"/>
          <a:ext cx="1533937" cy="185075"/>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E5FC02-24DD-4467-9D3A-D4C590CAF25F}">
      <dsp:nvSpPr>
        <dsp:cNvPr id="0" name=""/>
        <dsp:cNvSpPr/>
      </dsp:nvSpPr>
      <dsp:spPr>
        <a:xfrm>
          <a:off x="3489521" y="1543321"/>
          <a:ext cx="2056394" cy="123383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tx1"/>
              </a:solidFill>
            </a:rPr>
            <a:t>Depoimento de testemunhas</a:t>
          </a:r>
        </a:p>
      </dsp:txBody>
      <dsp:txXfrm>
        <a:off x="3489521" y="1543321"/>
        <a:ext cx="2056394" cy="1233836"/>
      </dsp:txXfrm>
    </dsp:sp>
    <dsp:sp modelId="{07D099FA-F6F7-47BD-B680-1E74BF4862C9}">
      <dsp:nvSpPr>
        <dsp:cNvPr id="0" name=""/>
        <dsp:cNvSpPr/>
      </dsp:nvSpPr>
      <dsp:spPr>
        <a:xfrm>
          <a:off x="3909159" y="210844"/>
          <a:ext cx="2726646" cy="185075"/>
        </a:xfrm>
        <a:prstGeom prst="rect">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317D0C60-D304-4732-9C74-665182E0752A}">
      <dsp:nvSpPr>
        <dsp:cNvPr id="0" name=""/>
        <dsp:cNvSpPr/>
      </dsp:nvSpPr>
      <dsp:spPr>
        <a:xfrm>
          <a:off x="3489521" y="1025"/>
          <a:ext cx="2056394" cy="123383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t>Autorização judicial para monitoramento ambiental do “ninho”</a:t>
          </a:r>
        </a:p>
      </dsp:txBody>
      <dsp:txXfrm>
        <a:off x="3489521" y="1025"/>
        <a:ext cx="2056394" cy="1233836"/>
      </dsp:txXfrm>
    </dsp:sp>
    <dsp:sp modelId="{F343E784-7AFD-46E3-B804-12EE00BBB8CB}">
      <dsp:nvSpPr>
        <dsp:cNvPr id="0" name=""/>
        <dsp:cNvSpPr/>
      </dsp:nvSpPr>
      <dsp:spPr>
        <a:xfrm>
          <a:off x="6224526" y="1025"/>
          <a:ext cx="2056394" cy="1233836"/>
        </a:xfrm>
        <a:prstGeom prst="roundRect">
          <a:avLst>
            <a:gd name="adj" fmla="val 10000"/>
          </a:avLst>
        </a:prstGeom>
        <a:solidFill>
          <a:srgbClr val="3617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t>Prisão / busca e apreensão / sequestro dos bens</a:t>
          </a:r>
        </a:p>
      </dsp:txBody>
      <dsp:txXfrm>
        <a:off x="6224526" y="1025"/>
        <a:ext cx="2056394" cy="123383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FF039-90CB-4040-9504-61994ED206C2}" type="datetimeFigureOut">
              <a:rPr lang="pt-BR" smtClean="0"/>
              <a:pPr/>
              <a:t>27/03/2018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FC7D-A49C-4687-BA19-B10E091683A7}"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2D1FC7D-A49C-4687-BA19-B10E091683A7}" type="slidenum">
              <a:rPr lang="pt-BR" smtClean="0"/>
              <a:pPr/>
              <a:t>28</a:t>
            </a:fld>
            <a:endParaRPr lang="pt-BR"/>
          </a:p>
        </p:txBody>
      </p:sp>
    </p:spTree>
    <p:extLst>
      <p:ext uri="{BB962C8B-B14F-4D97-AF65-F5344CB8AC3E}">
        <p14:creationId xmlns:p14="http://schemas.microsoft.com/office/powerpoint/2010/main" xmlns="" val="381452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2D1FC7D-A49C-4687-BA19-B10E091683A7}" type="slidenum">
              <a:rPr lang="pt-BR" smtClean="0"/>
              <a:pPr/>
              <a:t>30</a:t>
            </a:fld>
            <a:endParaRPr lang="pt-BR"/>
          </a:p>
        </p:txBody>
      </p:sp>
    </p:spTree>
    <p:extLst>
      <p:ext uri="{BB962C8B-B14F-4D97-AF65-F5344CB8AC3E}">
        <p14:creationId xmlns:p14="http://schemas.microsoft.com/office/powerpoint/2010/main" xmlns="" val="173152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27/03/2018</a:t>
            </a:fld>
            <a:endParaRPr lang="pt-BR" dirty="0"/>
          </a:p>
        </p:txBody>
      </p:sp>
      <p:sp>
        <p:nvSpPr>
          <p:cNvPr id="5" name="Espaço Reservado para Rodapé 4"/>
          <p:cNvSpPr>
            <a:spLocks noGrp="1"/>
          </p:cNvSpPr>
          <p:nvPr>
            <p:ph type="ftr" sz="quarter" idx="11"/>
          </p:nvPr>
        </p:nvSpPr>
        <p:spPr/>
        <p:txBody>
          <a:bodyPr/>
          <a:lstStyle/>
          <a:p>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Duas Partes de Conteúdo">
    <p:spTree>
      <p:nvGrpSpPr>
        <p:cNvPr id="1" name=""/>
        <p:cNvGrpSpPr/>
        <p:nvPr/>
      </p:nvGrpSpPr>
      <p:grpSpPr>
        <a:xfrm>
          <a:off x="0" y="0"/>
          <a:ext cx="0" cy="0"/>
          <a:chOff x="0" y="0"/>
          <a:chExt cx="0" cy="0"/>
        </a:xfrm>
      </p:grpSpPr>
      <p:pic>
        <p:nvPicPr>
          <p:cNvPr id="2" name="Imagem 8"/>
          <p:cNvPicPr>
            <a:picLocks noChangeAspect="1"/>
          </p:cNvPicPr>
          <p:nvPr userDrawn="1"/>
        </p:nvPicPr>
        <p:blipFill>
          <a:blip r:embed="rId2" cstate="print"/>
          <a:srcRect/>
          <a:stretch>
            <a:fillRect/>
          </a:stretch>
        </p:blipFill>
        <p:spPr bwMode="auto">
          <a:xfrm>
            <a:off x="-69850" y="6272213"/>
            <a:ext cx="1758950" cy="598487"/>
          </a:xfrm>
          <a:prstGeom prst="rect">
            <a:avLst/>
          </a:prstGeom>
          <a:noFill/>
          <a:ln w="19050">
            <a:solidFill>
              <a:schemeClr val="bg1"/>
            </a:solidFill>
            <a:miter lim="800000"/>
            <a:headEnd/>
            <a:tailEnd/>
          </a:ln>
        </p:spPr>
      </p:pic>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7C5118BB-0285-461F-B30F-62D12747807D}" type="datetimeFigureOut">
              <a:rPr lang="pt-BR" smtClean="0"/>
              <a:pPr/>
              <a:t>27/03/2018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118BB-0285-461F-B30F-62D12747807D}" type="datetimeFigureOut">
              <a:rPr lang="pt-BR" smtClean="0"/>
              <a:pPr/>
              <a:t>27/03/2018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92344-6B03-4B9A-BA7D-8A9AC3676CFF}" type="slidenum">
              <a:rPr lang="pt-BR" smtClean="0"/>
              <a:pPr/>
              <a:t>‹nº›</a:t>
            </a:fld>
            <a:endParaRPr lang="pt-BR"/>
          </a:p>
        </p:txBody>
      </p:sp>
      <p:sp>
        <p:nvSpPr>
          <p:cNvPr id="7" name="Espaço Reservado para Rodapé 4"/>
          <p:cNvSpPr txBox="1">
            <a:spLocks/>
          </p:cNvSpPr>
          <p:nvPr userDrawn="1"/>
        </p:nvSpPr>
        <p:spPr>
          <a:xfrm>
            <a:off x="683568" y="6346759"/>
            <a:ext cx="7886700" cy="4355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a:latin typeface="Arial" panose="020B0604020202020204" pitchFamily="34" charset="0"/>
                <a:cs typeface="Arial" panose="020B0604020202020204" pitchFamily="34" charset="0"/>
              </a:rPr>
              <a:t>Curso de Aperfeiçoamento da Atividade Correcional nas Corregedoras Seccionais     </a:t>
            </a:r>
          </a:p>
        </p:txBody>
      </p:sp>
      <p:sp>
        <p:nvSpPr>
          <p:cNvPr id="10" name="CaixaDeTexto 9"/>
          <p:cNvSpPr txBox="1"/>
          <p:nvPr userDrawn="1"/>
        </p:nvSpPr>
        <p:spPr>
          <a:xfrm>
            <a:off x="7245752" y="6372036"/>
            <a:ext cx="936520" cy="369332"/>
          </a:xfrm>
          <a:prstGeom prst="rect">
            <a:avLst/>
          </a:prstGeom>
          <a:noFill/>
        </p:spPr>
        <p:txBody>
          <a:bodyPr wrap="square" rtlCol="0">
            <a:spAutoFit/>
          </a:bodyPr>
          <a:lstStyle/>
          <a:p>
            <a:pPr algn="ctr"/>
            <a:r>
              <a:rPr lang="pt-BR" b="1" dirty="0">
                <a:solidFill>
                  <a:schemeClr val="accent5">
                    <a:lumMod val="50000"/>
                  </a:schemeClr>
                </a:solidFill>
              </a:rPr>
              <a:t>CGU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mailto:corregedoria@transportes.gov.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58516" y="32461"/>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2049" name="Imagem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7891" y="260648"/>
            <a:ext cx="898525" cy="898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a:spLocks noChangeArrowheads="1"/>
          </p:cNvSpPr>
          <p:nvPr/>
        </p:nvSpPr>
        <p:spPr bwMode="auto">
          <a:xfrm>
            <a:off x="518839" y="274583"/>
            <a:ext cx="8261956"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sz="3200" b="1" dirty="0" smtClean="0">
                <a:solidFill>
                  <a:srgbClr val="002543"/>
                </a:solidFill>
                <a:latin typeface="Calibri" panose="020F0502020204030204" pitchFamily="34" charset="0"/>
              </a:rPr>
              <a:t>MTPA</a:t>
            </a:r>
          </a:p>
          <a:p>
            <a:pPr marL="0" marR="0" lvl="0" indent="0" algn="l" defTabSz="914400" rtl="0" eaLnBrk="0" fontAlgn="base" latinLnBrk="0" hangingPunct="0">
              <a:lnSpc>
                <a:spcPct val="100000"/>
              </a:lnSpc>
              <a:spcBef>
                <a:spcPct val="0"/>
              </a:spcBef>
              <a:spcAft>
                <a:spcPct val="0"/>
              </a:spcAft>
              <a:buClrTx/>
              <a:buSzTx/>
              <a:buFontTx/>
              <a:buNone/>
              <a:tabLst/>
            </a:pPr>
            <a:r>
              <a:rPr lang="pt-BR" altLang="pt-BR" b="1" dirty="0" smtClean="0">
                <a:solidFill>
                  <a:srgbClr val="002543"/>
                </a:solidFill>
                <a:latin typeface="Calibri" panose="020F0502020204030204" pitchFamily="34" charset="0"/>
              </a:rPr>
              <a:t>CORREGEDORIA</a:t>
            </a:r>
            <a:endParaRPr kumimoji="0" lang="pt-BR" altLang="pt-B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2543"/>
                </a:solidFill>
                <a:effectLst/>
                <a:latin typeface="Calibri" panose="020F0502020204030204" pitchFamily="34" charset="0"/>
                <a:ea typeface="Calibri" panose="020F0502020204030204" pitchFamily="34" charset="0"/>
                <a:cs typeface="Calibri" panose="020F0502020204030204" pitchFamily="34" charset="0"/>
              </a:rPr>
              <a:t>Ministério </a:t>
            </a:r>
            <a:r>
              <a:rPr lang="pt-BR" altLang="pt-BR" sz="1600" dirty="0" smtClean="0">
                <a:solidFill>
                  <a:srgbClr val="002543"/>
                </a:solidFill>
                <a:latin typeface="Calibri" panose="020F0502020204030204" pitchFamily="34" charset="0"/>
                <a:ea typeface="Calibri" panose="020F0502020204030204" pitchFamily="34" charset="0"/>
                <a:cs typeface="Calibri" panose="020F0502020204030204" pitchFamily="34" charset="0"/>
              </a:rPr>
              <a:t>dos Transportes, Portos e Aviação Civil</a:t>
            </a:r>
            <a:endParaRPr lang="pt-BR" altLang="pt-BR" sz="1400" dirty="0">
              <a:solidFill>
                <a:srgbClr val="002543"/>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7" name="CaixaDeTexto 6"/>
          <p:cNvSpPr txBox="1"/>
          <p:nvPr/>
        </p:nvSpPr>
        <p:spPr>
          <a:xfrm>
            <a:off x="604215" y="6237312"/>
            <a:ext cx="8117940" cy="504056"/>
          </a:xfrm>
          <a:prstGeom prst="rect">
            <a:avLst/>
          </a:prstGeom>
          <a:solidFill>
            <a:schemeClr val="bg1"/>
          </a:solidFill>
        </p:spPr>
        <p:txBody>
          <a:bodyPr wrap="square" rtlCol="0">
            <a:spAutoFit/>
          </a:bodyPr>
          <a:lstStyle/>
          <a:p>
            <a:endParaRPr lang="pt-BR" dirty="0"/>
          </a:p>
        </p:txBody>
      </p:sp>
      <p:sp>
        <p:nvSpPr>
          <p:cNvPr id="10" name="CaixaDeTexto 9"/>
          <p:cNvSpPr txBox="1"/>
          <p:nvPr/>
        </p:nvSpPr>
        <p:spPr>
          <a:xfrm>
            <a:off x="558516" y="2609616"/>
            <a:ext cx="8247266" cy="2215991"/>
          </a:xfrm>
          <a:prstGeom prst="rect">
            <a:avLst/>
          </a:prstGeom>
          <a:noFill/>
        </p:spPr>
        <p:txBody>
          <a:bodyPr wrap="square" rtlCol="0">
            <a:spAutoFit/>
          </a:bodyPr>
          <a:lstStyle/>
          <a:p>
            <a:pPr algn="ctr"/>
            <a:r>
              <a:rPr lang="pt-BR" sz="4000" dirty="0" smtClean="0">
                <a:solidFill>
                  <a:schemeClr val="tx1">
                    <a:lumMod val="65000"/>
                    <a:lumOff val="35000"/>
                  </a:schemeClr>
                </a:solidFill>
                <a:latin typeface="Arial Narrow" panose="020B0606020202030204" pitchFamily="34" charset="0"/>
              </a:rPr>
              <a:t>INTEGRIDADE</a:t>
            </a:r>
          </a:p>
          <a:p>
            <a:pPr algn="ctr"/>
            <a:endParaRPr lang="pt-BR" sz="4000" dirty="0" smtClean="0">
              <a:solidFill>
                <a:schemeClr val="tx1">
                  <a:lumMod val="65000"/>
                  <a:lumOff val="35000"/>
                </a:schemeClr>
              </a:solidFill>
              <a:latin typeface="Arial Narrow" panose="020B0606020202030204" pitchFamily="34" charset="0"/>
            </a:endParaRPr>
          </a:p>
          <a:p>
            <a:pPr algn="ctr"/>
            <a:endParaRPr lang="pt-BR" sz="4000" dirty="0" smtClean="0">
              <a:solidFill>
                <a:schemeClr val="tx1">
                  <a:lumMod val="65000"/>
                  <a:lumOff val="35000"/>
                </a:schemeClr>
              </a:solidFill>
              <a:latin typeface="Arial Narrow" panose="020B0606020202030204" pitchFamily="34" charset="0"/>
            </a:endParaRPr>
          </a:p>
          <a:p>
            <a:pPr algn="ctr"/>
            <a:r>
              <a:rPr lang="pt-BR" dirty="0" smtClean="0">
                <a:solidFill>
                  <a:schemeClr val="tx1">
                    <a:lumMod val="65000"/>
                    <a:lumOff val="35000"/>
                  </a:schemeClr>
                </a:solidFill>
                <a:latin typeface="Arial Narrow" panose="020B0606020202030204" pitchFamily="34" charset="0"/>
              </a:rPr>
              <a:t>MARÇO DE 2018</a:t>
            </a:r>
            <a:endParaRPr lang="pt-BR" dirty="0">
              <a:solidFill>
                <a:schemeClr val="tx1">
                  <a:lumMod val="65000"/>
                  <a:lumOff val="35000"/>
                </a:schemeClr>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Onde começar?</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932213" y="5518627"/>
            <a:ext cx="7416824" cy="648072"/>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Efetividade da responsabilização </a:t>
            </a:r>
          </a:p>
        </p:txBody>
      </p:sp>
      <p:grpSp>
        <p:nvGrpSpPr>
          <p:cNvPr id="6" name="Agrupar 5"/>
          <p:cNvGrpSpPr/>
          <p:nvPr/>
        </p:nvGrpSpPr>
        <p:grpSpPr>
          <a:xfrm>
            <a:off x="1763688" y="1230988"/>
            <a:ext cx="5683907" cy="3717776"/>
            <a:chOff x="1763688" y="1230988"/>
            <a:chExt cx="5683907" cy="3717776"/>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1230988"/>
              <a:ext cx="5683907" cy="3717776"/>
            </a:xfrm>
            <a:prstGeom prst="rect">
              <a:avLst/>
            </a:prstGeom>
          </p:spPr>
        </p:pic>
        <p:sp>
          <p:nvSpPr>
            <p:cNvPr id="5" name="Elipse 4"/>
            <p:cNvSpPr/>
            <p:nvPr/>
          </p:nvSpPr>
          <p:spPr>
            <a:xfrm>
              <a:off x="3923928" y="2348880"/>
              <a:ext cx="1512168" cy="14799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b="1" dirty="0"/>
                <a:t>Corregedoria</a:t>
              </a:r>
            </a:p>
          </p:txBody>
        </p:sp>
      </p:grpSp>
      <p:pic>
        <p:nvPicPr>
          <p:cNvPr id="9" name="Imagem 8"/>
          <p:cNvPicPr>
            <a:picLocks noChangeAspect="1"/>
          </p:cNvPicPr>
          <p:nvPr/>
        </p:nvPicPr>
        <p:blipFill>
          <a:blip r:embed="rId3" cstate="print"/>
          <a:stretch>
            <a:fillRect/>
          </a:stretch>
        </p:blipFill>
        <p:spPr>
          <a:xfrm>
            <a:off x="1763688" y="1655753"/>
            <a:ext cx="457143" cy="957171"/>
          </a:xfrm>
          <a:prstGeom prst="rect">
            <a:avLst/>
          </a:prstGeom>
        </p:spPr>
      </p:pic>
      <p:sp>
        <p:nvSpPr>
          <p:cNvPr id="8" name="Elipse 7"/>
          <p:cNvSpPr/>
          <p:nvPr/>
        </p:nvSpPr>
        <p:spPr>
          <a:xfrm>
            <a:off x="1187624" y="1772816"/>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pic>
        <p:nvPicPr>
          <p:cNvPr id="11" name="Imagem 10"/>
          <p:cNvPicPr>
            <a:picLocks noChangeAspect="1"/>
          </p:cNvPicPr>
          <p:nvPr/>
        </p:nvPicPr>
        <p:blipFill>
          <a:blip r:embed="rId3" cstate="print"/>
          <a:stretch>
            <a:fillRect/>
          </a:stretch>
        </p:blipFill>
        <p:spPr>
          <a:xfrm>
            <a:off x="1833656" y="3619228"/>
            <a:ext cx="457143" cy="371830"/>
          </a:xfrm>
          <a:prstGeom prst="rect">
            <a:avLst/>
          </a:prstGeom>
        </p:spPr>
      </p:pic>
      <p:sp>
        <p:nvSpPr>
          <p:cNvPr id="19" name="Elipse 18"/>
          <p:cNvSpPr/>
          <p:nvPr/>
        </p:nvSpPr>
        <p:spPr>
          <a:xfrm>
            <a:off x="1257592" y="3828842"/>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pic>
        <p:nvPicPr>
          <p:cNvPr id="21" name="Imagem 20"/>
          <p:cNvPicPr>
            <a:picLocks noChangeAspect="1"/>
          </p:cNvPicPr>
          <p:nvPr/>
        </p:nvPicPr>
        <p:blipFill>
          <a:blip r:embed="rId3" cstate="print"/>
          <a:stretch>
            <a:fillRect/>
          </a:stretch>
        </p:blipFill>
        <p:spPr>
          <a:xfrm>
            <a:off x="1829490" y="2787350"/>
            <a:ext cx="461309" cy="786674"/>
          </a:xfrm>
          <a:prstGeom prst="rect">
            <a:avLst/>
          </a:prstGeom>
        </p:spPr>
      </p:pic>
      <p:pic>
        <p:nvPicPr>
          <p:cNvPr id="13" name="Imagem 12"/>
          <p:cNvPicPr>
            <a:picLocks noChangeAspect="1"/>
          </p:cNvPicPr>
          <p:nvPr/>
        </p:nvPicPr>
        <p:blipFill>
          <a:blip r:embed="rId3" cstate="print"/>
          <a:stretch>
            <a:fillRect/>
          </a:stretch>
        </p:blipFill>
        <p:spPr>
          <a:xfrm flipV="1">
            <a:off x="2528641" y="4205836"/>
            <a:ext cx="457143" cy="742928"/>
          </a:xfrm>
          <a:prstGeom prst="rect">
            <a:avLst/>
          </a:prstGeom>
        </p:spPr>
      </p:pic>
      <p:pic>
        <p:nvPicPr>
          <p:cNvPr id="23" name="Imagem 22"/>
          <p:cNvPicPr>
            <a:picLocks noChangeAspect="1"/>
          </p:cNvPicPr>
          <p:nvPr/>
        </p:nvPicPr>
        <p:blipFill>
          <a:blip r:embed="rId3" cstate="print"/>
          <a:stretch>
            <a:fillRect/>
          </a:stretch>
        </p:blipFill>
        <p:spPr>
          <a:xfrm flipV="1">
            <a:off x="3121082" y="4105835"/>
            <a:ext cx="457143" cy="842927"/>
          </a:xfrm>
          <a:prstGeom prst="rect">
            <a:avLst/>
          </a:prstGeom>
        </p:spPr>
      </p:pic>
      <p:pic>
        <p:nvPicPr>
          <p:cNvPr id="24" name="Imagem 23"/>
          <p:cNvPicPr>
            <a:picLocks noChangeAspect="1"/>
          </p:cNvPicPr>
          <p:nvPr/>
        </p:nvPicPr>
        <p:blipFill>
          <a:blip r:embed="rId3" cstate="print"/>
          <a:stretch>
            <a:fillRect/>
          </a:stretch>
        </p:blipFill>
        <p:spPr>
          <a:xfrm flipV="1">
            <a:off x="5724128" y="4072423"/>
            <a:ext cx="398049" cy="876337"/>
          </a:xfrm>
          <a:prstGeom prst="rect">
            <a:avLst/>
          </a:prstGeom>
        </p:spPr>
      </p:pic>
      <p:pic>
        <p:nvPicPr>
          <p:cNvPr id="25" name="Imagem 24"/>
          <p:cNvPicPr>
            <a:picLocks noChangeAspect="1"/>
          </p:cNvPicPr>
          <p:nvPr/>
        </p:nvPicPr>
        <p:blipFill>
          <a:blip r:embed="rId3" cstate="print"/>
          <a:stretch>
            <a:fillRect/>
          </a:stretch>
        </p:blipFill>
        <p:spPr>
          <a:xfrm flipV="1">
            <a:off x="6349314" y="4107077"/>
            <a:ext cx="457143" cy="841683"/>
          </a:xfrm>
          <a:prstGeom prst="rect">
            <a:avLst/>
          </a:prstGeom>
        </p:spPr>
      </p:pic>
      <p:pic>
        <p:nvPicPr>
          <p:cNvPr id="26" name="Imagem 25"/>
          <p:cNvPicPr>
            <a:picLocks noChangeAspect="1"/>
          </p:cNvPicPr>
          <p:nvPr/>
        </p:nvPicPr>
        <p:blipFill>
          <a:blip r:embed="rId3" cstate="print"/>
          <a:stretch>
            <a:fillRect/>
          </a:stretch>
        </p:blipFill>
        <p:spPr>
          <a:xfrm flipV="1">
            <a:off x="6820626" y="3512293"/>
            <a:ext cx="626969" cy="876337"/>
          </a:xfrm>
          <a:prstGeom prst="rect">
            <a:avLst/>
          </a:prstGeom>
        </p:spPr>
      </p:pic>
      <p:pic>
        <p:nvPicPr>
          <p:cNvPr id="27" name="Imagem 26"/>
          <p:cNvPicPr>
            <a:picLocks noChangeAspect="1"/>
          </p:cNvPicPr>
          <p:nvPr/>
        </p:nvPicPr>
        <p:blipFill>
          <a:blip r:embed="rId3" cstate="print"/>
          <a:stretch>
            <a:fillRect/>
          </a:stretch>
        </p:blipFill>
        <p:spPr>
          <a:xfrm flipV="1">
            <a:off x="6705844" y="1545141"/>
            <a:ext cx="571926" cy="876337"/>
          </a:xfrm>
          <a:prstGeom prst="rect">
            <a:avLst/>
          </a:prstGeom>
        </p:spPr>
      </p:pic>
      <p:pic>
        <p:nvPicPr>
          <p:cNvPr id="28" name="Imagem 27"/>
          <p:cNvPicPr>
            <a:picLocks noChangeAspect="1"/>
          </p:cNvPicPr>
          <p:nvPr/>
        </p:nvPicPr>
        <p:blipFill>
          <a:blip r:embed="rId3" cstate="print"/>
          <a:stretch>
            <a:fillRect/>
          </a:stretch>
        </p:blipFill>
        <p:spPr>
          <a:xfrm flipV="1">
            <a:off x="6705843" y="2577667"/>
            <a:ext cx="571926" cy="778435"/>
          </a:xfrm>
          <a:prstGeom prst="rect">
            <a:avLst/>
          </a:prstGeom>
        </p:spPr>
      </p:pic>
      <p:sp>
        <p:nvSpPr>
          <p:cNvPr id="30" name="Elipse 29"/>
          <p:cNvSpPr/>
          <p:nvPr/>
        </p:nvSpPr>
        <p:spPr>
          <a:xfrm>
            <a:off x="2409719" y="4205835"/>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sp>
        <p:nvSpPr>
          <p:cNvPr id="31" name="Elipse 30"/>
          <p:cNvSpPr/>
          <p:nvPr/>
        </p:nvSpPr>
        <p:spPr>
          <a:xfrm>
            <a:off x="5727592" y="4133908"/>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sp>
        <p:nvSpPr>
          <p:cNvPr id="32" name="Elipse 31"/>
          <p:cNvSpPr/>
          <p:nvPr/>
        </p:nvSpPr>
        <p:spPr>
          <a:xfrm>
            <a:off x="6830899" y="3409344"/>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sp>
        <p:nvSpPr>
          <p:cNvPr id="33" name="Elipse 32"/>
          <p:cNvSpPr/>
          <p:nvPr/>
        </p:nvSpPr>
        <p:spPr>
          <a:xfrm>
            <a:off x="6762967" y="1561319"/>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sp>
        <p:nvSpPr>
          <p:cNvPr id="34" name="Elipse 33"/>
          <p:cNvSpPr/>
          <p:nvPr/>
        </p:nvSpPr>
        <p:spPr>
          <a:xfrm>
            <a:off x="6660232" y="2547418"/>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pic>
        <p:nvPicPr>
          <p:cNvPr id="35" name="Imagem 34"/>
          <p:cNvPicPr>
            <a:picLocks noChangeAspect="1"/>
          </p:cNvPicPr>
          <p:nvPr/>
        </p:nvPicPr>
        <p:blipFill>
          <a:blip r:embed="rId3" cstate="print"/>
          <a:stretch>
            <a:fillRect/>
          </a:stretch>
        </p:blipFill>
        <p:spPr>
          <a:xfrm rot="5400000" flipV="1">
            <a:off x="1837200" y="2840905"/>
            <a:ext cx="494929" cy="641951"/>
          </a:xfrm>
          <a:prstGeom prst="rect">
            <a:avLst/>
          </a:prstGeom>
        </p:spPr>
      </p:pic>
      <p:sp>
        <p:nvSpPr>
          <p:cNvPr id="17" name="Elipse 16"/>
          <p:cNvSpPr/>
          <p:nvPr/>
        </p:nvSpPr>
        <p:spPr>
          <a:xfrm>
            <a:off x="1187624" y="2758034"/>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cxnSp>
        <p:nvCxnSpPr>
          <p:cNvPr id="16" name="Conector de Seta Reta 15"/>
          <p:cNvCxnSpPr/>
          <p:nvPr/>
        </p:nvCxnSpPr>
        <p:spPr>
          <a:xfrm>
            <a:off x="4640625" y="3512293"/>
            <a:ext cx="0" cy="2006334"/>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36"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Metodologia</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5" name="Subtítulo 2"/>
          <p:cNvSpPr txBox="1">
            <a:spLocks/>
          </p:cNvSpPr>
          <p:nvPr/>
        </p:nvSpPr>
        <p:spPr>
          <a:xfrm>
            <a:off x="899592" y="1988840"/>
            <a:ext cx="5706380" cy="3384376"/>
          </a:xfrm>
          <a:prstGeom prst="rect">
            <a:avLst/>
          </a:prstGeom>
          <a:solidFill>
            <a:schemeClr val="accent6">
              <a:lumMod val="20000"/>
              <a:lumOff val="80000"/>
            </a:schemeClr>
          </a:solidFill>
        </p:spPr>
        <p:txBody>
          <a:bodyPr vert="horz" lIns="91440" tIns="45720" rIns="91440" bIns="45720" rtlCol="0">
            <a:normAutofit/>
          </a:bodyPr>
          <a:lstStyle/>
          <a:p>
            <a:pPr algn="ctr"/>
            <a:endParaRPr lang="pt-BR" sz="1700" dirty="0"/>
          </a:p>
          <a:p>
            <a:pPr>
              <a:spcAft>
                <a:spcPts val="1000"/>
              </a:spcAft>
              <a:buFont typeface="Wingdings" pitchFamily="2" charset="2"/>
              <a:buChar char="ü"/>
            </a:pPr>
            <a:r>
              <a:rPr lang="pt-BR" sz="3200" dirty="0"/>
              <a:t> Normativos</a:t>
            </a:r>
          </a:p>
          <a:p>
            <a:pPr>
              <a:spcAft>
                <a:spcPts val="1000"/>
              </a:spcAft>
              <a:buFont typeface="Wingdings" pitchFamily="2" charset="2"/>
              <a:buChar char="ü"/>
            </a:pPr>
            <a:r>
              <a:rPr lang="pt-BR" sz="3200" dirty="0"/>
              <a:t> Fluxos de Trabalho</a:t>
            </a:r>
          </a:p>
          <a:p>
            <a:pPr>
              <a:spcAft>
                <a:spcPts val="1000"/>
              </a:spcAft>
              <a:buFont typeface="Wingdings" pitchFamily="2" charset="2"/>
              <a:buChar char="ü"/>
            </a:pPr>
            <a:r>
              <a:rPr lang="pt-BR" sz="3200" dirty="0"/>
              <a:t> Comunicação e Treinamento</a:t>
            </a:r>
          </a:p>
          <a:p>
            <a:pPr>
              <a:spcAft>
                <a:spcPts val="1000"/>
              </a:spcAft>
              <a:buFont typeface="Wingdings" pitchFamily="2" charset="2"/>
              <a:buChar char="ü"/>
            </a:pPr>
            <a:r>
              <a:rPr lang="pt-BR" sz="3200" dirty="0"/>
              <a:t> Monitoramento</a:t>
            </a:r>
          </a:p>
          <a:p>
            <a:pPr>
              <a:spcAft>
                <a:spcPts val="1000"/>
              </a:spcAft>
              <a:buFont typeface="Wingdings" pitchFamily="2" charset="2"/>
              <a:buChar char="ü"/>
            </a:pPr>
            <a:r>
              <a:rPr lang="pt-BR" sz="3200" dirty="0"/>
              <a:t> Transparência</a:t>
            </a:r>
          </a:p>
        </p:txBody>
      </p:sp>
      <p:sp>
        <p:nvSpPr>
          <p:cNvPr id="9"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2" name="Grupo 71"/>
          <p:cNvGrpSpPr/>
          <p:nvPr/>
        </p:nvGrpSpPr>
        <p:grpSpPr>
          <a:xfrm>
            <a:off x="6444208" y="2924944"/>
            <a:ext cx="2056516" cy="713666"/>
            <a:chOff x="720078" y="1512170"/>
            <a:chExt cx="1472141" cy="713666"/>
          </a:xfrm>
          <a:noFill/>
        </p:grpSpPr>
        <p:sp>
          <p:nvSpPr>
            <p:cNvPr id="73" name="Retângulo de cantos arredondados 72"/>
            <p:cNvSpPr/>
            <p:nvPr/>
          </p:nvSpPr>
          <p:spPr>
            <a:xfrm>
              <a:off x="720078" y="1512170"/>
              <a:ext cx="1472141"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4" name="Retângulo 73"/>
            <p:cNvSpPr/>
            <p:nvPr/>
          </p:nvSpPr>
          <p:spPr>
            <a:xfrm>
              <a:off x="754916" y="1547008"/>
              <a:ext cx="1402465"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PREVENIR</a:t>
              </a:r>
            </a:p>
          </p:txBody>
        </p:sp>
      </p:grpSp>
      <p:grpSp>
        <p:nvGrpSpPr>
          <p:cNvPr id="63" name="Grupo 62"/>
          <p:cNvGrpSpPr/>
          <p:nvPr/>
        </p:nvGrpSpPr>
        <p:grpSpPr>
          <a:xfrm>
            <a:off x="251520" y="2996952"/>
            <a:ext cx="2016224" cy="713666"/>
            <a:chOff x="1653044" y="329"/>
            <a:chExt cx="1443298" cy="713666"/>
          </a:xfrm>
          <a:noFill/>
        </p:grpSpPr>
        <p:sp>
          <p:nvSpPr>
            <p:cNvPr id="64" name="Retângulo de cantos arredondados 63"/>
            <p:cNvSpPr/>
            <p:nvPr/>
          </p:nvSpPr>
          <p:spPr>
            <a:xfrm>
              <a:off x="1653044" y="329"/>
              <a:ext cx="1443298"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5" name="Retângulo 64"/>
            <p:cNvSpPr/>
            <p:nvPr/>
          </p:nvSpPr>
          <p:spPr>
            <a:xfrm>
              <a:off x="1687882" y="35167"/>
              <a:ext cx="1373622"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DETECTAR</a:t>
              </a:r>
            </a:p>
          </p:txBody>
        </p:sp>
      </p:gr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395536" y="3638610"/>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1</a:t>
            </a:r>
          </a:p>
        </p:txBody>
      </p:sp>
      <p:sp>
        <p:nvSpPr>
          <p:cNvPr id="13" name="Subtítulo 2"/>
          <p:cNvSpPr txBox="1">
            <a:spLocks/>
          </p:cNvSpPr>
          <p:nvPr/>
        </p:nvSpPr>
        <p:spPr>
          <a:xfrm>
            <a:off x="395536" y="4430698"/>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2</a:t>
            </a:r>
          </a:p>
        </p:txBody>
      </p:sp>
      <p:sp>
        <p:nvSpPr>
          <p:cNvPr id="14" name="Subtítulo 2"/>
          <p:cNvSpPr txBox="1">
            <a:spLocks/>
          </p:cNvSpPr>
          <p:nvPr/>
        </p:nvSpPr>
        <p:spPr>
          <a:xfrm>
            <a:off x="395536" y="5222786"/>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3</a:t>
            </a:r>
          </a:p>
        </p:txBody>
      </p:sp>
      <p:cxnSp>
        <p:nvCxnSpPr>
          <p:cNvPr id="16" name="Conector angulado 15"/>
          <p:cNvCxnSpPr/>
          <p:nvPr/>
        </p:nvCxnSpPr>
        <p:spPr>
          <a:xfrm flipV="1">
            <a:off x="5796136" y="3926642"/>
            <a:ext cx="936104" cy="576064"/>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angulado 17"/>
          <p:cNvCxnSpPr/>
          <p:nvPr/>
        </p:nvCxnSpPr>
        <p:spPr>
          <a:xfrm flipV="1">
            <a:off x="2123728" y="5078770"/>
            <a:ext cx="1296144" cy="504056"/>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2123728" y="4790738"/>
            <a:ext cx="1296144" cy="0"/>
          </a:xfrm>
          <a:prstGeom prst="straightConnector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Subtítulo 2"/>
          <p:cNvSpPr txBox="1">
            <a:spLocks/>
          </p:cNvSpPr>
          <p:nvPr/>
        </p:nvSpPr>
        <p:spPr>
          <a:xfrm>
            <a:off x="3491880" y="4358690"/>
            <a:ext cx="2160240" cy="720080"/>
          </a:xfrm>
          <a:prstGeom prst="rect">
            <a:avLst/>
          </a:prstGeom>
          <a:solidFill>
            <a:schemeClr val="bg1">
              <a:lumMod val="95000"/>
            </a:schemeClr>
          </a:solidFill>
        </p:spPr>
        <p:txBody>
          <a:bodyPr vert="horz" lIns="91440" tIns="45720" rIns="91440" bIns="45720" rtlCol="0">
            <a:normAutofit fontScale="85000" lnSpcReduction="10000"/>
          </a:bodyPr>
          <a:lstStyle/>
          <a:p>
            <a:pPr algn="ctr"/>
            <a:endParaRPr lang="pt-BR" sz="300" dirty="0">
              <a:latin typeface="Arial" pitchFamily="34" charset="0"/>
              <a:cs typeface="Arial" pitchFamily="34" charset="0"/>
            </a:endParaRPr>
          </a:p>
          <a:p>
            <a:pPr algn="ctr"/>
            <a:r>
              <a:rPr lang="pt-BR" sz="3000" dirty="0">
                <a:latin typeface="Arial" pitchFamily="34" charset="0"/>
                <a:cs typeface="Arial" pitchFamily="34" charset="0"/>
              </a:rPr>
              <a:t>Corregedoria</a:t>
            </a:r>
          </a:p>
        </p:txBody>
      </p:sp>
      <p:sp>
        <p:nvSpPr>
          <p:cNvPr id="25" name="Subtítulo 2"/>
          <p:cNvSpPr txBox="1">
            <a:spLocks/>
          </p:cNvSpPr>
          <p:nvPr/>
        </p:nvSpPr>
        <p:spPr>
          <a:xfrm>
            <a:off x="6804248" y="3566602"/>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1</a:t>
            </a:r>
          </a:p>
        </p:txBody>
      </p:sp>
      <p:sp>
        <p:nvSpPr>
          <p:cNvPr id="26" name="Subtítulo 2"/>
          <p:cNvSpPr txBox="1">
            <a:spLocks/>
          </p:cNvSpPr>
          <p:nvPr/>
        </p:nvSpPr>
        <p:spPr>
          <a:xfrm>
            <a:off x="6804248" y="4430698"/>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2</a:t>
            </a:r>
          </a:p>
        </p:txBody>
      </p:sp>
      <p:sp>
        <p:nvSpPr>
          <p:cNvPr id="27" name="Subtítulo 2"/>
          <p:cNvSpPr txBox="1">
            <a:spLocks/>
          </p:cNvSpPr>
          <p:nvPr/>
        </p:nvSpPr>
        <p:spPr>
          <a:xfrm>
            <a:off x="6804248" y="5294794"/>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3</a:t>
            </a:r>
          </a:p>
        </p:txBody>
      </p:sp>
      <p:cxnSp>
        <p:nvCxnSpPr>
          <p:cNvPr id="30" name="Conector angulado 29"/>
          <p:cNvCxnSpPr/>
          <p:nvPr/>
        </p:nvCxnSpPr>
        <p:spPr>
          <a:xfrm>
            <a:off x="2051720" y="3854634"/>
            <a:ext cx="1368152" cy="648072"/>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angulado 36"/>
          <p:cNvCxnSpPr/>
          <p:nvPr/>
        </p:nvCxnSpPr>
        <p:spPr>
          <a:xfrm>
            <a:off x="5796136" y="5006762"/>
            <a:ext cx="936104" cy="648072"/>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onector de seta reta 43"/>
          <p:cNvCxnSpPr/>
          <p:nvPr/>
        </p:nvCxnSpPr>
        <p:spPr>
          <a:xfrm>
            <a:off x="5796136" y="4790738"/>
            <a:ext cx="936104" cy="0"/>
          </a:xfrm>
          <a:prstGeom prst="straightConnector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9" name="Diagrama 58"/>
          <p:cNvGraphicFramePr/>
          <p:nvPr/>
        </p:nvGraphicFramePr>
        <p:xfrm>
          <a:off x="4211960" y="260648"/>
          <a:ext cx="4704184"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 name="Texto explicativo em seta para cima 60"/>
          <p:cNvSpPr/>
          <p:nvPr/>
        </p:nvSpPr>
        <p:spPr>
          <a:xfrm>
            <a:off x="3491880" y="5150778"/>
            <a:ext cx="2160240" cy="1080120"/>
          </a:xfrm>
          <a:prstGeom prst="up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Juízo de Admissibilidade</a:t>
            </a:r>
          </a:p>
        </p:txBody>
      </p:sp>
      <p:grpSp>
        <p:nvGrpSpPr>
          <p:cNvPr id="66" name="Grupo 65"/>
          <p:cNvGrpSpPr/>
          <p:nvPr/>
        </p:nvGrpSpPr>
        <p:grpSpPr>
          <a:xfrm>
            <a:off x="3563888" y="2996952"/>
            <a:ext cx="1930224" cy="713666"/>
            <a:chOff x="2664300" y="1152126"/>
            <a:chExt cx="1381736" cy="713666"/>
          </a:xfrm>
          <a:noFill/>
        </p:grpSpPr>
        <p:sp>
          <p:nvSpPr>
            <p:cNvPr id="67" name="Retângulo de cantos arredondados 66"/>
            <p:cNvSpPr/>
            <p:nvPr/>
          </p:nvSpPr>
          <p:spPr>
            <a:xfrm>
              <a:off x="2664300" y="1152126"/>
              <a:ext cx="1381736"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8" name="Retângulo 67"/>
            <p:cNvSpPr/>
            <p:nvPr/>
          </p:nvSpPr>
          <p:spPr>
            <a:xfrm>
              <a:off x="2699138" y="1186964"/>
              <a:ext cx="1312060"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PUNIR</a:t>
              </a:r>
            </a:p>
          </p:txBody>
        </p:sp>
      </p:grpSp>
      <p:sp>
        <p:nvSpPr>
          <p:cNvPr id="75" name="Título 1"/>
          <p:cNvSpPr>
            <a:spLocks noGrp="1"/>
          </p:cNvSpPr>
          <p:nvPr>
            <p:ph type="ctrTitle"/>
          </p:nvPr>
        </p:nvSpPr>
        <p:spPr>
          <a:xfrm>
            <a:off x="0" y="332656"/>
            <a:ext cx="4283968" cy="720080"/>
          </a:xfrm>
          <a:solidFill>
            <a:schemeClr val="tx2">
              <a:lumMod val="75000"/>
            </a:schemeClr>
          </a:solidFill>
        </p:spPr>
        <p:txBody>
          <a:bodyPr>
            <a:noAutofit/>
          </a:bodyPr>
          <a:lstStyle/>
          <a:p>
            <a:pPr algn="l"/>
            <a:r>
              <a:rPr lang="pt-BR" sz="3600" dirty="0">
                <a:solidFill>
                  <a:schemeClr val="bg1"/>
                </a:solidFill>
              </a:rPr>
              <a:t>  Visão Geral</a:t>
            </a:r>
          </a:p>
        </p:txBody>
      </p:sp>
      <p:sp>
        <p:nvSpPr>
          <p:cNvPr id="32"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Detecção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graphicFrame>
        <p:nvGraphicFramePr>
          <p:cNvPr id="13" name="Diagrama 12"/>
          <p:cNvGraphicFramePr/>
          <p:nvPr>
            <p:extLst>
              <p:ext uri="{D42A27DB-BD31-4B8C-83A1-F6EECF244321}">
                <p14:modId xmlns:p14="http://schemas.microsoft.com/office/powerpoint/2010/main" xmlns="" val="946592558"/>
              </p:ext>
            </p:extLst>
          </p:nvPr>
        </p:nvGraphicFramePr>
        <p:xfrm>
          <a:off x="-1260648" y="1196752"/>
          <a:ext cx="8160506" cy="5371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ubtítulo 2"/>
          <p:cNvSpPr txBox="1">
            <a:spLocks/>
          </p:cNvSpPr>
          <p:nvPr/>
        </p:nvSpPr>
        <p:spPr>
          <a:xfrm>
            <a:off x="5652120" y="1628800"/>
            <a:ext cx="3384376" cy="1245989"/>
          </a:xfrm>
          <a:prstGeom prst="rect">
            <a:avLst/>
          </a:prstGeom>
          <a:solidFill>
            <a:schemeClr val="accent6">
              <a:lumMod val="60000"/>
              <a:lumOff val="40000"/>
            </a:schemeClr>
          </a:solidFill>
        </p:spPr>
        <p:txBody>
          <a:bodyPr vert="horz" lIns="91440" tIns="45720" rIns="91440" bIns="45720" rtlCol="0">
            <a:normAutofit fontScale="70000" lnSpcReduction="20000"/>
          </a:bodyPr>
          <a:lstStyle/>
          <a:p>
            <a:pPr algn="ctr"/>
            <a:r>
              <a:rPr lang="pt-BR" sz="3000" b="1" dirty="0">
                <a:latin typeface="Arial" pitchFamily="34" charset="0"/>
                <a:cs typeface="Arial" pitchFamily="34" charset="0"/>
              </a:rPr>
              <a:t> </a:t>
            </a:r>
            <a:r>
              <a:rPr lang="pt-BR" sz="3200" b="1" dirty="0"/>
              <a:t>Garantir que todos os indícios cheguem tempestivamente à Corregedoria</a:t>
            </a:r>
          </a:p>
        </p:txBody>
      </p:sp>
      <p:sp>
        <p:nvSpPr>
          <p:cNvPr id="11"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0213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07344"/>
            <a:ext cx="8172400" cy="720080"/>
          </a:xfrm>
          <a:solidFill>
            <a:schemeClr val="tx2">
              <a:lumMod val="75000"/>
            </a:schemeClr>
          </a:solidFill>
        </p:spPr>
        <p:txBody>
          <a:bodyPr>
            <a:noAutofit/>
          </a:bodyPr>
          <a:lstStyle/>
          <a:p>
            <a:pPr algn="l"/>
            <a:r>
              <a:rPr lang="pt-BR" sz="3600" dirty="0">
                <a:solidFill>
                  <a:schemeClr val="bg1"/>
                </a:solidFill>
              </a:rPr>
              <a:t>  Denúncia – Visão Geral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5" name="Subtítulo 2"/>
          <p:cNvSpPr txBox="1">
            <a:spLocks/>
          </p:cNvSpPr>
          <p:nvPr/>
        </p:nvSpPr>
        <p:spPr>
          <a:xfrm>
            <a:off x="257212" y="1107444"/>
            <a:ext cx="8352928" cy="1080120"/>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 Corregedoria + Ouvidoria + Comissão de Ética: atuação integrada</a:t>
            </a:r>
            <a:endParaRPr lang="pt-BR" sz="3200" dirty="0"/>
          </a:p>
        </p:txBody>
      </p:sp>
      <p:pic>
        <p:nvPicPr>
          <p:cNvPr id="14" name="Imagem 13" descr="download (1).png"/>
          <p:cNvPicPr>
            <a:picLocks noChangeAspect="1"/>
          </p:cNvPicPr>
          <p:nvPr/>
        </p:nvPicPr>
        <p:blipFill>
          <a:blip r:embed="rId2" cstate="print"/>
          <a:stretch>
            <a:fillRect/>
          </a:stretch>
        </p:blipFill>
        <p:spPr>
          <a:xfrm>
            <a:off x="395536" y="2492896"/>
            <a:ext cx="891314" cy="891314"/>
          </a:xfrm>
          <a:prstGeom prst="rect">
            <a:avLst/>
          </a:prstGeom>
        </p:spPr>
      </p:pic>
      <p:pic>
        <p:nvPicPr>
          <p:cNvPr id="17" name="Imagem 16" descr="images (1).png"/>
          <p:cNvPicPr>
            <a:picLocks noChangeAspect="1"/>
          </p:cNvPicPr>
          <p:nvPr/>
        </p:nvPicPr>
        <p:blipFill>
          <a:blip r:embed="rId3" cstate="print"/>
          <a:stretch>
            <a:fillRect/>
          </a:stretch>
        </p:blipFill>
        <p:spPr>
          <a:xfrm>
            <a:off x="251520" y="3501008"/>
            <a:ext cx="1027741" cy="638281"/>
          </a:xfrm>
          <a:prstGeom prst="rect">
            <a:avLst/>
          </a:prstGeom>
        </p:spPr>
      </p:pic>
      <p:pic>
        <p:nvPicPr>
          <p:cNvPr id="18" name="Imagem 17" descr="images (2).png"/>
          <p:cNvPicPr>
            <a:picLocks noChangeAspect="1"/>
          </p:cNvPicPr>
          <p:nvPr/>
        </p:nvPicPr>
        <p:blipFill>
          <a:blip r:embed="rId4" cstate="print"/>
          <a:stretch>
            <a:fillRect/>
          </a:stretch>
        </p:blipFill>
        <p:spPr>
          <a:xfrm>
            <a:off x="179512" y="4149080"/>
            <a:ext cx="1135013" cy="1135013"/>
          </a:xfrm>
          <a:prstGeom prst="rect">
            <a:avLst/>
          </a:prstGeom>
        </p:spPr>
      </p:pic>
      <p:cxnSp>
        <p:nvCxnSpPr>
          <p:cNvPr id="20" name="Conector angulado 19"/>
          <p:cNvCxnSpPr/>
          <p:nvPr/>
        </p:nvCxnSpPr>
        <p:spPr>
          <a:xfrm flipV="1">
            <a:off x="1475656" y="4149080"/>
            <a:ext cx="1584176" cy="864096"/>
          </a:xfrm>
          <a:prstGeom prst="bentConnector3">
            <a:avLst>
              <a:gd name="adj1" fmla="val 46152"/>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angulado 20"/>
          <p:cNvCxnSpPr/>
          <p:nvPr/>
        </p:nvCxnSpPr>
        <p:spPr>
          <a:xfrm>
            <a:off x="1331640" y="2852936"/>
            <a:ext cx="1728192" cy="1296144"/>
          </a:xfrm>
          <a:prstGeom prst="bentConnector3">
            <a:avLst>
              <a:gd name="adj1" fmla="val 50882"/>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ector angulado 25"/>
          <p:cNvCxnSpPr/>
          <p:nvPr/>
        </p:nvCxnSpPr>
        <p:spPr>
          <a:xfrm flipV="1">
            <a:off x="1043608" y="4149080"/>
            <a:ext cx="2016224" cy="1800200"/>
          </a:xfrm>
          <a:prstGeom prst="bentConnector3">
            <a:avLst>
              <a:gd name="adj1" fmla="val 58315"/>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ctor angulado 26"/>
          <p:cNvCxnSpPr/>
          <p:nvPr/>
        </p:nvCxnSpPr>
        <p:spPr>
          <a:xfrm>
            <a:off x="1403648" y="3861048"/>
            <a:ext cx="1656184" cy="288032"/>
          </a:xfrm>
          <a:prstGeom prst="bentConnector3">
            <a:avLst>
              <a:gd name="adj1" fmla="val 4908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9" name="Imagem 18" descr="images (4).jpg"/>
          <p:cNvPicPr>
            <a:picLocks noChangeAspect="1"/>
          </p:cNvPicPr>
          <p:nvPr/>
        </p:nvPicPr>
        <p:blipFill>
          <a:blip r:embed="rId5" cstate="print"/>
          <a:stretch>
            <a:fillRect/>
          </a:stretch>
        </p:blipFill>
        <p:spPr>
          <a:xfrm>
            <a:off x="251520" y="5373216"/>
            <a:ext cx="1152128" cy="969473"/>
          </a:xfrm>
          <a:prstGeom prst="rect">
            <a:avLst/>
          </a:prstGeom>
        </p:spPr>
      </p:pic>
      <p:cxnSp>
        <p:nvCxnSpPr>
          <p:cNvPr id="59" name="Conector de seta reta 58"/>
          <p:cNvCxnSpPr/>
          <p:nvPr/>
        </p:nvCxnSpPr>
        <p:spPr>
          <a:xfrm>
            <a:off x="5076056" y="4365104"/>
            <a:ext cx="576064" cy="0"/>
          </a:xfrm>
          <a:prstGeom prst="straightConnector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Subtítulo 2"/>
          <p:cNvSpPr txBox="1">
            <a:spLocks/>
          </p:cNvSpPr>
          <p:nvPr/>
        </p:nvSpPr>
        <p:spPr>
          <a:xfrm>
            <a:off x="5724128" y="3861048"/>
            <a:ext cx="2160240" cy="720080"/>
          </a:xfrm>
          <a:prstGeom prst="rect">
            <a:avLst/>
          </a:prstGeom>
          <a:solidFill>
            <a:schemeClr val="bg1">
              <a:lumMod val="95000"/>
            </a:schemeClr>
          </a:solidFill>
        </p:spPr>
        <p:txBody>
          <a:bodyPr vert="horz" lIns="91440" tIns="45720" rIns="91440" bIns="45720" rtlCol="0">
            <a:normAutofit fontScale="85000" lnSpcReduction="10000"/>
          </a:bodyPr>
          <a:lstStyle/>
          <a:p>
            <a:pPr algn="ctr"/>
            <a:endParaRPr lang="pt-BR" sz="300" dirty="0">
              <a:latin typeface="Arial" pitchFamily="34" charset="0"/>
              <a:cs typeface="Arial" pitchFamily="34" charset="0"/>
            </a:endParaRPr>
          </a:p>
          <a:p>
            <a:pPr algn="ctr"/>
            <a:r>
              <a:rPr lang="pt-BR" sz="3000" dirty="0">
                <a:latin typeface="Arial" pitchFamily="34" charset="0"/>
                <a:cs typeface="Arial" pitchFamily="34" charset="0"/>
              </a:rPr>
              <a:t>Corregedoria</a:t>
            </a:r>
          </a:p>
        </p:txBody>
      </p:sp>
      <p:sp>
        <p:nvSpPr>
          <p:cNvPr id="62" name="Subtítulo 2"/>
          <p:cNvSpPr txBox="1">
            <a:spLocks/>
          </p:cNvSpPr>
          <p:nvPr/>
        </p:nvSpPr>
        <p:spPr>
          <a:xfrm>
            <a:off x="3131840" y="3861048"/>
            <a:ext cx="1872208" cy="720080"/>
          </a:xfrm>
          <a:prstGeom prst="rect">
            <a:avLst/>
          </a:prstGeom>
          <a:solidFill>
            <a:schemeClr val="bg1">
              <a:lumMod val="95000"/>
            </a:schemeClr>
          </a:solidFill>
        </p:spPr>
        <p:txBody>
          <a:bodyPr vert="horz" lIns="91440" tIns="45720" rIns="91440" bIns="45720" rtlCol="0">
            <a:normAutofit/>
          </a:bodyPr>
          <a:lstStyle/>
          <a:p>
            <a:pPr algn="ctr"/>
            <a:endParaRPr lang="pt-BR" sz="300" dirty="0">
              <a:latin typeface="Arial" pitchFamily="34" charset="0"/>
              <a:cs typeface="Arial" pitchFamily="34" charset="0"/>
            </a:endParaRPr>
          </a:p>
          <a:p>
            <a:pPr algn="ctr"/>
            <a:r>
              <a:rPr lang="pt-BR" sz="3000" dirty="0">
                <a:latin typeface="Arial" pitchFamily="34" charset="0"/>
                <a:cs typeface="Arial" pitchFamily="34" charset="0"/>
              </a:rPr>
              <a:t>Ouvidoria</a:t>
            </a:r>
          </a:p>
        </p:txBody>
      </p:sp>
      <p:cxnSp>
        <p:nvCxnSpPr>
          <p:cNvPr id="67" name="Conector angulado 66"/>
          <p:cNvCxnSpPr/>
          <p:nvPr/>
        </p:nvCxnSpPr>
        <p:spPr>
          <a:xfrm flipV="1">
            <a:off x="6156176" y="3140968"/>
            <a:ext cx="936104" cy="576064"/>
          </a:xfrm>
          <a:prstGeom prst="bentConnector3">
            <a:avLst>
              <a:gd name="adj1" fmla="val -469"/>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Subtítulo 2"/>
          <p:cNvSpPr txBox="1">
            <a:spLocks/>
          </p:cNvSpPr>
          <p:nvPr/>
        </p:nvSpPr>
        <p:spPr>
          <a:xfrm>
            <a:off x="7236296" y="2780928"/>
            <a:ext cx="1512168" cy="648072"/>
          </a:xfrm>
          <a:prstGeom prst="rect">
            <a:avLst/>
          </a:prstGeom>
          <a:solidFill>
            <a:schemeClr val="bg1">
              <a:lumMod val="95000"/>
            </a:schemeClr>
          </a:solidFill>
        </p:spPr>
        <p:txBody>
          <a:bodyPr vert="horz" lIns="91440" tIns="45720" rIns="91440" bIns="45720" rtlCol="0">
            <a:normAutofit fontScale="70000" lnSpcReduction="20000"/>
          </a:bodyPr>
          <a:lstStyle/>
          <a:p>
            <a:r>
              <a:rPr lang="pt-BR" sz="3000" dirty="0">
                <a:latin typeface="Arial" pitchFamily="34" charset="0"/>
                <a:cs typeface="Arial" pitchFamily="34" charset="0"/>
              </a:rPr>
              <a:t>Apuração Disciplinar</a:t>
            </a:r>
          </a:p>
        </p:txBody>
      </p:sp>
      <p:cxnSp>
        <p:nvCxnSpPr>
          <p:cNvPr id="70" name="Conector angulado 69"/>
          <p:cNvCxnSpPr/>
          <p:nvPr/>
        </p:nvCxnSpPr>
        <p:spPr>
          <a:xfrm rot="16200000" flipH="1">
            <a:off x="6156176" y="4725144"/>
            <a:ext cx="576064" cy="432048"/>
          </a:xfrm>
          <a:prstGeom prst="bentConnector3">
            <a:avLst>
              <a:gd name="adj1" fmla="val 3148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Subtítulo 2"/>
          <p:cNvSpPr txBox="1">
            <a:spLocks/>
          </p:cNvSpPr>
          <p:nvPr/>
        </p:nvSpPr>
        <p:spPr>
          <a:xfrm>
            <a:off x="5652120" y="5301208"/>
            <a:ext cx="2520280" cy="792088"/>
          </a:xfrm>
          <a:prstGeom prst="rect">
            <a:avLst/>
          </a:prstGeom>
          <a:solidFill>
            <a:schemeClr val="bg1">
              <a:lumMod val="95000"/>
            </a:schemeClr>
          </a:solidFill>
        </p:spPr>
        <p:txBody>
          <a:bodyPr vert="horz" lIns="91440" tIns="45720" rIns="91440" bIns="45720" rtlCol="0">
            <a:normAutofit/>
          </a:bodyPr>
          <a:lstStyle/>
          <a:p>
            <a:r>
              <a:rPr lang="pt-BR" sz="2100" dirty="0">
                <a:latin typeface="Arial" pitchFamily="34" charset="0"/>
                <a:cs typeface="Arial" pitchFamily="34" charset="0"/>
              </a:rPr>
              <a:t>Comissão de Ética: apuração ética</a:t>
            </a:r>
          </a:p>
        </p:txBody>
      </p:sp>
      <p:sp>
        <p:nvSpPr>
          <p:cNvPr id="78" name="Texto explicativo em seta para baixo 77"/>
          <p:cNvSpPr/>
          <p:nvPr/>
        </p:nvSpPr>
        <p:spPr>
          <a:xfrm>
            <a:off x="2843808" y="2636912"/>
            <a:ext cx="2592288" cy="1152128"/>
          </a:xfrm>
          <a:prstGeom prst="down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Triagem/Tratamento:</a:t>
            </a:r>
          </a:p>
          <a:p>
            <a:pPr algn="ctr"/>
            <a:r>
              <a:rPr lang="pt-BR" sz="2000" b="1" dirty="0"/>
              <a:t>Indício de Infração?</a:t>
            </a:r>
          </a:p>
        </p:txBody>
      </p:sp>
      <p:sp>
        <p:nvSpPr>
          <p:cNvPr id="25"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m 11" descr="download (3).png"/>
          <p:cNvPicPr>
            <a:picLocks noChangeAspect="1"/>
          </p:cNvPicPr>
          <p:nvPr/>
        </p:nvPicPr>
        <p:blipFill>
          <a:blip r:embed="rId2" cstate="print"/>
          <a:stretch>
            <a:fillRect/>
          </a:stretch>
        </p:blipFill>
        <p:spPr>
          <a:xfrm>
            <a:off x="5940152" y="2794503"/>
            <a:ext cx="3384376" cy="3370801"/>
          </a:xfrm>
          <a:prstGeom prst="rect">
            <a:avLst/>
          </a:prstGeom>
        </p:spPr>
      </p:pic>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b="1" dirty="0">
                <a:solidFill>
                  <a:schemeClr val="bg1"/>
                </a:solidFill>
              </a:rPr>
              <a:t>NORMATIVOS</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323528" y="1268760"/>
            <a:ext cx="8820472" cy="1200329"/>
          </a:xfrm>
          <a:prstGeom prst="rect">
            <a:avLst/>
          </a:prstGeom>
          <a:noFill/>
        </p:spPr>
        <p:txBody>
          <a:bodyPr wrap="square" rtlCol="0">
            <a:spAutoFit/>
          </a:bodyPr>
          <a:lstStyle/>
          <a:p>
            <a:pPr>
              <a:spcAft>
                <a:spcPts val="1200"/>
              </a:spcAft>
              <a:buFont typeface="Arial" pitchFamily="34" charset="0"/>
              <a:buChar char="•"/>
            </a:pPr>
            <a:r>
              <a:rPr lang="pt-BR" sz="2400" dirty="0"/>
              <a:t> Fluxo de tratamento da denúncia previsto em normativo interno : TODOS OS INDÍCIOS DE INFRAÇÃO DEVEM SER PRONTAMENTE ENCAMINHADOS À CORREGEDORIA </a:t>
            </a:r>
          </a:p>
        </p:txBody>
      </p:sp>
      <p:sp>
        <p:nvSpPr>
          <p:cNvPr id="10" name="CaixaDeTexto 9"/>
          <p:cNvSpPr txBox="1"/>
          <p:nvPr/>
        </p:nvSpPr>
        <p:spPr>
          <a:xfrm>
            <a:off x="827584" y="4576845"/>
            <a:ext cx="5256584" cy="830997"/>
          </a:xfrm>
          <a:prstGeom prst="rect">
            <a:avLst/>
          </a:prstGeom>
          <a:solidFill>
            <a:schemeClr val="bg2">
              <a:lumMod val="75000"/>
            </a:schemeClr>
          </a:solidFill>
        </p:spPr>
        <p:txBody>
          <a:bodyPr wrap="square" rtlCol="0">
            <a:spAutoFit/>
          </a:bodyPr>
          <a:lstStyle/>
          <a:p>
            <a:r>
              <a:rPr lang="pt-BR" sz="2400" b="1" dirty="0">
                <a:solidFill>
                  <a:schemeClr val="bg1"/>
                </a:solidFill>
              </a:rPr>
              <a:t>previsão de responsabilidades e prazos para o encaminhamento da denúncia</a:t>
            </a:r>
          </a:p>
        </p:txBody>
      </p:sp>
      <p:sp>
        <p:nvSpPr>
          <p:cNvPr id="14" name="CaixaDeTexto 13"/>
          <p:cNvSpPr txBox="1"/>
          <p:nvPr/>
        </p:nvSpPr>
        <p:spPr>
          <a:xfrm>
            <a:off x="2051720" y="5731756"/>
            <a:ext cx="5184576" cy="461665"/>
          </a:xfrm>
          <a:prstGeom prst="rect">
            <a:avLst/>
          </a:prstGeom>
          <a:noFill/>
        </p:spPr>
        <p:txBody>
          <a:bodyPr wrap="square" rtlCol="0">
            <a:spAutoFit/>
          </a:bodyPr>
          <a:lstStyle/>
          <a:p>
            <a:r>
              <a:rPr lang="pt-BR" sz="2400" b="1" dirty="0">
                <a:solidFill>
                  <a:srgbClr val="FF0000"/>
                </a:solidFill>
                <a:latin typeface="Arial Black" pitchFamily="34" charset="0"/>
                <a:ea typeface="Dotum" pitchFamily="34" charset="-127"/>
              </a:rPr>
              <a:t>RISCO DE PRESCRIÇÃO</a:t>
            </a:r>
          </a:p>
        </p:txBody>
      </p:sp>
      <p:sp>
        <p:nvSpPr>
          <p:cNvPr id="15" name="CaixaDeTexto 14"/>
          <p:cNvSpPr txBox="1"/>
          <p:nvPr/>
        </p:nvSpPr>
        <p:spPr>
          <a:xfrm>
            <a:off x="350924" y="2764886"/>
            <a:ext cx="5976664" cy="1569660"/>
          </a:xfrm>
          <a:prstGeom prst="rect">
            <a:avLst/>
          </a:prstGeom>
          <a:noFill/>
        </p:spPr>
        <p:txBody>
          <a:bodyPr wrap="square" rtlCol="0">
            <a:spAutoFit/>
          </a:bodyPr>
          <a:lstStyle/>
          <a:p>
            <a:pPr>
              <a:buFont typeface="Arial" pitchFamily="34" charset="0"/>
              <a:buChar char="•"/>
            </a:pPr>
            <a:r>
              <a:rPr lang="pt-BR" sz="2400" dirty="0"/>
              <a:t> Competências definidas no regimento interno e nas normas de cada área: JUÍZO DE ADMISSIBILIDADE CORRECIONAL É ANTERIOR AO JUÍZO PELA COMISSÃO DE ÉTICA</a:t>
            </a:r>
          </a:p>
        </p:txBody>
      </p:sp>
      <p:sp>
        <p:nvSpPr>
          <p:cNvPr id="16"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Boas Práticas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2915816" y="1844824"/>
            <a:ext cx="5760640" cy="1354217"/>
          </a:xfrm>
          <a:prstGeom prst="rect">
            <a:avLst/>
          </a:prstGeom>
          <a:noFill/>
        </p:spPr>
        <p:txBody>
          <a:bodyPr wrap="square" rtlCol="0">
            <a:spAutoFit/>
          </a:bodyPr>
          <a:lstStyle/>
          <a:p>
            <a:pPr>
              <a:spcAft>
                <a:spcPts val="1200"/>
              </a:spcAft>
            </a:pPr>
            <a:r>
              <a:rPr lang="pt-BR" sz="2400" b="1" dirty="0"/>
              <a:t>PROTEÇÃO DO DENUNCIANTE</a:t>
            </a:r>
          </a:p>
          <a:p>
            <a:pPr>
              <a:buFont typeface="Arial" pitchFamily="34" charset="0"/>
              <a:buChar char="•"/>
            </a:pPr>
            <a:r>
              <a:rPr lang="pt-BR" sz="2400" dirty="0"/>
              <a:t> Adoção de regras de confidencialidade e proibição de retaliação. </a:t>
            </a:r>
          </a:p>
        </p:txBody>
      </p:sp>
      <p:pic>
        <p:nvPicPr>
          <p:cNvPr id="11" name="Imagem 10" descr="download (2).png"/>
          <p:cNvPicPr>
            <a:picLocks noChangeAspect="1"/>
          </p:cNvPicPr>
          <p:nvPr/>
        </p:nvPicPr>
        <p:blipFill>
          <a:blip r:embed="rId2" cstate="print"/>
          <a:stretch>
            <a:fillRect/>
          </a:stretch>
        </p:blipFill>
        <p:spPr>
          <a:xfrm>
            <a:off x="467544" y="1412776"/>
            <a:ext cx="2019300" cy="2266950"/>
          </a:xfrm>
          <a:prstGeom prst="rect">
            <a:avLst/>
          </a:prstGeom>
        </p:spPr>
      </p:pic>
      <p:sp>
        <p:nvSpPr>
          <p:cNvPr id="10" name="Fluxograma: Cartão 9"/>
          <p:cNvSpPr/>
          <p:nvPr/>
        </p:nvSpPr>
        <p:spPr>
          <a:xfrm>
            <a:off x="755576" y="3861048"/>
            <a:ext cx="8136904" cy="2160240"/>
          </a:xfrm>
          <a:prstGeom prst="flowChartPunchedCard">
            <a:avLst/>
          </a:prstGeom>
          <a:solidFill>
            <a:schemeClr val="accent6">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dirty="0">
                <a:solidFill>
                  <a:schemeClr val="tx1"/>
                </a:solidFill>
              </a:rPr>
              <a:t>Instrução Normativa Conjunta Nº 01 CRG/OGU, de 2014:</a:t>
            </a:r>
            <a:r>
              <a:rPr lang="pt-BR" dirty="0">
                <a:solidFill>
                  <a:schemeClr val="tx1"/>
                </a:solidFill>
              </a:rPr>
              <a:t> </a:t>
            </a:r>
          </a:p>
          <a:p>
            <a:pPr algn="r"/>
            <a:r>
              <a:rPr lang="pt-BR" dirty="0">
                <a:solidFill>
                  <a:schemeClr val="tx1"/>
                </a:solidFill>
              </a:rPr>
              <a:t>eficácia no âmbito do Poder Executivo Federal.</a:t>
            </a:r>
          </a:p>
          <a:p>
            <a:pPr algn="r"/>
            <a:endParaRPr lang="pt-BR" dirty="0">
              <a:solidFill>
                <a:schemeClr val="tx1"/>
              </a:solidFill>
            </a:endParaRPr>
          </a:p>
          <a:p>
            <a:pPr algn="r"/>
            <a:r>
              <a:rPr lang="pt-BR" dirty="0">
                <a:solidFill>
                  <a:schemeClr val="tx1"/>
                </a:solidFill>
              </a:rPr>
              <a:t>A IN dá suporte às Corregedorias para iniciar apurações com base em denúncias anônimas e, também, para garantir o sigilo em relação à identidade</a:t>
            </a:r>
          </a:p>
          <a:p>
            <a:pPr algn="r"/>
            <a:r>
              <a:rPr lang="pt-BR" dirty="0">
                <a:solidFill>
                  <a:schemeClr val="tx1"/>
                </a:solidFill>
              </a:rPr>
              <a:t>do denunciante (a pedido ou de ofício) pelo prazo de cem anos.</a:t>
            </a:r>
          </a:p>
        </p:txBody>
      </p:sp>
      <p:sp>
        <p:nvSpPr>
          <p:cNvPr id="12"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2284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b="1" dirty="0">
                <a:solidFill>
                  <a:schemeClr val="bg1"/>
                </a:solidFill>
              </a:rPr>
              <a:t>FLUXOS DE TRABALHO </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179512" y="1268760"/>
            <a:ext cx="8208912" cy="2985433"/>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pt-BR" sz="2400" dirty="0"/>
              <a:t>Os procedimentos das áreas de Corregedoria, Ouvidoria e Comissão de Ética devem estar alinhados</a:t>
            </a:r>
          </a:p>
          <a:p>
            <a:pPr algn="just">
              <a:spcAft>
                <a:spcPts val="1200"/>
              </a:spcAft>
              <a:buFont typeface="Arial" pitchFamily="34" charset="0"/>
              <a:buChar char="•"/>
            </a:pPr>
            <a:r>
              <a:rPr lang="pt-BR" sz="2400" dirty="0"/>
              <a:t> As equipes precisam estar devidamente treinadas e conhecer as rotinas: o que fazer, como e a quem encaminhar </a:t>
            </a:r>
          </a:p>
          <a:p>
            <a:pPr algn="just">
              <a:spcAft>
                <a:spcPts val="1200"/>
              </a:spcAft>
              <a:buFont typeface="Arial" pitchFamily="34" charset="0"/>
              <a:buChar char="•"/>
            </a:pPr>
            <a:r>
              <a:rPr lang="pt-BR" sz="2400" dirty="0"/>
              <a:t> Corregedoria e Ouvidoria: definição conjunta dos parâmetros e requisitos de triagem = garantir a qualidade da denúncia para fins de apuração de responsabilidade</a:t>
            </a:r>
          </a:p>
        </p:txBody>
      </p:sp>
      <p:pic>
        <p:nvPicPr>
          <p:cNvPr id="16" name="Imagem 15" descr="Fluxo_Denuncias e Representacoes (2).png"/>
          <p:cNvPicPr>
            <a:picLocks noChangeAspect="1"/>
          </p:cNvPicPr>
          <p:nvPr/>
        </p:nvPicPr>
        <p:blipFill>
          <a:blip r:embed="rId2" cstate="print"/>
          <a:stretch>
            <a:fillRect/>
          </a:stretch>
        </p:blipFill>
        <p:spPr>
          <a:xfrm>
            <a:off x="5004048" y="4077072"/>
            <a:ext cx="3851920" cy="2058244"/>
          </a:xfrm>
          <a:prstGeom prst="rect">
            <a:avLst/>
          </a:prstGeom>
        </p:spPr>
      </p:pic>
      <p:sp>
        <p:nvSpPr>
          <p:cNvPr id="10"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2800" b="1" dirty="0">
                <a:solidFill>
                  <a:schemeClr val="bg1"/>
                </a:solidFill>
              </a:rPr>
              <a:t>COMUNICAÇÃO E TREINAMENTO</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1619672" y="1369285"/>
            <a:ext cx="7272808" cy="126188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pt-BR" sz="2400" dirty="0"/>
              <a:t>Diferentes canais de denúncia para diferentes públicos </a:t>
            </a:r>
          </a:p>
          <a:p>
            <a:r>
              <a:rPr lang="pt-BR" sz="2400" dirty="0"/>
              <a:t>(devem ser acessíveis a terceiros e ao público externo).</a:t>
            </a:r>
          </a:p>
          <a:p>
            <a:pPr lvl="7"/>
            <a:endParaRPr lang="pt-BR" dirty="0"/>
          </a:p>
        </p:txBody>
      </p:sp>
      <p:pic>
        <p:nvPicPr>
          <p:cNvPr id="10" name="Imagem 9" descr="download (1).png"/>
          <p:cNvPicPr>
            <a:picLocks noChangeAspect="1"/>
          </p:cNvPicPr>
          <p:nvPr/>
        </p:nvPicPr>
        <p:blipFill>
          <a:blip r:embed="rId2" cstate="print"/>
          <a:stretch>
            <a:fillRect/>
          </a:stretch>
        </p:blipFill>
        <p:spPr>
          <a:xfrm>
            <a:off x="395536" y="1412776"/>
            <a:ext cx="891314" cy="891314"/>
          </a:xfrm>
          <a:prstGeom prst="rect">
            <a:avLst/>
          </a:prstGeom>
        </p:spPr>
      </p:pic>
      <p:pic>
        <p:nvPicPr>
          <p:cNvPr id="11" name="Imagem 10" descr="images (1).png"/>
          <p:cNvPicPr>
            <a:picLocks noChangeAspect="1"/>
          </p:cNvPicPr>
          <p:nvPr/>
        </p:nvPicPr>
        <p:blipFill>
          <a:blip r:embed="rId3" cstate="print"/>
          <a:stretch>
            <a:fillRect/>
          </a:stretch>
        </p:blipFill>
        <p:spPr>
          <a:xfrm>
            <a:off x="251520" y="2603543"/>
            <a:ext cx="1027741" cy="638281"/>
          </a:xfrm>
          <a:prstGeom prst="rect">
            <a:avLst/>
          </a:prstGeom>
        </p:spPr>
      </p:pic>
      <p:pic>
        <p:nvPicPr>
          <p:cNvPr id="14" name="Imagem 13" descr="images (2).png"/>
          <p:cNvPicPr>
            <a:picLocks noChangeAspect="1"/>
          </p:cNvPicPr>
          <p:nvPr/>
        </p:nvPicPr>
        <p:blipFill>
          <a:blip r:embed="rId4" cstate="print"/>
          <a:stretch>
            <a:fillRect/>
          </a:stretch>
        </p:blipFill>
        <p:spPr>
          <a:xfrm>
            <a:off x="179512" y="3467639"/>
            <a:ext cx="1135013" cy="1135013"/>
          </a:xfrm>
          <a:prstGeom prst="rect">
            <a:avLst/>
          </a:prstGeom>
        </p:spPr>
      </p:pic>
      <p:pic>
        <p:nvPicPr>
          <p:cNvPr id="15" name="Imagem 14" descr="images (4).jpg"/>
          <p:cNvPicPr>
            <a:picLocks noChangeAspect="1"/>
          </p:cNvPicPr>
          <p:nvPr/>
        </p:nvPicPr>
        <p:blipFill>
          <a:blip r:embed="rId5" cstate="print"/>
          <a:stretch>
            <a:fillRect/>
          </a:stretch>
        </p:blipFill>
        <p:spPr>
          <a:xfrm>
            <a:off x="251520" y="4907799"/>
            <a:ext cx="1152128" cy="969473"/>
          </a:xfrm>
          <a:prstGeom prst="rect">
            <a:avLst/>
          </a:prstGeom>
        </p:spPr>
      </p:pic>
      <p:sp>
        <p:nvSpPr>
          <p:cNvPr id="16" name="CaixaDeTexto 15"/>
          <p:cNvSpPr txBox="1"/>
          <p:nvPr/>
        </p:nvSpPr>
        <p:spPr>
          <a:xfrm>
            <a:off x="1835696" y="2631169"/>
            <a:ext cx="6624736" cy="3046988"/>
          </a:xfrm>
          <a:prstGeom prst="rect">
            <a:avLst/>
          </a:prstGeom>
          <a:solidFill>
            <a:schemeClr val="bg1">
              <a:lumMod val="95000"/>
            </a:schemeClr>
          </a:solidFill>
        </p:spPr>
        <p:txBody>
          <a:bodyPr wrap="square" rtlCol="0">
            <a:spAutoFit/>
          </a:bodyPr>
          <a:lstStyle/>
          <a:p>
            <a:pPr algn="ctr"/>
            <a:r>
              <a:rPr lang="pt-BR" sz="2400" dirty="0"/>
              <a:t>AÇÃO INSTITUCIONAL</a:t>
            </a:r>
          </a:p>
          <a:p>
            <a:pPr algn="ctr"/>
            <a:r>
              <a:rPr lang="pt-BR" sz="2400" dirty="0"/>
              <a:t>Plano de comunicação (em parceria com a ASCOM) + Inserção nas ações de capacitação corporativa (em parceria com RH)</a:t>
            </a:r>
          </a:p>
          <a:p>
            <a:pPr algn="ctr"/>
            <a:r>
              <a:rPr lang="pt-BR" sz="2400" dirty="0"/>
              <a:t>X</a:t>
            </a:r>
          </a:p>
          <a:p>
            <a:pPr marL="0" lvl="7" algn="ctr"/>
            <a:r>
              <a:rPr lang="pt-BR" sz="2400" dirty="0"/>
              <a:t>INICIATIVAS CONJUNTAS</a:t>
            </a:r>
          </a:p>
          <a:p>
            <a:pPr algn="ctr"/>
            <a:r>
              <a:rPr lang="pt-BR" sz="2400" dirty="0" smtClean="0"/>
              <a:t>Programa de Prevenção: </a:t>
            </a:r>
            <a:r>
              <a:rPr lang="pt-BR" sz="2400" dirty="0"/>
              <a:t>Corregedoria + Ouvidoria + Comissão de Ética</a:t>
            </a:r>
          </a:p>
        </p:txBody>
      </p:sp>
      <p:sp>
        <p:nvSpPr>
          <p:cNvPr id="17"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Órgãos de Controle (interno e externo)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4" name="CaixaDeTexto 13"/>
          <p:cNvSpPr txBox="1"/>
          <p:nvPr/>
        </p:nvSpPr>
        <p:spPr>
          <a:xfrm>
            <a:off x="-108520" y="5324862"/>
            <a:ext cx="9289032" cy="748109"/>
          </a:xfrm>
          <a:prstGeom prst="rect">
            <a:avLst/>
          </a:prstGeom>
          <a:noFill/>
        </p:spPr>
        <p:txBody>
          <a:bodyPr wrap="square" lIns="100794" tIns="50397" rIns="100794" bIns="50397" rtlCol="0">
            <a:spAutoFit/>
          </a:bodyPr>
          <a:lstStyle>
            <a:defPPr>
              <a:defRPr lang="pt-BR"/>
            </a:defPPr>
            <a:lvl1pPr algn="ctr">
              <a:defRPr sz="2100" b="1">
                <a:solidFill>
                  <a:schemeClr val="accent1">
                    <a:lumMod val="75000"/>
                  </a:schemeClr>
                </a:solidFill>
                <a:latin typeface="Arial Narrow" panose="020B0606020202030204" pitchFamily="34" charset="0"/>
              </a:defRPr>
            </a:lvl1pPr>
          </a:lstStyle>
          <a:p>
            <a:r>
              <a:rPr lang="pt-BR" dirty="0"/>
              <a:t>RISCO 1 - CASO É DETECTADO MAS NÃO CHEGA AO CONHECIMENTO</a:t>
            </a:r>
          </a:p>
          <a:p>
            <a:r>
              <a:rPr lang="pt-BR" dirty="0"/>
              <a:t>RISCO 2 – BAIXA QUALIDADE DA INFORMAÇÃO: PREJUÍZO À APURAÇÃO</a:t>
            </a:r>
          </a:p>
        </p:txBody>
      </p:sp>
      <p:sp>
        <p:nvSpPr>
          <p:cNvPr id="16" name="Subtítulo 2"/>
          <p:cNvSpPr txBox="1">
            <a:spLocks/>
          </p:cNvSpPr>
          <p:nvPr/>
        </p:nvSpPr>
        <p:spPr>
          <a:xfrm>
            <a:off x="323528" y="1412776"/>
            <a:ext cx="4608512" cy="648072"/>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 </a:t>
            </a:r>
            <a:r>
              <a:rPr lang="pt-BR" sz="3200" dirty="0"/>
              <a:t>Identificação dos Atores </a:t>
            </a:r>
            <a:endParaRPr lang="pt-BR" sz="3000" dirty="0">
              <a:latin typeface="Arial" pitchFamily="34" charset="0"/>
              <a:cs typeface="Arial" pitchFamily="34" charset="0"/>
            </a:endParaRPr>
          </a:p>
        </p:txBody>
      </p:sp>
      <p:sp>
        <p:nvSpPr>
          <p:cNvPr id="17" name="Subtítulo 2"/>
          <p:cNvSpPr>
            <a:spLocks noGrp="1"/>
          </p:cNvSpPr>
          <p:nvPr>
            <p:ph type="subTitle" idx="1"/>
          </p:nvPr>
        </p:nvSpPr>
        <p:spPr>
          <a:xfrm>
            <a:off x="323528" y="3933056"/>
            <a:ext cx="4680520" cy="1080120"/>
          </a:xfrm>
          <a:solidFill>
            <a:schemeClr val="bg1">
              <a:lumMod val="95000"/>
            </a:schemeClr>
          </a:solidFill>
        </p:spPr>
        <p:txBody>
          <a:bodyPr vert="horz" lIns="91440" tIns="45720" rIns="91440" bIns="45720" rtlCol="0">
            <a:normAutofit/>
          </a:bodyPr>
          <a:lstStyle/>
          <a:p>
            <a:r>
              <a:rPr lang="pt-BR" dirty="0">
                <a:solidFill>
                  <a:schemeClr val="tx1"/>
                </a:solidFill>
                <a:cs typeface="Arial" pitchFamily="34" charset="0"/>
              </a:rPr>
              <a:t>Mapear informações de interesse </a:t>
            </a:r>
          </a:p>
        </p:txBody>
      </p:sp>
      <p:sp>
        <p:nvSpPr>
          <p:cNvPr id="18" name="Seta para baixo 17"/>
          <p:cNvSpPr/>
          <p:nvPr/>
        </p:nvSpPr>
        <p:spPr>
          <a:xfrm>
            <a:off x="1835696" y="2060848"/>
            <a:ext cx="1008112" cy="57606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ubtítulo 2"/>
          <p:cNvSpPr txBox="1">
            <a:spLocks/>
          </p:cNvSpPr>
          <p:nvPr/>
        </p:nvSpPr>
        <p:spPr>
          <a:xfrm>
            <a:off x="323528" y="2636912"/>
            <a:ext cx="4680520" cy="648072"/>
          </a:xfrm>
          <a:prstGeom prst="rect">
            <a:avLst/>
          </a:prstGeom>
          <a:solidFill>
            <a:schemeClr val="bg1">
              <a:lumMod val="95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200" b="0" i="0" u="none" strike="noStrike" kern="1200" cap="none" spc="0" normalizeH="0" baseline="0" noProof="0" dirty="0">
                <a:ln>
                  <a:noFill/>
                </a:ln>
                <a:solidFill>
                  <a:schemeClr val="tx1"/>
                </a:solidFill>
                <a:effectLst/>
                <a:uLnTx/>
                <a:uFillTx/>
                <a:ea typeface="+mn-ea"/>
                <a:cs typeface="Arial" pitchFamily="34" charset="0"/>
              </a:rPr>
              <a:t>Aproximação institucional</a:t>
            </a:r>
          </a:p>
        </p:txBody>
      </p:sp>
      <p:sp>
        <p:nvSpPr>
          <p:cNvPr id="20" name="Seta para baixo 19"/>
          <p:cNvSpPr/>
          <p:nvPr/>
        </p:nvSpPr>
        <p:spPr>
          <a:xfrm>
            <a:off x="1835696" y="3284984"/>
            <a:ext cx="1008112" cy="64807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5328592" y="1301859"/>
            <a:ext cx="3851920" cy="830997"/>
          </a:xfrm>
          <a:prstGeom prst="rect">
            <a:avLst/>
          </a:prstGeom>
          <a:noFill/>
        </p:spPr>
        <p:txBody>
          <a:bodyPr wrap="square" rtlCol="0">
            <a:spAutoFit/>
          </a:bodyPr>
          <a:lstStyle/>
          <a:p>
            <a:pPr>
              <a:spcAft>
                <a:spcPts val="1200"/>
              </a:spcAft>
            </a:pPr>
            <a:r>
              <a:rPr lang="pt-BR" sz="2400" dirty="0"/>
              <a:t>Experiência de Sucesso: Articulação com o AECI</a:t>
            </a:r>
          </a:p>
        </p:txBody>
      </p:sp>
      <p:sp>
        <p:nvSpPr>
          <p:cNvPr id="22" name="CaixaDeTexto 21"/>
          <p:cNvSpPr txBox="1"/>
          <p:nvPr/>
        </p:nvSpPr>
        <p:spPr>
          <a:xfrm>
            <a:off x="5292080" y="3861048"/>
            <a:ext cx="3851920" cy="1200329"/>
          </a:xfrm>
          <a:prstGeom prst="rect">
            <a:avLst/>
          </a:prstGeom>
          <a:noFill/>
        </p:spPr>
        <p:txBody>
          <a:bodyPr wrap="square" rtlCol="0">
            <a:spAutoFit/>
          </a:bodyPr>
          <a:lstStyle/>
          <a:p>
            <a:pPr>
              <a:spcAft>
                <a:spcPts val="1200"/>
              </a:spcAft>
            </a:pPr>
            <a:r>
              <a:rPr lang="pt-BR" sz="2400" dirty="0"/>
              <a:t>Quais dados a Corregedoria precisa e quais dados a Corregedoria pode fornecer</a:t>
            </a:r>
          </a:p>
        </p:txBody>
      </p:sp>
      <p:sp>
        <p:nvSpPr>
          <p:cNvPr id="23" name="CaixaDeTexto 22"/>
          <p:cNvSpPr txBox="1"/>
          <p:nvPr/>
        </p:nvSpPr>
        <p:spPr>
          <a:xfrm>
            <a:off x="5292080" y="2564904"/>
            <a:ext cx="3851920" cy="830997"/>
          </a:xfrm>
          <a:prstGeom prst="rect">
            <a:avLst/>
          </a:prstGeom>
          <a:noFill/>
        </p:spPr>
        <p:txBody>
          <a:bodyPr wrap="square" rtlCol="0">
            <a:spAutoFit/>
          </a:bodyPr>
          <a:lstStyle/>
          <a:p>
            <a:pPr>
              <a:spcAft>
                <a:spcPts val="1200"/>
              </a:spcAft>
            </a:pPr>
            <a:r>
              <a:rPr lang="pt-BR" sz="2400" dirty="0"/>
              <a:t>Experiência de Sucesso: Melhor contato é o pessoal</a:t>
            </a:r>
          </a:p>
        </p:txBody>
      </p:sp>
      <p:sp>
        <p:nvSpPr>
          <p:cNvPr id="24"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48680"/>
            <a:ext cx="8748464" cy="792089"/>
          </a:xfrm>
          <a:solidFill>
            <a:schemeClr val="tx2">
              <a:lumMod val="75000"/>
            </a:schemeClr>
          </a:solidFill>
        </p:spPr>
        <p:txBody>
          <a:bodyPr>
            <a:noAutofit/>
          </a:bodyPr>
          <a:lstStyle/>
          <a:p>
            <a:r>
              <a:rPr lang="pt-BR" sz="3300" dirty="0">
                <a:solidFill>
                  <a:schemeClr val="bg1"/>
                </a:solidFill>
              </a:rPr>
              <a:t>Qual a importância estratégica da Corregedoria?</a:t>
            </a:r>
          </a:p>
        </p:txBody>
      </p:sp>
      <p:sp>
        <p:nvSpPr>
          <p:cNvPr id="3" name="Subtítulo 2"/>
          <p:cNvSpPr>
            <a:spLocks noGrp="1"/>
          </p:cNvSpPr>
          <p:nvPr>
            <p:ph type="subTitle" idx="1"/>
          </p:nvPr>
        </p:nvSpPr>
        <p:spPr>
          <a:xfrm>
            <a:off x="683568" y="5157192"/>
            <a:ext cx="8460432" cy="864096"/>
          </a:xfrm>
          <a:solidFill>
            <a:schemeClr val="bg1">
              <a:lumMod val="95000"/>
            </a:schemeClr>
          </a:solidFill>
        </p:spPr>
        <p:txBody>
          <a:bodyPr>
            <a:normAutofit/>
          </a:bodyPr>
          <a:lstStyle/>
          <a:p>
            <a:pPr algn="l"/>
            <a:r>
              <a:rPr lang="pt-BR" sz="3400" dirty="0">
                <a:solidFill>
                  <a:schemeClr val="tx1"/>
                </a:solidFill>
              </a:rPr>
              <a:t>Como a Corregedoria impacta a organização? </a:t>
            </a:r>
            <a:endParaRPr lang="pt-BR" sz="3400" b="1" dirty="0">
              <a:solidFill>
                <a:srgbClr val="0070C0"/>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pic>
        <p:nvPicPr>
          <p:cNvPr id="10" name="Imagem 9" descr="download.jpg"/>
          <p:cNvPicPr>
            <a:picLocks noChangeAspect="1"/>
          </p:cNvPicPr>
          <p:nvPr/>
        </p:nvPicPr>
        <p:blipFill>
          <a:blip r:embed="rId2" cstate="print"/>
          <a:stretch>
            <a:fillRect/>
          </a:stretch>
        </p:blipFill>
        <p:spPr>
          <a:xfrm>
            <a:off x="2123728" y="1916832"/>
            <a:ext cx="4987432" cy="2664296"/>
          </a:xfrm>
          <a:prstGeom prst="rect">
            <a:avLst/>
          </a:prstGeom>
        </p:spPr>
      </p:pic>
      <p:sp>
        <p:nvSpPr>
          <p:cNvPr id="11"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3923928" cy="720080"/>
          </a:xfrm>
          <a:solidFill>
            <a:schemeClr val="tx2">
              <a:lumMod val="75000"/>
            </a:schemeClr>
          </a:solidFill>
        </p:spPr>
        <p:txBody>
          <a:bodyPr>
            <a:noAutofit/>
          </a:bodyPr>
          <a:lstStyle/>
          <a:p>
            <a:pPr algn="l"/>
            <a:r>
              <a:rPr lang="pt-BR" sz="3600" dirty="0">
                <a:solidFill>
                  <a:schemeClr val="bg1"/>
                </a:solidFill>
              </a:rPr>
              <a:t>INFOS. RECEBIDAS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 name="Subtítulo 2"/>
          <p:cNvSpPr txBox="1">
            <a:spLocks/>
          </p:cNvSpPr>
          <p:nvPr/>
        </p:nvSpPr>
        <p:spPr>
          <a:xfrm>
            <a:off x="-2505" y="1268760"/>
            <a:ext cx="3926433" cy="4680520"/>
          </a:xfrm>
          <a:prstGeom prst="rect">
            <a:avLst/>
          </a:prstGeom>
          <a:solidFill>
            <a:schemeClr val="bg1">
              <a:lumMod val="95000"/>
            </a:schemeClr>
          </a:solidFill>
        </p:spPr>
        <p:txBody>
          <a:bodyPr vert="horz" lIns="91440" tIns="45720" rIns="91440" bIns="45720" rtlCol="0">
            <a:normAutofit/>
          </a:bodyPr>
          <a:lstStyle/>
          <a:p>
            <a:pPr algn="ctr">
              <a:spcAft>
                <a:spcPts val="1200"/>
              </a:spcAft>
              <a:buFont typeface="Arial" pitchFamily="34" charset="0"/>
              <a:buChar char="•"/>
            </a:pPr>
            <a:r>
              <a:rPr lang="pt-BR" sz="2800" dirty="0">
                <a:cs typeface="Arial" pitchFamily="34" charset="0"/>
              </a:rPr>
              <a:t> Investigações e operações em curso</a:t>
            </a:r>
          </a:p>
          <a:p>
            <a:pPr algn="ctr">
              <a:spcAft>
                <a:spcPts val="1200"/>
              </a:spcAft>
              <a:buFont typeface="Arial" pitchFamily="34" charset="0"/>
              <a:buChar char="•"/>
            </a:pPr>
            <a:r>
              <a:rPr lang="pt-BR" sz="2800" dirty="0">
                <a:cs typeface="Arial" pitchFamily="34" charset="0"/>
              </a:rPr>
              <a:t>  Áreas e Contratos de Maior Risco</a:t>
            </a:r>
          </a:p>
          <a:p>
            <a:pPr algn="ctr">
              <a:spcAft>
                <a:spcPts val="1200"/>
              </a:spcAft>
              <a:buFont typeface="Arial" pitchFamily="34" charset="0"/>
              <a:buChar char="•"/>
            </a:pPr>
            <a:r>
              <a:rPr lang="pt-BR" sz="2800" dirty="0">
                <a:cs typeface="Arial" pitchFamily="34" charset="0"/>
              </a:rPr>
              <a:t> Agentes Públicos e Pessoas Jurídicas sob avaliação </a:t>
            </a:r>
          </a:p>
          <a:p>
            <a:pPr algn="ctr">
              <a:spcAft>
                <a:spcPts val="1200"/>
              </a:spcAft>
              <a:buFont typeface="Arial" pitchFamily="34" charset="0"/>
              <a:buChar char="•"/>
            </a:pPr>
            <a:r>
              <a:rPr lang="pt-BR" sz="2800" dirty="0">
                <a:cs typeface="Arial" pitchFamily="34" charset="0"/>
              </a:rPr>
              <a:t> Compartilhamento de provas</a:t>
            </a:r>
          </a:p>
          <a:p>
            <a:pPr algn="ctr">
              <a:buFont typeface="Arial" pitchFamily="34" charset="0"/>
              <a:buChar char="•"/>
            </a:pPr>
            <a:endParaRPr lang="pt-BR" sz="2800" dirty="0">
              <a:cs typeface="Arial" pitchFamily="34" charset="0"/>
            </a:endParaRPr>
          </a:p>
        </p:txBody>
      </p:sp>
      <p:sp>
        <p:nvSpPr>
          <p:cNvPr id="24" name="Título 1"/>
          <p:cNvSpPr txBox="1">
            <a:spLocks/>
          </p:cNvSpPr>
          <p:nvPr/>
        </p:nvSpPr>
        <p:spPr>
          <a:xfrm>
            <a:off x="5148064" y="332656"/>
            <a:ext cx="3995936" cy="720080"/>
          </a:xfrm>
          <a:prstGeom prst="rect">
            <a:avLst/>
          </a:prstGeom>
          <a:solidFill>
            <a:schemeClr val="tx2">
              <a:lumMod val="75000"/>
            </a:schemeClr>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a:ln>
                  <a:noFill/>
                </a:ln>
                <a:solidFill>
                  <a:schemeClr val="bg1"/>
                </a:solidFill>
                <a:effectLst/>
                <a:uLnTx/>
                <a:uFillTx/>
                <a:latin typeface="+mj-lt"/>
                <a:ea typeface="+mj-ea"/>
                <a:cs typeface="+mj-cs"/>
              </a:rPr>
              <a:t>INFOS. FORNECIDAS</a:t>
            </a:r>
          </a:p>
        </p:txBody>
      </p:sp>
      <p:sp>
        <p:nvSpPr>
          <p:cNvPr id="26" name="Subtítulo 2"/>
          <p:cNvSpPr txBox="1">
            <a:spLocks/>
          </p:cNvSpPr>
          <p:nvPr/>
        </p:nvSpPr>
        <p:spPr>
          <a:xfrm>
            <a:off x="5148064" y="1268760"/>
            <a:ext cx="3995936" cy="4680520"/>
          </a:xfrm>
          <a:prstGeom prst="rect">
            <a:avLst/>
          </a:prstGeom>
          <a:solidFill>
            <a:schemeClr val="bg1">
              <a:lumMod val="95000"/>
            </a:schemeClr>
          </a:solidFill>
        </p:spPr>
        <p:txBody>
          <a:bodyPr vert="horz" lIns="91440" tIns="45720" rIns="91440" bIns="45720" rtlCol="0">
            <a:noAutofit/>
          </a:bodyPr>
          <a:lstStyle/>
          <a:p>
            <a:pPr algn="ctr">
              <a:spcAft>
                <a:spcPts val="1200"/>
              </a:spcAft>
              <a:buFont typeface="Arial" pitchFamily="34" charset="0"/>
              <a:buChar char="•"/>
            </a:pPr>
            <a:r>
              <a:rPr lang="pt-BR" sz="2800" dirty="0">
                <a:cs typeface="Arial" pitchFamily="34" charset="0"/>
              </a:rPr>
              <a:t> Vulnerabilidades identificadas durante os procedimentos disciplinares</a:t>
            </a:r>
          </a:p>
          <a:p>
            <a:pPr algn="ctr">
              <a:spcAft>
                <a:spcPts val="1200"/>
              </a:spcAft>
              <a:buFont typeface="Arial" pitchFamily="34" charset="0"/>
              <a:buChar char="•"/>
            </a:pPr>
            <a:r>
              <a:rPr lang="pt-BR" sz="2800" dirty="0">
                <a:cs typeface="Arial" pitchFamily="34" charset="0"/>
              </a:rPr>
              <a:t>  Mapa das Infrações: por localidade, por objeto, por setor, por função, </a:t>
            </a:r>
            <a:r>
              <a:rPr lang="pt-BR" sz="2800" dirty="0" err="1">
                <a:cs typeface="Arial" pitchFamily="34" charset="0"/>
              </a:rPr>
              <a:t>etc</a:t>
            </a:r>
            <a:endParaRPr lang="pt-BR" sz="2800" dirty="0">
              <a:cs typeface="Arial" pitchFamily="34" charset="0"/>
            </a:endParaRPr>
          </a:p>
          <a:p>
            <a:pPr algn="ctr">
              <a:spcAft>
                <a:spcPts val="1200"/>
              </a:spcAft>
              <a:buFont typeface="Arial" pitchFamily="34" charset="0"/>
              <a:buChar char="•"/>
            </a:pPr>
            <a:r>
              <a:rPr lang="pt-BR" sz="2800" dirty="0">
                <a:cs typeface="Arial" pitchFamily="34" charset="0"/>
              </a:rPr>
              <a:t> Indício de crime, improbidade, ressarcimento,</a:t>
            </a:r>
            <a:r>
              <a:rPr lang="pt-BR" sz="2800" dirty="0" err="1">
                <a:cs typeface="Arial" pitchFamily="34" charset="0"/>
              </a:rPr>
              <a:t>etc</a:t>
            </a:r>
            <a:r>
              <a:rPr lang="pt-BR" sz="2800" dirty="0">
                <a:cs typeface="Arial" pitchFamily="34" charset="0"/>
              </a:rPr>
              <a:t> </a:t>
            </a:r>
          </a:p>
        </p:txBody>
      </p:sp>
      <p:pic>
        <p:nvPicPr>
          <p:cNvPr id="12" name="Imagem 11" descr="images (4).png"/>
          <p:cNvPicPr>
            <a:picLocks noChangeAspect="1"/>
          </p:cNvPicPr>
          <p:nvPr/>
        </p:nvPicPr>
        <p:blipFill>
          <a:blip r:embed="rId2" cstate="print"/>
          <a:stretch>
            <a:fillRect/>
          </a:stretch>
        </p:blipFill>
        <p:spPr>
          <a:xfrm>
            <a:off x="3923928" y="2780928"/>
            <a:ext cx="1228691" cy="986676"/>
          </a:xfrm>
          <a:prstGeom prst="rect">
            <a:avLst/>
          </a:prstGeom>
        </p:spPr>
      </p:pic>
      <p:sp>
        <p:nvSpPr>
          <p:cNvPr id="13"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748464" cy="720080"/>
          </a:xfrm>
          <a:solidFill>
            <a:schemeClr val="tx2">
              <a:lumMod val="75000"/>
            </a:schemeClr>
          </a:solidFill>
        </p:spPr>
        <p:txBody>
          <a:bodyPr>
            <a:noAutofit/>
          </a:bodyPr>
          <a:lstStyle/>
          <a:p>
            <a:pPr algn="l"/>
            <a:r>
              <a:rPr lang="pt-BR" sz="3600" dirty="0">
                <a:solidFill>
                  <a:schemeClr val="bg1"/>
                </a:solidFill>
              </a:rPr>
              <a:t> Institucionalização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1" name="CaixaDeTexto 20"/>
          <p:cNvSpPr txBox="1"/>
          <p:nvPr/>
        </p:nvSpPr>
        <p:spPr>
          <a:xfrm>
            <a:off x="2699792" y="3095669"/>
            <a:ext cx="6264696" cy="2277547"/>
          </a:xfrm>
          <a:prstGeom prst="rect">
            <a:avLst/>
          </a:prstGeom>
          <a:noFill/>
        </p:spPr>
        <p:txBody>
          <a:bodyPr wrap="square" rtlCol="0">
            <a:spAutoFit/>
          </a:bodyPr>
          <a:lstStyle/>
          <a:p>
            <a:pPr>
              <a:spcAft>
                <a:spcPts val="1200"/>
              </a:spcAft>
              <a:buFont typeface="Arial" pitchFamily="34" charset="0"/>
              <a:buChar char="•"/>
            </a:pPr>
            <a:r>
              <a:rPr lang="pt-BR" sz="2800" dirty="0"/>
              <a:t> Envolvimento e treinamento da equipe </a:t>
            </a:r>
          </a:p>
          <a:p>
            <a:pPr>
              <a:spcAft>
                <a:spcPts val="1200"/>
              </a:spcAft>
              <a:buFont typeface="Arial" pitchFamily="34" charset="0"/>
              <a:buChar char="•"/>
            </a:pPr>
            <a:r>
              <a:rPr lang="pt-BR" sz="2800" dirty="0"/>
              <a:t> Formalização dos fluxos</a:t>
            </a:r>
          </a:p>
          <a:p>
            <a:pPr>
              <a:spcAft>
                <a:spcPts val="1200"/>
              </a:spcAft>
              <a:buFont typeface="Arial" pitchFamily="34" charset="0"/>
              <a:buChar char="•"/>
            </a:pPr>
            <a:r>
              <a:rPr lang="pt-BR" sz="2800" dirty="0"/>
              <a:t> Modelos, formulários</a:t>
            </a:r>
          </a:p>
          <a:p>
            <a:pPr>
              <a:spcAft>
                <a:spcPts val="1200"/>
              </a:spcAft>
            </a:pPr>
            <a:endParaRPr lang="pt-BR" sz="2800" dirty="0"/>
          </a:p>
        </p:txBody>
      </p:sp>
      <p:pic>
        <p:nvPicPr>
          <p:cNvPr id="25" name="Imagem 24" descr="download (6).jpg"/>
          <p:cNvPicPr>
            <a:picLocks noChangeAspect="1"/>
          </p:cNvPicPr>
          <p:nvPr/>
        </p:nvPicPr>
        <p:blipFill>
          <a:blip r:embed="rId2" cstate="print"/>
          <a:stretch>
            <a:fillRect/>
          </a:stretch>
        </p:blipFill>
        <p:spPr>
          <a:xfrm>
            <a:off x="72008" y="2087557"/>
            <a:ext cx="2638786" cy="2592288"/>
          </a:xfrm>
          <a:prstGeom prst="rect">
            <a:avLst/>
          </a:prstGeom>
        </p:spPr>
      </p:pic>
      <p:sp>
        <p:nvSpPr>
          <p:cNvPr id="22" name="CaixaDeTexto 21"/>
          <p:cNvSpPr txBox="1"/>
          <p:nvPr/>
        </p:nvSpPr>
        <p:spPr>
          <a:xfrm>
            <a:off x="2699792" y="1799525"/>
            <a:ext cx="5868144" cy="523220"/>
          </a:xfrm>
          <a:prstGeom prst="rect">
            <a:avLst/>
          </a:prstGeom>
          <a:solidFill>
            <a:schemeClr val="accent2">
              <a:lumMod val="75000"/>
            </a:schemeClr>
          </a:solidFill>
        </p:spPr>
        <p:txBody>
          <a:bodyPr wrap="square" rtlCol="0">
            <a:spAutoFit/>
          </a:bodyPr>
          <a:lstStyle/>
          <a:p>
            <a:pPr>
              <a:spcAft>
                <a:spcPts val="1200"/>
              </a:spcAft>
            </a:pPr>
            <a:r>
              <a:rPr lang="pt-BR" sz="2800" b="1" dirty="0">
                <a:solidFill>
                  <a:schemeClr val="bg1"/>
                </a:solidFill>
              </a:rPr>
              <a:t>Confiança recíproca X Personalização</a:t>
            </a:r>
          </a:p>
        </p:txBody>
      </p:sp>
      <p:sp>
        <p:nvSpPr>
          <p:cNvPr id="27" name="CaixaDeTexto 26"/>
          <p:cNvSpPr txBox="1"/>
          <p:nvPr/>
        </p:nvSpPr>
        <p:spPr>
          <a:xfrm>
            <a:off x="2699792" y="2375589"/>
            <a:ext cx="6336704" cy="400110"/>
          </a:xfrm>
          <a:prstGeom prst="rect">
            <a:avLst/>
          </a:prstGeom>
          <a:solidFill>
            <a:schemeClr val="accent6">
              <a:lumMod val="40000"/>
              <a:lumOff val="60000"/>
            </a:schemeClr>
          </a:solidFill>
        </p:spPr>
        <p:txBody>
          <a:bodyPr wrap="square" rtlCol="0">
            <a:spAutoFit/>
          </a:bodyPr>
          <a:lstStyle/>
          <a:p>
            <a:r>
              <a:rPr lang="pt-BR" sz="2000" dirty="0"/>
              <a:t>RISCO DE DESCONTINUIDADE EM PERÍODOS DE TRANSIÇÃO</a:t>
            </a:r>
          </a:p>
        </p:txBody>
      </p:sp>
      <p:sp>
        <p:nvSpPr>
          <p:cNvPr id="12"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Onde terminar?</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755576" y="4005064"/>
            <a:ext cx="7416824" cy="864096"/>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Efetividade da responsabilização </a:t>
            </a:r>
          </a:p>
        </p:txBody>
      </p:sp>
      <p:sp>
        <p:nvSpPr>
          <p:cNvPr id="11" name="Subtítulo 2"/>
          <p:cNvSpPr>
            <a:spLocks noGrp="1"/>
          </p:cNvSpPr>
          <p:nvPr>
            <p:ph type="subTitle" idx="1"/>
          </p:nvPr>
        </p:nvSpPr>
        <p:spPr>
          <a:xfrm>
            <a:off x="611560" y="1700808"/>
            <a:ext cx="7488832" cy="864096"/>
          </a:xfrm>
          <a:solidFill>
            <a:schemeClr val="bg1">
              <a:lumMod val="95000"/>
            </a:schemeClr>
          </a:solidFill>
        </p:spPr>
        <p:txBody>
          <a:bodyPr>
            <a:normAutofit/>
          </a:bodyPr>
          <a:lstStyle/>
          <a:p>
            <a:r>
              <a:rPr lang="pt-BR" dirty="0">
                <a:solidFill>
                  <a:schemeClr val="tx1"/>
                </a:solidFill>
              </a:rPr>
              <a:t>Monitorar todo o ciclo da apuração</a:t>
            </a:r>
            <a:endParaRPr lang="pt-BR" b="1" dirty="0">
              <a:solidFill>
                <a:schemeClr val="tx1"/>
              </a:solidFill>
            </a:endParaRPr>
          </a:p>
        </p:txBody>
      </p:sp>
      <p:sp>
        <p:nvSpPr>
          <p:cNvPr id="12" name="Seta para baixo 11"/>
          <p:cNvSpPr/>
          <p:nvPr/>
        </p:nvSpPr>
        <p:spPr>
          <a:xfrm>
            <a:off x="3851920" y="2996952"/>
            <a:ext cx="1008112" cy="79208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Monitoramento após a apuração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Retângulo 12"/>
          <p:cNvSpPr/>
          <p:nvPr/>
        </p:nvSpPr>
        <p:spPr>
          <a:xfrm>
            <a:off x="395536" y="1484784"/>
            <a:ext cx="7776864" cy="1015663"/>
          </a:xfrm>
          <a:prstGeom prst="rect">
            <a:avLst/>
          </a:prstGeom>
        </p:spPr>
        <p:txBody>
          <a:bodyPr wrap="square">
            <a:spAutoFit/>
          </a:bodyPr>
          <a:lstStyle/>
          <a:p>
            <a:pPr marL="314982" indent="-314982" algn="just"/>
            <a:r>
              <a:rPr lang="pt-BR" sz="2000" b="1" dirty="0"/>
              <a:t>JURÍDICA – ACOMPANHAMENTO DO JULGAMENTO</a:t>
            </a:r>
          </a:p>
          <a:p>
            <a:pPr marL="314982" indent="-314982" algn="just"/>
            <a:r>
              <a:rPr lang="pt-BR" sz="2000" dirty="0"/>
              <a:t>Experiência de Sucesso: articulação com a </a:t>
            </a:r>
            <a:r>
              <a:rPr lang="pt-BR" sz="2000" dirty="0" err="1"/>
              <a:t>Corregedoria-Geral</a:t>
            </a:r>
            <a:r>
              <a:rPr lang="pt-BR" sz="2000" dirty="0"/>
              <a:t> da AGU para a redução de passivos</a:t>
            </a:r>
          </a:p>
        </p:txBody>
      </p:sp>
      <p:pic>
        <p:nvPicPr>
          <p:cNvPr id="14" name="Imagem 13" descr="download (7).jpg"/>
          <p:cNvPicPr>
            <a:picLocks noChangeAspect="1"/>
          </p:cNvPicPr>
          <p:nvPr/>
        </p:nvPicPr>
        <p:blipFill>
          <a:blip r:embed="rId2" cstate="print"/>
          <a:stretch>
            <a:fillRect/>
          </a:stretch>
        </p:blipFill>
        <p:spPr>
          <a:xfrm>
            <a:off x="5220072" y="3717032"/>
            <a:ext cx="2232248" cy="1468584"/>
          </a:xfrm>
          <a:prstGeom prst="rect">
            <a:avLst/>
          </a:prstGeom>
        </p:spPr>
      </p:pic>
      <p:sp>
        <p:nvSpPr>
          <p:cNvPr id="16" name="Retângulo 15"/>
          <p:cNvSpPr/>
          <p:nvPr/>
        </p:nvSpPr>
        <p:spPr>
          <a:xfrm>
            <a:off x="395536" y="4941168"/>
            <a:ext cx="8532440" cy="1015663"/>
          </a:xfrm>
          <a:prstGeom prst="rect">
            <a:avLst/>
          </a:prstGeom>
        </p:spPr>
        <p:txBody>
          <a:bodyPr wrap="square">
            <a:spAutoFit/>
          </a:bodyPr>
          <a:lstStyle/>
          <a:p>
            <a:pPr marL="314982" indent="-314982"/>
            <a:r>
              <a:rPr lang="pt-BR" sz="2000" b="1" dirty="0"/>
              <a:t>REPERCUSSÃO NAS DEMAIS ESFERAS</a:t>
            </a:r>
          </a:p>
          <a:p>
            <a:pPr marL="314982" indent="-314982"/>
            <a:r>
              <a:rPr lang="pt-BR" sz="2000" dirty="0"/>
              <a:t>Verificar se 100% dos indícios apurados foram encaminhados para a esfera competente – efetivo ressarcimento ao erário / responsabilização civil e penal</a:t>
            </a:r>
          </a:p>
        </p:txBody>
      </p:sp>
      <p:sp>
        <p:nvSpPr>
          <p:cNvPr id="18" name="Retângulo 17"/>
          <p:cNvSpPr/>
          <p:nvPr/>
        </p:nvSpPr>
        <p:spPr>
          <a:xfrm>
            <a:off x="395536" y="2708920"/>
            <a:ext cx="7560840" cy="1323439"/>
          </a:xfrm>
          <a:prstGeom prst="rect">
            <a:avLst/>
          </a:prstGeom>
        </p:spPr>
        <p:txBody>
          <a:bodyPr wrap="square">
            <a:spAutoFit/>
          </a:bodyPr>
          <a:lstStyle/>
          <a:p>
            <a:pPr marL="314982" indent="-314982" algn="just"/>
            <a:r>
              <a:rPr lang="pt-BR" sz="2000" b="1" dirty="0"/>
              <a:t>RH E CHEFIA IMEDIATA – APLICAÇÃO DA SANÇÃO</a:t>
            </a:r>
          </a:p>
          <a:p>
            <a:pPr marL="314982" indent="-314982" algn="just"/>
            <a:r>
              <a:rPr lang="pt-BR" sz="2000" dirty="0"/>
              <a:t>Gargalo: algumas Corregedorias verificaram situações em que o servidor/empregado não cumpriu a suspensão ou não teve sua aposentadoria cassada.</a:t>
            </a:r>
          </a:p>
        </p:txBody>
      </p:sp>
      <p:sp>
        <p:nvSpPr>
          <p:cNvPr id="12"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964488" cy="720080"/>
          </a:xfrm>
          <a:solidFill>
            <a:schemeClr val="tx2">
              <a:lumMod val="75000"/>
            </a:schemeClr>
          </a:solidFill>
        </p:spPr>
        <p:txBody>
          <a:bodyPr>
            <a:noAutofit/>
          </a:bodyPr>
          <a:lstStyle/>
          <a:p>
            <a:pPr algn="l"/>
            <a:r>
              <a:rPr lang="pt-BR" sz="3600" dirty="0">
                <a:solidFill>
                  <a:schemeClr val="bg1"/>
                </a:solidFill>
              </a:rPr>
              <a:t> Corregedoria: fonte de informação estratégica </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 name="Image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96752"/>
            <a:ext cx="9144000" cy="4255300"/>
          </a:xfrm>
          <a:prstGeom prst="rect">
            <a:avLst/>
          </a:prstGeom>
        </p:spPr>
      </p:pic>
      <p:sp>
        <p:nvSpPr>
          <p:cNvPr id="27" name="CaixaDeTexto 26"/>
          <p:cNvSpPr txBox="1"/>
          <p:nvPr/>
        </p:nvSpPr>
        <p:spPr>
          <a:xfrm>
            <a:off x="4959011" y="5373216"/>
            <a:ext cx="4032448" cy="830997"/>
          </a:xfrm>
          <a:prstGeom prst="rect">
            <a:avLst/>
          </a:prstGeom>
          <a:solidFill>
            <a:schemeClr val="accent6">
              <a:lumMod val="40000"/>
              <a:lumOff val="60000"/>
            </a:schemeClr>
          </a:solidFill>
        </p:spPr>
        <p:txBody>
          <a:bodyPr wrap="square" rtlCol="0">
            <a:spAutoFit/>
          </a:bodyPr>
          <a:lstStyle/>
          <a:p>
            <a:r>
              <a:rPr lang="pt-BR" sz="2400" dirty="0"/>
              <a:t>Relatórios e Painéis Gerenciais para a Alta Direção</a:t>
            </a:r>
          </a:p>
        </p:txBody>
      </p:sp>
      <p:sp>
        <p:nvSpPr>
          <p:cNvPr id="10"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Corregedoria na gestão de riscos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251520" y="1484784"/>
            <a:ext cx="5184576" cy="1944216"/>
          </a:xfrm>
          <a:prstGeom prst="rect">
            <a:avLst/>
          </a:prstGeom>
          <a:noFill/>
        </p:spPr>
        <p:txBody>
          <a:bodyPr vert="horz" lIns="91440" tIns="45720" rIns="91440" bIns="45720" rtlCol="0">
            <a:noAutofit/>
          </a:bodyPr>
          <a:lstStyle/>
          <a:p>
            <a:pPr marL="314982" indent="-314982">
              <a:spcAft>
                <a:spcPts val="1200"/>
              </a:spcAft>
              <a:buFont typeface="Arial" panose="020B0604020202020204" pitchFamily="34" charset="0"/>
              <a:buChar char="•"/>
            </a:pPr>
            <a:r>
              <a:rPr lang="pt-BR" sz="2400" dirty="0"/>
              <a:t>Detecção de vulnerabilidades durante o processo disciplinar</a:t>
            </a:r>
            <a:endParaRPr lang="pt-BR" sz="2400" dirty="0">
              <a:solidFill>
                <a:srgbClr val="0070C0"/>
              </a:solidFill>
            </a:endParaRPr>
          </a:p>
          <a:p>
            <a:pPr marL="314982" indent="-314982">
              <a:spcAft>
                <a:spcPts val="1200"/>
              </a:spcAft>
              <a:buFont typeface="Arial" panose="020B0604020202020204" pitchFamily="34" charset="0"/>
              <a:buChar char="•"/>
            </a:pPr>
            <a:r>
              <a:rPr lang="pt-BR" sz="2400" dirty="0"/>
              <a:t>Mapa das Infrações: por localidade, por objeto, por setor, por função, etc.</a:t>
            </a:r>
          </a:p>
        </p:txBody>
      </p:sp>
      <p:sp>
        <p:nvSpPr>
          <p:cNvPr id="11" name="Fluxograma: Cartão 10"/>
          <p:cNvSpPr/>
          <p:nvPr/>
        </p:nvSpPr>
        <p:spPr>
          <a:xfrm>
            <a:off x="307974" y="3772376"/>
            <a:ext cx="8352928" cy="2464935"/>
          </a:xfrm>
          <a:prstGeom prst="flowChartPunchedCard">
            <a:avLst/>
          </a:prstGeom>
          <a:solidFill>
            <a:schemeClr val="accent6">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dirty="0">
                <a:solidFill>
                  <a:schemeClr val="tx1"/>
                </a:solidFill>
              </a:rPr>
              <a:t>Instrução Normativa Conjunta Nº 01 MP/CGU, de 2016:</a:t>
            </a:r>
            <a:r>
              <a:rPr lang="pt-BR" dirty="0">
                <a:solidFill>
                  <a:schemeClr val="tx1"/>
                </a:solidFill>
              </a:rPr>
              <a:t> </a:t>
            </a:r>
          </a:p>
          <a:p>
            <a:pPr algn="r"/>
            <a:r>
              <a:rPr lang="pt-BR" dirty="0">
                <a:solidFill>
                  <a:schemeClr val="tx1"/>
                </a:solidFill>
              </a:rPr>
              <a:t>eficácia no âmbito do Poder Executivo Federal.</a:t>
            </a:r>
          </a:p>
          <a:p>
            <a:pPr algn="r"/>
            <a:endParaRPr lang="pt-BR" dirty="0">
              <a:solidFill>
                <a:schemeClr val="tx1"/>
              </a:solidFill>
            </a:endParaRPr>
          </a:p>
          <a:p>
            <a:pPr algn="r" fontAlgn="base"/>
            <a:r>
              <a:rPr lang="pt-BR" dirty="0">
                <a:solidFill>
                  <a:schemeClr val="tx1"/>
                </a:solidFill>
              </a:rPr>
              <a:t>Determina a adoção de medidas de gestão de riscos, controles internos e governança. Prevê o estabelecimento da estratégia e da estrutura de gerenciamento de riscos. Atribui responsabilidades ao dirigente máximo e aos comitês de governança, riscos e controles em todos os órgãos federais.</a:t>
            </a:r>
          </a:p>
          <a:p>
            <a:pPr algn="r" fontAlgn="base"/>
            <a:endParaRPr lang="pt-BR" dirty="0">
              <a:solidFill>
                <a:schemeClr val="tx1"/>
              </a:solidFill>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61111" y="1225053"/>
            <a:ext cx="2999791" cy="2375007"/>
          </a:xfrm>
          <a:prstGeom prst="rect">
            <a:avLst/>
          </a:prstGeom>
        </p:spPr>
      </p:pic>
      <p:sp>
        <p:nvSpPr>
          <p:cNvPr id="12"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532440" cy="720080"/>
          </a:xfrm>
          <a:solidFill>
            <a:schemeClr val="tx2">
              <a:lumMod val="75000"/>
            </a:schemeClr>
          </a:solidFill>
        </p:spPr>
        <p:txBody>
          <a:bodyPr>
            <a:noAutofit/>
          </a:bodyPr>
          <a:lstStyle/>
          <a:p>
            <a:pPr algn="l"/>
            <a:r>
              <a:rPr lang="pt-BR" sz="3600" dirty="0">
                <a:solidFill>
                  <a:schemeClr val="bg1"/>
                </a:solidFill>
              </a:rPr>
              <a:t> </a:t>
            </a:r>
            <a:r>
              <a:rPr lang="pt-BR" sz="3200" dirty="0">
                <a:solidFill>
                  <a:schemeClr val="bg1"/>
                </a:solidFill>
              </a:rPr>
              <a:t>Atuação a partir de riscos: </a:t>
            </a:r>
            <a:r>
              <a:rPr lang="pt-BR" sz="2500" dirty="0">
                <a:solidFill>
                  <a:schemeClr val="bg1"/>
                </a:solidFill>
              </a:rPr>
              <a:t>ENRIQUECIMENTO ILÍCITO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251520" y="1484784"/>
            <a:ext cx="7992888" cy="1944216"/>
          </a:xfrm>
          <a:prstGeom prst="rect">
            <a:avLst/>
          </a:prstGeom>
          <a:noFill/>
        </p:spPr>
        <p:txBody>
          <a:bodyPr vert="horz" lIns="91440" tIns="45720" rIns="91440" bIns="45720" rtlCol="0">
            <a:noAutofit/>
          </a:bodyPr>
          <a:lstStyle/>
          <a:p>
            <a:pPr marL="314982" indent="-314982">
              <a:spcAft>
                <a:spcPts val="1200"/>
              </a:spcAft>
            </a:pPr>
            <a:r>
              <a:rPr lang="pt-BR" sz="2400" dirty="0"/>
              <a:t>DETECÇÃO ATIVA: evolução patrimonial incompatível</a:t>
            </a:r>
          </a:p>
        </p:txBody>
      </p:sp>
      <p:pic>
        <p:nvPicPr>
          <p:cNvPr id="12" name="Imagem 11" descr="download (4).png"/>
          <p:cNvPicPr>
            <a:picLocks noChangeAspect="1"/>
          </p:cNvPicPr>
          <p:nvPr/>
        </p:nvPicPr>
        <p:blipFill>
          <a:blip r:embed="rId2" cstate="print"/>
          <a:stretch>
            <a:fillRect/>
          </a:stretch>
        </p:blipFill>
        <p:spPr>
          <a:xfrm>
            <a:off x="2843808" y="2348880"/>
            <a:ext cx="3495675" cy="1304925"/>
          </a:xfrm>
          <a:prstGeom prst="rect">
            <a:avLst/>
          </a:prstGeom>
        </p:spPr>
      </p:pic>
      <p:sp>
        <p:nvSpPr>
          <p:cNvPr id="13" name="CaixaDeTexto 12"/>
          <p:cNvSpPr txBox="1"/>
          <p:nvPr/>
        </p:nvSpPr>
        <p:spPr>
          <a:xfrm>
            <a:off x="1331640" y="3933056"/>
            <a:ext cx="6192688" cy="830997"/>
          </a:xfrm>
          <a:prstGeom prst="rect">
            <a:avLst/>
          </a:prstGeom>
          <a:noFill/>
        </p:spPr>
        <p:txBody>
          <a:bodyPr wrap="square" rtlCol="0">
            <a:spAutoFit/>
          </a:bodyPr>
          <a:lstStyle/>
          <a:p>
            <a:r>
              <a:rPr lang="pt-BR" sz="2400" dirty="0"/>
              <a:t>Definição clara de critérios (maior risco): </a:t>
            </a:r>
          </a:p>
          <a:p>
            <a:r>
              <a:rPr lang="pt-BR" sz="2400" dirty="0"/>
              <a:t>área de atuação, cargo, etc.</a:t>
            </a:r>
          </a:p>
        </p:txBody>
      </p:sp>
      <p:sp>
        <p:nvSpPr>
          <p:cNvPr id="14" name="Subtítulo 2"/>
          <p:cNvSpPr>
            <a:spLocks noGrp="1"/>
          </p:cNvSpPr>
          <p:nvPr>
            <p:ph type="subTitle" idx="1"/>
          </p:nvPr>
        </p:nvSpPr>
        <p:spPr>
          <a:xfrm>
            <a:off x="755576" y="5013176"/>
            <a:ext cx="6264696" cy="904863"/>
          </a:xfrm>
          <a:noFill/>
        </p:spPr>
        <p:txBody>
          <a:bodyPr wrap="square" rtlCol="0">
            <a:spAutoFit/>
          </a:bodyPr>
          <a:lstStyle/>
          <a:p>
            <a:pPr algn="l"/>
            <a:r>
              <a:rPr lang="pt-BR" sz="2400" dirty="0">
                <a:solidFill>
                  <a:schemeClr val="tx1"/>
                </a:solidFill>
              </a:rPr>
              <a:t>Instauração de Procedimento – </a:t>
            </a:r>
          </a:p>
          <a:p>
            <a:pPr algn="l"/>
            <a:r>
              <a:rPr lang="pt-BR" sz="2400" dirty="0">
                <a:solidFill>
                  <a:schemeClr val="tx1"/>
                </a:solidFill>
              </a:rPr>
              <a:t>Obtenção de dados junto à RFB (dossiê fiscal) </a:t>
            </a:r>
          </a:p>
        </p:txBody>
      </p:sp>
      <p:sp>
        <p:nvSpPr>
          <p:cNvPr id="15" name="Seta para baixo 14"/>
          <p:cNvSpPr/>
          <p:nvPr/>
        </p:nvSpPr>
        <p:spPr>
          <a:xfrm>
            <a:off x="5076056" y="4437112"/>
            <a:ext cx="1008112" cy="79208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Caso de Sucesso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 name="Title 1"/>
          <p:cNvSpPr txBox="1">
            <a:spLocks/>
          </p:cNvSpPr>
          <p:nvPr>
            <p:custDataLst>
              <p:tags r:id="rId1"/>
            </p:custDataLst>
          </p:nvPr>
        </p:nvSpPr>
        <p:spPr>
          <a:xfrm>
            <a:off x="493911" y="1484784"/>
            <a:ext cx="7993062" cy="2233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t-BR" sz="3600" dirty="0">
                <a:solidFill>
                  <a:srgbClr val="FF0000"/>
                </a:solidFill>
              </a:rPr>
              <a:t/>
            </a:r>
            <a:br>
              <a:rPr lang="pt-BR" sz="3600" dirty="0">
                <a:solidFill>
                  <a:srgbClr val="FF0000"/>
                </a:solidFill>
              </a:rPr>
            </a:br>
            <a:r>
              <a:rPr lang="pt-BR" sz="2800" dirty="0">
                <a:solidFill>
                  <a:srgbClr val="0070C0"/>
                </a:solidFill>
              </a:rPr>
              <a:t>Análise Patrimonial a partir de declarações eletrônicas e a Máfia do ISS Habite-se</a:t>
            </a:r>
            <a:endParaRPr lang="pt-BR" sz="2800" dirty="0">
              <a:solidFill>
                <a:srgbClr val="0070C0"/>
              </a:solidFill>
              <a:latin typeface="+mn-lt"/>
            </a:endParaRPr>
          </a:p>
        </p:txBody>
      </p:sp>
      <p:sp>
        <p:nvSpPr>
          <p:cNvPr id="3" name="CaixaDeTexto 2"/>
          <p:cNvSpPr txBox="1"/>
          <p:nvPr/>
        </p:nvSpPr>
        <p:spPr>
          <a:xfrm>
            <a:off x="1763688" y="4077072"/>
            <a:ext cx="6120680" cy="461665"/>
          </a:xfrm>
          <a:prstGeom prst="rect">
            <a:avLst/>
          </a:prstGeom>
          <a:noFill/>
        </p:spPr>
        <p:txBody>
          <a:bodyPr wrap="square" rtlCol="0">
            <a:spAutoFit/>
          </a:bodyPr>
          <a:lstStyle/>
          <a:p>
            <a:r>
              <a:rPr lang="pt-BR" sz="2400" b="1" dirty="0"/>
              <a:t>Controladoria Geral do Município São Paulo</a:t>
            </a:r>
          </a:p>
        </p:txBody>
      </p:sp>
      <p:sp>
        <p:nvSpPr>
          <p:cNvPr id="10"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96197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CaixaDeTexto 2"/>
          <p:cNvSpPr txBox="1">
            <a:spLocks noChangeArrowheads="1"/>
          </p:cNvSpPr>
          <p:nvPr/>
        </p:nvSpPr>
        <p:spPr bwMode="auto">
          <a:xfrm>
            <a:off x="683568" y="260648"/>
            <a:ext cx="8016875" cy="461962"/>
          </a:xfrm>
          <a:prstGeom prst="rect">
            <a:avLst/>
          </a:prstGeom>
          <a:noFill/>
          <a:ln w="9525">
            <a:noFill/>
            <a:miter lim="800000"/>
            <a:headEnd/>
            <a:tailEnd/>
          </a:ln>
        </p:spPr>
        <p:txBody>
          <a:bodyPr>
            <a:spAutoFit/>
          </a:bodyPr>
          <a:lstStyle/>
          <a:p>
            <a:pPr algn="ctr" eaLnBrk="1" hangingPunct="1"/>
            <a:r>
              <a:rPr lang="pt-BR" altLang="en-US" sz="2400" b="1" dirty="0"/>
              <a:t>Análise Patrimonial – Roteiro de Análise</a:t>
            </a:r>
          </a:p>
        </p:txBody>
      </p:sp>
      <p:pic>
        <p:nvPicPr>
          <p:cNvPr id="5" name="Imagem 4"/>
          <p:cNvPicPr>
            <a:picLocks noChangeAspect="1"/>
          </p:cNvPicPr>
          <p:nvPr/>
        </p:nvPicPr>
        <p:blipFill>
          <a:blip r:embed="rId3" cstate="print"/>
          <a:stretch>
            <a:fillRect/>
          </a:stretch>
        </p:blipFill>
        <p:spPr>
          <a:xfrm>
            <a:off x="7236296" y="6397833"/>
            <a:ext cx="1019175" cy="333375"/>
          </a:xfrm>
          <a:prstGeom prst="rect">
            <a:avLst/>
          </a:prstGeom>
        </p:spPr>
      </p:pic>
      <p:sp>
        <p:nvSpPr>
          <p:cNvPr id="6" name="CaixaDeTexto 5"/>
          <p:cNvSpPr txBox="1"/>
          <p:nvPr/>
        </p:nvSpPr>
        <p:spPr>
          <a:xfrm>
            <a:off x="0" y="6241354"/>
            <a:ext cx="9144000" cy="646331"/>
          </a:xfrm>
          <a:prstGeom prst="rect">
            <a:avLst/>
          </a:prstGeom>
          <a:solidFill>
            <a:schemeClr val="bg1"/>
          </a:solidFill>
        </p:spPr>
        <p:txBody>
          <a:bodyPr wrap="square" rtlCol="0">
            <a:spAutoFit/>
          </a:bodyPr>
          <a:lstStyle/>
          <a:p>
            <a:endParaRPr lang="pt-BR" dirty="0"/>
          </a:p>
          <a:p>
            <a:endParaRPr lang="pt-BR" dirty="0"/>
          </a:p>
        </p:txBody>
      </p:sp>
      <p:pic>
        <p:nvPicPr>
          <p:cNvPr id="20482" name="Imagem 1"/>
          <p:cNvPicPr>
            <a:picLocks noChangeAspect="1"/>
          </p:cNvPicPr>
          <p:nvPr/>
        </p:nvPicPr>
        <p:blipFill>
          <a:blip r:embed="rId4" cstate="print"/>
          <a:srcRect/>
          <a:stretch>
            <a:fillRect/>
          </a:stretch>
        </p:blipFill>
        <p:spPr bwMode="auto">
          <a:xfrm>
            <a:off x="323528" y="836712"/>
            <a:ext cx="8460894" cy="5473030"/>
          </a:xfrm>
          <a:prstGeom prst="rect">
            <a:avLst/>
          </a:prstGeom>
          <a:noFill/>
          <a:ln w="9525">
            <a:noFill/>
            <a:miter lim="800000"/>
            <a:headEnd/>
            <a:tailEnd/>
          </a:ln>
        </p:spPr>
      </p:pic>
      <p:sp>
        <p:nvSpPr>
          <p:cNvPr id="9"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
        <p:nvSpPr>
          <p:cNvPr id="10" name="CaixaDeTexto 9"/>
          <p:cNvSpPr txBox="1"/>
          <p:nvPr/>
        </p:nvSpPr>
        <p:spPr>
          <a:xfrm>
            <a:off x="7245752" y="6372036"/>
            <a:ext cx="936520" cy="369332"/>
          </a:xfrm>
          <a:prstGeom prst="rect">
            <a:avLst/>
          </a:prstGeom>
          <a:noFill/>
        </p:spPr>
        <p:txBody>
          <a:bodyPr wrap="square" rtlCol="0">
            <a:spAutoFit/>
          </a:bodyPr>
          <a:lstStyle/>
          <a:p>
            <a:pPr algn="ctr"/>
            <a:r>
              <a:rPr lang="pt-BR" b="1" dirty="0">
                <a:solidFill>
                  <a:schemeClr val="accent5">
                    <a:lumMod val="50000"/>
                  </a:schemeClr>
                </a:solidFill>
              </a:rPr>
              <a:t>CGU</a:t>
            </a:r>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107950" y="333375"/>
            <a:ext cx="8856663"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CO" altLang="pt-BR" sz="2800" b="1" dirty="0">
                <a:solidFill>
                  <a:srgbClr val="0070C0"/>
                </a:solidFill>
                <a:latin typeface="+mn-lt"/>
              </a:rPr>
              <a:t>OPERAÇÃO NECATOR</a:t>
            </a:r>
            <a:endParaRPr lang="es-CO" altLang="pt-BR" sz="2800" dirty="0">
              <a:solidFill>
                <a:srgbClr val="0070C0"/>
              </a:solidFill>
              <a:latin typeface="+mn-lt"/>
            </a:endParaRPr>
          </a:p>
        </p:txBody>
      </p:sp>
      <p:graphicFrame>
        <p:nvGraphicFramePr>
          <p:cNvPr id="7" name="Diagrama 6"/>
          <p:cNvGraphicFramePr/>
          <p:nvPr>
            <p:extLst>
              <p:ext uri="{D42A27DB-BD31-4B8C-83A1-F6EECF244321}">
                <p14:modId xmlns:p14="http://schemas.microsoft.com/office/powerpoint/2010/main" xmlns="" val="2646975337"/>
              </p:ext>
            </p:extLst>
          </p:nvPr>
        </p:nvGraphicFramePr>
        <p:xfrm>
          <a:off x="107504" y="1772816"/>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ixaDeTexto 7"/>
          <p:cNvSpPr txBox="1"/>
          <p:nvPr/>
        </p:nvSpPr>
        <p:spPr>
          <a:xfrm>
            <a:off x="771525" y="1196975"/>
            <a:ext cx="8215313" cy="400110"/>
          </a:xfrm>
          <a:prstGeom prst="rect">
            <a:avLst/>
          </a:prstGeom>
          <a:solidFill>
            <a:schemeClr val="accent2">
              <a:lumMod val="75000"/>
            </a:schemeClr>
          </a:solidFill>
        </p:spPr>
        <p:txBody>
          <a:bodyPr>
            <a:spAutoFit/>
          </a:bodyPr>
          <a:lstStyle/>
          <a:p>
            <a:pPr algn="ctr" eaLnBrk="1" hangingPunct="1">
              <a:spcAft>
                <a:spcPts val="1200"/>
              </a:spcAft>
              <a:defRPr/>
            </a:pPr>
            <a:r>
              <a:rPr lang="pt-BR" sz="2000" b="1" dirty="0">
                <a:solidFill>
                  <a:schemeClr val="bg1"/>
                </a:solidFill>
              </a:rPr>
              <a:t>Investigação: alvo inicial – 4 auditores fiscais do município de São Paulo</a:t>
            </a:r>
          </a:p>
        </p:txBody>
      </p:sp>
      <p:sp>
        <p:nvSpPr>
          <p:cNvPr id="11" name="Espaço Reservado para Rodapé 4"/>
          <p:cNvSpPr txBox="1">
            <a:spLocks/>
          </p:cNvSpPr>
          <p:nvPr/>
        </p:nvSpPr>
        <p:spPr>
          <a:xfrm>
            <a:off x="0" y="6309320"/>
            <a:ext cx="9144000" cy="548679"/>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4139952" cy="936104"/>
          </a:xfrm>
          <a:solidFill>
            <a:schemeClr val="tx2">
              <a:lumMod val="75000"/>
            </a:schemeClr>
          </a:solidFill>
        </p:spPr>
        <p:txBody>
          <a:bodyPr>
            <a:noAutofit/>
          </a:bodyPr>
          <a:lstStyle/>
          <a:p>
            <a:r>
              <a:rPr lang="pt-BR" sz="4000" dirty="0">
                <a:solidFill>
                  <a:schemeClr val="bg1"/>
                </a:solidFill>
              </a:rPr>
              <a:t>Visão Operacional</a:t>
            </a:r>
          </a:p>
        </p:txBody>
      </p:sp>
      <p:sp>
        <p:nvSpPr>
          <p:cNvPr id="3" name="Subtítulo 2"/>
          <p:cNvSpPr>
            <a:spLocks noGrp="1"/>
          </p:cNvSpPr>
          <p:nvPr>
            <p:ph type="subTitle" idx="1"/>
          </p:nvPr>
        </p:nvSpPr>
        <p:spPr>
          <a:xfrm>
            <a:off x="291963" y="3573016"/>
            <a:ext cx="3995936" cy="2808312"/>
          </a:xfrm>
          <a:noFill/>
        </p:spPr>
        <p:txBody>
          <a:bodyPr>
            <a:normAutofit/>
          </a:bodyPr>
          <a:lstStyle/>
          <a:p>
            <a:pPr marL="342900" indent="-342900" algn="l">
              <a:spcAft>
                <a:spcPts val="1200"/>
              </a:spcAft>
              <a:buFont typeface="Arial" panose="020B0604020202020204" pitchFamily="34" charset="0"/>
              <a:buChar char="•"/>
            </a:pPr>
            <a:r>
              <a:rPr lang="pt-BR" sz="2400" dirty="0">
                <a:solidFill>
                  <a:schemeClr val="tx1"/>
                </a:solidFill>
                <a:latin typeface="+mj-lt"/>
                <a:cs typeface="Arial" pitchFamily="34" charset="0"/>
              </a:rPr>
              <a:t>Cumprimento da legislação disciplinar</a:t>
            </a:r>
          </a:p>
          <a:p>
            <a:pPr algn="l">
              <a:spcAft>
                <a:spcPts val="1200"/>
              </a:spcAft>
              <a:buFont typeface="Arial" pitchFamily="34" charset="0"/>
              <a:buChar char="•"/>
            </a:pPr>
            <a:r>
              <a:rPr lang="pt-BR" sz="2400" dirty="0">
                <a:solidFill>
                  <a:schemeClr val="tx1"/>
                </a:solidFill>
                <a:latin typeface="+mj-lt"/>
                <a:cs typeface="Arial" pitchFamily="34" charset="0"/>
              </a:rPr>
              <a:t>  Abertura de </a:t>
            </a:r>
            <a:r>
              <a:rPr lang="pt-BR" sz="2400" dirty="0" err="1">
                <a:solidFill>
                  <a:schemeClr val="tx1"/>
                </a:solidFill>
                <a:latin typeface="+mj-lt"/>
                <a:cs typeface="Arial" pitchFamily="34" charset="0"/>
              </a:rPr>
              <a:t>PAD’s</a:t>
            </a:r>
            <a:endParaRPr lang="pt-BR" sz="2400" dirty="0">
              <a:solidFill>
                <a:schemeClr val="tx1"/>
              </a:solidFill>
              <a:latin typeface="+mj-lt"/>
              <a:cs typeface="Arial" pitchFamily="34" charset="0"/>
            </a:endParaRPr>
          </a:p>
          <a:p>
            <a:pPr algn="l">
              <a:spcAft>
                <a:spcPts val="1200"/>
              </a:spcAft>
              <a:buFont typeface="Arial" pitchFamily="34" charset="0"/>
              <a:buChar char="•"/>
            </a:pPr>
            <a:r>
              <a:rPr lang="pt-BR" sz="2400" dirty="0">
                <a:solidFill>
                  <a:schemeClr val="tx1"/>
                </a:solidFill>
                <a:latin typeface="+mj-lt"/>
                <a:cs typeface="Arial" pitchFamily="34" charset="0"/>
              </a:rPr>
              <a:t>  parte da Gestão de Pessoas / Contratos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9" name="Título 1"/>
          <p:cNvSpPr txBox="1">
            <a:spLocks/>
          </p:cNvSpPr>
          <p:nvPr/>
        </p:nvSpPr>
        <p:spPr>
          <a:xfrm>
            <a:off x="5004048" y="332656"/>
            <a:ext cx="4139952" cy="936104"/>
          </a:xfrm>
          <a:prstGeom prst="rect">
            <a:avLst/>
          </a:prstGeom>
          <a:solidFill>
            <a:schemeClr val="tx2">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0" i="0" u="none" strike="noStrike" kern="1200" cap="none" spc="0" normalizeH="0" baseline="0" noProof="0" dirty="0">
                <a:ln>
                  <a:noFill/>
                </a:ln>
                <a:solidFill>
                  <a:schemeClr val="bg1"/>
                </a:solidFill>
                <a:effectLst/>
                <a:uLnTx/>
                <a:uFillTx/>
                <a:latin typeface="+mj-lt"/>
                <a:ea typeface="+mj-ea"/>
                <a:cs typeface="+mj-cs"/>
              </a:rPr>
              <a:t>Visão Estratégica</a:t>
            </a:r>
          </a:p>
        </p:txBody>
      </p:sp>
      <p:sp>
        <p:nvSpPr>
          <p:cNvPr id="11" name="Subtítulo 2"/>
          <p:cNvSpPr txBox="1">
            <a:spLocks/>
          </p:cNvSpPr>
          <p:nvPr/>
        </p:nvSpPr>
        <p:spPr>
          <a:xfrm>
            <a:off x="5328592" y="3645024"/>
            <a:ext cx="3635896" cy="2808312"/>
          </a:xfrm>
          <a:prstGeom prst="rect">
            <a:avLst/>
          </a:prstGeom>
          <a:noFill/>
        </p:spPr>
        <p:txBody>
          <a:bodyPr vert="horz" lIns="91440" tIns="45720" rIns="91440" bIns="45720" rtlCol="0">
            <a:normAutofit/>
          </a:bodyPr>
          <a:lstStyle/>
          <a:p>
            <a:pPr marL="342900" marR="0" lvl="0" indent="-342900" fontAlgn="auto">
              <a:lnSpc>
                <a:spcPct val="100000"/>
              </a:lnSpc>
              <a:spcBef>
                <a:spcPct val="20000"/>
              </a:spcBef>
              <a:spcAft>
                <a:spcPts val="1200"/>
              </a:spcAft>
              <a:buClrTx/>
              <a:buSzTx/>
              <a:buFont typeface="Arial" panose="020B0604020202020204" pitchFamily="34" charset="0"/>
              <a:buChar char="•"/>
              <a:tabLst/>
              <a:defRPr/>
            </a:pPr>
            <a:r>
              <a:rPr lang="pt-BR" sz="2400" dirty="0">
                <a:latin typeface="+mj-lt"/>
                <a:cs typeface="Arial" pitchFamily="34" charset="0"/>
              </a:rPr>
              <a:t>Combate à corrupção</a:t>
            </a:r>
          </a:p>
          <a:p>
            <a:pPr marR="0" lvl="0" fontAlgn="auto">
              <a:lnSpc>
                <a:spcPct val="100000"/>
              </a:lnSpc>
              <a:spcBef>
                <a:spcPct val="20000"/>
              </a:spcBef>
              <a:spcAft>
                <a:spcPts val="1200"/>
              </a:spcAft>
              <a:buClrTx/>
              <a:buSzTx/>
              <a:buFont typeface="Arial" pitchFamily="34" charset="0"/>
              <a:buChar char="•"/>
              <a:tabLst/>
              <a:defRPr/>
            </a:pPr>
            <a:r>
              <a:rPr lang="pt-BR" sz="2400" dirty="0">
                <a:latin typeface="+mj-lt"/>
                <a:cs typeface="Arial" pitchFamily="34" charset="0"/>
              </a:rPr>
              <a:t>  Responsabilização administrativa</a:t>
            </a:r>
          </a:p>
          <a:p>
            <a:pPr marR="0" lvl="0" fontAlgn="auto">
              <a:lnSpc>
                <a:spcPct val="100000"/>
              </a:lnSpc>
              <a:spcBef>
                <a:spcPct val="20000"/>
              </a:spcBef>
              <a:spcAft>
                <a:spcPts val="1200"/>
              </a:spcAft>
              <a:buClrTx/>
              <a:buSzTx/>
              <a:buFont typeface="Arial" pitchFamily="34" charset="0"/>
              <a:buChar char="•"/>
              <a:tabLst/>
              <a:defRPr/>
            </a:pPr>
            <a:r>
              <a:rPr lang="pt-BR" sz="2400" dirty="0">
                <a:latin typeface="+mj-lt"/>
                <a:cs typeface="Arial" pitchFamily="34" charset="0"/>
              </a:rPr>
              <a:t>  parte do Sistema de Integridade Pública</a:t>
            </a: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2" name="Imagem 11" descr="images.jpg"/>
          <p:cNvPicPr>
            <a:picLocks noChangeAspect="1"/>
          </p:cNvPicPr>
          <p:nvPr/>
        </p:nvPicPr>
        <p:blipFill>
          <a:blip r:embed="rId2" cstate="print"/>
          <a:stretch>
            <a:fillRect/>
          </a:stretch>
        </p:blipFill>
        <p:spPr>
          <a:xfrm>
            <a:off x="539552" y="1484784"/>
            <a:ext cx="2880320" cy="1959041"/>
          </a:xfrm>
          <a:prstGeom prst="rect">
            <a:avLst/>
          </a:prstGeom>
        </p:spPr>
      </p:pic>
      <p:pic>
        <p:nvPicPr>
          <p:cNvPr id="13" name="Imagem 12" descr="images (1).jpg"/>
          <p:cNvPicPr>
            <a:picLocks noChangeAspect="1"/>
          </p:cNvPicPr>
          <p:nvPr/>
        </p:nvPicPr>
        <p:blipFill>
          <a:blip r:embed="rId3" cstate="print"/>
          <a:stretch>
            <a:fillRect/>
          </a:stretch>
        </p:blipFill>
        <p:spPr>
          <a:xfrm>
            <a:off x="5940152" y="1340768"/>
            <a:ext cx="2232248" cy="2232248"/>
          </a:xfrm>
          <a:prstGeom prst="rect">
            <a:avLst/>
          </a:prstGeom>
        </p:spPr>
      </p:pic>
      <p:sp>
        <p:nvSpPr>
          <p:cNvPr id="14"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84213" y="158751"/>
            <a:ext cx="8208962" cy="846385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CO" altLang="pt-BR" sz="3200" b="1" dirty="0">
                <a:solidFill>
                  <a:srgbClr val="0070C0"/>
                </a:solidFill>
                <a:latin typeface="+mn-lt"/>
              </a:rPr>
              <a:t>DESDOBRAMENTOS</a:t>
            </a:r>
          </a:p>
          <a:p>
            <a:pPr algn="just" eaLnBrk="1" hangingPunct="1">
              <a:defRPr/>
            </a:pPr>
            <a:endParaRPr lang="es-CO" altLang="pt-BR" sz="2400" b="1" dirty="0">
              <a:latin typeface="+mn-lt"/>
            </a:endParaRPr>
          </a:p>
          <a:p>
            <a:pPr eaLnBrk="1" hangingPunct="1">
              <a:defRPr/>
            </a:pPr>
            <a:r>
              <a:rPr lang="pt-BR" altLang="pt-BR" sz="2400" b="1" dirty="0">
                <a:latin typeface="+mn-lt"/>
              </a:rPr>
              <a:t>Prejuízo potencial estimado: 500 milhões de reais </a:t>
            </a:r>
          </a:p>
          <a:p>
            <a:pPr eaLnBrk="1" hangingPunct="1">
              <a:defRPr/>
            </a:pPr>
            <a:r>
              <a:rPr lang="pt-BR" altLang="pt-BR" sz="2400" b="1" dirty="0">
                <a:latin typeface="+mn-lt"/>
              </a:rPr>
              <a:t>(mais de 400 empresas envolvidas)</a:t>
            </a:r>
          </a:p>
          <a:p>
            <a:pPr algn="just" eaLnBrk="1" hangingPunct="1">
              <a:defRPr/>
            </a:pPr>
            <a:r>
              <a:rPr lang="es-CO" altLang="pt-BR" sz="2200" b="1" dirty="0">
                <a:solidFill>
                  <a:srgbClr val="0070C0"/>
                </a:solidFill>
                <a:latin typeface="+mn-lt"/>
              </a:rPr>
              <a:t>	</a:t>
            </a:r>
          </a:p>
          <a:p>
            <a:pPr marL="342900" indent="-342900" algn="just" eaLnBrk="1" hangingPunct="1">
              <a:buFontTx/>
              <a:buChar char="-"/>
              <a:defRPr/>
            </a:pPr>
            <a:r>
              <a:rPr lang="es-CO" altLang="pt-BR" sz="2000" b="1" dirty="0">
                <a:latin typeface="+mn-lt"/>
              </a:rPr>
              <a:t>CGM-SP/</a:t>
            </a:r>
            <a:r>
              <a:rPr lang="es-CO" altLang="pt-BR" sz="2000" b="1" dirty="0" err="1">
                <a:latin typeface="+mn-lt"/>
              </a:rPr>
              <a:t>Ass.Inteligência</a:t>
            </a:r>
            <a:r>
              <a:rPr lang="es-CO" altLang="pt-BR" sz="2000" b="1" dirty="0">
                <a:latin typeface="+mn-lt"/>
              </a:rPr>
              <a:t> </a:t>
            </a:r>
            <a:r>
              <a:rPr lang="es-CO" altLang="pt-BR" sz="2000" dirty="0">
                <a:latin typeface="+mn-lt"/>
              </a:rPr>
              <a:t>(2013/2014): </a:t>
            </a:r>
            <a:r>
              <a:rPr lang="es-CO" altLang="pt-BR" sz="2000" dirty="0" err="1">
                <a:latin typeface="+mn-lt"/>
              </a:rPr>
              <a:t>Análise</a:t>
            </a:r>
            <a:r>
              <a:rPr lang="es-CO" altLang="pt-BR" sz="2000" dirty="0">
                <a:latin typeface="+mn-lt"/>
              </a:rPr>
              <a:t> Patrimonial Preliminar (174)</a:t>
            </a:r>
          </a:p>
          <a:p>
            <a:pPr algn="just" eaLnBrk="1" hangingPunct="1">
              <a:defRPr/>
            </a:pPr>
            <a:endParaRPr lang="es-CO" altLang="pt-BR" sz="2000" dirty="0">
              <a:latin typeface="+mn-lt"/>
            </a:endParaRPr>
          </a:p>
          <a:p>
            <a:pPr marL="342900" indent="-342900" algn="just" eaLnBrk="1" hangingPunct="1">
              <a:buFontTx/>
              <a:buChar char="-"/>
              <a:defRPr/>
            </a:pPr>
            <a:r>
              <a:rPr lang="es-CO" altLang="pt-BR" sz="2000" b="1" dirty="0">
                <a:latin typeface="+mn-lt"/>
              </a:rPr>
              <a:t>CGM-SP/</a:t>
            </a:r>
            <a:r>
              <a:rPr lang="es-CO" altLang="pt-BR" sz="2000" b="1" dirty="0" err="1">
                <a:latin typeface="+mn-lt"/>
              </a:rPr>
              <a:t>Corregedoria</a:t>
            </a:r>
            <a:r>
              <a:rPr lang="es-CO" altLang="pt-BR" sz="2000" dirty="0">
                <a:latin typeface="+mn-lt"/>
              </a:rPr>
              <a:t> (2013/2014): </a:t>
            </a:r>
            <a:r>
              <a:rPr lang="es-CO" altLang="pt-BR" sz="2000" dirty="0" err="1">
                <a:latin typeface="+mn-lt"/>
              </a:rPr>
              <a:t>Sindicâncias</a:t>
            </a:r>
            <a:r>
              <a:rPr lang="es-CO" altLang="pt-BR" sz="2000" dirty="0">
                <a:latin typeface="+mn-lt"/>
              </a:rPr>
              <a:t> </a:t>
            </a:r>
            <a:r>
              <a:rPr lang="es-CO" altLang="pt-BR" sz="2000" dirty="0" err="1">
                <a:latin typeface="+mn-lt"/>
              </a:rPr>
              <a:t>Patrimoniais</a:t>
            </a:r>
            <a:r>
              <a:rPr lang="es-CO" altLang="pt-BR" sz="2000" dirty="0">
                <a:latin typeface="+mn-lt"/>
              </a:rPr>
              <a:t> (49), </a:t>
            </a:r>
            <a:r>
              <a:rPr lang="es-CO" altLang="pt-BR" sz="2000" dirty="0" err="1">
                <a:latin typeface="+mn-lt"/>
              </a:rPr>
              <a:t>PADs</a:t>
            </a:r>
            <a:r>
              <a:rPr lang="es-CO" altLang="pt-BR" sz="2000" dirty="0">
                <a:latin typeface="+mn-lt"/>
              </a:rPr>
              <a:t> (17), </a:t>
            </a:r>
            <a:r>
              <a:rPr lang="es-CO" altLang="pt-BR" sz="2000" dirty="0" err="1">
                <a:latin typeface="+mn-lt"/>
              </a:rPr>
              <a:t>Demissões</a:t>
            </a:r>
            <a:r>
              <a:rPr lang="es-CO" altLang="pt-BR" sz="2000" dirty="0">
                <a:latin typeface="+mn-lt"/>
              </a:rPr>
              <a:t> (14)</a:t>
            </a:r>
          </a:p>
          <a:p>
            <a:pPr algn="just" eaLnBrk="1" hangingPunct="1">
              <a:defRPr/>
            </a:pPr>
            <a:endParaRPr lang="es-CO" altLang="pt-BR" sz="2000" dirty="0">
              <a:latin typeface="+mn-lt"/>
            </a:endParaRPr>
          </a:p>
          <a:p>
            <a:pPr marL="342900" indent="-342900" algn="just" eaLnBrk="1" hangingPunct="1">
              <a:buFontTx/>
              <a:buChar char="-"/>
              <a:defRPr/>
            </a:pPr>
            <a:r>
              <a:rPr lang="es-CO" altLang="pt-BR" sz="2000" b="1" dirty="0">
                <a:latin typeface="+mn-lt"/>
              </a:rPr>
              <a:t>PMSP/SEF</a:t>
            </a:r>
            <a:r>
              <a:rPr lang="es-CO" altLang="pt-BR" sz="2000" dirty="0">
                <a:latin typeface="+mn-lt"/>
              </a:rPr>
              <a:t> (2013/2014): Autos de </a:t>
            </a:r>
            <a:r>
              <a:rPr lang="es-CO" altLang="pt-BR" sz="2000" dirty="0" err="1">
                <a:latin typeface="+mn-lt"/>
              </a:rPr>
              <a:t>Infração</a:t>
            </a:r>
            <a:r>
              <a:rPr lang="es-CO" altLang="pt-BR" sz="2000" dirty="0">
                <a:latin typeface="+mn-lt"/>
              </a:rPr>
              <a:t> (140 </a:t>
            </a:r>
            <a:r>
              <a:rPr lang="es-CO" altLang="pt-BR" sz="2000" dirty="0" err="1">
                <a:latin typeface="+mn-lt"/>
              </a:rPr>
              <a:t>milhões</a:t>
            </a:r>
            <a:r>
              <a:rPr lang="es-CO" altLang="pt-BR" sz="2000" dirty="0">
                <a:latin typeface="+mn-lt"/>
              </a:rPr>
              <a:t> </a:t>
            </a:r>
            <a:r>
              <a:rPr lang="es-CO" altLang="pt-BR" sz="2000" dirty="0" err="1">
                <a:latin typeface="+mn-lt"/>
              </a:rPr>
              <a:t>já</a:t>
            </a:r>
            <a:r>
              <a:rPr lang="es-CO" altLang="pt-BR" sz="2000" dirty="0">
                <a:latin typeface="+mn-lt"/>
              </a:rPr>
              <a:t> pagos, </a:t>
            </a:r>
            <a:r>
              <a:rPr lang="es-CO" altLang="pt-BR" sz="2000" dirty="0" err="1">
                <a:latin typeface="+mn-lt"/>
              </a:rPr>
              <a:t>incluindo</a:t>
            </a:r>
            <a:r>
              <a:rPr lang="es-CO" altLang="pt-BR" sz="2000" dirty="0">
                <a:latin typeface="+mn-lt"/>
              </a:rPr>
              <a:t> multas e </a:t>
            </a:r>
            <a:r>
              <a:rPr lang="es-CO" altLang="pt-BR" sz="2000" dirty="0" err="1">
                <a:latin typeface="+mn-lt"/>
              </a:rPr>
              <a:t>correção</a:t>
            </a:r>
            <a:r>
              <a:rPr lang="es-CO" altLang="pt-BR" sz="2000" dirty="0">
                <a:latin typeface="+mn-lt"/>
              </a:rPr>
              <a:t> </a:t>
            </a:r>
            <a:r>
              <a:rPr lang="es-CO" altLang="pt-BR" sz="2000" dirty="0" err="1">
                <a:latin typeface="+mn-lt"/>
              </a:rPr>
              <a:t>monetária</a:t>
            </a:r>
            <a:r>
              <a:rPr lang="es-CO" altLang="pt-BR" sz="2000" dirty="0">
                <a:latin typeface="+mn-lt"/>
              </a:rPr>
              <a:t>).</a:t>
            </a:r>
          </a:p>
          <a:p>
            <a:pPr marL="342900" indent="-342900" algn="just" eaLnBrk="1" hangingPunct="1">
              <a:buFontTx/>
              <a:buChar char="-"/>
              <a:defRPr/>
            </a:pPr>
            <a:endParaRPr lang="es-CO" altLang="pt-BR" sz="2000" dirty="0">
              <a:latin typeface="+mn-lt"/>
            </a:endParaRPr>
          </a:p>
          <a:p>
            <a:pPr marL="342900" indent="-342900" algn="just" eaLnBrk="1" hangingPunct="1">
              <a:buFontTx/>
              <a:buChar char="-"/>
              <a:defRPr/>
            </a:pPr>
            <a:r>
              <a:rPr lang="es-CO" altLang="pt-BR" sz="2000" b="1" dirty="0">
                <a:latin typeface="+mn-lt"/>
              </a:rPr>
              <a:t>MP-SP</a:t>
            </a:r>
            <a:r>
              <a:rPr lang="es-CO" altLang="pt-BR" sz="2000" dirty="0">
                <a:latin typeface="+mn-lt"/>
              </a:rPr>
              <a:t> (2014): </a:t>
            </a:r>
            <a:r>
              <a:rPr lang="es-CO" altLang="pt-BR" sz="2000" dirty="0" err="1">
                <a:latin typeface="+mn-lt"/>
              </a:rPr>
              <a:t>Bloqueio</a:t>
            </a:r>
            <a:r>
              <a:rPr lang="es-CO" altLang="pt-BR" sz="2000" dirty="0">
                <a:latin typeface="+mn-lt"/>
              </a:rPr>
              <a:t> de </a:t>
            </a:r>
            <a:r>
              <a:rPr lang="es-CO" altLang="pt-BR" sz="2000" dirty="0" err="1">
                <a:latin typeface="+mn-lt"/>
              </a:rPr>
              <a:t>Bens</a:t>
            </a:r>
            <a:r>
              <a:rPr lang="es-CO" altLang="pt-BR" sz="2000" dirty="0">
                <a:latin typeface="+mn-lt"/>
              </a:rPr>
              <a:t> (130 </a:t>
            </a:r>
            <a:r>
              <a:rPr lang="es-CO" altLang="pt-BR" sz="2000" dirty="0" err="1">
                <a:latin typeface="+mn-lt"/>
              </a:rPr>
              <a:t>milhões</a:t>
            </a:r>
            <a:r>
              <a:rPr lang="es-CO" altLang="pt-BR" sz="2000" dirty="0">
                <a:latin typeface="+mn-lt"/>
              </a:rPr>
              <a:t>)</a:t>
            </a:r>
          </a:p>
          <a:p>
            <a:pPr marL="342900" indent="-342900" algn="just" eaLnBrk="1" hangingPunct="1">
              <a:buFontTx/>
              <a:buChar char="-"/>
              <a:defRPr/>
            </a:pPr>
            <a:endParaRPr lang="es-CO" altLang="pt-BR" sz="2000" dirty="0">
              <a:latin typeface="+mn-lt"/>
            </a:endParaRPr>
          </a:p>
          <a:p>
            <a:pPr marL="342900" indent="-342900" algn="just" eaLnBrk="1" hangingPunct="1">
              <a:buFontTx/>
              <a:buChar char="-"/>
              <a:defRPr/>
            </a:pPr>
            <a:r>
              <a:rPr lang="es-CO" altLang="pt-BR" sz="2000" b="1" dirty="0">
                <a:latin typeface="+mn-lt"/>
              </a:rPr>
              <a:t>PMSP/CGM</a:t>
            </a:r>
            <a:r>
              <a:rPr lang="es-CO" altLang="pt-BR" sz="2000" dirty="0">
                <a:latin typeface="+mn-lt"/>
              </a:rPr>
              <a:t> (2013-2015): </a:t>
            </a:r>
            <a:r>
              <a:rPr lang="es-CO" altLang="pt-BR" sz="2000" dirty="0" err="1">
                <a:latin typeface="+mn-lt"/>
              </a:rPr>
              <a:t>Cessão</a:t>
            </a:r>
            <a:r>
              <a:rPr lang="es-CO" altLang="pt-BR" sz="2000" dirty="0">
                <a:latin typeface="+mn-lt"/>
              </a:rPr>
              <a:t> gratuita do Sistema SISPATRI (8 Termos firmados, CGE-MG e TCE-RO </a:t>
            </a:r>
            <a:r>
              <a:rPr lang="es-CO" altLang="pt-BR" sz="2000" dirty="0" err="1">
                <a:latin typeface="+mn-lt"/>
              </a:rPr>
              <a:t>em</a:t>
            </a:r>
            <a:r>
              <a:rPr lang="es-CO" altLang="pt-BR" sz="2000" dirty="0">
                <a:latin typeface="+mn-lt"/>
              </a:rPr>
              <a:t> </a:t>
            </a:r>
            <a:r>
              <a:rPr lang="es-CO" altLang="pt-BR" sz="2000" dirty="0" err="1">
                <a:latin typeface="+mn-lt"/>
              </a:rPr>
              <a:t>funcionamento</a:t>
            </a:r>
            <a:r>
              <a:rPr lang="es-CO" altLang="pt-BR" sz="2000" dirty="0">
                <a:latin typeface="+mn-lt"/>
              </a:rPr>
              <a:t>).</a:t>
            </a:r>
          </a:p>
          <a:p>
            <a:pPr algn="just" eaLnBrk="1" hangingPunct="1">
              <a:defRPr/>
            </a:pPr>
            <a:endParaRPr lang="es-CO" altLang="pt-BR" sz="2200" dirty="0">
              <a:latin typeface="+mn-lt"/>
            </a:endParaRPr>
          </a:p>
          <a:p>
            <a:pPr eaLnBrk="1" hangingPunct="1">
              <a:defRPr/>
            </a:pPr>
            <a:endParaRPr lang="es-CO" altLang="pt-BR" sz="2200" b="1" dirty="0">
              <a:latin typeface="+mn-lt"/>
            </a:endParaRPr>
          </a:p>
          <a:p>
            <a:pPr eaLnBrk="1" hangingPunct="1">
              <a:defRPr/>
            </a:pPr>
            <a:endParaRPr lang="es-CO" altLang="pt-BR" sz="2200" dirty="0">
              <a:latin typeface="+mn-lt"/>
            </a:endParaRPr>
          </a:p>
          <a:p>
            <a:pPr eaLnBrk="1" hangingPunct="1">
              <a:defRPr/>
            </a:pPr>
            <a:endParaRPr lang="es-CO" altLang="pt-BR" sz="2200" dirty="0">
              <a:latin typeface="+mn-lt"/>
            </a:endParaRPr>
          </a:p>
          <a:p>
            <a:pPr eaLnBrk="1" hangingPunct="1">
              <a:defRPr/>
            </a:pPr>
            <a:endParaRPr lang="es-CO" altLang="pt-BR" sz="2200" b="1" dirty="0">
              <a:latin typeface="+mn-lt"/>
            </a:endParaRPr>
          </a:p>
          <a:p>
            <a:pPr eaLnBrk="1" hangingPunct="1">
              <a:defRPr/>
            </a:pPr>
            <a:endParaRPr lang="es-CO" altLang="pt-BR" sz="2400" b="1" dirty="0">
              <a:latin typeface="+mn-lt"/>
            </a:endParaRPr>
          </a:p>
          <a:p>
            <a:pPr eaLnBrk="1" hangingPunct="1">
              <a:defRPr/>
            </a:pPr>
            <a:endParaRPr lang="es-CO" altLang="pt-BR" sz="2400" dirty="0">
              <a:solidFill>
                <a:srgbClr val="0070C0"/>
              </a:solidFill>
              <a:latin typeface="+mn-lt"/>
            </a:endParaRPr>
          </a:p>
        </p:txBody>
      </p:sp>
      <p:sp>
        <p:nvSpPr>
          <p:cNvPr id="7"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Transparência Ativa na atividade Correcional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5" name="Subtítulo 2"/>
          <p:cNvSpPr txBox="1">
            <a:spLocks/>
          </p:cNvSpPr>
          <p:nvPr/>
        </p:nvSpPr>
        <p:spPr>
          <a:xfrm>
            <a:off x="323528" y="5517232"/>
            <a:ext cx="8352928" cy="432048"/>
          </a:xfrm>
          <a:prstGeom prst="rect">
            <a:avLst/>
          </a:prstGeom>
          <a:solidFill>
            <a:schemeClr val="accent1">
              <a:lumMod val="75000"/>
            </a:schemeClr>
          </a:solidFill>
        </p:spPr>
        <p:txBody>
          <a:bodyPr vert="horz" lIns="91440" tIns="45720" rIns="91440" bIns="45720" rtlCol="0">
            <a:normAutofit/>
          </a:bodyPr>
          <a:lstStyle/>
          <a:p>
            <a:pPr algn="ctr"/>
            <a:r>
              <a:rPr lang="pt-BR" sz="2000" dirty="0">
                <a:solidFill>
                  <a:schemeClr val="bg1"/>
                </a:solidFill>
                <a:latin typeface="Arial" pitchFamily="34" charset="0"/>
                <a:cs typeface="Arial" pitchFamily="34" charset="0"/>
              </a:rPr>
              <a:t> POSICIONAMENTO DO ÓRGÃO NO COMBATE À CORRUPÇÃO</a:t>
            </a:r>
          </a:p>
        </p:txBody>
      </p:sp>
      <p:pic>
        <p:nvPicPr>
          <p:cNvPr id="11" name="Imagem 10" descr="fotoEmpresa2.jpg"/>
          <p:cNvPicPr>
            <a:picLocks noChangeAspect="1"/>
          </p:cNvPicPr>
          <p:nvPr/>
        </p:nvPicPr>
        <p:blipFill>
          <a:blip r:embed="rId2" cstate="print"/>
          <a:stretch>
            <a:fillRect/>
          </a:stretch>
        </p:blipFill>
        <p:spPr>
          <a:xfrm>
            <a:off x="395536" y="1772816"/>
            <a:ext cx="3923928" cy="3441845"/>
          </a:xfrm>
          <a:prstGeom prst="rect">
            <a:avLst/>
          </a:prstGeom>
        </p:spPr>
      </p:pic>
      <p:sp>
        <p:nvSpPr>
          <p:cNvPr id="12" name="CaixaDeTexto 11"/>
          <p:cNvSpPr txBox="1"/>
          <p:nvPr/>
        </p:nvSpPr>
        <p:spPr>
          <a:xfrm>
            <a:off x="4499992" y="1556792"/>
            <a:ext cx="4320480" cy="523220"/>
          </a:xfrm>
          <a:prstGeom prst="rect">
            <a:avLst/>
          </a:prstGeom>
          <a:solidFill>
            <a:schemeClr val="accent5">
              <a:lumMod val="20000"/>
              <a:lumOff val="80000"/>
            </a:schemeClr>
          </a:solidFill>
        </p:spPr>
        <p:txBody>
          <a:bodyPr wrap="square" rtlCol="0">
            <a:spAutoFit/>
          </a:bodyPr>
          <a:lstStyle/>
          <a:p>
            <a:pPr algn="ctr">
              <a:spcAft>
                <a:spcPts val="1200"/>
              </a:spcAft>
            </a:pPr>
            <a:r>
              <a:rPr lang="pt-BR" sz="2800" b="1" dirty="0"/>
              <a:t>Informação = Propaganda</a:t>
            </a:r>
          </a:p>
        </p:txBody>
      </p:sp>
      <p:sp>
        <p:nvSpPr>
          <p:cNvPr id="13" name="CaixaDeTexto 12"/>
          <p:cNvSpPr txBox="1"/>
          <p:nvPr/>
        </p:nvSpPr>
        <p:spPr>
          <a:xfrm>
            <a:off x="4716016" y="2276872"/>
            <a:ext cx="3960440" cy="2862322"/>
          </a:xfrm>
          <a:prstGeom prst="rect">
            <a:avLst/>
          </a:prstGeom>
          <a:noFill/>
        </p:spPr>
        <p:txBody>
          <a:bodyPr wrap="square" rtlCol="0">
            <a:spAutoFit/>
          </a:bodyPr>
          <a:lstStyle/>
          <a:p>
            <a:r>
              <a:rPr lang="pt-BR" sz="2000" dirty="0"/>
              <a:t>Página na intranet institucional: o papel da Corregedoria</a:t>
            </a:r>
          </a:p>
          <a:p>
            <a:pPr lvl="1">
              <a:buFont typeface="Arial" pitchFamily="34" charset="0"/>
              <a:buChar char="•"/>
            </a:pPr>
            <a:r>
              <a:rPr lang="pt-BR" sz="2000" dirty="0"/>
              <a:t> Atividades</a:t>
            </a:r>
          </a:p>
          <a:p>
            <a:pPr lvl="1">
              <a:buFont typeface="Arial" pitchFamily="34" charset="0"/>
              <a:buChar char="•"/>
            </a:pPr>
            <a:r>
              <a:rPr lang="pt-BR" sz="2000" dirty="0"/>
              <a:t> Dados Consolidados</a:t>
            </a:r>
          </a:p>
          <a:p>
            <a:pPr lvl="1">
              <a:buFont typeface="Arial" pitchFamily="34" charset="0"/>
              <a:buChar char="•"/>
            </a:pPr>
            <a:r>
              <a:rPr lang="pt-BR" sz="2000" dirty="0"/>
              <a:t> Parcerias e Resultados</a:t>
            </a:r>
          </a:p>
          <a:p>
            <a:pPr lvl="1">
              <a:buFont typeface="Arial" pitchFamily="34" charset="0"/>
              <a:buChar char="•"/>
            </a:pPr>
            <a:r>
              <a:rPr lang="pt-BR" sz="2000" dirty="0"/>
              <a:t> Deveres e Proibições </a:t>
            </a:r>
          </a:p>
          <a:p>
            <a:pPr lvl="1">
              <a:buFont typeface="Arial" pitchFamily="34" charset="0"/>
              <a:buChar char="•"/>
            </a:pPr>
            <a:r>
              <a:rPr lang="pt-BR" sz="2000" dirty="0"/>
              <a:t> Como denunciar infrações</a:t>
            </a:r>
          </a:p>
          <a:p>
            <a:pPr lvl="1">
              <a:buFont typeface="Arial" pitchFamily="34" charset="0"/>
              <a:buChar char="•"/>
            </a:pPr>
            <a:r>
              <a:rPr lang="pt-BR" sz="2000" dirty="0"/>
              <a:t> O que é o processo disciplinar</a:t>
            </a:r>
          </a:p>
          <a:p>
            <a:pPr algn="r"/>
            <a:r>
              <a:rPr lang="pt-BR" sz="2000" i="1" dirty="0"/>
              <a:t> </a:t>
            </a:r>
            <a:r>
              <a:rPr lang="pt-BR" sz="2000" i="1" dirty="0">
                <a:solidFill>
                  <a:schemeClr val="accent5">
                    <a:lumMod val="75000"/>
                  </a:schemeClr>
                </a:solidFill>
              </a:rPr>
              <a:t>quebrar mitos</a:t>
            </a:r>
          </a:p>
        </p:txBody>
      </p:sp>
      <p:cxnSp>
        <p:nvCxnSpPr>
          <p:cNvPr id="17" name="Conector reto 16"/>
          <p:cNvCxnSpPr/>
          <p:nvPr/>
        </p:nvCxnSpPr>
        <p:spPr>
          <a:xfrm flipH="1">
            <a:off x="6588224" y="1700808"/>
            <a:ext cx="72008" cy="2160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Corregedoria como parceira na Prevenção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2" name="CaixaDeTexto 11"/>
          <p:cNvSpPr txBox="1"/>
          <p:nvPr/>
        </p:nvSpPr>
        <p:spPr>
          <a:xfrm>
            <a:off x="395536" y="1340768"/>
            <a:ext cx="8280920" cy="954107"/>
          </a:xfrm>
          <a:prstGeom prst="rect">
            <a:avLst/>
          </a:prstGeom>
          <a:solidFill>
            <a:schemeClr val="accent3">
              <a:lumMod val="20000"/>
              <a:lumOff val="80000"/>
            </a:schemeClr>
          </a:solidFill>
        </p:spPr>
        <p:txBody>
          <a:bodyPr wrap="square" rtlCol="0">
            <a:spAutoFit/>
          </a:bodyPr>
          <a:lstStyle/>
          <a:p>
            <a:pPr algn="ctr"/>
            <a:r>
              <a:rPr lang="pt-BR" sz="2800" b="1" dirty="0"/>
              <a:t>Parceria com  Comissão de Ética e </a:t>
            </a:r>
          </a:p>
          <a:p>
            <a:pPr algn="ctr"/>
            <a:r>
              <a:rPr lang="pt-BR" sz="2800" b="1" dirty="0"/>
              <a:t>Área de Gestão de Pessoas / Capacitação</a:t>
            </a:r>
          </a:p>
        </p:txBody>
      </p:sp>
      <p:sp>
        <p:nvSpPr>
          <p:cNvPr id="13" name="CaixaDeTexto 12"/>
          <p:cNvSpPr txBox="1"/>
          <p:nvPr/>
        </p:nvSpPr>
        <p:spPr>
          <a:xfrm>
            <a:off x="624134" y="2524431"/>
            <a:ext cx="5760640" cy="3724096"/>
          </a:xfrm>
          <a:prstGeom prst="rect">
            <a:avLst/>
          </a:prstGeom>
          <a:noFill/>
        </p:spPr>
        <p:txBody>
          <a:bodyPr wrap="square" rtlCol="0">
            <a:spAutoFit/>
          </a:bodyPr>
          <a:lstStyle/>
          <a:p>
            <a:pPr>
              <a:spcAft>
                <a:spcPts val="1200"/>
              </a:spcAft>
              <a:buFont typeface="Arial" pitchFamily="34" charset="0"/>
              <a:buChar char="•"/>
            </a:pPr>
            <a:r>
              <a:rPr lang="pt-BR" sz="2800" dirty="0"/>
              <a:t> Treinamentos de caráter preventivo</a:t>
            </a:r>
          </a:p>
          <a:p>
            <a:pPr>
              <a:spcAft>
                <a:spcPts val="1200"/>
              </a:spcAft>
              <a:buFont typeface="Arial" pitchFamily="34" charset="0"/>
              <a:buChar char="•"/>
            </a:pPr>
            <a:r>
              <a:rPr lang="pt-BR" sz="2800" dirty="0"/>
              <a:t> Apoio na produção e atualização de conteúdos  e casos práticos</a:t>
            </a:r>
          </a:p>
          <a:p>
            <a:pPr>
              <a:spcAft>
                <a:spcPts val="1200"/>
              </a:spcAft>
              <a:buFont typeface="Arial" pitchFamily="34" charset="0"/>
              <a:buChar char="•"/>
            </a:pPr>
            <a:r>
              <a:rPr lang="pt-BR" sz="2800" dirty="0"/>
              <a:t> Identificação de casos recorrentes</a:t>
            </a:r>
          </a:p>
          <a:p>
            <a:pPr>
              <a:spcAft>
                <a:spcPts val="1200"/>
              </a:spcAft>
              <a:buFont typeface="Arial" pitchFamily="34" charset="0"/>
              <a:buChar char="•"/>
            </a:pPr>
            <a:r>
              <a:rPr lang="pt-BR" sz="2800" dirty="0"/>
              <a:t> Identificação de setores, programas e locais críticos para ações específicas</a:t>
            </a:r>
          </a:p>
          <a:p>
            <a:pPr>
              <a:spcAft>
                <a:spcPts val="1200"/>
              </a:spcAft>
              <a:buFont typeface="Arial" pitchFamily="34" charset="0"/>
              <a:buChar char="•"/>
            </a:pPr>
            <a:r>
              <a:rPr lang="pt-BR" sz="2800" dirty="0"/>
              <a:t> Monitoramento de resultados</a:t>
            </a:r>
            <a:r>
              <a:rPr lang="pt-BR" sz="2000" i="1" dirty="0"/>
              <a:t> </a:t>
            </a:r>
          </a:p>
        </p:txBody>
      </p:sp>
      <p:pic>
        <p:nvPicPr>
          <p:cNvPr id="14" name="Imagem 13" descr="download (6).png"/>
          <p:cNvPicPr>
            <a:picLocks noChangeAspect="1"/>
          </p:cNvPicPr>
          <p:nvPr/>
        </p:nvPicPr>
        <p:blipFill>
          <a:blip r:embed="rId2" cstate="print"/>
          <a:stretch>
            <a:fillRect/>
          </a:stretch>
        </p:blipFill>
        <p:spPr>
          <a:xfrm>
            <a:off x="6488287" y="2558711"/>
            <a:ext cx="1189055" cy="1008112"/>
          </a:xfrm>
          <a:prstGeom prst="rect">
            <a:avLst/>
          </a:prstGeom>
        </p:spPr>
      </p:pic>
      <p:pic>
        <p:nvPicPr>
          <p:cNvPr id="16" name="Imagem 15" descr="images (8).jpg"/>
          <p:cNvPicPr>
            <a:picLocks noChangeAspect="1"/>
          </p:cNvPicPr>
          <p:nvPr/>
        </p:nvPicPr>
        <p:blipFill>
          <a:blip r:embed="rId3" cstate="print"/>
          <a:stretch>
            <a:fillRect/>
          </a:stretch>
        </p:blipFill>
        <p:spPr>
          <a:xfrm>
            <a:off x="7082814" y="5085184"/>
            <a:ext cx="1872208" cy="802375"/>
          </a:xfrm>
          <a:prstGeom prst="rect">
            <a:avLst/>
          </a:prstGeom>
        </p:spPr>
      </p:pic>
      <p:pic>
        <p:nvPicPr>
          <p:cNvPr id="18" name="Imagem 17" descr="download (8).png"/>
          <p:cNvPicPr>
            <a:picLocks noChangeAspect="1"/>
          </p:cNvPicPr>
          <p:nvPr/>
        </p:nvPicPr>
        <p:blipFill>
          <a:blip r:embed="rId4" cstate="print"/>
          <a:stretch>
            <a:fillRect/>
          </a:stretch>
        </p:blipFill>
        <p:spPr>
          <a:xfrm>
            <a:off x="6813246" y="4005064"/>
            <a:ext cx="864096" cy="808941"/>
          </a:xfrm>
          <a:prstGeom prst="rect">
            <a:avLst/>
          </a:prstGeom>
        </p:spPr>
      </p:pic>
      <p:pic>
        <p:nvPicPr>
          <p:cNvPr id="19" name="Imagem 18" descr="download (9).png"/>
          <p:cNvPicPr>
            <a:picLocks noChangeAspect="1"/>
          </p:cNvPicPr>
          <p:nvPr/>
        </p:nvPicPr>
        <p:blipFill>
          <a:blip r:embed="rId5" cstate="print"/>
          <a:stretch>
            <a:fillRect/>
          </a:stretch>
        </p:blipFill>
        <p:spPr>
          <a:xfrm>
            <a:off x="7884368" y="3233415"/>
            <a:ext cx="813247" cy="813247"/>
          </a:xfrm>
          <a:prstGeom prst="rect">
            <a:avLst/>
          </a:prstGeom>
        </p:spPr>
      </p:pic>
      <p:sp>
        <p:nvSpPr>
          <p:cNvPr id="15"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460432" cy="720080"/>
          </a:xfrm>
          <a:solidFill>
            <a:schemeClr val="tx2">
              <a:lumMod val="75000"/>
            </a:schemeClr>
          </a:solidFill>
        </p:spPr>
        <p:txBody>
          <a:bodyPr>
            <a:noAutofit/>
          </a:bodyPr>
          <a:lstStyle/>
          <a:p>
            <a:pPr algn="l"/>
            <a:r>
              <a:rPr lang="pt-BR" sz="3100" dirty="0">
                <a:solidFill>
                  <a:schemeClr val="bg1"/>
                </a:solidFill>
              </a:rPr>
              <a:t>  Corregedoria como um dos pilares da integridade</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228469" y="3588582"/>
            <a:ext cx="8568952" cy="2288690"/>
          </a:xfrm>
          <a:prstGeom prst="rect">
            <a:avLst/>
          </a:prstGeom>
          <a:solidFill>
            <a:schemeClr val="bg1">
              <a:lumMod val="95000"/>
            </a:schemeClr>
          </a:solidFill>
        </p:spPr>
        <p:txBody>
          <a:bodyPr vert="horz" lIns="91440" tIns="45720" rIns="91440" bIns="45720" rtlCol="0">
            <a:normAutofit fontScale="92500" lnSpcReduction="10000"/>
          </a:bodyPr>
          <a:lstStyle/>
          <a:p>
            <a:r>
              <a:rPr lang="pt-BR" sz="2200" dirty="0"/>
              <a:t>Guia de Implantação de Programa de Integridade nas Empresas Estatais:</a:t>
            </a:r>
          </a:p>
          <a:p>
            <a:endParaRPr lang="pt-BR" sz="2200" dirty="0">
              <a:latin typeface="Arial" pitchFamily="34" charset="0"/>
              <a:cs typeface="Arial" pitchFamily="34" charset="0"/>
            </a:endParaRPr>
          </a:p>
          <a:p>
            <a:pPr algn="just"/>
            <a:r>
              <a:rPr lang="pt-BR" sz="3200" dirty="0"/>
              <a:t>A gestão da integridade é um componente da boa </a:t>
            </a:r>
            <a:r>
              <a:rPr lang="pt-BR" sz="3200" dirty="0">
                <a:solidFill>
                  <a:srgbClr val="FF0000"/>
                </a:solidFill>
              </a:rPr>
              <a:t>governança</a:t>
            </a:r>
            <a:r>
              <a:rPr lang="pt-BR" sz="3200" dirty="0"/>
              <a:t>, condição prévia que dá às outras atividades da entidade </a:t>
            </a:r>
            <a:r>
              <a:rPr lang="pt-BR" sz="3200" dirty="0">
                <a:solidFill>
                  <a:srgbClr val="FF0000"/>
                </a:solidFill>
              </a:rPr>
              <a:t>legitimidade, confiabilidade e eficiência</a:t>
            </a:r>
            <a:r>
              <a:rPr lang="pt-BR" sz="3200" dirty="0"/>
              <a:t>.</a:t>
            </a:r>
            <a:endParaRPr lang="pt-BR" sz="3000" dirty="0">
              <a:latin typeface="Arial" pitchFamily="34" charset="0"/>
              <a:cs typeface="Arial" pitchFamily="34" charset="0"/>
            </a:endParaRPr>
          </a:p>
        </p:txBody>
      </p:sp>
      <p:sp>
        <p:nvSpPr>
          <p:cNvPr id="11" name="Subtítulo 2"/>
          <p:cNvSpPr>
            <a:spLocks noGrp="1"/>
          </p:cNvSpPr>
          <p:nvPr>
            <p:ph type="subTitle" idx="1"/>
          </p:nvPr>
        </p:nvSpPr>
        <p:spPr>
          <a:xfrm>
            <a:off x="209835" y="1384474"/>
            <a:ext cx="8460432" cy="1224136"/>
          </a:xfrm>
          <a:solidFill>
            <a:schemeClr val="bg1">
              <a:lumMod val="95000"/>
            </a:schemeClr>
          </a:solidFill>
        </p:spPr>
        <p:txBody>
          <a:bodyPr>
            <a:normAutofit/>
          </a:bodyPr>
          <a:lstStyle/>
          <a:p>
            <a:pPr algn="l"/>
            <a:r>
              <a:rPr lang="pt-BR" dirty="0">
                <a:solidFill>
                  <a:schemeClr val="tx1"/>
                </a:solidFill>
              </a:rPr>
              <a:t>Como a Corregedoria impacta a organização? </a:t>
            </a:r>
            <a:r>
              <a:rPr lang="pt-BR" b="1" dirty="0">
                <a:solidFill>
                  <a:srgbClr val="0070C0"/>
                </a:solidFill>
              </a:rPr>
              <a:t>RESULTADOS      IMAGEM       PROCEDIMENTOS</a:t>
            </a:r>
          </a:p>
        </p:txBody>
      </p:sp>
      <p:sp>
        <p:nvSpPr>
          <p:cNvPr id="12" name="Seta para baixo 11"/>
          <p:cNvSpPr/>
          <p:nvPr/>
        </p:nvSpPr>
        <p:spPr>
          <a:xfrm>
            <a:off x="3779912" y="2708920"/>
            <a:ext cx="1008112" cy="79208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A Corregedoria Seccional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3" name="CaixaDeTexto 12"/>
          <p:cNvSpPr txBox="1"/>
          <p:nvPr/>
        </p:nvSpPr>
        <p:spPr>
          <a:xfrm>
            <a:off x="251520" y="1412776"/>
            <a:ext cx="4896544" cy="400110"/>
          </a:xfrm>
          <a:prstGeom prst="rect">
            <a:avLst/>
          </a:prstGeom>
          <a:solidFill>
            <a:schemeClr val="accent6">
              <a:lumMod val="40000"/>
              <a:lumOff val="60000"/>
            </a:schemeClr>
          </a:solidFill>
        </p:spPr>
        <p:txBody>
          <a:bodyPr wrap="square" rtlCol="0">
            <a:spAutoFit/>
          </a:bodyPr>
          <a:lstStyle/>
          <a:p>
            <a:r>
              <a:rPr lang="pt-BR" sz="2000" dirty="0"/>
              <a:t>ESPECIALIZAÇÃO DA FUNÇÃO CORRECIONAL</a:t>
            </a:r>
          </a:p>
        </p:txBody>
      </p:sp>
      <p:sp>
        <p:nvSpPr>
          <p:cNvPr id="14" name="Subtítulo 2"/>
          <p:cNvSpPr txBox="1">
            <a:spLocks/>
          </p:cNvSpPr>
          <p:nvPr/>
        </p:nvSpPr>
        <p:spPr>
          <a:xfrm>
            <a:off x="755576" y="5445224"/>
            <a:ext cx="7704856" cy="648072"/>
          </a:xfrm>
          <a:prstGeom prst="rect">
            <a:avLst/>
          </a:prstGeom>
          <a:solidFill>
            <a:schemeClr val="accent6">
              <a:lumMod val="75000"/>
            </a:schemeClr>
          </a:solidFill>
        </p:spPr>
        <p:txBody>
          <a:bodyPr vert="horz" lIns="91440" tIns="45720" rIns="91440" bIns="45720" rtlCol="0">
            <a:normAutofit/>
          </a:bodyPr>
          <a:lstStyle/>
          <a:p>
            <a:pPr algn="ctr"/>
            <a:r>
              <a:rPr lang="pt-BR" sz="2800" dirty="0">
                <a:solidFill>
                  <a:schemeClr val="bg1"/>
                </a:solidFill>
                <a:latin typeface="Arial" pitchFamily="34" charset="0"/>
                <a:cs typeface="Arial" pitchFamily="34" charset="0"/>
              </a:rPr>
              <a:t> COMPROMETIMENTO DA ALTA DIREÇÃO </a:t>
            </a:r>
          </a:p>
        </p:txBody>
      </p:sp>
      <p:pic>
        <p:nvPicPr>
          <p:cNvPr id="17" name="Imagem 16" descr="board-755792_960_720.jpg"/>
          <p:cNvPicPr>
            <a:picLocks noChangeAspect="1"/>
          </p:cNvPicPr>
          <p:nvPr/>
        </p:nvPicPr>
        <p:blipFill>
          <a:blip r:embed="rId2" cstate="print"/>
          <a:stretch>
            <a:fillRect/>
          </a:stretch>
        </p:blipFill>
        <p:spPr>
          <a:xfrm>
            <a:off x="5796136" y="1340768"/>
            <a:ext cx="3131840" cy="2061795"/>
          </a:xfrm>
          <a:prstGeom prst="rect">
            <a:avLst/>
          </a:prstGeom>
        </p:spPr>
      </p:pic>
      <p:sp>
        <p:nvSpPr>
          <p:cNvPr id="18" name="CaixaDeTexto 17"/>
          <p:cNvSpPr txBox="1"/>
          <p:nvPr/>
        </p:nvSpPr>
        <p:spPr>
          <a:xfrm>
            <a:off x="251520" y="2276872"/>
            <a:ext cx="6408712" cy="1846659"/>
          </a:xfrm>
          <a:prstGeom prst="rect">
            <a:avLst/>
          </a:prstGeom>
          <a:noFill/>
        </p:spPr>
        <p:txBody>
          <a:bodyPr wrap="square" rtlCol="0">
            <a:spAutoFit/>
          </a:bodyPr>
          <a:lstStyle/>
          <a:p>
            <a:r>
              <a:rPr lang="pt-BR" sz="2000" dirty="0"/>
              <a:t>CORREGEDOR(A) SECCIONAL</a:t>
            </a:r>
          </a:p>
          <a:p>
            <a:endParaRPr lang="pt-BR" sz="1100" dirty="0"/>
          </a:p>
          <a:p>
            <a:pPr marL="0" lvl="1">
              <a:buFont typeface="Wingdings" pitchFamily="2" charset="2"/>
              <a:buChar char="ü"/>
            </a:pPr>
            <a:r>
              <a:rPr lang="pt-BR" sz="2000" dirty="0"/>
              <a:t> mandato fixo para o cargo </a:t>
            </a:r>
          </a:p>
          <a:p>
            <a:pPr marL="0" lvl="1">
              <a:buFont typeface="Wingdings" pitchFamily="2" charset="2"/>
              <a:buChar char="ü"/>
            </a:pPr>
            <a:r>
              <a:rPr lang="pt-BR" sz="2000" dirty="0"/>
              <a:t> requisitos mínimos para o provimento </a:t>
            </a:r>
          </a:p>
          <a:p>
            <a:pPr marL="0" lvl="1">
              <a:buFont typeface="Wingdings" pitchFamily="2" charset="2"/>
              <a:buChar char="ü"/>
            </a:pPr>
            <a:r>
              <a:rPr lang="pt-BR" sz="2000" dirty="0"/>
              <a:t> indicação para o cargo submetida à aprovação </a:t>
            </a:r>
          </a:p>
          <a:p>
            <a:pPr marL="0" lvl="1"/>
            <a:r>
              <a:rPr lang="pt-BR" sz="2000" dirty="0"/>
              <a:t>da </a:t>
            </a:r>
            <a:r>
              <a:rPr lang="pt-BR" sz="2000" dirty="0" err="1"/>
              <a:t>Corregedoria-Geral</a:t>
            </a:r>
            <a:r>
              <a:rPr lang="pt-BR" sz="2000" dirty="0"/>
              <a:t> da União (Órgão Central do SISCOR)</a:t>
            </a:r>
            <a:endParaRPr lang="pt-BR" dirty="0"/>
          </a:p>
        </p:txBody>
      </p:sp>
      <p:sp>
        <p:nvSpPr>
          <p:cNvPr id="19" name="CaixaDeTexto 18"/>
          <p:cNvSpPr txBox="1"/>
          <p:nvPr/>
        </p:nvSpPr>
        <p:spPr>
          <a:xfrm>
            <a:off x="395536" y="4437112"/>
            <a:ext cx="8280920" cy="707886"/>
          </a:xfrm>
          <a:prstGeom prst="rect">
            <a:avLst/>
          </a:prstGeom>
          <a:noFill/>
        </p:spPr>
        <p:txBody>
          <a:bodyPr wrap="square" rtlCol="0">
            <a:spAutoFit/>
          </a:bodyPr>
          <a:lstStyle/>
          <a:p>
            <a:pPr algn="ctr"/>
            <a:r>
              <a:rPr lang="pt-BR" sz="2000" b="1" dirty="0"/>
              <a:t>VINCULAÇÃO DIRETA AO DIRIGENTE MÁXIMO DO ÓRGÃO</a:t>
            </a:r>
          </a:p>
          <a:p>
            <a:pPr algn="ctr"/>
            <a:r>
              <a:rPr lang="pt-BR" sz="2000" dirty="0"/>
              <a:t>não deve estar subordinada a  outra área</a:t>
            </a:r>
          </a:p>
        </p:txBody>
      </p:sp>
      <p:sp>
        <p:nvSpPr>
          <p:cNvPr id="15"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A Corregedoria Seccional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3" name="CaixaDeTexto 12"/>
          <p:cNvSpPr txBox="1"/>
          <p:nvPr/>
        </p:nvSpPr>
        <p:spPr>
          <a:xfrm>
            <a:off x="251520" y="1196752"/>
            <a:ext cx="8568952" cy="707886"/>
          </a:xfrm>
          <a:prstGeom prst="rect">
            <a:avLst/>
          </a:prstGeom>
          <a:solidFill>
            <a:schemeClr val="accent6">
              <a:lumMod val="40000"/>
              <a:lumOff val="60000"/>
            </a:schemeClr>
          </a:solidFill>
        </p:spPr>
        <p:txBody>
          <a:bodyPr wrap="square" rtlCol="0">
            <a:spAutoFit/>
          </a:bodyPr>
          <a:lstStyle/>
          <a:p>
            <a:pPr algn="ctr"/>
            <a:r>
              <a:rPr lang="pt-BR" sz="2000" b="1" dirty="0"/>
              <a:t>COMPETÊNCIAS</a:t>
            </a:r>
            <a:r>
              <a:rPr lang="pt-BR" sz="2000" dirty="0"/>
              <a:t> ASSEGURADAS NO REGIMENTO E </a:t>
            </a:r>
          </a:p>
          <a:p>
            <a:pPr algn="ctr"/>
            <a:r>
              <a:rPr lang="pt-BR" sz="2000" dirty="0"/>
              <a:t>DEMAIS NORMATIVOS INTERNOS</a:t>
            </a:r>
          </a:p>
        </p:txBody>
      </p:sp>
      <p:sp>
        <p:nvSpPr>
          <p:cNvPr id="18" name="CaixaDeTexto 17"/>
          <p:cNvSpPr txBox="1"/>
          <p:nvPr/>
        </p:nvSpPr>
        <p:spPr>
          <a:xfrm>
            <a:off x="251520" y="1916832"/>
            <a:ext cx="8496944" cy="4785926"/>
          </a:xfrm>
          <a:prstGeom prst="rect">
            <a:avLst/>
          </a:prstGeom>
          <a:solidFill>
            <a:schemeClr val="bg1"/>
          </a:solidFill>
        </p:spPr>
        <p:txBody>
          <a:bodyPr wrap="square" rtlCol="0">
            <a:spAutoFit/>
          </a:bodyPr>
          <a:lstStyle/>
          <a:p>
            <a:pPr marL="0" lvl="1">
              <a:spcAft>
                <a:spcPts val="300"/>
              </a:spcAft>
              <a:buFont typeface="Wingdings" pitchFamily="2" charset="2"/>
              <a:buChar char="ü"/>
            </a:pPr>
            <a:r>
              <a:rPr lang="pt-BR" sz="2000" dirty="0"/>
              <a:t> gerenciar as atividades correcionais</a:t>
            </a:r>
          </a:p>
          <a:p>
            <a:pPr marL="0" lvl="1">
              <a:spcAft>
                <a:spcPts val="300"/>
              </a:spcAft>
              <a:buFont typeface="Wingdings" pitchFamily="2" charset="2"/>
              <a:buChar char="ü"/>
            </a:pPr>
            <a:r>
              <a:rPr lang="pt-BR" sz="2000" dirty="0"/>
              <a:t> analisar denúncias e representações</a:t>
            </a:r>
          </a:p>
          <a:p>
            <a:pPr marL="0" lvl="1">
              <a:spcAft>
                <a:spcPts val="300"/>
              </a:spcAft>
              <a:buFont typeface="Wingdings" pitchFamily="2" charset="2"/>
              <a:buChar char="ü"/>
            </a:pPr>
            <a:r>
              <a:rPr lang="pt-BR" sz="2000" dirty="0"/>
              <a:t> promover o juízo de admissibilidade correcional</a:t>
            </a:r>
          </a:p>
          <a:p>
            <a:pPr marL="0" lvl="1">
              <a:spcAft>
                <a:spcPts val="300"/>
              </a:spcAft>
              <a:buFont typeface="Wingdings" pitchFamily="2" charset="2"/>
              <a:buChar char="ü"/>
            </a:pPr>
            <a:r>
              <a:rPr lang="pt-BR" sz="2000" dirty="0"/>
              <a:t> instaurar, prorrogar, reconduzir e arquivar procedimentos correcionais</a:t>
            </a:r>
          </a:p>
          <a:p>
            <a:pPr marL="0" lvl="1">
              <a:spcAft>
                <a:spcPts val="300"/>
              </a:spcAft>
              <a:buFont typeface="Wingdings" pitchFamily="2" charset="2"/>
              <a:buChar char="ü"/>
            </a:pPr>
            <a:r>
              <a:rPr lang="pt-BR" sz="2000" dirty="0"/>
              <a:t> instaurar processos de apuração de responsabilidade de pessoa jurídica</a:t>
            </a:r>
          </a:p>
          <a:p>
            <a:pPr marL="0" lvl="1">
              <a:spcAft>
                <a:spcPts val="300"/>
              </a:spcAft>
              <a:buFont typeface="Wingdings" pitchFamily="2" charset="2"/>
              <a:buChar char="ü"/>
            </a:pPr>
            <a:r>
              <a:rPr lang="pt-BR" sz="2000" dirty="0"/>
              <a:t> realizar inspeções correcionais</a:t>
            </a:r>
          </a:p>
          <a:p>
            <a:pPr marL="0" lvl="1">
              <a:spcAft>
                <a:spcPts val="300"/>
              </a:spcAft>
              <a:buFont typeface="Wingdings" pitchFamily="2" charset="2"/>
              <a:buChar char="ü"/>
            </a:pPr>
            <a:r>
              <a:rPr lang="pt-BR" sz="2000" dirty="0"/>
              <a:t> gerenciar e acompanhar as Comissões Processantes</a:t>
            </a:r>
          </a:p>
          <a:p>
            <a:pPr marL="0" lvl="1">
              <a:spcAft>
                <a:spcPts val="300"/>
              </a:spcAft>
              <a:buFont typeface="Wingdings" pitchFamily="2" charset="2"/>
              <a:buChar char="ü"/>
            </a:pPr>
            <a:r>
              <a:rPr lang="pt-BR" sz="2000" dirty="0"/>
              <a:t> gerenciar as informações correcionais e manter registro atualizado dos processos no Sistema CGU-PAD (e demais sistemas institucionais)</a:t>
            </a:r>
          </a:p>
          <a:p>
            <a:pPr marL="0" lvl="1">
              <a:spcAft>
                <a:spcPts val="300"/>
              </a:spcAft>
              <a:buFont typeface="Wingdings" pitchFamily="2" charset="2"/>
              <a:buChar char="ü"/>
            </a:pPr>
            <a:r>
              <a:rPr lang="pt-BR" sz="2000" dirty="0"/>
              <a:t> proceder à análise dos relatórios emitidos pelas Comissões Processantes</a:t>
            </a:r>
          </a:p>
          <a:p>
            <a:pPr marL="0" lvl="1">
              <a:spcAft>
                <a:spcPts val="300"/>
              </a:spcAft>
              <a:buFont typeface="Wingdings" pitchFamily="2" charset="2"/>
              <a:buChar char="ü"/>
            </a:pPr>
            <a:r>
              <a:rPr lang="pt-BR" sz="2000" dirty="0"/>
              <a:t> proceder ao julgamento de procedimentos investigativos e </a:t>
            </a:r>
            <a:r>
              <a:rPr lang="pt-BR" sz="2000" dirty="0" err="1"/>
              <a:t>PAD’s</a:t>
            </a:r>
            <a:r>
              <a:rPr lang="pt-BR" sz="2000" dirty="0"/>
              <a:t> (pena de advertência e suspensão de até 30 dias)</a:t>
            </a:r>
          </a:p>
          <a:p>
            <a:pPr marL="0" lvl="1">
              <a:spcAft>
                <a:spcPts val="300"/>
              </a:spcAft>
              <a:buFont typeface="Wingdings" pitchFamily="2" charset="2"/>
              <a:buChar char="ü"/>
            </a:pPr>
            <a:r>
              <a:rPr lang="pt-BR" sz="2000" dirty="0"/>
              <a:t> proceder à interlocução com as autoridades do SISCOR e coordenação de investigações com outros órgãos e instâncias de controle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A Corregedoria Seccional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3" name="CaixaDeTexto 12"/>
          <p:cNvSpPr txBox="1"/>
          <p:nvPr/>
        </p:nvSpPr>
        <p:spPr>
          <a:xfrm>
            <a:off x="251520" y="1268760"/>
            <a:ext cx="8496944" cy="707886"/>
          </a:xfrm>
          <a:prstGeom prst="rect">
            <a:avLst/>
          </a:prstGeom>
          <a:solidFill>
            <a:schemeClr val="accent6">
              <a:lumMod val="40000"/>
              <a:lumOff val="60000"/>
            </a:schemeClr>
          </a:solidFill>
        </p:spPr>
        <p:txBody>
          <a:bodyPr wrap="square" rtlCol="0">
            <a:spAutoFit/>
          </a:bodyPr>
          <a:lstStyle/>
          <a:p>
            <a:pPr algn="ctr"/>
            <a:r>
              <a:rPr lang="pt-BR" sz="2000" b="1" dirty="0"/>
              <a:t>PRERROGATIVAS</a:t>
            </a:r>
            <a:r>
              <a:rPr lang="pt-BR" sz="2000" dirty="0"/>
              <a:t>  ASSEGURADAS NO REGIMENTO E </a:t>
            </a:r>
          </a:p>
          <a:p>
            <a:pPr algn="ctr"/>
            <a:r>
              <a:rPr lang="pt-BR" sz="2000" dirty="0"/>
              <a:t>DEMAIS NORMATIVOS INTERNOS</a:t>
            </a:r>
          </a:p>
        </p:txBody>
      </p:sp>
      <p:sp>
        <p:nvSpPr>
          <p:cNvPr id="18" name="CaixaDeTexto 17"/>
          <p:cNvSpPr txBox="1"/>
          <p:nvPr/>
        </p:nvSpPr>
        <p:spPr>
          <a:xfrm>
            <a:off x="323528" y="2276872"/>
            <a:ext cx="8496944" cy="2554545"/>
          </a:xfrm>
          <a:prstGeom prst="rect">
            <a:avLst/>
          </a:prstGeom>
          <a:noFill/>
        </p:spPr>
        <p:txBody>
          <a:bodyPr wrap="square" rtlCol="0">
            <a:spAutoFit/>
          </a:bodyPr>
          <a:lstStyle/>
          <a:p>
            <a:pPr>
              <a:spcAft>
                <a:spcPts val="1200"/>
              </a:spcAft>
              <a:buFont typeface="Wingdings" pitchFamily="2" charset="2"/>
              <a:buChar char="ü"/>
            </a:pPr>
            <a:r>
              <a:rPr lang="pt-BR" sz="2000" dirty="0"/>
              <a:t>Obrigatoriedade de os departamentos do órgão apresentarem as informações solicitadas, de forma tempestiva e completa</a:t>
            </a:r>
          </a:p>
          <a:p>
            <a:pPr>
              <a:spcAft>
                <a:spcPts val="1200"/>
              </a:spcAft>
              <a:buFont typeface="Wingdings" pitchFamily="2" charset="2"/>
              <a:buChar char="ü"/>
            </a:pPr>
            <a:r>
              <a:rPr lang="pt-BR" sz="2000" dirty="0"/>
              <a:t>Possibilidade de obter apoio necessário dos colaboradores das unidades e assistência de especialistas e profissionais, de dentro e de fora do órgão, quando considerado necessário</a:t>
            </a:r>
          </a:p>
          <a:p>
            <a:pPr>
              <a:spcAft>
                <a:spcPts val="1200"/>
              </a:spcAft>
              <a:buFont typeface="Wingdings" pitchFamily="2" charset="2"/>
              <a:buChar char="ü"/>
            </a:pPr>
            <a:r>
              <a:rPr lang="pt-BR" sz="2000" dirty="0"/>
              <a:t>Amplo acesso da comissão processante a todos os meios cabíveis para a elucidação dos fatos e a obtenção de provas.</a:t>
            </a:r>
          </a:p>
        </p:txBody>
      </p:sp>
      <p:sp>
        <p:nvSpPr>
          <p:cNvPr id="11"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Informações Adicionais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dirty="0"/>
          </a:p>
        </p:txBody>
      </p:sp>
      <p:sp>
        <p:nvSpPr>
          <p:cNvPr id="13" name="CaixaDeTexto 12"/>
          <p:cNvSpPr txBox="1"/>
          <p:nvPr/>
        </p:nvSpPr>
        <p:spPr>
          <a:xfrm>
            <a:off x="489636" y="1772816"/>
            <a:ext cx="8496944" cy="707886"/>
          </a:xfrm>
          <a:prstGeom prst="rect">
            <a:avLst/>
          </a:prstGeom>
          <a:noFill/>
        </p:spPr>
        <p:txBody>
          <a:bodyPr wrap="square" rtlCol="0">
            <a:spAutoFit/>
          </a:bodyPr>
          <a:lstStyle/>
          <a:p>
            <a:pPr fontAlgn="base"/>
            <a:r>
              <a:rPr lang="pt-BR" sz="2000" dirty="0"/>
              <a:t>AUDITORIA DE INTEGRIDADE - ACHADOS</a:t>
            </a:r>
          </a:p>
          <a:p>
            <a:pPr fontAlgn="base"/>
            <a:endParaRPr lang="pt-BR" sz="2000" dirty="0"/>
          </a:p>
        </p:txBody>
      </p:sp>
      <p:sp>
        <p:nvSpPr>
          <p:cNvPr id="11" name="CaixaDeTexto 10"/>
          <p:cNvSpPr txBox="1"/>
          <p:nvPr/>
        </p:nvSpPr>
        <p:spPr>
          <a:xfrm>
            <a:off x="431987" y="2596343"/>
            <a:ext cx="8280920" cy="3370153"/>
          </a:xfrm>
          <a:prstGeom prst="rect">
            <a:avLst/>
          </a:prstGeom>
          <a:noFill/>
        </p:spPr>
        <p:txBody>
          <a:bodyPr wrap="square" rtlCol="0">
            <a:spAutoFit/>
          </a:bodyPr>
          <a:lstStyle/>
          <a:p>
            <a:pPr algn="just">
              <a:spcAft>
                <a:spcPts val="1800"/>
              </a:spcAft>
              <a:buFont typeface="Wingdings" pitchFamily="2" charset="2"/>
              <a:buChar char="Ø"/>
            </a:pPr>
            <a:r>
              <a:rPr lang="pt-BR" sz="2100" dirty="0"/>
              <a:t> Falha no fluxo da denúncia (juízo de admissibilidade pela chefia da área)</a:t>
            </a:r>
          </a:p>
          <a:p>
            <a:pPr algn="just">
              <a:spcAft>
                <a:spcPts val="1800"/>
              </a:spcAft>
              <a:buFont typeface="Wingdings" pitchFamily="2" charset="2"/>
              <a:buChar char="Ø"/>
            </a:pPr>
            <a:r>
              <a:rPr lang="pt-BR" sz="2100" dirty="0"/>
              <a:t> Ausência de feedback da Corregedoria: não há retorno para a Alta Direção nem para os empregados (transparência interna)</a:t>
            </a:r>
          </a:p>
          <a:p>
            <a:pPr algn="just">
              <a:spcAft>
                <a:spcPts val="1800"/>
              </a:spcAft>
              <a:buFont typeface="Wingdings" pitchFamily="2" charset="2"/>
              <a:buChar char="Ø"/>
            </a:pPr>
            <a:r>
              <a:rPr lang="pt-BR" sz="2100" dirty="0"/>
              <a:t> Não dispõe de dados sobre os </a:t>
            </a:r>
            <a:r>
              <a:rPr lang="pt-BR" sz="2100" dirty="0" err="1"/>
              <a:t>PAD’s</a:t>
            </a:r>
            <a:r>
              <a:rPr lang="pt-BR" sz="2100" dirty="0"/>
              <a:t> (não implementou o CGU-PAD)</a:t>
            </a:r>
          </a:p>
          <a:p>
            <a:pPr algn="just">
              <a:spcAft>
                <a:spcPts val="1800"/>
              </a:spcAft>
              <a:buFont typeface="Wingdings" pitchFamily="2" charset="2"/>
              <a:buChar char="Ø"/>
            </a:pPr>
            <a:r>
              <a:rPr lang="pt-BR" sz="2100" dirty="0"/>
              <a:t> Entidade não dispõe de unidade especializada na área correcional. Deficiência de pessoal. Falha grave na apuração de indícios de fraude identificados nas ações de auditoria. Impacto na avaliação do comprometimento da Alta Administração da Empresa. </a:t>
            </a:r>
          </a:p>
        </p:txBody>
      </p:sp>
      <p:pic>
        <p:nvPicPr>
          <p:cNvPr id="12" name="Imagem 11" descr="download (5).png"/>
          <p:cNvPicPr>
            <a:picLocks noChangeAspect="1"/>
          </p:cNvPicPr>
          <p:nvPr/>
        </p:nvPicPr>
        <p:blipFill>
          <a:blip r:embed="rId2" cstate="print"/>
          <a:stretch>
            <a:fillRect/>
          </a:stretch>
        </p:blipFill>
        <p:spPr>
          <a:xfrm>
            <a:off x="6156176" y="1206456"/>
            <a:ext cx="2366714" cy="1420028"/>
          </a:xfrm>
          <a:prstGeom prst="rect">
            <a:avLst/>
          </a:prstGeom>
        </p:spPr>
      </p:pic>
      <p:sp>
        <p:nvSpPr>
          <p:cNvPr id="14"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lumMod val="75000"/>
            </a:schemeClr>
          </a:solidFill>
        </p:spPr>
        <p:txBody>
          <a:bodyPr/>
          <a:lstStyle/>
          <a:p>
            <a:r>
              <a:rPr lang="pt-BR" dirty="0" smtClean="0">
                <a:solidFill>
                  <a:schemeClr val="bg1"/>
                </a:solidFill>
              </a:rPr>
              <a:t>CONTATOS</a:t>
            </a:r>
            <a:endParaRPr lang="pt-BR" dirty="0">
              <a:solidFill>
                <a:schemeClr val="bg1"/>
              </a:solidFill>
            </a:endParaRPr>
          </a:p>
        </p:txBody>
      </p:sp>
      <p:sp>
        <p:nvSpPr>
          <p:cNvPr id="3" name="Espaço Reservado para Conteúdo 2"/>
          <p:cNvSpPr>
            <a:spLocks noGrp="1"/>
          </p:cNvSpPr>
          <p:nvPr>
            <p:ph idx="1"/>
          </p:nvPr>
        </p:nvSpPr>
        <p:spPr/>
        <p:txBody>
          <a:bodyPr/>
          <a:lstStyle/>
          <a:p>
            <a:endParaRPr lang="pt-BR" dirty="0" smtClean="0"/>
          </a:p>
          <a:p>
            <a:endParaRPr lang="pt-BR" dirty="0" smtClean="0"/>
          </a:p>
          <a:p>
            <a:r>
              <a:rPr lang="pt-BR" dirty="0" smtClean="0"/>
              <a:t>Jorge Arzabe </a:t>
            </a:r>
            <a:r>
              <a:rPr lang="pt-BR" smtClean="0"/>
              <a:t>– (061) 98246-2930</a:t>
            </a:r>
            <a:endParaRPr lang="pt-BR" dirty="0" smtClean="0"/>
          </a:p>
          <a:p>
            <a:r>
              <a:rPr lang="pt-BR" b="1" u="sng" dirty="0" smtClean="0"/>
              <a:t>CORREGEDORIA</a:t>
            </a:r>
            <a:r>
              <a:rPr lang="pt-BR" dirty="0" smtClean="0"/>
              <a:t> :</a:t>
            </a:r>
          </a:p>
          <a:p>
            <a:r>
              <a:rPr lang="pt-BR" dirty="0" err="1" smtClean="0"/>
              <a:t>E-Mail</a:t>
            </a:r>
            <a:r>
              <a:rPr lang="pt-BR" dirty="0" smtClean="0"/>
              <a:t>: </a:t>
            </a:r>
            <a:r>
              <a:rPr lang="pt-BR" dirty="0" smtClean="0">
                <a:hlinkClick r:id="rId2"/>
              </a:rPr>
              <a:t>corregedoria@transportes.gov.br</a:t>
            </a:r>
            <a:endParaRPr lang="pt-BR" dirty="0" smtClean="0"/>
          </a:p>
          <a:p>
            <a:r>
              <a:rPr lang="pt-BR" dirty="0" err="1" smtClean="0"/>
              <a:t>Tel</a:t>
            </a:r>
            <a:r>
              <a:rPr lang="pt-BR" dirty="0" smtClean="0"/>
              <a:t>: 2029-7609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lumMod val="75000"/>
            </a:schemeClr>
          </a:solidFill>
        </p:spPr>
        <p:txBody>
          <a:bodyPr>
            <a:normAutofit fontScale="90000"/>
          </a:bodyPr>
          <a:lstStyle/>
          <a:p>
            <a:r>
              <a:rPr lang="pt-BR" dirty="0" smtClean="0">
                <a:solidFill>
                  <a:schemeClr val="bg1"/>
                </a:solidFill>
              </a:rPr>
              <a:t/>
            </a:r>
            <a:br>
              <a:rPr lang="pt-BR" dirty="0" smtClean="0">
                <a:solidFill>
                  <a:schemeClr val="bg1"/>
                </a:solidFill>
              </a:rPr>
            </a:br>
            <a:r>
              <a:rPr lang="pt-BR" dirty="0" smtClean="0">
                <a:solidFill>
                  <a:schemeClr val="bg1"/>
                </a:solidFill>
              </a:rPr>
              <a:t>Governança Pública</a:t>
            </a:r>
            <a:br>
              <a:rPr lang="pt-BR" dirty="0" smtClean="0">
                <a:solidFill>
                  <a:schemeClr val="bg1"/>
                </a:solidFill>
              </a:rPr>
            </a:br>
            <a:r>
              <a:rPr lang="pt-BR" sz="2000" dirty="0" smtClean="0">
                <a:solidFill>
                  <a:schemeClr val="bg1"/>
                </a:solidFill>
              </a:rPr>
              <a:t>Decreto nº 9.203- Nov/2017</a:t>
            </a:r>
            <a:r>
              <a:rPr lang="pt-BR" dirty="0" smtClean="0">
                <a:solidFill>
                  <a:schemeClr val="bg1"/>
                </a:solidFill>
              </a:rPr>
              <a:t/>
            </a:r>
            <a:br>
              <a:rPr lang="pt-BR" dirty="0" smtClean="0">
                <a:solidFill>
                  <a:schemeClr val="bg1"/>
                </a:solidFill>
              </a:rPr>
            </a:br>
            <a:endParaRPr lang="pt-BR" dirty="0">
              <a:solidFill>
                <a:schemeClr val="bg1"/>
              </a:solidFill>
            </a:endParaRPr>
          </a:p>
        </p:txBody>
      </p:sp>
      <p:sp>
        <p:nvSpPr>
          <p:cNvPr id="3" name="Espaço Reservado para Conteúdo 2"/>
          <p:cNvSpPr>
            <a:spLocks noGrp="1"/>
          </p:cNvSpPr>
          <p:nvPr>
            <p:ph idx="1"/>
          </p:nvPr>
        </p:nvSpPr>
        <p:spPr>
          <a:xfrm>
            <a:off x="457200" y="1600201"/>
            <a:ext cx="8229600" cy="4421088"/>
          </a:xfrm>
          <a:solidFill>
            <a:schemeClr val="bg1"/>
          </a:solidFill>
          <a:ln>
            <a:solidFill>
              <a:srgbClr val="00B0F0"/>
            </a:solidFill>
          </a:ln>
        </p:spPr>
        <p:txBody>
          <a:bodyPr/>
          <a:lstStyle/>
          <a:p>
            <a:r>
              <a:rPr lang="pt-BR" sz="1800" dirty="0" smtClean="0"/>
              <a:t>MECANISMOS</a:t>
            </a:r>
            <a:r>
              <a:rPr lang="pt-BR" sz="2800" dirty="0" smtClean="0"/>
              <a:t> </a:t>
            </a:r>
            <a:r>
              <a:rPr lang="pt-BR" sz="1800" dirty="0" smtClean="0"/>
              <a:t>DE GOVERNANÇA	</a:t>
            </a:r>
            <a:r>
              <a:rPr lang="pt-BR" sz="2000" dirty="0" smtClean="0"/>
              <a:t>	</a:t>
            </a:r>
          </a:p>
          <a:p>
            <a:pPr lvl="2"/>
            <a:r>
              <a:rPr lang="pt-BR" sz="1400" dirty="0" smtClean="0"/>
              <a:t>LIDERANÇA</a:t>
            </a:r>
          </a:p>
          <a:p>
            <a:pPr lvl="2"/>
            <a:r>
              <a:rPr lang="pt-BR" sz="1400" dirty="0" smtClean="0"/>
              <a:t>ESTRATÉGIA</a:t>
            </a:r>
          </a:p>
          <a:p>
            <a:pPr lvl="2"/>
            <a:r>
              <a:rPr lang="pt-BR" sz="1400" dirty="0" smtClean="0"/>
              <a:t>CONTROLE</a:t>
            </a:r>
          </a:p>
          <a:p>
            <a:r>
              <a:rPr lang="pt-BR" sz="1800" dirty="0" smtClean="0"/>
              <a:t>FINALIDADE </a:t>
            </a:r>
            <a:r>
              <a:rPr lang="pt-BR" dirty="0" smtClean="0"/>
              <a:t>– </a:t>
            </a:r>
            <a:r>
              <a:rPr lang="pt-BR" sz="1400" dirty="0" smtClean="0"/>
              <a:t>AVALIAR, DIRECIONAR E MONITORAR POLÍTICAS PÚBLICAS E A PRESTAÇÃO DE SERVIÇOS DE INTERESSE DA SOCIEDADE</a:t>
            </a:r>
          </a:p>
          <a:p>
            <a:r>
              <a:rPr lang="pt-BR" sz="1800" dirty="0" smtClean="0"/>
              <a:t>VALOR PÚBLICO</a:t>
            </a:r>
          </a:p>
          <a:p>
            <a:r>
              <a:rPr lang="pt-BR" sz="1800" dirty="0" smtClean="0"/>
              <a:t>PRINCÍPIOS</a:t>
            </a:r>
          </a:p>
          <a:p>
            <a:pPr lvl="2"/>
            <a:r>
              <a:rPr lang="pt-BR" sz="1400" dirty="0" smtClean="0"/>
              <a:t>CAPACIDADE DE RESPOSTA</a:t>
            </a:r>
          </a:p>
          <a:p>
            <a:pPr lvl="2"/>
            <a:r>
              <a:rPr lang="pt-BR" sz="1400" b="1" u="sng" dirty="0" smtClean="0"/>
              <a:t>INTEGRIDADE</a:t>
            </a:r>
          </a:p>
          <a:p>
            <a:pPr lvl="2"/>
            <a:r>
              <a:rPr lang="pt-BR" sz="1400" dirty="0" smtClean="0"/>
              <a:t>CONFIABILIDADE</a:t>
            </a:r>
          </a:p>
          <a:p>
            <a:pPr lvl="2"/>
            <a:r>
              <a:rPr lang="pt-BR" sz="1400" dirty="0" smtClean="0"/>
              <a:t>MELHORIA REGULATÓRIA</a:t>
            </a:r>
          </a:p>
          <a:p>
            <a:pPr lvl="2"/>
            <a:r>
              <a:rPr lang="pt-BR" sz="1400" dirty="0" smtClean="0"/>
              <a:t>PRESTAÇÃO DE CONTAS E RESPONSABILIDADE</a:t>
            </a:r>
          </a:p>
          <a:p>
            <a:pPr lvl="2"/>
            <a:r>
              <a:rPr lang="pt-BR" sz="1400" b="1" u="sng" dirty="0" smtClean="0"/>
              <a:t>TRANSPARÊNCIA</a:t>
            </a:r>
          </a:p>
          <a:p>
            <a:endParaRPr lang="pt-BR" sz="2800" dirty="0"/>
          </a:p>
        </p:txBody>
      </p:sp>
      <p:sp>
        <p:nvSpPr>
          <p:cNvPr id="4" name="Retângulo 3"/>
          <p:cNvSpPr/>
          <p:nvPr/>
        </p:nvSpPr>
        <p:spPr>
          <a:xfrm>
            <a:off x="539552" y="6165304"/>
            <a:ext cx="4572000" cy="261610"/>
          </a:xfrm>
          <a:prstGeom prst="rect">
            <a:avLst/>
          </a:prstGeom>
        </p:spPr>
        <p:txBody>
          <a:bodyPr>
            <a:spAutoFit/>
          </a:bodyPr>
          <a:lstStyle/>
          <a:p>
            <a:r>
              <a:rPr lang="pt-BR" sz="1100" dirty="0" smtClean="0">
                <a:latin typeface="Arial" panose="020B0604020202020204" pitchFamily="34" charset="0"/>
                <a:cs typeface="Arial" panose="020B0604020202020204" pitchFamily="34" charset="0"/>
              </a:rPr>
              <a:t>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lumMod val="75000"/>
            </a:schemeClr>
          </a:solidFill>
        </p:spPr>
        <p:txBody>
          <a:bodyPr>
            <a:normAutofit fontScale="90000"/>
          </a:bodyPr>
          <a:lstStyle/>
          <a:p>
            <a:r>
              <a:rPr lang="pt-BR" dirty="0" smtClean="0">
                <a:solidFill>
                  <a:schemeClr val="bg1"/>
                </a:solidFill>
              </a:rPr>
              <a:t>5 PILARES</a:t>
            </a:r>
            <a:br>
              <a:rPr lang="pt-BR" dirty="0" smtClean="0">
                <a:solidFill>
                  <a:schemeClr val="bg1"/>
                </a:solidFill>
              </a:rPr>
            </a:br>
            <a:r>
              <a:rPr lang="pt-BR" sz="3200" dirty="0" smtClean="0">
                <a:solidFill>
                  <a:schemeClr val="bg1"/>
                </a:solidFill>
              </a:rPr>
              <a:t>DO PROGRAMA DE INTEGRIDADE</a:t>
            </a:r>
            <a:endParaRPr lang="pt-BR" dirty="0">
              <a:solidFill>
                <a:schemeClr val="bg1"/>
              </a:solidFill>
            </a:endParaRPr>
          </a:p>
        </p:txBody>
      </p:sp>
      <p:sp>
        <p:nvSpPr>
          <p:cNvPr id="3" name="Espaço Reservado para Conteúdo 2"/>
          <p:cNvSpPr>
            <a:spLocks noGrp="1"/>
          </p:cNvSpPr>
          <p:nvPr>
            <p:ph idx="1"/>
          </p:nvPr>
        </p:nvSpPr>
        <p:spPr/>
        <p:txBody>
          <a:bodyPr/>
          <a:lstStyle/>
          <a:p>
            <a:endParaRPr lang="pt-BR" dirty="0" smtClean="0"/>
          </a:p>
          <a:p>
            <a:r>
              <a:rPr lang="pt-BR" dirty="0" smtClean="0"/>
              <a:t>1º Comprometimento da alta direção;</a:t>
            </a:r>
          </a:p>
          <a:p>
            <a:r>
              <a:rPr lang="pt-BR" dirty="0" smtClean="0"/>
              <a:t>2º Instância responsável;</a:t>
            </a:r>
          </a:p>
          <a:p>
            <a:r>
              <a:rPr lang="pt-BR" dirty="0" smtClean="0"/>
              <a:t>3º Análise de perfil de riscos;</a:t>
            </a:r>
          </a:p>
          <a:p>
            <a:r>
              <a:rPr lang="pt-BR" dirty="0" smtClean="0"/>
              <a:t>4º Regras e instrumentos;</a:t>
            </a:r>
          </a:p>
          <a:p>
            <a:r>
              <a:rPr lang="pt-BR" dirty="0" smtClean="0"/>
              <a:t>5º Monitoramento contínuo</a:t>
            </a:r>
            <a:endParaRPr lang="pt-BR" dirty="0"/>
          </a:p>
        </p:txBody>
      </p:sp>
      <p:sp>
        <p:nvSpPr>
          <p:cNvPr id="4" name="Retângulo 3"/>
          <p:cNvSpPr/>
          <p:nvPr/>
        </p:nvSpPr>
        <p:spPr>
          <a:xfrm>
            <a:off x="683568" y="5949280"/>
            <a:ext cx="4572000" cy="261610"/>
          </a:xfrm>
          <a:prstGeom prst="rect">
            <a:avLst/>
          </a:prstGeom>
        </p:spPr>
        <p:txBody>
          <a:bodyPr>
            <a:spAutoFit/>
          </a:bodyPr>
          <a:lstStyle/>
          <a:p>
            <a:r>
              <a:rPr lang="pt-BR" sz="1100" dirty="0" smtClean="0">
                <a:latin typeface="Arial" panose="020B0604020202020204" pitchFamily="34" charset="0"/>
                <a:cs typeface="Arial" panose="020B0604020202020204" pitchFamily="34" charset="0"/>
              </a:rPr>
              <a:t>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Combate à Corrupção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5157192"/>
            <a:ext cx="8352928" cy="936104"/>
          </a:xfrm>
          <a:prstGeom prst="rect">
            <a:avLst/>
          </a:prstGeom>
          <a:solidFill>
            <a:schemeClr val="bg1">
              <a:lumMod val="95000"/>
            </a:schemeClr>
          </a:solidFill>
        </p:spPr>
        <p:txBody>
          <a:bodyPr vert="horz" lIns="91440" tIns="45720" rIns="91440" bIns="45720" rtlCol="0">
            <a:normAutofit fontScale="92500" lnSpcReduction="20000"/>
          </a:bodyPr>
          <a:lstStyle/>
          <a:p>
            <a:pPr marR="0" lvl="0" algn="ctr" fontAlgn="auto">
              <a:lnSpc>
                <a:spcPct val="100000"/>
              </a:lnSpc>
              <a:spcBef>
                <a:spcPct val="20000"/>
              </a:spcBef>
              <a:spcAft>
                <a:spcPts val="0"/>
              </a:spcAft>
              <a:buClrTx/>
              <a:buSzTx/>
              <a:tabLst/>
              <a:defRPr/>
            </a:pPr>
            <a:r>
              <a:rPr lang="pt-BR" sz="3000" dirty="0">
                <a:latin typeface="Arial" pitchFamily="34" charset="0"/>
                <a:cs typeface="Arial" pitchFamily="34" charset="0"/>
              </a:rPr>
              <a:t>perspectiva preventiva: </a:t>
            </a:r>
          </a:p>
          <a:p>
            <a:pPr marR="0" lvl="0" algn="ctr" fontAlgn="auto">
              <a:lnSpc>
                <a:spcPct val="100000"/>
              </a:lnSpc>
              <a:spcBef>
                <a:spcPct val="20000"/>
              </a:spcBef>
              <a:spcAft>
                <a:spcPts val="0"/>
              </a:spcAft>
              <a:buClrTx/>
              <a:buSzTx/>
              <a:tabLst/>
              <a:defRPr/>
            </a:pPr>
            <a:r>
              <a:rPr lang="pt-BR" sz="3000" dirty="0">
                <a:latin typeface="Arial" pitchFamily="34" charset="0"/>
                <a:cs typeface="Arial" pitchFamily="34" charset="0"/>
              </a:rPr>
              <a:t>fortalecimento da integridade (pública e privada)</a:t>
            </a:r>
          </a:p>
        </p:txBody>
      </p:sp>
      <p:sp>
        <p:nvSpPr>
          <p:cNvPr id="12" name="Subtítulo 2"/>
          <p:cNvSpPr txBox="1">
            <a:spLocks/>
          </p:cNvSpPr>
          <p:nvPr/>
        </p:nvSpPr>
        <p:spPr>
          <a:xfrm>
            <a:off x="5724128" y="1772816"/>
            <a:ext cx="2880320" cy="2952328"/>
          </a:xfrm>
          <a:prstGeom prst="rect">
            <a:avLst/>
          </a:prstGeom>
          <a:solidFill>
            <a:schemeClr val="bg1">
              <a:lumMod val="50000"/>
            </a:schemeClr>
          </a:solidFill>
        </p:spPr>
        <p:txBody>
          <a:bodyPr vert="horz" lIns="91440" tIns="45720" rIns="91440" bIns="45720" rtlCol="0">
            <a:normAutofit fontScale="92500" lnSpcReduction="20000"/>
          </a:bodyPr>
          <a:lstStyle/>
          <a:p>
            <a:r>
              <a:rPr lang="pt-BR" sz="3000" dirty="0">
                <a:solidFill>
                  <a:schemeClr val="bg1"/>
                </a:solidFill>
                <a:latin typeface="Arial" pitchFamily="34" charset="0"/>
                <a:cs typeface="Arial" pitchFamily="34" charset="0"/>
              </a:rPr>
              <a:t> </a:t>
            </a:r>
            <a:r>
              <a:rPr lang="pt-BR" sz="3200" b="1" dirty="0">
                <a:solidFill>
                  <a:schemeClr val="bg1"/>
                </a:solidFill>
              </a:rPr>
              <a:t>Percepção:</a:t>
            </a:r>
          </a:p>
          <a:p>
            <a:endParaRPr lang="pt-BR" sz="1300" b="1" dirty="0">
              <a:solidFill>
                <a:schemeClr val="bg1"/>
              </a:solidFill>
            </a:endParaRPr>
          </a:p>
          <a:p>
            <a:pPr algn="ctr">
              <a:buFont typeface="Wingdings" pitchFamily="2" charset="2"/>
              <a:buChar char="ü"/>
            </a:pPr>
            <a:r>
              <a:rPr lang="pt-BR" sz="3200" dirty="0">
                <a:solidFill>
                  <a:schemeClr val="bg1"/>
                </a:solidFill>
                <a:latin typeface="Arial" pitchFamily="34" charset="0"/>
                <a:cs typeface="Arial" pitchFamily="34" charset="0"/>
              </a:rPr>
              <a:t> </a:t>
            </a:r>
            <a:r>
              <a:rPr lang="pt-BR" sz="2800" dirty="0">
                <a:solidFill>
                  <a:schemeClr val="bg1"/>
                </a:solidFill>
                <a:latin typeface="Arial" pitchFamily="34" charset="0"/>
                <a:cs typeface="Arial" pitchFamily="34" charset="0"/>
              </a:rPr>
              <a:t>As sanções são aplicadas, são tempestivas, são proporcionais e alcançam a todos os envolvidos</a:t>
            </a:r>
            <a:endParaRPr lang="pt-BR" sz="3000" dirty="0">
              <a:solidFill>
                <a:schemeClr val="bg1"/>
              </a:solidFill>
              <a:latin typeface="Arial" pitchFamily="34" charset="0"/>
              <a:cs typeface="Arial" pitchFamily="34"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1763523"/>
            <a:ext cx="3802984" cy="2448272"/>
          </a:xfrm>
          <a:prstGeom prst="rect">
            <a:avLst/>
          </a:prstGeom>
        </p:spPr>
      </p:pic>
      <p:cxnSp>
        <p:nvCxnSpPr>
          <p:cNvPr id="7" name="Conector Angulado 6"/>
          <p:cNvCxnSpPr/>
          <p:nvPr/>
        </p:nvCxnSpPr>
        <p:spPr>
          <a:xfrm flipV="1">
            <a:off x="4702576" y="2987659"/>
            <a:ext cx="949544" cy="261321"/>
          </a:xfrm>
          <a:prstGeom prst="bentConnector3">
            <a:avLst/>
          </a:prstGeom>
          <a:ln w="63500">
            <a:solidFill>
              <a:schemeClr val="bg1">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3"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Conceito de Integridade</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628800"/>
            <a:ext cx="8568952" cy="3384376"/>
          </a:xfrm>
          <a:prstGeom prst="rect">
            <a:avLst/>
          </a:prstGeom>
          <a:solidFill>
            <a:schemeClr val="bg1">
              <a:lumMod val="95000"/>
            </a:schemeClr>
          </a:solidFill>
        </p:spPr>
        <p:txBody>
          <a:bodyPr vert="horz" lIns="91440" tIns="45720" rIns="91440" bIns="45720" rtlCol="0">
            <a:normAutofit fontScale="55000" lnSpcReduction="20000"/>
          </a:bodyPr>
          <a:lstStyle/>
          <a:p>
            <a:r>
              <a:rPr lang="pt-BR" sz="3600" dirty="0"/>
              <a:t>Decreto nº 8.420/2015, art. 41:</a:t>
            </a:r>
          </a:p>
          <a:p>
            <a:r>
              <a:rPr lang="pt-BR" sz="2400" dirty="0"/>
              <a:t> </a:t>
            </a:r>
          </a:p>
          <a:p>
            <a:pPr algn="just"/>
            <a:r>
              <a:rPr lang="pt-BR" sz="5100" dirty="0"/>
              <a:t>“Programa de integridade consiste, no âmbito de uma pessoa jurídica, no conjunto de mecanismos e procedimentos internos de integridade, auditoria e incentivo à denúncia de irregularidades e na aplicação efetiva de códigos de ética e de conduta, políticas e diretrizes com objetivo de </a:t>
            </a:r>
            <a:r>
              <a:rPr lang="pt-BR" sz="5100" b="1" dirty="0">
                <a:solidFill>
                  <a:srgbClr val="FF0000"/>
                </a:solidFill>
              </a:rPr>
              <a:t>detectar e sanar desvios, fraudes, irregularidades e atos ilícitos </a:t>
            </a:r>
            <a:r>
              <a:rPr lang="pt-BR" sz="5100" dirty="0"/>
              <a:t>praticados contra a administração pública, nacional ou estrangeira.”</a:t>
            </a:r>
          </a:p>
          <a:p>
            <a:endParaRPr lang="pt-BR" sz="3000" dirty="0">
              <a:latin typeface="Arial" pitchFamily="34" charset="0"/>
              <a:cs typeface="Arial" pitchFamily="34" charset="0"/>
            </a:endParaRPr>
          </a:p>
        </p:txBody>
      </p:sp>
      <p:sp>
        <p:nvSpPr>
          <p:cNvPr id="11" name="Subtítulo 2"/>
          <p:cNvSpPr>
            <a:spLocks noGrp="1"/>
          </p:cNvSpPr>
          <p:nvPr>
            <p:ph type="subTitle" idx="1"/>
          </p:nvPr>
        </p:nvSpPr>
        <p:spPr>
          <a:xfrm>
            <a:off x="3419872" y="5301208"/>
            <a:ext cx="5328592" cy="648072"/>
          </a:xfrm>
          <a:solidFill>
            <a:schemeClr val="bg1">
              <a:lumMod val="50000"/>
            </a:schemeClr>
          </a:solidFill>
        </p:spPr>
        <p:txBody>
          <a:bodyPr>
            <a:normAutofit/>
          </a:bodyPr>
          <a:lstStyle/>
          <a:p>
            <a:pPr algn="l"/>
            <a:r>
              <a:rPr lang="pt-BR" b="1" dirty="0">
                <a:solidFill>
                  <a:schemeClr val="bg1"/>
                </a:solidFill>
              </a:rPr>
              <a:t>Medidas Anticorrupção</a:t>
            </a:r>
          </a:p>
        </p:txBody>
      </p:sp>
      <p:sp>
        <p:nvSpPr>
          <p:cNvPr id="12"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lumMod val="75000"/>
            </a:schemeClr>
          </a:solidFill>
        </p:spPr>
        <p:txBody>
          <a:bodyPr/>
          <a:lstStyle/>
          <a:p>
            <a:r>
              <a:rPr lang="pt-BR" dirty="0" smtClean="0">
                <a:solidFill>
                  <a:schemeClr val="bg1"/>
                </a:solidFill>
              </a:rPr>
              <a:t>Outros conceitos</a:t>
            </a:r>
            <a:endParaRPr lang="pt-BR" dirty="0">
              <a:solidFill>
                <a:schemeClr val="bg1"/>
              </a:solidFill>
            </a:endParaRPr>
          </a:p>
        </p:txBody>
      </p:sp>
      <p:sp>
        <p:nvSpPr>
          <p:cNvPr id="3" name="Espaço Reservado para Conteúdo 2"/>
          <p:cNvSpPr>
            <a:spLocks noGrp="1"/>
          </p:cNvSpPr>
          <p:nvPr>
            <p:ph idx="1"/>
          </p:nvPr>
        </p:nvSpPr>
        <p:spPr/>
        <p:txBody>
          <a:bodyPr>
            <a:normAutofit fontScale="85000" lnSpcReduction="20000"/>
          </a:bodyPr>
          <a:lstStyle/>
          <a:p>
            <a:r>
              <a:rPr lang="pt-BR" dirty="0" smtClean="0"/>
              <a:t>“Integridade pública refere-se ao alinhamento consistente e aderência aos valores, princípios e normas éticos compartilhados para a defesa e priorização do interesse </a:t>
            </a:r>
            <a:r>
              <a:rPr lang="pt-BR" dirty="0" err="1" smtClean="0"/>
              <a:t>úblico</a:t>
            </a:r>
            <a:r>
              <a:rPr lang="pt-BR" dirty="0" smtClean="0"/>
              <a:t> sobre os interesses privados no setor público” (OCDE – tradução livre).</a:t>
            </a:r>
          </a:p>
          <a:p>
            <a:r>
              <a:rPr lang="pt-BR" dirty="0" smtClean="0"/>
              <a:t>Integridade pública, portanto, deve ser entendida como o conjunto de arranjos institucionais que visam a fazer com que Administração Pública não se desvie de seu objetivo precípuo: entregar os resultados esperados pela população de forma adequada, imparcial e eficiente”.</a:t>
            </a:r>
          </a:p>
          <a:p>
            <a:r>
              <a:rPr lang="pt-BR" dirty="0" smtClean="0">
                <a:latin typeface="Arial" panose="020B0604020202020204" pitchFamily="34" charset="0"/>
                <a:cs typeface="Arial" panose="020B0604020202020204" pitchFamily="34" charset="0"/>
              </a:rPr>
              <a:t>Curso de Boas Práticas de Governança e Gestão     </a:t>
            </a:r>
            <a:endParaRPr lang="pt-BR" dirty="0">
              <a:latin typeface="Arial" panose="020B0604020202020204" pitchFamily="34" charset="0"/>
              <a:cs typeface="Arial" panose="020B0604020202020204" pitchFamily="34" charset="0"/>
            </a:endParaRPr>
          </a:p>
        </p:txBody>
      </p:sp>
      <p:sp>
        <p:nvSpPr>
          <p:cNvPr id="4" name="Retângulo 3"/>
          <p:cNvSpPr/>
          <p:nvPr/>
        </p:nvSpPr>
        <p:spPr>
          <a:xfrm>
            <a:off x="827584" y="5949280"/>
            <a:ext cx="4572000" cy="261610"/>
          </a:xfrm>
          <a:prstGeom prst="rect">
            <a:avLst/>
          </a:prstGeom>
        </p:spPr>
        <p:txBody>
          <a:bodyPr>
            <a:spAutoFit/>
          </a:bodyPr>
          <a:lstStyle/>
          <a:p>
            <a:r>
              <a:rPr lang="pt-BR" sz="1100" dirty="0" smtClean="0">
                <a:latin typeface="Arial" panose="020B0604020202020204" pitchFamily="34" charset="0"/>
                <a:cs typeface="Arial" panose="020B0604020202020204" pitchFamily="34" charset="0"/>
              </a:rPr>
              <a:t>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532440" cy="720080"/>
          </a:xfrm>
          <a:solidFill>
            <a:schemeClr val="tx2">
              <a:lumMod val="75000"/>
            </a:schemeClr>
          </a:solidFill>
        </p:spPr>
        <p:txBody>
          <a:bodyPr>
            <a:noAutofit/>
          </a:bodyPr>
          <a:lstStyle/>
          <a:p>
            <a:pPr algn="l"/>
            <a:r>
              <a:rPr lang="pt-BR" sz="3600" dirty="0">
                <a:solidFill>
                  <a:schemeClr val="bg1"/>
                </a:solidFill>
              </a:rPr>
              <a:t>  </a:t>
            </a:r>
            <a:r>
              <a:rPr lang="pt-BR" sz="3200" dirty="0">
                <a:solidFill>
                  <a:schemeClr val="bg1"/>
                </a:solidFill>
              </a:rPr>
              <a:t>Corregedoria: parte do Sistema de Integridade</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323528" y="1412776"/>
            <a:ext cx="8568952" cy="2736304"/>
          </a:xfrm>
          <a:prstGeom prst="rect">
            <a:avLst/>
          </a:prstGeom>
          <a:solidFill>
            <a:schemeClr val="bg1">
              <a:lumMod val="95000"/>
            </a:schemeClr>
          </a:solidFill>
        </p:spPr>
        <p:txBody>
          <a:bodyPr vert="horz" lIns="91440" tIns="45720" rIns="91440" bIns="45720" rtlCol="0">
            <a:normAutofit fontScale="70000" lnSpcReduction="20000"/>
          </a:bodyPr>
          <a:lstStyle/>
          <a:p>
            <a:r>
              <a:rPr lang="pt-BR" sz="2900" dirty="0"/>
              <a:t>Guia de Implantação de Programa de Integridade nas Empresas Estatais:</a:t>
            </a:r>
          </a:p>
          <a:p>
            <a:endParaRPr lang="pt-BR" sz="3000" dirty="0">
              <a:latin typeface="Arial" pitchFamily="34" charset="0"/>
              <a:cs typeface="Arial" pitchFamily="34" charset="0"/>
            </a:endParaRPr>
          </a:p>
          <a:p>
            <a:pPr algn="just"/>
            <a:r>
              <a:rPr lang="pt-BR" sz="4000" dirty="0"/>
              <a:t>“A gestão da integridade envolve a coordenação de atores e a utilização de instrumentos que perpassam diversas áreas de uma entidade, tais como Comissão de Ética, Auditoria Interna, Gestão de Riscos, Recursos Humanos, </a:t>
            </a:r>
            <a:r>
              <a:rPr lang="pt-BR" sz="4000" b="1" dirty="0">
                <a:solidFill>
                  <a:srgbClr val="FF0000"/>
                </a:solidFill>
              </a:rPr>
              <a:t>Corregedoria</a:t>
            </a:r>
            <a:r>
              <a:rPr lang="pt-BR" sz="4000" dirty="0"/>
              <a:t>, Jurídico, Área Contábil, Controles Internos, Gestão de Documentos, etc.”</a:t>
            </a:r>
            <a:endParaRPr lang="pt-BR" sz="4000" dirty="0">
              <a:latin typeface="Arial" pitchFamily="34" charset="0"/>
              <a:cs typeface="Arial" pitchFamily="34" charset="0"/>
            </a:endParaRPr>
          </a:p>
        </p:txBody>
      </p:sp>
      <p:pic>
        <p:nvPicPr>
          <p:cNvPr id="15" name="Imagem 14" descr="download.png"/>
          <p:cNvPicPr>
            <a:picLocks noChangeAspect="1"/>
          </p:cNvPicPr>
          <p:nvPr/>
        </p:nvPicPr>
        <p:blipFill>
          <a:blip r:embed="rId2" cstate="print"/>
          <a:stretch>
            <a:fillRect/>
          </a:stretch>
        </p:blipFill>
        <p:spPr>
          <a:xfrm>
            <a:off x="539552" y="4581128"/>
            <a:ext cx="3076307" cy="1224136"/>
          </a:xfrm>
          <a:prstGeom prst="rect">
            <a:avLst/>
          </a:prstGeom>
        </p:spPr>
      </p:pic>
      <p:pic>
        <p:nvPicPr>
          <p:cNvPr id="16" name="Imagem 15" descr="download (1).jpg"/>
          <p:cNvPicPr>
            <a:picLocks noChangeAspect="1"/>
          </p:cNvPicPr>
          <p:nvPr/>
        </p:nvPicPr>
        <p:blipFill>
          <a:blip r:embed="rId3" cstate="print"/>
          <a:stretch>
            <a:fillRect/>
          </a:stretch>
        </p:blipFill>
        <p:spPr>
          <a:xfrm>
            <a:off x="5004048" y="4509120"/>
            <a:ext cx="3124200" cy="1466850"/>
          </a:xfrm>
          <a:prstGeom prst="rect">
            <a:avLst/>
          </a:prstGeom>
        </p:spPr>
      </p:pic>
      <p:cxnSp>
        <p:nvCxnSpPr>
          <p:cNvPr id="20" name="Conector de seta reta 19"/>
          <p:cNvCxnSpPr/>
          <p:nvPr/>
        </p:nvCxnSpPr>
        <p:spPr>
          <a:xfrm>
            <a:off x="3995936" y="5301208"/>
            <a:ext cx="64807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Espaço Reservado para Rodapé 4"/>
          <p:cNvSpPr txBox="1">
            <a:spLocks/>
          </p:cNvSpPr>
          <p:nvPr/>
        </p:nvSpPr>
        <p:spPr>
          <a:xfrm>
            <a:off x="0" y="6346759"/>
            <a:ext cx="9144000" cy="511241"/>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smtClean="0">
                <a:latin typeface="Arial" panose="020B0604020202020204" pitchFamily="34" charset="0"/>
                <a:cs typeface="Arial" panose="020B0604020202020204" pitchFamily="34" charset="0"/>
              </a:rPr>
              <a:t> Curso de Boas Práticas de Governança e Gestão     </a:t>
            </a:r>
            <a:endParaRPr lang="pt-BR"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2048</Words>
  <Application>Microsoft Office PowerPoint</Application>
  <PresentationFormat>Apresentação na tela (4:3)</PresentationFormat>
  <Paragraphs>319</Paragraphs>
  <Slides>38</Slides>
  <Notes>2</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Tema do Office</vt:lpstr>
      <vt:lpstr>Slide 1</vt:lpstr>
      <vt:lpstr>Qual a importância estratégica da Corregedoria?</vt:lpstr>
      <vt:lpstr>Visão Operacional</vt:lpstr>
      <vt:lpstr> Governança Pública Decreto nº 9.203- Nov/2017 </vt:lpstr>
      <vt:lpstr>5 PILARES DO PROGRAMA DE INTEGRIDADE</vt:lpstr>
      <vt:lpstr>  Combate à Corrupção</vt:lpstr>
      <vt:lpstr>  Conceito de Integridade</vt:lpstr>
      <vt:lpstr>Outros conceitos</vt:lpstr>
      <vt:lpstr>  Corregedoria: parte do Sistema de Integridade</vt:lpstr>
      <vt:lpstr>  Onde começar?</vt:lpstr>
      <vt:lpstr>  Metodologia</vt:lpstr>
      <vt:lpstr>  Visão Geral</vt:lpstr>
      <vt:lpstr>  Detecção</vt:lpstr>
      <vt:lpstr>  Denúncia – Visão Geral</vt:lpstr>
      <vt:lpstr>NORMATIVOS</vt:lpstr>
      <vt:lpstr>  Boas Práticas</vt:lpstr>
      <vt:lpstr>FLUXOS DE TRABALHO </vt:lpstr>
      <vt:lpstr>COMUNICAÇÃO E TREINAMENTO</vt:lpstr>
      <vt:lpstr> Órgãos de Controle (interno e externo)</vt:lpstr>
      <vt:lpstr>INFOS. RECEBIDAS</vt:lpstr>
      <vt:lpstr> Institucionalização</vt:lpstr>
      <vt:lpstr>  Onde terminar?</vt:lpstr>
      <vt:lpstr>  Monitoramento após a apuração</vt:lpstr>
      <vt:lpstr> Corregedoria: fonte de informação estratégica </vt:lpstr>
      <vt:lpstr> Corregedoria na gestão de riscos</vt:lpstr>
      <vt:lpstr> Atuação a partir de riscos: ENRIQUECIMENTO ILÍCITO</vt:lpstr>
      <vt:lpstr> Caso de Sucesso</vt:lpstr>
      <vt:lpstr>Slide 28</vt:lpstr>
      <vt:lpstr>Slide 29</vt:lpstr>
      <vt:lpstr>Slide 30</vt:lpstr>
      <vt:lpstr>  Transparência Ativa na atividade Correcional</vt:lpstr>
      <vt:lpstr>Corregedoria como parceira na Prevenção</vt:lpstr>
      <vt:lpstr>  Corregedoria como um dos pilares da integridade</vt:lpstr>
      <vt:lpstr>  A Corregedoria Seccional</vt:lpstr>
      <vt:lpstr>  A Corregedoria Seccional</vt:lpstr>
      <vt:lpstr>  A Corregedoria Seccional</vt:lpstr>
      <vt:lpstr>  Informações Adicionais</vt:lpstr>
      <vt:lpstr>CONTATOS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Visão Geral do Curso</dc:title>
  <dc:creator>Henrique e Tati</dc:creator>
  <cp:lastModifiedBy>Administrador</cp:lastModifiedBy>
  <cp:revision>258</cp:revision>
  <dcterms:created xsi:type="dcterms:W3CDTF">2016-07-19T17:09:39Z</dcterms:created>
  <dcterms:modified xsi:type="dcterms:W3CDTF">2018-03-27T14:09:05Z</dcterms:modified>
</cp:coreProperties>
</file>