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78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99" r:id="rId11"/>
    <p:sldId id="298" r:id="rId12"/>
    <p:sldId id="288" r:id="rId13"/>
    <p:sldId id="287" r:id="rId14"/>
    <p:sldId id="289" r:id="rId15"/>
    <p:sldId id="290" r:id="rId16"/>
    <p:sldId id="291" r:id="rId17"/>
    <p:sldId id="305" r:id="rId18"/>
    <p:sldId id="308" r:id="rId19"/>
    <p:sldId id="296" r:id="rId20"/>
    <p:sldId id="300" r:id="rId21"/>
    <p:sldId id="297" r:id="rId22"/>
    <p:sldId id="275" r:id="rId2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3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852"/>
    <a:srgbClr val="365F2D"/>
    <a:srgbClr val="215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5" autoAdjust="0"/>
    <p:restoredTop sz="95210" autoAdjust="0"/>
  </p:normalViewPr>
  <p:slideViewPr>
    <p:cSldViewPr>
      <p:cViewPr varScale="1">
        <p:scale>
          <a:sx n="113" d="100"/>
          <a:sy n="113" d="100"/>
        </p:scale>
        <p:origin x="936" y="96"/>
      </p:cViewPr>
      <p:guideLst>
        <p:guide orient="horz" pos="1756"/>
        <p:guide pos="612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departamentos\correg\CORREG\APRESENTA&#199;&#195;O%20CORREGEDORIA%20-%2021.11.2019%20-%20CLAUDIO\APRESENTA&#199;&#195;O%20-%2016.12.2019%20-%20NOVO\DADOS\GRAFICO%20JU&#205;ZO%20DE%20ADMISSIBILIDADE%20-%20NOVEMB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departamentos\correg\CORREG\APRESENTA&#199;&#195;O%20CORREGEDORIA%20-%2021.11.2019%20-%20CLAUDIO\APRESENTA&#199;&#195;O%20-%2016.12.2019%20-%20NOVO\DADOS\GRAFICO%20JU&#205;ZO%20DE%20ADMISSIBILIDADE%20-%20NOVEMB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departamentos\correg\CORREG\APRESENTA&#199;&#195;O%20CORREGEDORIA%20-%2021.11.2019%20-%20CLAUDIO\APRESENTA&#199;&#195;O%20-%2016.12.2019%20-%20NOVO\DADOS\GRAFICO%20CORREGEDORIA%20EM%20N&#218;MEROS%20COMPARATIVO%20-%20NOVEMBR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departamentos\correg\CORREG\APRESENTA&#199;&#195;O%20CORREGEDORIA%20-%2021.11.2019%20-%20CLAUDIO\APRESENTA&#199;&#195;O%20-%2016.12.2019%20-%20NOVO\DADOS\GRAFICO%20DOS%20PROCEDIMENTOS%20INSTAURADOS%20-%20NOVEMBR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departamentos\correg\CORREG\APRESENTA&#199;&#195;O%20CORREGEDORIA%20-%2021.11.2019%20-%20CLAUDIO\APRESENTA&#199;&#195;O%20-%2016.12.2019%20-%20NOVO\DADOS\GRAFICO%20PROCEDIMENTOS%20CORRECIONAIS%20-%20NOVEMBR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departamentos\correg\CORREG\APRESENTA&#199;&#195;O%20CORREGEDORIA%20-%2021.11.2019%20-%20CLAUDIO\APRESENTA&#199;&#195;O%20-%2016.12.2019%20-%20NOVO\DADOS\GRAFICO%20DOS%20PROCESSOS%20EM%20ANDAMENTO%20ORIGEM%20-%20NOVEMBR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departamentos\correg\CORREG\APRESENTA&#199;&#195;O%20CORREGEDORIA%20-%2021.11.2019%20-%20CLAUDIO\APRESENTA&#199;&#195;O%20-%2016.12.2019%20-%20NOVO\DADOS\GRAFICO%20PROCESSOS%20JULGADOS%20-%20NOVEMBR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departamentos\correg\CORREG\APRESENTA&#199;&#195;O%20CORREGEDORIA%20-%2021.11.2019%20-%20CLAUDIO\APRESENTA&#199;&#195;O%20-%2016.12.2019%20-%20NOVO\DADOS\GRAFICO%20PROCESSOS%20JULGADOS%20-%20NOVEMBR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s\departamentos\correg\CORREG\APRESENTA&#199;&#195;O%20CORREGEDORIA%20-%2021.11.2019%20-%20CLAUDIO\CUSTO%20DO%20PROCESSO%20DISCIPLINAR\CUSTO%20M&#201;DIO%20DOS%20PROCESSOS%20EM%20ANDAMENTO%20-%202019\CUSTO%20DO%20PROCESSO%20DISCIPLINAR%20EM%20ANDAMENTO%2030.11.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600" b="1">
                <a:solidFill>
                  <a:schemeClr val="bg1"/>
                </a:solidFill>
                <a:latin typeface="Arial Black" panose="020B0A04020102020204" pitchFamily="34" charset="0"/>
              </a:rPr>
              <a:t>JUÍZO DE ADMISSIBILIDADE JANEIRO A NOVEMBRO 2019</a:t>
            </a:r>
            <a:endParaRPr lang="pt-BR" sz="1600" b="1">
              <a:solidFill>
                <a:schemeClr val="bg1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2853422966397976"/>
          <c:y val="1.9027484143763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1308737507729251"/>
          <c:y val="0.11590117901928926"/>
          <c:w val="0.66640038356392461"/>
          <c:h val="0.8608183977002874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DADOS!$B$2</c:f>
              <c:strCache>
                <c:ptCount val="1"/>
                <c:pt idx="0">
                  <c:v>QUANTIDADE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85B-4EAF-9328-F1A9FA38EEAC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85B-4EAF-9328-F1A9FA38EEAC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785B-4EAF-9328-F1A9FA38EEAC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785B-4EAF-9328-F1A9FA38EEAC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785B-4EAF-9328-F1A9FA38EEAC}"/>
              </c:ext>
            </c:extLst>
          </c:dPt>
          <c:dLbls>
            <c:dLbl>
              <c:idx val="0"/>
              <c:layout>
                <c:manualLayout>
                  <c:x val="-9.300791988089506E-2"/>
                  <c:y val="2.1165687622380731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5B-4EAF-9328-F1A9FA38EEAC}"/>
                </c:ext>
              </c:extLst>
            </c:dLbl>
            <c:dLbl>
              <c:idx val="1"/>
              <c:layout>
                <c:manualLayout>
                  <c:x val="-9.4326187320405569E-2"/>
                  <c:y val="2.1169020539099667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5B-4EAF-9328-F1A9FA38EEAC}"/>
                </c:ext>
              </c:extLst>
            </c:dLbl>
            <c:dLbl>
              <c:idx val="2"/>
              <c:layout>
                <c:manualLayout>
                  <c:x val="-9.374044061480262E-2"/>
                  <c:y val="2.1165687622381312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5B-4EAF-9328-F1A9FA38EEAC}"/>
                </c:ext>
              </c:extLst>
            </c:dLbl>
            <c:dLbl>
              <c:idx val="3"/>
              <c:layout>
                <c:manualLayout>
                  <c:x val="-2.8837359740756009E-2"/>
                  <c:y val="0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5B-4EAF-9328-F1A9FA38EEAC}"/>
                </c:ext>
              </c:extLst>
            </c:dLbl>
            <c:dLbl>
              <c:idx val="4"/>
              <c:layout>
                <c:manualLayout>
                  <c:x val="-9.5644454759916092E-2"/>
                  <c:y val="2.1169020539099281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5B-4EAF-9328-F1A9FA38EEAC}"/>
                </c:ext>
              </c:extLst>
            </c:dLbl>
            <c:spPr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4F81BD"/>
                </a:solidFill>
              </a:ln>
              <a:effectLst/>
              <a:scene3d>
                <a:camera prst="orthographicFront"/>
                <a:lightRig rig="freezing" dir="t"/>
              </a:scene3d>
              <a:sp3d prstMaterial="dkEdge">
                <a:bevelB w="152400" h="50800" prst="softRound"/>
              </a:sp3d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DADOS!$A$3:$A$7</c:f>
              <c:strCache>
                <c:ptCount val="5"/>
                <c:pt idx="0">
                  <c:v>POSITIVO</c:v>
                </c:pt>
                <c:pt idx="1">
                  <c:v>NEGATIVO</c:v>
                </c:pt>
                <c:pt idx="2">
                  <c:v>EM ANÁLISE</c:v>
                </c:pt>
                <c:pt idx="3">
                  <c:v>OUTRAS PROVIDÊNCIAS</c:v>
                </c:pt>
                <c:pt idx="4">
                  <c:v>TOTAL:</c:v>
                </c:pt>
              </c:strCache>
            </c:strRef>
          </c:cat>
          <c:val>
            <c:numRef>
              <c:f>DADOS!$B$3:$B$7</c:f>
              <c:numCache>
                <c:formatCode>#,##0;[Red]#,##0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12</c:v>
                </c:pt>
                <c:pt idx="3">
                  <c:v>1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5B-4EAF-9328-F1A9FA38E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63602608"/>
        <c:axId val="363602936"/>
      </c:barChart>
      <c:catAx>
        <c:axId val="363602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363602936"/>
        <c:crosses val="autoZero"/>
        <c:auto val="1"/>
        <c:lblAlgn val="ctr"/>
        <c:lblOffset val="100"/>
        <c:noMultiLvlLbl val="0"/>
      </c:catAx>
      <c:valAx>
        <c:axId val="3636029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360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JUÍZO DE ADMISSIBILIDADE PERCENTUAL JANEIRO A NOVEMBRO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419947506561686E-2"/>
          <c:y val="0.15278992895125906"/>
          <c:w val="0.88777887139107603"/>
          <c:h val="0.81395901242233104"/>
        </c:manualLayout>
      </c:layout>
      <c:pie3DChart>
        <c:varyColors val="1"/>
        <c:ser>
          <c:idx val="0"/>
          <c:order val="0"/>
          <c:tx>
            <c:strRef>
              <c:f>DADOS!$B$2</c:f>
              <c:strCache>
                <c:ptCount val="1"/>
                <c:pt idx="0">
                  <c:v>QUANTIDADE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086-4DF7-B027-CB5A7F1956F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086-4DF7-B027-CB5A7F1956F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086-4DF7-B027-CB5A7F1956F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086-4DF7-B027-CB5A7F1956FE}"/>
              </c:ext>
            </c:extLst>
          </c:dPt>
          <c:dLbls>
            <c:dLbl>
              <c:idx val="0"/>
              <c:layout>
                <c:manualLayout>
                  <c:x val="-0.12152274715660542"/>
                  <c:y val="9.18091087686949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86-4DF7-B027-CB5A7F1956FE}"/>
                </c:ext>
              </c:extLst>
            </c:dLbl>
            <c:dLbl>
              <c:idx val="1"/>
              <c:layout>
                <c:manualLayout>
                  <c:x val="2.665113735783017E-2"/>
                  <c:y val="-0.226718908503095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86-4DF7-B027-CB5A7F1956FE}"/>
                </c:ext>
              </c:extLst>
            </c:dLbl>
            <c:dLbl>
              <c:idx val="2"/>
              <c:layout>
                <c:manualLayout>
                  <c:x val="0.11970647419072616"/>
                  <c:y val="0.1117486512292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86-4DF7-B027-CB5A7F1956FE}"/>
                </c:ext>
              </c:extLst>
            </c:dLbl>
            <c:dLbl>
              <c:idx val="3"/>
              <c:layout>
                <c:manualLayout>
                  <c:x val="3.7978127734033244E-2"/>
                  <c:y val="-2.382801199774661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86-4DF7-B027-CB5A7F1956FE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DADOS!$A$3:$A$6</c:f>
              <c:strCache>
                <c:ptCount val="4"/>
                <c:pt idx="0">
                  <c:v>POSITIVO</c:v>
                </c:pt>
                <c:pt idx="1">
                  <c:v>NEGATIVO</c:v>
                </c:pt>
                <c:pt idx="2">
                  <c:v>EM ANÁLISE</c:v>
                </c:pt>
                <c:pt idx="3">
                  <c:v>OUTRAS PROVIDÊNCIAS</c:v>
                </c:pt>
              </c:strCache>
            </c:strRef>
          </c:cat>
          <c:val>
            <c:numRef>
              <c:f>DADOS!$B$3:$B$6</c:f>
              <c:numCache>
                <c:formatCode>#,##0;[Red]#,##0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86-4DF7-B027-CB5A7F1956FE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bg1">
            <a:lumMod val="50000"/>
            <a:shade val="30000"/>
            <a:satMod val="115000"/>
          </a:schemeClr>
        </a:gs>
        <a:gs pos="50000">
          <a:schemeClr val="bg1">
            <a:lumMod val="50000"/>
            <a:shade val="67500"/>
            <a:satMod val="115000"/>
          </a:schemeClr>
        </a:gs>
        <a:gs pos="100000">
          <a:schemeClr val="bg1">
            <a:lumMod val="50000"/>
            <a:shade val="100000"/>
            <a:satMod val="115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pt-BR" sz="1200" b="1">
                <a:latin typeface="Arial Black" panose="020B0A04020102020204" pitchFamily="34" charset="0"/>
              </a:rPr>
              <a:t>PROCEDIMENTOS</a:t>
            </a:r>
            <a:r>
              <a:rPr lang="pt-BR" sz="1200" b="1" baseline="0">
                <a:latin typeface="Arial Black" panose="020B0A04020102020204" pitchFamily="34" charset="0"/>
              </a:rPr>
              <a:t> CORRECIONAIS COMPARATIVO 2018 A NOVEMBRO/2019</a:t>
            </a:r>
            <a:endParaRPr lang="pt-BR" sz="1200" b="1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1445322793148881"/>
          <c:y val="2.3255813953488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9104256232742765"/>
          <c:y val="0.10353360831559094"/>
          <c:w val="0.68849627564233129"/>
          <c:h val="0.873280116100669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PROCEDIMENTOS!$B$2</c:f>
              <c:strCache>
                <c:ptCount val="1"/>
                <c:pt idx="0">
                  <c:v>QUANT.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46D2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1A-48FF-A7A3-61E51B5C254D}"/>
              </c:ext>
            </c:extLst>
          </c:dPt>
          <c:dPt>
            <c:idx val="1"/>
            <c:invertIfNegative val="0"/>
            <c:bubble3D val="0"/>
            <c:spPr>
              <a:solidFill>
                <a:srgbClr val="0046D2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1A-48FF-A7A3-61E51B5C254D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1A-48FF-A7A3-61E51B5C254D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E1A-48FF-A7A3-61E51B5C254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E1A-48FF-A7A3-61E51B5C254D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E1A-48FF-A7A3-61E51B5C254D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E1A-48FF-A7A3-61E51B5C254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E1A-48FF-A7A3-61E51B5C25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PROCEDIMENTOS!$A$3:$A$13</c:f>
              <c:strCache>
                <c:ptCount val="11"/>
                <c:pt idx="0">
                  <c:v>Instaurar - 2018</c:v>
                </c:pt>
                <c:pt idx="1">
                  <c:v>Instaurar - 2019</c:v>
                </c:pt>
                <c:pt idx="3">
                  <c:v>Andamento - 2018</c:v>
                </c:pt>
                <c:pt idx="4">
                  <c:v>Andamento - 2019</c:v>
                </c:pt>
                <c:pt idx="6">
                  <c:v>Instaurados - 2018</c:v>
                </c:pt>
                <c:pt idx="7">
                  <c:v>Instaurados - 2019</c:v>
                </c:pt>
                <c:pt idx="9">
                  <c:v>Julgados - 2018</c:v>
                </c:pt>
                <c:pt idx="10">
                  <c:v>Julgados - 2019</c:v>
                </c:pt>
              </c:strCache>
            </c:strRef>
          </c:cat>
          <c:val>
            <c:numRef>
              <c:f>PROCEDIMENTOS!$B$3:$B$13</c:f>
              <c:numCache>
                <c:formatCode>0</c:formatCode>
                <c:ptCount val="11"/>
                <c:pt idx="0">
                  <c:v>4</c:v>
                </c:pt>
                <c:pt idx="1">
                  <c:v>10</c:v>
                </c:pt>
                <c:pt idx="3">
                  <c:v>14</c:v>
                </c:pt>
                <c:pt idx="4">
                  <c:v>19</c:v>
                </c:pt>
                <c:pt idx="6">
                  <c:v>15</c:v>
                </c:pt>
                <c:pt idx="7">
                  <c:v>20</c:v>
                </c:pt>
                <c:pt idx="9">
                  <c:v>29</c:v>
                </c:pt>
                <c:pt idx="1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E1A-48FF-A7A3-61E51B5C25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80841711"/>
        <c:axId val="1680845455"/>
      </c:barChart>
      <c:catAx>
        <c:axId val="16808417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1680845455"/>
        <c:crosses val="autoZero"/>
        <c:auto val="1"/>
        <c:lblAlgn val="ctr"/>
        <c:lblOffset val="100"/>
        <c:noMultiLvlLbl val="0"/>
      </c:catAx>
      <c:valAx>
        <c:axId val="168084545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084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200" dirty="0">
                <a:latin typeface="Arial Black" panose="020B0A04020102020204" pitchFamily="34" charset="0"/>
              </a:rPr>
              <a:t>QUANTIDADE DE PROCEDIMENTOS INSTAURADOS DADOS ATUALIZADOS</a:t>
            </a:r>
            <a:r>
              <a:rPr lang="en-US" sz="1200" baseline="0" dirty="0">
                <a:latin typeface="Arial Black" panose="020B0A04020102020204" pitchFamily="34" charset="0"/>
              </a:rPr>
              <a:t> </a:t>
            </a:r>
            <a:r>
              <a:rPr lang="en-US" sz="1200" dirty="0">
                <a:latin typeface="Arial Black" panose="020B0A04020102020204" pitchFamily="34" charset="0"/>
              </a:rPr>
              <a:t>NOVEMBRO/2019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'PROCESSOS INSTAURADOS'!$B$2</c:f>
              <c:strCache>
                <c:ptCount val="1"/>
                <c:pt idx="0">
                  <c:v>QUANT.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1">
                      <a:tint val="86000"/>
                      <a:satMod val="115000"/>
                    </a:schemeClr>
                  </a:gs>
                  <a:gs pos="100000">
                    <a:schemeClr val="accent1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  <c:extLst>
              <c:ext xmlns:c16="http://schemas.microsoft.com/office/drawing/2014/chart" uri="{C3380CC4-5D6E-409C-BE32-E72D297353CC}">
                <c16:uniqueId val="{00000001-1766-41C7-851A-F8B1E19948E5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3">
                      <a:tint val="86000"/>
                      <a:satMod val="115000"/>
                    </a:schemeClr>
                  </a:gs>
                  <a:gs pos="100000">
                    <a:schemeClr val="accent3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  <c:extLst>
              <c:ext xmlns:c16="http://schemas.microsoft.com/office/drawing/2014/chart" uri="{C3380CC4-5D6E-409C-BE32-E72D297353CC}">
                <c16:uniqueId val="{00000003-1766-41C7-851A-F8B1E19948E5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5">
                      <a:tint val="86000"/>
                      <a:satMod val="115000"/>
                    </a:schemeClr>
                  </a:gs>
                  <a:gs pos="100000">
                    <a:schemeClr val="accent5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  <c:extLst>
              <c:ext xmlns:c16="http://schemas.microsoft.com/office/drawing/2014/chart" uri="{C3380CC4-5D6E-409C-BE32-E72D297353CC}">
                <c16:uniqueId val="{00000005-1766-41C7-851A-F8B1E19948E5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1">
                      <a:lumMod val="60000"/>
                      <a:tint val="86000"/>
                      <a:satMod val="115000"/>
                    </a:schemeClr>
                  </a:gs>
                  <a:gs pos="100000">
                    <a:schemeClr val="accent1">
                      <a:lumMod val="60000"/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  <c:extLst>
              <c:ext xmlns:c16="http://schemas.microsoft.com/office/drawing/2014/chart" uri="{C3380CC4-5D6E-409C-BE32-E72D297353CC}">
                <c16:uniqueId val="{00000007-1766-41C7-851A-F8B1E19948E5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3">
                      <a:lumMod val="60000"/>
                      <a:tint val="86000"/>
                      <a:satMod val="115000"/>
                    </a:schemeClr>
                  </a:gs>
                  <a:gs pos="100000">
                    <a:schemeClr val="accent3">
                      <a:lumMod val="60000"/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  <c:extLst>
              <c:ext xmlns:c16="http://schemas.microsoft.com/office/drawing/2014/chart" uri="{C3380CC4-5D6E-409C-BE32-E72D297353CC}">
                <c16:uniqueId val="{00000009-1766-41C7-851A-F8B1E19948E5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5">
                      <a:lumMod val="60000"/>
                      <a:tint val="86000"/>
                      <a:satMod val="115000"/>
                    </a:schemeClr>
                  </a:gs>
                  <a:gs pos="100000">
                    <a:schemeClr val="accent5">
                      <a:lumMod val="60000"/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  <c:extLst>
              <c:ext xmlns:c16="http://schemas.microsoft.com/office/drawing/2014/chart" uri="{C3380CC4-5D6E-409C-BE32-E72D297353CC}">
                <c16:uniqueId val="{0000000B-1766-41C7-851A-F8B1E19948E5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1">
                      <a:lumMod val="80000"/>
                      <a:lumOff val="20000"/>
                      <a:tint val="86000"/>
                      <a:satMod val="115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satMod val="105000"/>
                    <a:alpha val="48000"/>
                  </a:sc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  <c:extLst>
              <c:ext xmlns:c16="http://schemas.microsoft.com/office/drawing/2014/chart" uri="{C3380CC4-5D6E-409C-BE32-E72D297353CC}">
                <c16:uniqueId val="{0000000D-1766-41C7-851A-F8B1E19948E5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left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'PROCESSOS INSTAURADOS'!$A$3:$A$9</c:f>
              <c:strCache>
                <c:ptCount val="7"/>
                <c:pt idx="0">
                  <c:v>ANTAQ -  TRANSPORTES AQUAVIÁRIOS</c:v>
                </c:pt>
                <c:pt idx="1">
                  <c:v>ANTT - TRANSPORTES TERRESTRES</c:v>
                </c:pt>
                <c:pt idx="2">
                  <c:v>DENATRAN - DEPARTAMENTO TRÂNSITO</c:v>
                </c:pt>
                <c:pt idx="3">
                  <c:v>DNIT</c:v>
                </c:pt>
                <c:pt idx="4">
                  <c:v>MINFRA - INFRAESTRUTURA</c:v>
                </c:pt>
                <c:pt idx="5">
                  <c:v>RFFSA - REDE FERROVIÁRIA FEDERAL S/A</c:v>
                </c:pt>
                <c:pt idx="6">
                  <c:v>SEP - SECRETARIA DE PORTOS</c:v>
                </c:pt>
              </c:strCache>
            </c:strRef>
          </c:cat>
          <c:val>
            <c:numRef>
              <c:f>'PROCESSOS INSTAURADOS'!$B$3:$B$9</c:f>
              <c:numCache>
                <c:formatCode>#,##0;[Red]#,##0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8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766-41C7-851A-F8B1E19948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77239200"/>
        <c:axId val="377238216"/>
      </c:barChart>
      <c:catAx>
        <c:axId val="37723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7238216"/>
        <c:crosses val="autoZero"/>
        <c:auto val="1"/>
        <c:lblAlgn val="ctr"/>
        <c:lblOffset val="100"/>
        <c:noMultiLvlLbl val="0"/>
      </c:catAx>
      <c:valAx>
        <c:axId val="377238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723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100">
                <a:latin typeface="Arial Black" panose="020B0A04020102020204" pitchFamily="34" charset="0"/>
              </a:rPr>
              <a:t>PROCEDIMENTOS CORRECIONAIS DADOS ATUALIZADOS ATÉ</a:t>
            </a:r>
            <a:r>
              <a:rPr lang="en-US" sz="1100" baseline="0">
                <a:latin typeface="Arial Black" panose="020B0A04020102020204" pitchFamily="34" charset="0"/>
              </a:rPr>
              <a:t> NOVEMBRO/2019</a:t>
            </a:r>
            <a:endParaRPr lang="en-US" sz="1100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0559083449131539"/>
          <c:y val="2.9629629629629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PROCEDIMENTOS!$B$2</c:f>
              <c:strCache>
                <c:ptCount val="1"/>
                <c:pt idx="0">
                  <c:v>QUANT.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E78-4BF4-BF45-4080FC0E79C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E78-4BF4-BF45-4080FC0E79CF}"/>
              </c:ext>
            </c:extLst>
          </c:dPt>
          <c:dPt>
            <c:idx val="2"/>
            <c:invertIfNegative val="0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5E78-4BF4-BF45-4080FC0E79CF}"/>
              </c:ext>
            </c:extLst>
          </c:dPt>
          <c:dPt>
            <c:idx val="3"/>
            <c:invertIfNegative val="0"/>
            <c:bubble3D val="0"/>
            <c:spPr>
              <a:solidFill>
                <a:srgbClr val="E11C17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5E78-4BF4-BF45-4080FC0E79CF}"/>
              </c:ext>
            </c:extLst>
          </c:dPt>
          <c:dLbls>
            <c:spPr>
              <a:solidFill>
                <a:srgbClr val="CCFF66"/>
              </a:solidFill>
              <a:ln w="762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freezing" dir="t"/>
              </a:scene3d>
              <a:sp3d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PROCEDIMENTOS!$A$3:$A$6</c:f>
              <c:strCache>
                <c:ptCount val="4"/>
                <c:pt idx="0">
                  <c:v>Processos a Instaurar</c:v>
                </c:pt>
                <c:pt idx="1">
                  <c:v>Processos Instaurados</c:v>
                </c:pt>
                <c:pt idx="2">
                  <c:v>Processos em Andamento</c:v>
                </c:pt>
                <c:pt idx="3">
                  <c:v>Processos Julgados</c:v>
                </c:pt>
              </c:strCache>
            </c:strRef>
          </c:cat>
          <c:val>
            <c:numRef>
              <c:f>PROCEDIMENTOS!$B$3:$B$6</c:f>
              <c:numCache>
                <c:formatCode>0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19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78-4BF4-BF45-4080FC0E79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031616"/>
        <c:axId val="134041600"/>
      </c:barChart>
      <c:catAx>
        <c:axId val="1340316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134041600"/>
        <c:crosses val="autoZero"/>
        <c:auto val="1"/>
        <c:lblAlgn val="ctr"/>
        <c:lblOffset val="100"/>
        <c:noMultiLvlLbl val="0"/>
      </c:catAx>
      <c:valAx>
        <c:axId val="134041600"/>
        <c:scaling>
          <c:orientation val="minMax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03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pt-BR" sz="1200" b="0" i="0" u="none" strike="noStrike" baseline="0" dirty="0"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PROCEDIMENTOS ADMINISTRATIVOS DISCIPLINARES EM </a:t>
            </a:r>
            <a:r>
              <a:rPr lang="pt-BR" sz="1200" b="0" i="0" u="none" strike="noStrike" baseline="0"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ANDAMENTO  </a:t>
            </a:r>
            <a:r>
              <a:rPr lang="pt-BR" sz="1200" b="0" i="0" u="none" strike="noStrike" baseline="0" dirty="0"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DADOS ATUALIZADOS ATÉ NOVEMBRO/2019</a:t>
            </a:r>
            <a:endParaRPr lang="en-US" sz="1200" dirty="0">
              <a:latin typeface="Arial Black" panose="020B0A04020102020204" pitchFamily="34" charset="0"/>
              <a:cs typeface="Aharoni" panose="02010803020104030203" pitchFamily="2" charset="-79"/>
            </a:endParaRPr>
          </a:p>
        </c:rich>
      </c:tx>
      <c:layout>
        <c:manualLayout>
          <c:xMode val="edge"/>
          <c:yMode val="edge"/>
          <c:x val="0.1285484423142759"/>
          <c:y val="2.5837092773551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801179523462043E-2"/>
          <c:y val="0.11963326730036124"/>
          <c:w val="0.95648159597525251"/>
          <c:h val="0.8300356245109953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'DADOS GRÁFICO PIZZA'!$B$2</c:f>
              <c:strCache>
                <c:ptCount val="1"/>
                <c:pt idx="0">
                  <c:v>QUANT.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C30-4C7B-9704-2C7707E91715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C30-4C7B-9704-2C7707E91715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7C30-4C7B-9704-2C7707E9171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7C30-4C7B-9704-2C7707E91715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7C30-4C7B-9704-2C7707E917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7C30-4C7B-9704-2C7707E91715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7C30-4C7B-9704-2C7707E91715}"/>
              </c:ext>
            </c:extLst>
          </c:dPt>
          <c:dPt>
            <c:idx val="7"/>
            <c:invertIfNegative val="0"/>
            <c:bubble3D val="0"/>
            <c:spPr>
              <a:solidFill>
                <a:srgbClr val="EDC85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7C30-4C7B-9704-2C7707E91715}"/>
              </c:ext>
            </c:extLst>
          </c:dPt>
          <c:dLbls>
            <c:spPr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'DADOS GRÁFICO PIZZA'!$A$3:$A$10</c:f>
              <c:strCache>
                <c:ptCount val="8"/>
                <c:pt idx="0">
                  <c:v>ANTT</c:v>
                </c:pt>
                <c:pt idx="1">
                  <c:v>DENATRAN</c:v>
                </c:pt>
                <c:pt idx="2">
                  <c:v>DMM</c:v>
                </c:pt>
                <c:pt idx="3">
                  <c:v>DNIT</c:v>
                </c:pt>
                <c:pt idx="4">
                  <c:v>DNER/DNIT</c:v>
                </c:pt>
                <c:pt idx="5">
                  <c:v>MINFRA</c:v>
                </c:pt>
                <c:pt idx="6">
                  <c:v>RFFSA</c:v>
                </c:pt>
                <c:pt idx="7">
                  <c:v>SEP</c:v>
                </c:pt>
              </c:strCache>
            </c:strRef>
          </c:cat>
          <c:val>
            <c:numRef>
              <c:f>'DADOS GRÁFICO PIZZA'!$B$3:$B$10</c:f>
              <c:numCache>
                <c:formatCode>0;[Red]0</c:formatCode>
                <c:ptCount val="8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30-4C7B-9704-2C7707E9171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7187168"/>
        <c:axId val="387187824"/>
      </c:barChart>
      <c:catAx>
        <c:axId val="38718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387187824"/>
        <c:crosses val="autoZero"/>
        <c:auto val="1"/>
        <c:lblAlgn val="ctr"/>
        <c:lblOffset val="100"/>
        <c:noMultiLvlLbl val="0"/>
      </c:catAx>
      <c:valAx>
        <c:axId val="38718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;[Red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718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400" dirty="0">
                <a:latin typeface="Arial Black" panose="020B0A04020102020204" pitchFamily="34" charset="0"/>
              </a:rPr>
              <a:t>PROCESSOS JULGADOS</a:t>
            </a:r>
            <a:r>
              <a:rPr lang="en-US" sz="1400" baseline="0" dirty="0">
                <a:latin typeface="Arial Black" panose="020B0A04020102020204" pitchFamily="34" charset="0"/>
              </a:rPr>
              <a:t> </a:t>
            </a:r>
            <a:r>
              <a:rPr lang="en-US" sz="1400" dirty="0">
                <a:latin typeface="Arial Black" panose="020B0A04020102020204" pitchFamily="34" charset="0"/>
              </a:rPr>
              <a:t>SERVIDORES</a:t>
            </a:r>
            <a:r>
              <a:rPr lang="en-US" sz="1400" baseline="0" dirty="0">
                <a:latin typeface="Arial Black" panose="020B0A04020102020204" pitchFamily="34" charset="0"/>
              </a:rPr>
              <a:t> </a:t>
            </a:r>
            <a:r>
              <a:rPr lang="en-US" sz="1400" dirty="0">
                <a:latin typeface="Arial Black" panose="020B0A04020102020204" pitchFamily="34" charset="0"/>
              </a:rPr>
              <a:t>ENVOLVIDOS NOVEMBRO</a:t>
            </a:r>
            <a:r>
              <a:rPr lang="en-US" sz="1400" baseline="0" dirty="0">
                <a:latin typeface="Arial Black" panose="020B0A04020102020204" pitchFamily="34" charset="0"/>
              </a:rPr>
              <a:t>/2019</a:t>
            </a:r>
            <a:endParaRPr lang="en-US" sz="1400" dirty="0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2513287401574802"/>
          <c:y val="2.57093418878195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'QUADRO RESUMO SERVIDOR'!$B$2</c:f>
              <c:strCache>
                <c:ptCount val="1"/>
                <c:pt idx="0">
                  <c:v>SERVIDOR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spPr>
              <a:noFill/>
              <a:ln w="9525" cap="flat" cmpd="sng" algn="ctr">
                <a:solidFill>
                  <a:schemeClr val="accent1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757B-4BE1-A089-6B3616005C1E}"/>
              </c:ext>
            </c:extLst>
          </c:dPt>
          <c:dPt>
            <c:idx val="1"/>
            <c:invertIfNegative val="0"/>
            <c:bubble3D val="0"/>
            <c:spPr>
              <a:noFill/>
              <a:ln w="9525" cap="flat" cmpd="sng" algn="ctr">
                <a:solidFill>
                  <a:srgbClr val="FFC000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757B-4BE1-A089-6B3616005C1E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 cmpd="sng" algn="ctr">
                <a:solidFill>
                  <a:srgbClr val="FF0000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757B-4BE1-A089-6B3616005C1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 cmpd="sng" algn="ctr">
                <a:solidFill>
                  <a:srgbClr val="92D050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757B-4BE1-A089-6B3616005C1E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 cmpd="sng" algn="ctr">
                <a:solidFill>
                  <a:schemeClr val="accent5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9-757B-4BE1-A089-6B3616005C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'QUADRO RESUMO SERVIDOR'!$A$3:$A$7</c:f>
              <c:strCache>
                <c:ptCount val="5"/>
                <c:pt idx="0">
                  <c:v>ADVERTÊNCIA PRESCRITA*</c:v>
                </c:pt>
                <c:pt idx="1">
                  <c:v>ABSOLVIÇÃO</c:v>
                </c:pt>
                <c:pt idx="2">
                  <c:v>DEMISSÃO - ANAC*</c:v>
                </c:pt>
                <c:pt idx="3">
                  <c:v>DESTITUIÇÃO DE CARGO</c:v>
                </c:pt>
                <c:pt idx="4">
                  <c:v>SUSPENSÃO</c:v>
                </c:pt>
              </c:strCache>
            </c:strRef>
          </c:cat>
          <c:val>
            <c:numRef>
              <c:f>'QUADRO RESUMO SERVIDOR'!$B$3:$B$7</c:f>
              <c:numCache>
                <c:formatCode>#,##0;[Red]#,##0</c:formatCode>
                <c:ptCount val="5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7B-4BE1-A089-6B3616005C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2981648"/>
        <c:axId val="363884112"/>
      </c:barChart>
      <c:catAx>
        <c:axId val="42298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363884112"/>
        <c:crosses val="autoZero"/>
        <c:auto val="1"/>
        <c:lblAlgn val="ctr"/>
        <c:lblOffset val="100"/>
        <c:noMultiLvlLbl val="0"/>
      </c:catAx>
      <c:valAx>
        <c:axId val="363884112"/>
        <c:scaling>
          <c:orientation val="minMax"/>
        </c:scaling>
        <c:delete val="1"/>
        <c:axPos val="b"/>
        <c:numFmt formatCode="#,##0;[Red]#,##0" sourceLinked="1"/>
        <c:majorTickMark val="none"/>
        <c:minorTickMark val="none"/>
        <c:tickLblPos val="nextTo"/>
        <c:crossAx val="42298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pt-BR" sz="1200" dirty="0">
                <a:latin typeface="Arial Black" panose="020B0A04020102020204" pitchFamily="34" charset="0"/>
              </a:rPr>
              <a:t>QUADRO RESUMO DOS PROCESSOS JULGADOS OUTROS NOVEMBRO/2019</a:t>
            </a:r>
          </a:p>
        </c:rich>
      </c:tx>
      <c:layout>
        <c:manualLayout>
          <c:xMode val="edge"/>
          <c:yMode val="edge"/>
          <c:x val="0.12297976815398075"/>
          <c:y val="2.2190920579372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'QUADRO PROCESSOS JULGADOS'!$B$1:$B$2</c:f>
              <c:strCache>
                <c:ptCount val="2"/>
                <c:pt idx="0">
                  <c:v>QUADRO RESUMO DOS PROCESSOS JULGADOS OUTROS</c:v>
                </c:pt>
                <c:pt idx="1">
                  <c:v>PROCESSO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 w="9525" cap="flat" cmpd="sng" algn="ctr">
                <a:solidFill>
                  <a:schemeClr val="accent2"/>
                </a:solidFill>
                <a:miter lim="800000"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2F4F-4BBF-A037-5C925B99354A}"/>
              </c:ext>
            </c:extLst>
          </c:dPt>
          <c:dPt>
            <c:idx val="1"/>
            <c:invertIfNegative val="0"/>
            <c:bubble3D val="0"/>
            <c:spPr>
              <a:noFill/>
              <a:ln w="9525" cap="flat" cmpd="sng" algn="ctr">
                <a:solidFill>
                  <a:schemeClr val="accent4"/>
                </a:solidFill>
                <a:miter lim="800000"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2F4F-4BBF-A037-5C925B99354A}"/>
              </c:ext>
            </c:extLst>
          </c:dPt>
          <c:dPt>
            <c:idx val="2"/>
            <c:invertIfNegative val="0"/>
            <c:bubble3D val="0"/>
            <c:spPr>
              <a:noFill/>
              <a:ln w="9525" cap="flat" cmpd="sng" algn="ctr">
                <a:solidFill>
                  <a:schemeClr val="accent6"/>
                </a:solidFill>
                <a:miter lim="800000"/>
              </a:ln>
              <a:effectLst>
                <a:glow rad="63500">
                  <a:schemeClr val="accent6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2F4F-4BBF-A037-5C925B99354A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 cmpd="sng" algn="ctr">
                <a:solidFill>
                  <a:schemeClr val="accent2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2">
                    <a:lumMod val="60000"/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2F4F-4BBF-A037-5C925B99354A}"/>
              </c:ext>
            </c:extLst>
          </c:dPt>
          <c:dPt>
            <c:idx val="4"/>
            <c:invertIfNegative val="0"/>
            <c:bubble3D val="0"/>
            <c:spPr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miter lim="800000"/>
              </a:ln>
              <a:effectLst>
                <a:glow rad="63500">
                  <a:schemeClr val="accent4">
                    <a:lumMod val="60000"/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9-2F4F-4BBF-A037-5C925B99354A}"/>
              </c:ext>
            </c:extLst>
          </c:dPt>
          <c:dPt>
            <c:idx val="5"/>
            <c:invertIfNegative val="0"/>
            <c:bubble3D val="0"/>
            <c:spPr>
              <a:noFill/>
              <a:ln w="9525" cap="flat" cmpd="sng" algn="ctr">
                <a:solidFill>
                  <a:schemeClr val="accent6">
                    <a:lumMod val="60000"/>
                  </a:schemeClr>
                </a:solidFill>
                <a:miter lim="800000"/>
              </a:ln>
              <a:effectLst>
                <a:glow rad="63500">
                  <a:schemeClr val="accent6">
                    <a:lumMod val="60000"/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B-2F4F-4BBF-A037-5C925B99354A}"/>
              </c:ext>
            </c:extLst>
          </c:dPt>
          <c:dPt>
            <c:idx val="6"/>
            <c:invertIfNegative val="0"/>
            <c:bubble3D val="0"/>
            <c:spPr>
              <a:noFill/>
              <a:ln w="9525" cap="flat" cmpd="sng" algn="ctr">
                <a:solidFill>
                  <a:schemeClr val="accent2">
                    <a:lumMod val="80000"/>
                    <a:lumOff val="20000"/>
                  </a:schemeClr>
                </a:solidFill>
                <a:miter lim="800000"/>
              </a:ln>
              <a:effectLst>
                <a:glow rad="63500">
                  <a:schemeClr val="accent2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D-2F4F-4BBF-A037-5C925B99354A}"/>
              </c:ext>
            </c:extLst>
          </c:dPt>
          <c:dPt>
            <c:idx val="7"/>
            <c:invertIfNegative val="0"/>
            <c:bubble3D val="0"/>
            <c:spPr>
              <a:noFill/>
              <a:ln w="9525" cap="flat" cmpd="sng" algn="ctr">
                <a:solidFill>
                  <a:schemeClr val="accent4">
                    <a:lumMod val="80000"/>
                    <a:lumOff val="20000"/>
                  </a:schemeClr>
                </a:solidFill>
                <a:miter lim="800000"/>
              </a:ln>
              <a:effectLst>
                <a:glow rad="63500">
                  <a:schemeClr val="accent4">
                    <a:lumMod val="80000"/>
                    <a:lumOff val="20000"/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F-2F4F-4BBF-A037-5C925B9935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'QUADRO PROCESSOS JULGADOS'!$A$3:$A$10</c:f>
              <c:strCache>
                <c:ptCount val="8"/>
                <c:pt idx="0">
                  <c:v>ARQUIVAMENTO - INEXISTÊNCIA AUTORIA E MATERIALIDADE</c:v>
                </c:pt>
                <c:pt idx="1">
                  <c:v>ARQUIVAMENTO PELA PRESCRIÇÃO</c:v>
                </c:pt>
                <c:pt idx="2">
                  <c:v>CONVERSÃO DE JULGAMENTO EM DILIGÊNCIA</c:v>
                </c:pt>
                <c:pt idx="3">
                  <c:v>INSTAURAÇÃO DE PAD</c:v>
                </c:pt>
                <c:pt idx="4">
                  <c:v>NOVA COMISSÃO DE PAD</c:v>
                </c:pt>
                <c:pt idx="5">
                  <c:v>NOVA COMISSÃO DE SIND. INVESTIGATIVA</c:v>
                </c:pt>
                <c:pt idx="6">
                  <c:v>NULIDADE DA PORTARIA DE JULGAMENTO - ANAC*</c:v>
                </c:pt>
                <c:pt idx="7">
                  <c:v>RECONDUÇÃO DA COMISSÃO</c:v>
                </c:pt>
              </c:strCache>
            </c:strRef>
          </c:cat>
          <c:val>
            <c:numRef>
              <c:f>'QUADRO PROCESSOS JULGADOS'!$B$3:$B$10</c:f>
              <c:numCache>
                <c:formatCode>#,##0;[Red]#,##0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F4F-4BBF-A037-5C925B99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774720"/>
        <c:axId val="420775048"/>
      </c:barChart>
      <c:catAx>
        <c:axId val="42077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420775048"/>
        <c:crosses val="autoZero"/>
        <c:auto val="1"/>
        <c:lblAlgn val="ctr"/>
        <c:lblOffset val="100"/>
        <c:noMultiLvlLbl val="0"/>
      </c:catAx>
      <c:valAx>
        <c:axId val="4207750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07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400" baseline="0"/>
              <a:t>TEMPO DOS PROCESSOS EM ANDAMENTO NOVEMBRO/2019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'PLANILHA TEMPO'!$D$2</c:f>
              <c:strCache>
                <c:ptCount val="1"/>
                <c:pt idx="0">
                  <c:v>TOTAL DE DIAS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'PLANILHA TEMPO'!$C$3:$C$21</c:f>
              <c:strCache>
                <c:ptCount val="19"/>
                <c:pt idx="0">
                  <c:v>DNIT/PAD-Reconhecimento de divida</c:v>
                </c:pt>
                <c:pt idx="1">
                  <c:v>DNER/DNIT/PAD-Contrato de Obra</c:v>
                </c:pt>
                <c:pt idx="2">
                  <c:v>DNIT/PAD-Prestação de Serviço</c:v>
                </c:pt>
                <c:pt idx="3">
                  <c:v>DENATRAN/PAD-Fiscalização</c:v>
                </c:pt>
                <c:pt idx="4">
                  <c:v>DNIT/PAD-Termo de Compromisso</c:v>
                </c:pt>
                <c:pt idx="5">
                  <c:v>ANTT/PAD-Assédio Sexual</c:v>
                </c:pt>
                <c:pt idx="6">
                  <c:v>DNIT/PAD - Contrato</c:v>
                </c:pt>
                <c:pt idx="7">
                  <c:v>MINFRA/PAD-Doação de Bens</c:v>
                </c:pt>
                <c:pt idx="8">
                  <c:v>DENATRAN/PAD-Termo de Cooperação</c:v>
                </c:pt>
                <c:pt idx="9">
                  <c:v>DMM/PAD-Conduta Funcional</c:v>
                </c:pt>
                <c:pt idx="10">
                  <c:v>SEP/PAD-Contratação de Terceirizados</c:v>
                </c:pt>
                <c:pt idx="11">
                  <c:v>MINFRA/PAR-Procedimento Licitatorio</c:v>
                </c:pt>
                <c:pt idx="12">
                  <c:v>MINFRA/PAD-Doação de Bens</c:v>
                </c:pt>
                <c:pt idx="13">
                  <c:v>SEP/PAD-Fiscalização</c:v>
                </c:pt>
                <c:pt idx="14">
                  <c:v>MINFRA/SIND. PT-Evolução Patrimonial</c:v>
                </c:pt>
                <c:pt idx="15">
                  <c:v>DENATRAN/SIND. PT-Evolução Patrimonial</c:v>
                </c:pt>
                <c:pt idx="16">
                  <c:v>RFFSA/SIND INV-Processo Liquidação</c:v>
                </c:pt>
                <c:pt idx="17">
                  <c:v>DENATRAN/PAD-Conflito de Interesse</c:v>
                </c:pt>
                <c:pt idx="18">
                  <c:v>SEP/PAD-Licitação</c:v>
                </c:pt>
              </c:strCache>
            </c:strRef>
          </c:cat>
          <c:val>
            <c:numRef>
              <c:f>'PLANILHA TEMPO'!$D$3:$D$21</c:f>
              <c:numCache>
                <c:formatCode>#,##0;[Red]#,##0</c:formatCode>
                <c:ptCount val="19"/>
                <c:pt idx="0">
                  <c:v>2425</c:v>
                </c:pt>
                <c:pt idx="1">
                  <c:v>1272</c:v>
                </c:pt>
                <c:pt idx="2">
                  <c:v>1234</c:v>
                </c:pt>
                <c:pt idx="3">
                  <c:v>1089</c:v>
                </c:pt>
                <c:pt idx="4">
                  <c:v>831</c:v>
                </c:pt>
                <c:pt idx="5">
                  <c:v>787</c:v>
                </c:pt>
                <c:pt idx="6">
                  <c:v>772</c:v>
                </c:pt>
                <c:pt idx="7">
                  <c:v>753</c:v>
                </c:pt>
                <c:pt idx="8">
                  <c:v>681</c:v>
                </c:pt>
                <c:pt idx="9">
                  <c:v>481</c:v>
                </c:pt>
                <c:pt idx="10">
                  <c:v>446</c:v>
                </c:pt>
                <c:pt idx="11">
                  <c:v>351</c:v>
                </c:pt>
                <c:pt idx="12">
                  <c:v>312</c:v>
                </c:pt>
                <c:pt idx="13">
                  <c:v>155</c:v>
                </c:pt>
                <c:pt idx="14">
                  <c:v>142</c:v>
                </c:pt>
                <c:pt idx="15">
                  <c:v>60</c:v>
                </c:pt>
                <c:pt idx="16">
                  <c:v>60</c:v>
                </c:pt>
                <c:pt idx="17">
                  <c:v>10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F-47FE-843D-0428BF6CF8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78213600"/>
        <c:axId val="578213928"/>
      </c:barChart>
      <c:catAx>
        <c:axId val="57821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8213928"/>
        <c:crosses val="autoZero"/>
        <c:auto val="1"/>
        <c:lblAlgn val="ctr"/>
        <c:lblOffset val="100"/>
        <c:noMultiLvlLbl val="0"/>
      </c:catAx>
      <c:valAx>
        <c:axId val="57821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821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2BB21-82BF-47C0-92BF-7E338C03E4A1}" type="datetimeFigureOut">
              <a:rPr lang="pt-BR" smtClean="0"/>
              <a:t>11/12/2019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75D6A-F1D0-4E4D-B33B-1542E1B67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42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49F0-A145-4D9D-BC03-4640DBDCF719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nfraestrutura.gov.br/corregedori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" y="-6289"/>
            <a:ext cx="9144000" cy="51435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F78D8B4-5396-419E-8552-B166AD3004B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939902"/>
          </a:xfrm>
          <a:prstGeom prst="rect">
            <a:avLst/>
          </a:prstGeom>
          <a:solidFill>
            <a:sysClr val="window" lastClr="FFFFFF">
              <a:alpha val="40000"/>
            </a:sys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MINISTÉRIO DA INFRAESTRUTURA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CORREGEDORIA/MINFRA-2019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892BA00-EDD4-4DAB-9B97-677DD54E6A2B}"/>
              </a:ext>
            </a:extLst>
          </p:cNvPr>
          <p:cNvSpPr txBox="1"/>
          <p:nvPr/>
        </p:nvSpPr>
        <p:spPr>
          <a:xfrm>
            <a:off x="2953784" y="3833341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11/12/2019</a:t>
            </a:r>
          </a:p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CLAUDIO PAIVA</a:t>
            </a:r>
          </a:p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CORREGEDOR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DE74C42-3140-46BD-A0CB-74EE826F6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03998"/>
            <a:ext cx="1699389" cy="33321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353BF1C-1AF6-41DB-BE41-368C9AD3E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58628"/>
            <a:ext cx="27402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BAAB31F-ADDA-4155-8B32-147D915AD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70957"/>
              </p:ext>
            </p:extLst>
          </p:nvPr>
        </p:nvGraphicFramePr>
        <p:xfrm>
          <a:off x="0" y="-1692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54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BC0828B-1937-4CD5-82F3-DFCB60F3D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37729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82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parede&#10;&#10;Descrição gerada automaticamente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6262C51-363B-4B38-B4FE-A678CDADE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50" y="699542"/>
            <a:ext cx="4141464" cy="1296144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ESTUDO REFERENCIAL TEMÁTICO </a:t>
            </a: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984" y="285750"/>
            <a:ext cx="4751016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Resultado de imagem para estudo - pesquisa - ilustração">
            <a:extLst>
              <a:ext uri="{FF2B5EF4-FFF2-40B4-BE49-F238E27FC236}">
                <a16:creationId xmlns:a16="http://schemas.microsoft.com/office/drawing/2014/main" id="{08814767-4EDF-49F6-B5B7-7DB551939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54"/>
          <a:stretch/>
        </p:blipFill>
        <p:spPr bwMode="auto">
          <a:xfrm>
            <a:off x="4515814" y="429119"/>
            <a:ext cx="4628186" cy="473491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44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2961040-2C7F-4E74-AA19-ABB0EBDFA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9502"/>
            <a:ext cx="9144000" cy="523220"/>
          </a:xfrm>
          <a:prstGeom prst="rect">
            <a:avLst/>
          </a:prstGeom>
          <a:solidFill>
            <a:srgbClr val="A5B592"/>
          </a:solidFill>
          <a:ln w="38100" cap="flat" cmpd="sng" algn="ctr">
            <a:solidFill>
              <a:srgbClr val="A5B592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REFERENCIAL TEMÁTICO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2D808F-5D33-4682-A14D-FFAE3D84B909}"/>
              </a:ext>
            </a:extLst>
          </p:cNvPr>
          <p:cNvSpPr txBox="1"/>
          <p:nvPr/>
        </p:nvSpPr>
        <p:spPr>
          <a:xfrm>
            <a:off x="0" y="915566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pt-B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ESTUDO PARA IDENTIFICAÇÃO DAS ÁREAS E IRREGULARIDADES RECORRENTES NOS PROCEDIMENTOS DISCIPLINARES.</a:t>
            </a:r>
          </a:p>
          <a:p>
            <a:pPr algn="just"/>
            <a:endParaRPr lang="pt-B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pt-BR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OBJETIVO: DESENVOLVER AÇÃO PREVENTIVA IDENTIFICANDO RISCOS</a:t>
            </a:r>
          </a:p>
          <a:p>
            <a:pPr algn="just"/>
            <a:endParaRPr lang="pt-B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pt-BR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AMOSTRAGEM - PROCESSOS JULGADOS 2013 a 2019</a:t>
            </a:r>
          </a:p>
          <a:p>
            <a:pPr algn="just"/>
            <a:endParaRPr lang="pt-B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pt-BR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PROCESSOS: 254</a:t>
            </a:r>
          </a:p>
          <a:p>
            <a:pPr algn="just"/>
            <a:endParaRPr lang="pt-B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pt-BR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BANCO DE DADOS</a:t>
            </a:r>
          </a:p>
          <a:p>
            <a:pPr algn="just"/>
            <a:endParaRPr lang="pt-B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pt-BR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ELABORAÇÃO DE PLANILHAS</a:t>
            </a:r>
          </a:p>
          <a:p>
            <a:pPr algn="just"/>
            <a:endParaRPr lang="pt-B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pt-BR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INDEXAÇÃO DO FATO INVESTIGADO – CLASSIFICAÇÃO </a:t>
            </a:r>
          </a:p>
          <a:p>
            <a:pPr algn="just"/>
            <a:endParaRPr lang="pt-B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pt-BR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GRÁFICOS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C0A069D-F669-4E49-A206-949806E95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03998"/>
            <a:ext cx="1699389" cy="33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0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D60919F-AC7C-4C3A-B2CA-1AC6D82BAA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852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BF29A9D-5F28-4B61-BF44-5EA4E010BA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395537" y="0"/>
            <a:ext cx="828092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6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A5BD865-F71F-4207-912C-D16C0942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510"/>
            <a:ext cx="9144000" cy="461665"/>
          </a:xfrm>
          <a:prstGeom prst="rect">
            <a:avLst/>
          </a:prstGeom>
          <a:solidFill>
            <a:srgbClr val="A5B592"/>
          </a:solidFill>
          <a:ln w="38100" cap="flat" cmpd="sng" algn="ctr">
            <a:solidFill>
              <a:srgbClr val="A5B592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OBSERVAÇÕES SOBRE RISCO E CORREGEDORIA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6A7B060-0131-4EE3-A02F-8D99E3D0F353}"/>
              </a:ext>
            </a:extLst>
          </p:cNvPr>
          <p:cNvSpPr/>
          <p:nvPr/>
        </p:nvSpPr>
        <p:spPr>
          <a:xfrm>
            <a:off x="0" y="942589"/>
            <a:ext cx="9144000" cy="1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Dos 254 processos analisados, 64% foi resultado de apurações feitas para outros órgãos, e 32% refere-se a investigação de fatos ocorridos no âmbito do MINFRA.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6D82CF7-EB9A-403F-9B47-C5B59D32ED10}"/>
              </a:ext>
            </a:extLst>
          </p:cNvPr>
          <p:cNvSpPr/>
          <p:nvPr/>
        </p:nvSpPr>
        <p:spPr>
          <a:xfrm>
            <a:off x="-34240" y="2631292"/>
            <a:ext cx="9144000" cy="246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Dos 82 processos pesquisados no âmbito do MTPA/MINFRA no período de 2013 a 2019, verificamos que 86% tiveram origem na Subsecretaria de Assuntos Administrativos – SAAD, atualmente, Subsecretaria de Planejamento, Orçamento e Administração – SPOA, 70% são da COGEP.</a:t>
            </a:r>
          </a:p>
        </p:txBody>
      </p:sp>
    </p:spTree>
    <p:extLst>
      <p:ext uri="{BB962C8B-B14F-4D97-AF65-F5344CB8AC3E}">
        <p14:creationId xmlns:p14="http://schemas.microsoft.com/office/powerpoint/2010/main" val="38460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parede&#10;&#10;Descrição gerada automaticamente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/>
          <a:stretch/>
        </p:blipFill>
        <p:spPr>
          <a:xfrm>
            <a:off x="20" y="-20538"/>
            <a:ext cx="9143979" cy="514196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69175A1-5502-4448-8C81-901596FA4121}"/>
              </a:ext>
            </a:extLst>
          </p:cNvPr>
          <p:cNvSpPr/>
          <p:nvPr/>
        </p:nvSpPr>
        <p:spPr>
          <a:xfrm>
            <a:off x="373045" y="555526"/>
            <a:ext cx="3600399" cy="10830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VOCÊ TEM IDEIA DO TEMPO MÉDIO DE UM PROCESSO DISCIPLINAR?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984" y="285750"/>
            <a:ext cx="4751016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Resultado de imagem para Imagem - correr do tempo">
            <a:extLst>
              <a:ext uri="{FF2B5EF4-FFF2-40B4-BE49-F238E27FC236}">
                <a16:creationId xmlns:a16="http://schemas.microsoft.com/office/drawing/2014/main" id="{48C3BB5D-46B7-4A47-B95E-8F7BC03EE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2" b="-3"/>
          <a:stretch/>
        </p:blipFill>
        <p:spPr bwMode="auto">
          <a:xfrm>
            <a:off x="4515814" y="408601"/>
            <a:ext cx="4628186" cy="473491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53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038D8E1-0088-44EF-A8AB-BED5B8396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6401" cy="5143500"/>
          </a:xfrm>
          <a:prstGeom prst="rect">
            <a:avLst/>
          </a:prstGeom>
        </p:spPr>
      </p:pic>
      <p:sp>
        <p:nvSpPr>
          <p:cNvPr id="11" name="Explosão: 8 Pontos 10">
            <a:extLst>
              <a:ext uri="{FF2B5EF4-FFF2-40B4-BE49-F238E27FC236}">
                <a16:creationId xmlns:a16="http://schemas.microsoft.com/office/drawing/2014/main" id="{B3903AF7-CFEE-48DF-9B0D-273AC20AD866}"/>
              </a:ext>
            </a:extLst>
          </p:cNvPr>
          <p:cNvSpPr/>
          <p:nvPr/>
        </p:nvSpPr>
        <p:spPr>
          <a:xfrm rot="514787">
            <a:off x="6171351" y="2250733"/>
            <a:ext cx="2412687" cy="2233894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TEMPO MÉDIO 720 DIAS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ANO E 11 MESES</a:t>
            </a:r>
            <a:endParaRPr lang="pt-BR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21F726C0-3B44-4DA5-ABA2-6762CBF23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61994"/>
              </p:ext>
            </p:extLst>
          </p:nvPr>
        </p:nvGraphicFramePr>
        <p:xfrm>
          <a:off x="-4929" y="0"/>
          <a:ext cx="9148929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xplosão: 14 Pontos 4">
            <a:extLst>
              <a:ext uri="{FF2B5EF4-FFF2-40B4-BE49-F238E27FC236}">
                <a16:creationId xmlns:a16="http://schemas.microsoft.com/office/drawing/2014/main" id="{74A2C29F-6FF7-4C89-AF08-60BEF6A1A962}"/>
              </a:ext>
            </a:extLst>
          </p:cNvPr>
          <p:cNvSpPr/>
          <p:nvPr/>
        </p:nvSpPr>
        <p:spPr>
          <a:xfrm>
            <a:off x="6732240" y="195486"/>
            <a:ext cx="2209469" cy="2267427"/>
          </a:xfrm>
          <a:prstGeom prst="irregularSeal2">
            <a:avLst/>
          </a:prstGeom>
          <a:solidFill>
            <a:srgbClr val="C00000">
              <a:alpha val="80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624 dias</a:t>
            </a:r>
          </a:p>
          <a:p>
            <a:pPr algn="ctr"/>
            <a:r>
              <a:rPr lang="pt-BR" sz="1600" b="1" dirty="0"/>
              <a:t>1 ano e 8 meses</a:t>
            </a:r>
          </a:p>
        </p:txBody>
      </p:sp>
    </p:spTree>
    <p:extLst>
      <p:ext uri="{BB962C8B-B14F-4D97-AF65-F5344CB8AC3E}">
        <p14:creationId xmlns:p14="http://schemas.microsoft.com/office/powerpoint/2010/main" val="5295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2" descr="Resultado de imagem para imagem - explosão de números">
            <a:extLst>
              <a:ext uri="{FF2B5EF4-FFF2-40B4-BE49-F238E27FC236}">
                <a16:creationId xmlns:a16="http://schemas.microsoft.com/office/drawing/2014/main" id="{BCFBCF7A-2023-46B8-BB2C-FD46A96F7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F2584F47-D3F4-420C-A383-357473229ED5}"/>
              </a:ext>
            </a:extLst>
          </p:cNvPr>
          <p:cNvSpPr/>
          <p:nvPr/>
        </p:nvSpPr>
        <p:spPr>
          <a:xfrm>
            <a:off x="0" y="2018333"/>
            <a:ext cx="9138565" cy="769441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CORREGEDORIA EM NÚMEROS 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65F47596-A736-4BCB-955B-6782492BA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39244"/>
            <a:ext cx="27402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parede&#10;&#10;Descrição gerada automaticamente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/>
          <a:stretch/>
        </p:blipFill>
        <p:spPr>
          <a:xfrm>
            <a:off x="20" y="-21"/>
            <a:ext cx="9143979" cy="514196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69175A1-5502-4448-8C81-901596FA4121}"/>
              </a:ext>
            </a:extLst>
          </p:cNvPr>
          <p:cNvSpPr/>
          <p:nvPr/>
        </p:nvSpPr>
        <p:spPr>
          <a:xfrm>
            <a:off x="271485" y="408601"/>
            <a:ext cx="4141463" cy="991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ANÁLISE DE CENÁRIOS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PROJEÇÕES PARA O FUTURO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984" y="285750"/>
            <a:ext cx="4751016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Resultado de imagem para Projeção futuro imagem&quot;">
            <a:extLst>
              <a:ext uri="{FF2B5EF4-FFF2-40B4-BE49-F238E27FC236}">
                <a16:creationId xmlns:a16="http://schemas.microsoft.com/office/drawing/2014/main" id="{95D32ACE-41DC-42DC-8F87-B568CB7E08B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r="20610" b="-1"/>
          <a:stretch/>
        </p:blipFill>
        <p:spPr bwMode="auto">
          <a:xfrm>
            <a:off x="4515814" y="408601"/>
            <a:ext cx="4628186" cy="473491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378181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FE961FA-FC43-4D5B-B208-68B2C6358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946"/>
            <a:ext cx="9144000" cy="707886"/>
          </a:xfrm>
          <a:prstGeom prst="rect">
            <a:avLst/>
          </a:prstGeom>
          <a:solidFill>
            <a:srgbClr val="A5B592"/>
          </a:solidFill>
          <a:ln w="38100" cap="flat" cmpd="sng" algn="ctr">
            <a:solidFill>
              <a:srgbClr val="A5B592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MINISTÉRIO DA INFRAESTRUTURA  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58B654-D2E2-424D-9920-0FDE2487AE82}"/>
              </a:ext>
            </a:extLst>
          </p:cNvPr>
          <p:cNvSpPr txBox="1"/>
          <p:nvPr/>
        </p:nvSpPr>
        <p:spPr>
          <a:xfrm>
            <a:off x="503548" y="1658741"/>
            <a:ext cx="7992888" cy="92333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A5B592"/>
            </a:solidFill>
            <a:prstDash val="solid"/>
          </a:ln>
          <a:effectLst>
            <a:glow rad="101600">
              <a:srgbClr val="A5B592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 w="10541" cmpd="sng">
                  <a:solidFill>
                    <a:srgbClr val="A5B59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5B592">
                        <a:tint val="40000"/>
                        <a:satMod val="250000"/>
                      </a:srgbClr>
                    </a:gs>
                    <a:gs pos="9000">
                      <a:srgbClr val="A5B592">
                        <a:tint val="52000"/>
                        <a:satMod val="300000"/>
                      </a:srgbClr>
                    </a:gs>
                    <a:gs pos="50000">
                      <a:srgbClr val="A5B592">
                        <a:shade val="20000"/>
                        <a:satMod val="300000"/>
                      </a:srgbClr>
                    </a:gs>
                    <a:gs pos="79000">
                      <a:srgbClr val="A5B592">
                        <a:tint val="52000"/>
                        <a:satMod val="300000"/>
                      </a:srgbClr>
                    </a:gs>
                    <a:gs pos="100000">
                      <a:srgbClr val="A5B592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VISITE O SITE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864E1FAB-CECF-4BAB-8AB8-FE72DAC01789}"/>
              </a:ext>
            </a:extLst>
          </p:cNvPr>
          <p:cNvSpPr txBox="1">
            <a:spLocks/>
          </p:cNvSpPr>
          <p:nvPr/>
        </p:nvSpPr>
        <p:spPr>
          <a:xfrm>
            <a:off x="179512" y="3952096"/>
            <a:ext cx="864096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soft" dir="t"/>
            </a:scene3d>
            <a:sp3d prstMaterial="softEdge">
              <a:bevelT w="0" h="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http://infraestrutura.gov.br/corregedoria.html</a:t>
            </a:r>
            <a:endParaRPr lang="pt-B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566FBD8-9E8D-442A-B000-221E3DE43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76" y="3208980"/>
            <a:ext cx="27402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2.96296E-6 L -3.88889E-6 -0.0722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186B68E-31B5-8F4C-AC48-930A272A6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21760"/>
            <a:ext cx="3315970" cy="6501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69908"/>
            <a:ext cx="2740232" cy="50405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63088FD-F1F4-4640-8751-557397732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243"/>
            <a:ext cx="9144000" cy="646331"/>
          </a:xfrm>
          <a:prstGeom prst="rect">
            <a:avLst/>
          </a:prstGeom>
          <a:solidFill>
            <a:srgbClr val="A5B592"/>
          </a:solidFill>
          <a:ln w="38100" cap="flat" cmpd="sng" algn="ctr">
            <a:solidFill>
              <a:srgbClr val="A5B592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MINISTÉRIO DA INFRAESTRUTURA  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17F3F8-E583-4E75-BC79-1E9982FB5579}"/>
              </a:ext>
            </a:extLst>
          </p:cNvPr>
          <p:cNvSpPr txBox="1"/>
          <p:nvPr/>
        </p:nvSpPr>
        <p:spPr>
          <a:xfrm>
            <a:off x="13483" y="1600425"/>
            <a:ext cx="9144000" cy="1200329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>
            <a:glow rad="101600">
              <a:srgbClr val="A5B592">
                <a:satMod val="175000"/>
                <a:alpha val="40000"/>
              </a:srgbClr>
            </a:glow>
          </a:effectLst>
          <a:scene3d>
            <a:camera prst="perspective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 w="12700">
                  <a:solidFill>
                    <a:srgbClr val="444D26">
                      <a:satMod val="155000"/>
                    </a:srgbClr>
                  </a:solidFill>
                  <a:prstDash val="solid"/>
                </a:ln>
                <a:solidFill>
                  <a:srgbClr val="A5B59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OBRIGADO !!</a:t>
            </a:r>
          </a:p>
        </p:txBody>
      </p:sp>
    </p:spTree>
    <p:extLst>
      <p:ext uri="{BB962C8B-B14F-4D97-AF65-F5344CB8AC3E}">
        <p14:creationId xmlns:p14="http://schemas.microsoft.com/office/powerpoint/2010/main" val="25388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Gráfico 51">
            <a:extLst>
              <a:ext uri="{FF2B5EF4-FFF2-40B4-BE49-F238E27FC236}">
                <a16:creationId xmlns:a16="http://schemas.microsoft.com/office/drawing/2014/main" id="{F3C40E77-13D7-4B11-B751-D826C8B88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87625"/>
              </p:ext>
            </p:extLst>
          </p:nvPr>
        </p:nvGraphicFramePr>
        <p:xfrm>
          <a:off x="0" y="0"/>
          <a:ext cx="9144000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6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5526"/>
              </p:ext>
            </p:extLst>
          </p:nvPr>
        </p:nvGraphicFramePr>
        <p:xfrm>
          <a:off x="1" y="0"/>
          <a:ext cx="9144000" cy="512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49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120718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49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B43AA56-1319-45EE-9EA5-F6DA836E3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154737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4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3460"/>
              </p:ext>
            </p:extLst>
          </p:nvPr>
        </p:nvGraphicFramePr>
        <p:xfrm>
          <a:off x="1" y="1"/>
          <a:ext cx="9143999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0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21B0474-ED37-43A8-B40E-5730DF064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647614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61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08A62CA-9361-410D-ABC7-56BD1A505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pel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Balcão Envidraçado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286</Words>
  <Application>Microsoft Office PowerPoint</Application>
  <PresentationFormat>Apresentação na tela (16:9)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leonardo.rosa</dc:creator>
  <cp:lastModifiedBy>Claudio Henrique Fernandes Paiva</cp:lastModifiedBy>
  <cp:revision>249</cp:revision>
  <dcterms:created xsi:type="dcterms:W3CDTF">2019-01-17T14:02:23Z</dcterms:created>
  <dcterms:modified xsi:type="dcterms:W3CDTF">2019-12-11T11:25:46Z</dcterms:modified>
</cp:coreProperties>
</file>