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01" r:id="rId2"/>
    <p:sldId id="657" r:id="rId3"/>
    <p:sldId id="519" r:id="rId4"/>
    <p:sldId id="703" r:id="rId5"/>
    <p:sldId id="704" r:id="rId6"/>
    <p:sldId id="658" r:id="rId7"/>
    <p:sldId id="660" r:id="rId8"/>
    <p:sldId id="700" r:id="rId9"/>
    <p:sldId id="702" r:id="rId1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4E"/>
    <a:srgbClr val="95B3D7"/>
    <a:srgbClr val="D99694"/>
    <a:srgbClr val="FFFF00"/>
    <a:srgbClr val="F2BF95"/>
    <a:srgbClr val="E46C0A"/>
    <a:srgbClr val="004B6B"/>
    <a:srgbClr val="005A82"/>
    <a:srgbClr val="4798BD"/>
    <a:srgbClr val="B5D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742" autoAdjust="0"/>
  </p:normalViewPr>
  <p:slideViewPr>
    <p:cSldViewPr snapToGrid="0" snapToObjects="1">
      <p:cViewPr varScale="1">
        <p:scale>
          <a:sx n="84" d="100"/>
          <a:sy n="84" d="100"/>
        </p:scale>
        <p:origin x="696" y="78"/>
      </p:cViewPr>
      <p:guideLst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18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S:\DPG\04.%20CONAERO\02.%20COMIT&#202;S%20T&#201;CNICOS\2.%20DESEMPENHO%20OPERACIONAL%20-%20CTDO\8.Dados_e_Relatorios\93.RELAT&#211;RIO%20TRIMESTRAL\25)%201_Trimestre2019\BASE%20MEDI&#199;&#213;ES%20-%201&#186;%20tri.2019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72637045628328E-2"/>
          <c:y val="5.3554220270694052E-3"/>
          <c:w val="0.88382734401916552"/>
          <c:h val="0.9583674514351866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FE-41FF-BA32-2C41DCB2A1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7FE-41FF-BA32-2C41DCB2A11D}"/>
              </c:ext>
            </c:extLst>
          </c:dPt>
          <c:val>
            <c:numRef>
              <c:f>'Cias. Aéreas'!$G$6:$G$7</c:f>
              <c:numCache>
                <c:formatCode>0%</c:formatCode>
                <c:ptCount val="2"/>
                <c:pt idx="0">
                  <c:v>0.31734164070612669</c:v>
                </c:pt>
                <c:pt idx="1">
                  <c:v>0.68265835929387331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FE-41FF-BA32-2C41DCB2A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D0E48-A494-4328-B53D-F60F8CF8B6A1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2DD4-52B0-4BB7-8DCC-FE3431CA25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95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AAB2E-7DAF-4BCC-B0B8-8CAA3AFA9EAB}" type="datetimeFigureOut">
              <a:rPr lang="pt-BR" smtClean="0"/>
              <a:pPr/>
              <a:t>05/06/2019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96C18-7F6B-415D-AC75-A7C6CAD549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1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34D196-AC76-774A-82AD-62672CC56994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61939F-AA4A-B845-AF9B-57D00E28661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tângulo 6"/>
          <p:cNvSpPr/>
          <p:nvPr userDrawn="1"/>
        </p:nvSpPr>
        <p:spPr>
          <a:xfrm>
            <a:off x="2086187" y="162560"/>
            <a:ext cx="9767147" cy="65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0949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9" r="3097" b="44398"/>
          <a:stretch/>
        </p:blipFill>
        <p:spPr bwMode="auto">
          <a:xfrm>
            <a:off x="-1" y="129473"/>
            <a:ext cx="10843591" cy="48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3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40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C00E0-6EB0-432E-8293-3FFE28677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7" y="2130426"/>
            <a:ext cx="10543953" cy="1470025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1ª Reunião do Comitê Técnico de Ouvidorias das Entidades Vinculadas ao MINFRA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7D08-0FF8-4B61-8D3A-DAADCBE69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 Pesquisa de Satisfação dos Passageiros como forma de ouvir e interagir com a Sociedade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8D9D3D-2A9F-4933-939B-C2AD23E4E748}"/>
              </a:ext>
            </a:extLst>
          </p:cNvPr>
          <p:cNvSpPr txBox="1"/>
          <p:nvPr/>
        </p:nvSpPr>
        <p:spPr>
          <a:xfrm>
            <a:off x="2201132" y="260345"/>
            <a:ext cx="681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Secretaria Nacional de Aviação Civil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3003" y="129431"/>
            <a:ext cx="98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PESQUISA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900625" y="2000258"/>
            <a:ext cx="7946195" cy="722455"/>
          </a:xfrm>
          <a:prstGeom prst="roundRect">
            <a:avLst>
              <a:gd name="adj" fmla="val 21526"/>
            </a:avLst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pt-BR" sz="20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38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indicadores de percepção dos passageiros coletados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pt-BR" sz="20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99592" y="3079191"/>
            <a:ext cx="7967961" cy="720080"/>
          </a:xfrm>
          <a:prstGeom prst="roundRect">
            <a:avLst>
              <a:gd name="adj" fmla="val 18623"/>
            </a:avLst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53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medições de processos aeroportuários (filas, restituição de bagagem, embarque, etc.)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899592" y="5581613"/>
            <a:ext cx="7967961" cy="994590"/>
          </a:xfrm>
          <a:prstGeom prst="roundRect">
            <a:avLst>
              <a:gd name="adj" fmla="val 13393"/>
            </a:avLst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Metas para órgãos públicos: </a:t>
            </a:r>
          </a:p>
          <a:p>
            <a:pPr algn="ctr"/>
            <a:r>
              <a:rPr lang="pt-BR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16 minutos </a:t>
            </a: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média trimestral Controle Migratório</a:t>
            </a:r>
          </a:p>
          <a:p>
            <a:pPr algn="ctr"/>
            <a:r>
              <a:rPr lang="pt-BR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8 minutos </a:t>
            </a: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média trimestral Controle Aduaneiro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900625" y="4159311"/>
            <a:ext cx="7946195" cy="1182898"/>
            <a:chOff x="623359" y="3132214"/>
            <a:chExt cx="5529470" cy="1182898"/>
          </a:xfrm>
        </p:grpSpPr>
        <p:sp>
          <p:nvSpPr>
            <p:cNvPr id="22" name="Retângulo de cantos arredondados 21"/>
            <p:cNvSpPr/>
            <p:nvPr/>
          </p:nvSpPr>
          <p:spPr>
            <a:xfrm>
              <a:off x="623359" y="3132214"/>
              <a:ext cx="5529470" cy="1152128"/>
            </a:xfrm>
            <a:prstGeom prst="roundRect">
              <a:avLst>
                <a:gd name="adj" fmla="val 14912"/>
              </a:avLst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i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Notas de 1 a 5, sendo:</a:t>
              </a:r>
            </a:p>
            <a:p>
              <a:pPr algn="ctr"/>
              <a:endParaRPr lang="pt-BR" b="1" i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pPr marL="285750" indent="-285750" algn="ctr">
                <a:buFont typeface="Arial" pitchFamily="34" charset="0"/>
                <a:buChar char="•"/>
              </a:pPr>
              <a:endParaRPr lang="pt-BR" b="1" i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1117062" y="3544250"/>
              <a:ext cx="4542064" cy="770862"/>
              <a:chOff x="3309255" y="5216672"/>
              <a:chExt cx="5192486" cy="1148893"/>
            </a:xfrm>
          </p:grpSpPr>
          <p:sp>
            <p:nvSpPr>
              <p:cNvPr id="24" name="CaixaDeTexto 23"/>
              <p:cNvSpPr txBox="1"/>
              <p:nvPr/>
            </p:nvSpPr>
            <p:spPr>
              <a:xfrm>
                <a:off x="3880757" y="5225023"/>
                <a:ext cx="304800" cy="550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pt-BR" i="1" dirty="0">
                    <a:latin typeface="+mj-lt"/>
                  </a:rPr>
                  <a:t>1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3309255" y="5815113"/>
                <a:ext cx="1338944" cy="55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Muito ruim</a:t>
                </a: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4830535" y="5225023"/>
                <a:ext cx="304800" cy="550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pt-BR" i="1" dirty="0">
                    <a:latin typeface="+mj-lt"/>
                  </a:rPr>
                  <a:t>2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4642765" y="5815114"/>
                <a:ext cx="753834" cy="55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Ruim</a:t>
                </a: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5768893" y="5216672"/>
                <a:ext cx="304800" cy="55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pt-BR" i="1" dirty="0">
                    <a:latin typeface="+mj-lt"/>
                  </a:rPr>
                  <a:t>3</a:t>
                </a: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5451021" y="5806764"/>
                <a:ext cx="1034173" cy="55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Regular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51368" y="5216858"/>
                <a:ext cx="304800" cy="55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pt-BR" i="1" dirty="0">
                    <a:latin typeface="+mj-lt"/>
                  </a:rPr>
                  <a:t>4</a:t>
                </a: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6485194" y="5806950"/>
                <a:ext cx="699376" cy="55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Bom</a:t>
                </a: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7686206" y="5225021"/>
                <a:ext cx="304800" cy="55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pt-BR" i="1" dirty="0">
                    <a:latin typeface="+mj-lt"/>
                  </a:rPr>
                  <a:t>5</a:t>
                </a:r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7162797" y="5815110"/>
                <a:ext cx="1338944" cy="55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i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Muito bom</a:t>
                </a:r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3488869" y="5682229"/>
                <a:ext cx="941617" cy="1086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i="1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4449532" y="5682229"/>
                <a:ext cx="941617" cy="10868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i="1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6" name="Retângulo 35"/>
              <p:cNvSpPr/>
              <p:nvPr/>
            </p:nvSpPr>
            <p:spPr>
              <a:xfrm>
                <a:off x="7335630" y="5682229"/>
                <a:ext cx="941617" cy="1135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i="1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5410195" y="5682229"/>
                <a:ext cx="941617" cy="108680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i="1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6372242" y="5682229"/>
                <a:ext cx="941617" cy="10868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i="1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40" name="Grupo 39"/>
          <p:cNvGrpSpPr/>
          <p:nvPr/>
        </p:nvGrpSpPr>
        <p:grpSpPr>
          <a:xfrm>
            <a:off x="10093591" y="5524654"/>
            <a:ext cx="821893" cy="821893"/>
            <a:chOff x="10184610" y="4353846"/>
            <a:chExt cx="967723" cy="967723"/>
          </a:xfrm>
        </p:grpSpPr>
        <p:sp>
          <p:nvSpPr>
            <p:cNvPr id="41" name="Elipse 40"/>
            <p:cNvSpPr/>
            <p:nvPr/>
          </p:nvSpPr>
          <p:spPr>
            <a:xfrm>
              <a:off x="10184610" y="4353846"/>
              <a:ext cx="967723" cy="9677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2" name="Picture 6" descr="C:\Users\carlosegs\Desktop\Travel-Customs-Officer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002" y="4515348"/>
              <a:ext cx="644717" cy="644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upo 42"/>
          <p:cNvGrpSpPr/>
          <p:nvPr/>
        </p:nvGrpSpPr>
        <p:grpSpPr>
          <a:xfrm>
            <a:off x="9599096" y="5875379"/>
            <a:ext cx="821893" cy="821893"/>
            <a:chOff x="10113922" y="6012122"/>
            <a:chExt cx="967723" cy="967723"/>
          </a:xfrm>
        </p:grpSpPr>
        <p:sp>
          <p:nvSpPr>
            <p:cNvPr id="44" name="Elipse 43"/>
            <p:cNvSpPr/>
            <p:nvPr/>
          </p:nvSpPr>
          <p:spPr>
            <a:xfrm>
              <a:off x="10113922" y="6012122"/>
              <a:ext cx="967723" cy="9677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2" b="94053" l="4386" r="94518">
                          <a14:foregroundMark x1="4605" y1="62335" x2="5482" y2="76872"/>
                          <a14:foregroundMark x1="62939" y1="51542" x2="62939" y2="51542"/>
                          <a14:foregroundMark x1="74781" y1="34361" x2="74781" y2="34361"/>
                          <a14:foregroundMark x1="77412" y1="18062" x2="77412" y2="18062"/>
                          <a14:foregroundMark x1="86404" y1="71366" x2="86404" y2="71366"/>
                          <a14:foregroundMark x1="78289" y1="66960" x2="78289" y2="66960"/>
                          <a14:foregroundMark x1="33333" y1="94053" x2="33333" y2="94053"/>
                          <a14:foregroundMark x1="37719" y1="90308" x2="37719" y2="90308"/>
                          <a14:foregroundMark x1="75658" y1="88546" x2="89035" y2="89427"/>
                          <a14:foregroundMark x1="24342" y1="85903" x2="35088" y2="86784"/>
                          <a14:foregroundMark x1="94518" y1="71366" x2="93640" y2="614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7271" y="6054378"/>
              <a:ext cx="774267" cy="770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Grupo 45"/>
          <p:cNvGrpSpPr/>
          <p:nvPr/>
        </p:nvGrpSpPr>
        <p:grpSpPr>
          <a:xfrm>
            <a:off x="9538905" y="4159311"/>
            <a:ext cx="1383393" cy="1227839"/>
            <a:chOff x="6327683" y="2957831"/>
            <a:chExt cx="1471970" cy="1303551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6613" r="92903">
                          <a14:foregroundMark x1="25806" y1="61143" x2="25806" y2="61143"/>
                          <a14:foregroundMark x1="24677" y1="48286" x2="24677" y2="48286"/>
                          <a14:foregroundMark x1="22419" y1="38286" x2="22419" y2="38286"/>
                          <a14:foregroundMark x1="25161" y1="16571" x2="25161" y2="16571"/>
                          <a14:foregroundMark x1="12258" y1="45429" x2="12258" y2="45429"/>
                          <a14:foregroundMark x1="19032" y1="32286" x2="19032" y2="32286"/>
                          <a14:foregroundMark x1="16774" y1="39429" x2="16774" y2="39429"/>
                          <a14:foregroundMark x1="35806" y1="39429" x2="35806" y2="39429"/>
                          <a14:foregroundMark x1="28065" y1="20571" x2="28065" y2="20571"/>
                          <a14:foregroundMark x1="29677" y1="27429" x2="29677" y2="27429"/>
                          <a14:foregroundMark x1="28548" y1="34286" x2="28548" y2="34286"/>
                          <a14:foregroundMark x1="26613" y1="12571" x2="26613" y2="12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1"/>
            <a:stretch/>
          </p:blipFill>
          <p:spPr bwMode="auto">
            <a:xfrm>
              <a:off x="6327683" y="3163840"/>
              <a:ext cx="976756" cy="1097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6613" r="92903">
                          <a14:foregroundMark x1="25806" y1="61143" x2="25806" y2="61143"/>
                          <a14:foregroundMark x1="24677" y1="48286" x2="24677" y2="48286"/>
                          <a14:foregroundMark x1="22419" y1="38286" x2="22419" y2="38286"/>
                          <a14:foregroundMark x1="25161" y1="16571" x2="25161" y2="16571"/>
                          <a14:foregroundMark x1="12258" y1="45429" x2="12258" y2="45429"/>
                          <a14:foregroundMark x1="19032" y1="32286" x2="19032" y2="32286"/>
                          <a14:foregroundMark x1="16774" y1="39429" x2="16774" y2="39429"/>
                          <a14:foregroundMark x1="35806" y1="39429" x2="35806" y2="39429"/>
                          <a14:foregroundMark x1="28065" y1="20571" x2="28065" y2="20571"/>
                          <a14:foregroundMark x1="29677" y1="27429" x2="29677" y2="27429"/>
                          <a14:foregroundMark x1="28548" y1="34286" x2="28548" y2="34286"/>
                          <a14:foregroundMark x1="26613" y1="12571" x2="26613" y2="12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6827545" y="2957831"/>
              <a:ext cx="972108" cy="1097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" name="Imagem 4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209" y="2996952"/>
            <a:ext cx="845933" cy="845933"/>
          </a:xfrm>
          <a:prstGeom prst="rect">
            <a:avLst/>
          </a:prstGeom>
        </p:spPr>
      </p:pic>
      <p:sp>
        <p:nvSpPr>
          <p:cNvPr id="51" name="Retângulo de cantos arredondados 50"/>
          <p:cNvSpPr/>
          <p:nvPr/>
        </p:nvSpPr>
        <p:spPr>
          <a:xfrm>
            <a:off x="900625" y="948329"/>
            <a:ext cx="7946195" cy="720080"/>
          </a:xfrm>
          <a:prstGeom prst="roundRect">
            <a:avLst>
              <a:gd name="adj" fmla="val 25083"/>
            </a:avLst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pt-BR" sz="20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408.978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passageiros ouvidos desde o início da pesquisa, em 2013</a:t>
            </a:r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  <a:p>
            <a:pPr algn="ctr"/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19.820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entre janeiro e março de 2019</a:t>
            </a:r>
          </a:p>
          <a:p>
            <a:pPr algn="ctr"/>
            <a:endParaRPr lang="pt-BR" sz="20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Resultado de imagem para survey icon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402" y="1914994"/>
            <a:ext cx="797545" cy="7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5"/>
          <a:stretch/>
        </p:blipFill>
        <p:spPr bwMode="auto">
          <a:xfrm>
            <a:off x="9627521" y="790601"/>
            <a:ext cx="1051305" cy="8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4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1869046" y="3093804"/>
            <a:ext cx="8475427" cy="1343308"/>
            <a:chOff x="488696" y="3008542"/>
            <a:chExt cx="8331776" cy="1343308"/>
          </a:xfrm>
        </p:grpSpPr>
        <p:sp>
          <p:nvSpPr>
            <p:cNvPr id="6" name="Forma livre 5"/>
            <p:cNvSpPr/>
            <p:nvPr/>
          </p:nvSpPr>
          <p:spPr>
            <a:xfrm>
              <a:off x="488696" y="3735209"/>
              <a:ext cx="1498521" cy="616641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3</a:t>
              </a:r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INDICADORES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197010" y="3735209"/>
              <a:ext cx="1498521" cy="616641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11</a:t>
              </a:r>
            </a:p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 INDICADORES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905325" y="3735209"/>
              <a:ext cx="1498521" cy="616641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5</a:t>
              </a:r>
            </a:p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 INDICADORES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613637" y="3735209"/>
              <a:ext cx="1498521" cy="616641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2"/>
                  </a:solidFill>
                </a:rPr>
                <a:t>6 </a:t>
              </a:r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2"/>
                  </a:solidFill>
                </a:rPr>
                <a:t>INDICADORES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7321951" y="3735209"/>
              <a:ext cx="1498521" cy="616641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7</a:t>
              </a:r>
            </a:p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 INDICADORES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88696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MEIO - FIO</a:t>
              </a:r>
              <a:endParaRPr lang="pt-BR" sz="105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197010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CHECK-IN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3905325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b="1" dirty="0">
                  <a:solidFill>
                    <a:schemeClr val="tx2">
                      <a:lumMod val="50000"/>
                    </a:schemeClr>
                  </a:solidFill>
                </a:rPr>
                <a:t>INSPEÇÃO DE SEGURANÇA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613637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</a:rPr>
                <a:t>EMIGRAÇÃO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7321951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EMBARQUE</a:t>
              </a: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382771" y="1227495"/>
            <a:ext cx="114406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Uma forma de ouvir a Sociedade e avaliar a eficiência das politicas públicas é a avaliação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da satisfação dos passageiros e do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desempenho dos processos aeroportuários aos quais os passageiros são submetidos. As coletas são realizadas no embarque e no desembarque, doméstico e internacional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793640" y="2722174"/>
            <a:ext cx="8622841" cy="1858954"/>
          </a:xfrm>
          <a:prstGeom prst="roundRect">
            <a:avLst>
              <a:gd name="adj" fmla="val 6746"/>
            </a:avLst>
          </a:prstGeom>
          <a:noFill/>
          <a:ln>
            <a:solidFill>
              <a:srgbClr val="0036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592272" y="2708921"/>
            <a:ext cx="1066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EMBARQUE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893606" y="5157192"/>
            <a:ext cx="8450130" cy="1341690"/>
            <a:chOff x="513564" y="3008542"/>
            <a:chExt cx="8306908" cy="1341690"/>
          </a:xfrm>
        </p:grpSpPr>
        <p:sp>
          <p:nvSpPr>
            <p:cNvPr id="25" name="Forma livre 24"/>
            <p:cNvSpPr/>
            <p:nvPr/>
          </p:nvSpPr>
          <p:spPr>
            <a:xfrm>
              <a:off x="2213015" y="3735209"/>
              <a:ext cx="1498521" cy="615023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</a:p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INDICADORES</a:t>
              </a:r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513565" y="3735209"/>
              <a:ext cx="1498521" cy="615023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2"/>
                  </a:solidFill>
                </a:rPr>
                <a:t>6</a:t>
              </a:r>
            </a:p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2"/>
                  </a:solidFill>
                </a:rPr>
                <a:t> INDICADORES</a:t>
              </a:r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3905325" y="3735209"/>
              <a:ext cx="1498521" cy="615023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2"/>
                  </a:solidFill>
                </a:rPr>
                <a:t>5</a:t>
              </a:r>
            </a:p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accent2"/>
                  </a:solidFill>
                </a:rPr>
                <a:t> INDICADORES</a:t>
              </a:r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5613637" y="3735209"/>
              <a:ext cx="1498521" cy="615023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2 </a:t>
              </a:r>
            </a:p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INDICADORES</a:t>
              </a:r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7321951" y="3735209"/>
              <a:ext cx="1498521" cy="615023"/>
            </a:xfrm>
            <a:custGeom>
              <a:avLst/>
              <a:gdLst>
                <a:gd name="connsiteX0" fmla="*/ 0 w 1425943"/>
                <a:gd name="connsiteY0" fmla="*/ 0 h 2854799"/>
                <a:gd name="connsiteX1" fmla="*/ 1425943 w 1425943"/>
                <a:gd name="connsiteY1" fmla="*/ 0 h 2854799"/>
                <a:gd name="connsiteX2" fmla="*/ 1425943 w 1425943"/>
                <a:gd name="connsiteY2" fmla="*/ 2854799 h 2854799"/>
                <a:gd name="connsiteX3" fmla="*/ 0 w 1425943"/>
                <a:gd name="connsiteY3" fmla="*/ 2854799 h 2854799"/>
                <a:gd name="connsiteX4" fmla="*/ 0 w 1425943"/>
                <a:gd name="connsiteY4" fmla="*/ 0 h 285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2854799">
                  <a:moveTo>
                    <a:pt x="0" y="0"/>
                  </a:moveTo>
                  <a:lnTo>
                    <a:pt x="1425943" y="0"/>
                  </a:lnTo>
                  <a:lnTo>
                    <a:pt x="1425943" y="2854799"/>
                  </a:lnTo>
                  <a:lnTo>
                    <a:pt x="0" y="28547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4008" tIns="64008" rIns="85344" bIns="96012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2</a:t>
              </a:r>
            </a:p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 INDICADORES</a:t>
              </a:r>
            </a:p>
          </p:txBody>
        </p:sp>
        <p:sp>
          <p:nvSpPr>
            <p:cNvPr id="30" name="Forma livre 29"/>
            <p:cNvSpPr/>
            <p:nvPr/>
          </p:nvSpPr>
          <p:spPr>
            <a:xfrm>
              <a:off x="2213015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b="1" dirty="0">
                  <a:solidFill>
                    <a:schemeClr val="accent3">
                      <a:lumMod val="50000"/>
                    </a:schemeClr>
                  </a:solidFill>
                </a:rPr>
                <a:t>RESTITUIÇÃO DE BAGAGEM</a:t>
              </a:r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3905322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</a:rPr>
                <a:t>ADUANA</a:t>
              </a:r>
            </a:p>
          </p:txBody>
        </p:sp>
        <p:sp>
          <p:nvSpPr>
            <p:cNvPr id="32" name="Forma livre 31"/>
            <p:cNvSpPr/>
            <p:nvPr/>
          </p:nvSpPr>
          <p:spPr>
            <a:xfrm>
              <a:off x="513564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</a:rPr>
                <a:t>IMIGRAÇÃO</a:t>
              </a:r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5613637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2"/>
                  </a:solidFill>
                </a:rPr>
                <a:t>MEIO-FIO</a:t>
              </a:r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7321951" y="3008542"/>
              <a:ext cx="1498521" cy="583493"/>
            </a:xfrm>
            <a:custGeom>
              <a:avLst/>
              <a:gdLst>
                <a:gd name="connsiteX0" fmla="*/ 0 w 1425943"/>
                <a:gd name="connsiteY0" fmla="*/ 0 h 570377"/>
                <a:gd name="connsiteX1" fmla="*/ 1425943 w 1425943"/>
                <a:gd name="connsiteY1" fmla="*/ 0 h 570377"/>
                <a:gd name="connsiteX2" fmla="*/ 1425943 w 1425943"/>
                <a:gd name="connsiteY2" fmla="*/ 570377 h 570377"/>
                <a:gd name="connsiteX3" fmla="*/ 0 w 1425943"/>
                <a:gd name="connsiteY3" fmla="*/ 570377 h 570377"/>
                <a:gd name="connsiteX4" fmla="*/ 0 w 1425943"/>
                <a:gd name="connsiteY4" fmla="*/ 0 h 57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43" h="570377">
                  <a:moveTo>
                    <a:pt x="0" y="0"/>
                  </a:moveTo>
                  <a:lnTo>
                    <a:pt x="1425943" y="0"/>
                  </a:lnTo>
                  <a:lnTo>
                    <a:pt x="1425943" y="570377"/>
                  </a:lnTo>
                  <a:lnTo>
                    <a:pt x="0" y="5703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accent4">
                      <a:lumMod val="50000"/>
                    </a:schemeClr>
                  </a:solidFill>
                </a:rPr>
                <a:t>TRANSPORTE PÚBLICO</a:t>
              </a:r>
            </a:p>
          </p:txBody>
        </p:sp>
      </p:grpSp>
      <p:sp>
        <p:nvSpPr>
          <p:cNvPr id="35" name="Retângulo de cantos arredondados 34"/>
          <p:cNvSpPr/>
          <p:nvPr/>
        </p:nvSpPr>
        <p:spPr>
          <a:xfrm>
            <a:off x="1796303" y="4738398"/>
            <a:ext cx="8622841" cy="1930962"/>
          </a:xfrm>
          <a:prstGeom prst="roundRect">
            <a:avLst>
              <a:gd name="adj" fmla="val 6746"/>
            </a:avLst>
          </a:prstGeom>
          <a:noFill/>
          <a:ln>
            <a:solidFill>
              <a:srgbClr val="0036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5452333" y="4725145"/>
            <a:ext cx="1351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DESEMBARQUE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53003" y="129431"/>
            <a:ext cx="98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PESQUISA</a:t>
            </a:r>
          </a:p>
        </p:txBody>
      </p:sp>
    </p:spTree>
    <p:extLst>
      <p:ext uri="{BB962C8B-B14F-4D97-AF65-F5344CB8AC3E}">
        <p14:creationId xmlns:p14="http://schemas.microsoft.com/office/powerpoint/2010/main" val="315069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-36869" y="55111"/>
            <a:ext cx="8856984" cy="60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pt-BR" sz="2000" b="1" i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     ABRANGÊNCIA</a:t>
            </a:r>
            <a:endParaRPr lang="pt-BR" sz="2000" b="1" i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967563" y="5642452"/>
            <a:ext cx="10473070" cy="1038602"/>
          </a:xfrm>
          <a:prstGeom prst="roundRect">
            <a:avLst>
              <a:gd name="adj" fmla="val 17528"/>
            </a:avLst>
          </a:prstGeom>
          <a:noFill/>
          <a:ln>
            <a:solidFill>
              <a:srgbClr val="0036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Pesquisa realizada nos 20 aeroportos com maior movimentação do país, responsáveis por 87% do total de passageiros transportados no Brasil. </a:t>
            </a:r>
          </a:p>
        </p:txBody>
      </p:sp>
      <p:pic>
        <p:nvPicPr>
          <p:cNvPr id="38" name="Imagem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692" y="691590"/>
            <a:ext cx="6064100" cy="4890814"/>
          </a:xfrm>
          <a:prstGeom prst="rect">
            <a:avLst/>
          </a:prstGeom>
        </p:spPr>
      </p:pic>
      <p:pic>
        <p:nvPicPr>
          <p:cNvPr id="39" name="Picture 2" descr="Resultado de imagem para pointer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4820819"/>
            <a:ext cx="288032" cy="2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39"/>
          <p:cNvSpPr/>
          <p:nvPr/>
        </p:nvSpPr>
        <p:spPr>
          <a:xfrm>
            <a:off x="2637430" y="4858060"/>
            <a:ext cx="24240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Aeroportos pesquisados desde 2013</a:t>
            </a: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" name="Picture 2" descr="Resultado de imagem para pointer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5148343"/>
            <a:ext cx="288032" cy="2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tângulo 41"/>
          <p:cNvSpPr/>
          <p:nvPr/>
        </p:nvSpPr>
        <p:spPr>
          <a:xfrm>
            <a:off x="2637430" y="5185584"/>
            <a:ext cx="26837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Aeroportos pesquisados a partir de 2018</a:t>
            </a: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/>
          </p:cNvSpPr>
          <p:nvPr/>
        </p:nvSpPr>
        <p:spPr>
          <a:xfrm>
            <a:off x="-36869" y="55111"/>
            <a:ext cx="8856984" cy="60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pt-BR" sz="2000" b="1" i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   DIVULGAÇÃO</a:t>
            </a:r>
            <a:endParaRPr lang="pt-BR" sz="2000" b="1" i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45" y="833875"/>
            <a:ext cx="6626926" cy="4913802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967563" y="5918428"/>
            <a:ext cx="10473070" cy="762626"/>
          </a:xfrm>
          <a:prstGeom prst="roundRect">
            <a:avLst>
              <a:gd name="adj" fmla="val 17528"/>
            </a:avLst>
          </a:prstGeom>
          <a:noFill/>
          <a:ln>
            <a:solidFill>
              <a:srgbClr val="00364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Divulgação trimestral dos resultados desde 2013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5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48000" y="742538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Satisfação Geral por aeroporto</a:t>
            </a:r>
          </a:p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 evolução em relação ao 1º trimestre de 2017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153003" y="129431"/>
            <a:ext cx="98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Pesquisa de Desempenho Operacional - 1º Trimestre de 2019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3" y="1724977"/>
            <a:ext cx="11638504" cy="49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48000" y="742538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Evolução da Satisfação Geral do passageiro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60696" y="5451720"/>
            <a:ext cx="11270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90% dos passageiros avaliam os aeroportos como “bons” ou “muito bons”</a:t>
            </a:r>
          </a:p>
          <a:p>
            <a:pPr algn="ctr"/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 média dos 15 aeroportos pesquisados desde 2013 foi 4,42.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3003" y="129431"/>
            <a:ext cx="98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Pesquisa de Desempenho Operacional - 1º Trimestre de 2019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2" y="1204203"/>
            <a:ext cx="11840523" cy="42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53003" y="129431"/>
            <a:ext cx="98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NÚMEROS- 1º TRIMESTRE DE 2019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757607"/>
              </p:ext>
            </p:extLst>
          </p:nvPr>
        </p:nvGraphicFramePr>
        <p:xfrm>
          <a:off x="7225495" y="4758493"/>
          <a:ext cx="1317424" cy="130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https://d30y9cdsu7xlg0.cloudfront.net/png/9712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7" y="1308052"/>
            <a:ext cx="926383" cy="9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839420" y="1257814"/>
            <a:ext cx="201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itchFamily="34" charset="0"/>
              </a:defRPr>
            </a:lvl1pPr>
          </a:lstStyle>
          <a:p>
            <a:pPr algn="l"/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19.820</a:t>
            </a:r>
          </a:p>
        </p:txBody>
      </p:sp>
      <p:sp>
        <p:nvSpPr>
          <p:cNvPr id="9" name="Retângulo 8"/>
          <p:cNvSpPr/>
          <p:nvPr/>
        </p:nvSpPr>
        <p:spPr>
          <a:xfrm>
            <a:off x="2927451" y="1794542"/>
            <a:ext cx="1928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Entrevistas realizadas no trimestre</a:t>
            </a:r>
            <a:endParaRPr lang="pt-BR" sz="105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70" y="1308051"/>
            <a:ext cx="851591" cy="85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614930" y="1196690"/>
            <a:ext cx="140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itchFamily="34" charset="0"/>
              </a:defRPr>
            </a:lvl1pPr>
          </a:lstStyle>
          <a:p>
            <a:pPr algn="l"/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90%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614930" y="1736710"/>
            <a:ext cx="1920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De avaliações positivas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(bom/muito bom)</a:t>
            </a:r>
            <a:endParaRPr lang="pt-BR" sz="105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14" name="Picture 4" descr="http://simpleicon.com/wp-content/uploads/bar-chart-up-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7" y="4983615"/>
            <a:ext cx="1037745" cy="10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911430" y="2740073"/>
            <a:ext cx="158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itchFamily="34" charset="0"/>
              </a:defRPr>
            </a:lvl1pPr>
          </a:lstStyle>
          <a:p>
            <a:pPr algn="l"/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4,39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911430" y="3280093"/>
            <a:ext cx="1827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Média do indicador de satisfação geral dos passageiros com os aeroportos</a:t>
            </a:r>
            <a:endParaRPr lang="pt-BR" sz="105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17" name="Picture 14" descr="https://image.freepik.com/free-icon/page-rank-badge_318-33243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1" l="14537" r="86901">
                        <a14:foregroundMark x1="53514" y1="33387" x2="53514" y2="3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40" y="2922103"/>
            <a:ext cx="1186352" cy="11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8470910" y="2722998"/>
            <a:ext cx="165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itchFamily="34" charset="0"/>
              </a:defRPr>
            </a:lvl1pPr>
          </a:lstStyle>
          <a:p>
            <a:pPr algn="l"/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4,77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542919" y="3265845"/>
            <a:ext cx="2280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Maior média do indicador de satisfação geral de um aeroporto no trimestre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(Campinas)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911430" y="4653170"/>
            <a:ext cx="194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Eras Demi ITC" pitchFamily="34" charset="0"/>
              </a:defRPr>
            </a:lvl1pPr>
          </a:lstStyle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21,3 %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911430" y="5193190"/>
            <a:ext cx="2160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Maior evolução da satisfação geral de um aeroporto comparado a ele mesmo, em relação ao mesmo trimestre em 2018 (Vitória)</a:t>
            </a:r>
            <a:endParaRPr lang="pt-BR" sz="105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403610" y="5169263"/>
            <a:ext cx="104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79%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8588147" y="4933687"/>
            <a:ext cx="20912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latin typeface="Eras Medium ITC" pitchFamily="34" charset="0"/>
              </a:rPr>
              <a:t>Dos 38 indicadores avaliados, 82% (31) obtiveram média superior a 4 (bom), meta estabelecida pela CONAERO</a:t>
            </a:r>
            <a:endParaRPr lang="pt-BR" sz="1050" dirty="0">
              <a:solidFill>
                <a:schemeClr val="tx2">
                  <a:lumMod val="75000"/>
                </a:schemeClr>
              </a:solidFill>
              <a:latin typeface="Eras Medium ITC" pitchFamily="34" charset="0"/>
            </a:endParaRPr>
          </a:p>
        </p:txBody>
      </p:sp>
      <p:pic>
        <p:nvPicPr>
          <p:cNvPr id="24" name="Picture 5" descr="Resultado de imagem para approval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07" y="2919231"/>
            <a:ext cx="1119307" cy="111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3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C00E0-6EB0-432E-8293-3FFE28677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Obrigado!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7D08-0FF8-4B61-8D3A-DAADCBE69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4000" b="1" dirty="0" smtClean="0"/>
              <a:t>Carlos Eduardo Gomes Souza</a:t>
            </a:r>
          </a:p>
          <a:p>
            <a:r>
              <a:rPr lang="pt-BR" sz="2800" dirty="0" smtClean="0"/>
              <a:t>Coordenador de Desempenho Aeroportuário</a:t>
            </a:r>
          </a:p>
          <a:p>
            <a:r>
              <a:rPr lang="pt-BR" sz="2800" dirty="0" smtClean="0"/>
              <a:t>Departamento de Planejamento e Gestão</a:t>
            </a:r>
            <a:endParaRPr lang="pt-BR" sz="4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8D9D3D-2A9F-4933-939B-C2AD23E4E748}"/>
              </a:ext>
            </a:extLst>
          </p:cNvPr>
          <p:cNvSpPr txBox="1"/>
          <p:nvPr/>
        </p:nvSpPr>
        <p:spPr>
          <a:xfrm>
            <a:off x="2201132" y="260345"/>
            <a:ext cx="681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Secretaria Nacional de Aviação Civil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1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433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Eras Medium ITC</vt:lpstr>
      <vt:lpstr>Office Theme</vt:lpstr>
      <vt:lpstr>1ª Reunião do Comitê Técnico de Ouvidorias das Entidades Vinculadas ao MINFRA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Badú</dc:creator>
  <cp:lastModifiedBy>Wagner Vieira de Miranda</cp:lastModifiedBy>
  <cp:revision>975</cp:revision>
  <cp:lastPrinted>2017-12-04T18:08:06Z</cp:lastPrinted>
  <dcterms:created xsi:type="dcterms:W3CDTF">2015-09-15T19:25:00Z</dcterms:created>
  <dcterms:modified xsi:type="dcterms:W3CDTF">2019-06-05T18:59:22Z</dcterms:modified>
</cp:coreProperties>
</file>