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76" r:id="rId7"/>
    <p:sldId id="277" r:id="rId8"/>
    <p:sldId id="27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%20DO%20SERVI&#199;O%202019\Case%20Limpez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%20DO%20SERVI&#199;O%202019\Case%20Limpez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%20DO%20SERVI&#199;O%202019\Case%20Limpez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343059068778234E-2"/>
          <c:y val="8.0280299125275706E-2"/>
          <c:w val="0.97865694093122158"/>
          <c:h val="0.7846119978515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Plan5!$B$22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988510370674096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988510370674141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988510370674141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Plan5!$A$23:$A$25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Plan5!$B$23:$B$25</c:f>
              <c:numCache>
                <c:formatCode>#,##0.00</c:formatCode>
                <c:ptCount val="3"/>
                <c:pt idx="0">
                  <c:v>1447838.56</c:v>
                </c:pt>
                <c:pt idx="1">
                  <c:v>1222641.46</c:v>
                </c:pt>
                <c:pt idx="2">
                  <c:v>532833.80000000005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5844400"/>
        <c:axId val="196926424"/>
        <c:axId val="0"/>
      </c:bar3DChart>
      <c:catAx>
        <c:axId val="19584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6926424"/>
        <c:crosses val="autoZero"/>
        <c:auto val="1"/>
        <c:lblAlgn val="ctr"/>
        <c:lblOffset val="100"/>
        <c:noMultiLvlLbl val="0"/>
      </c:catAx>
      <c:valAx>
        <c:axId val="19692642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9584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86233618225791E-2"/>
          <c:y val="7.407407407407407E-2"/>
          <c:w val="0.91380945815950698"/>
          <c:h val="0.8416746864975212"/>
        </c:manualLayout>
      </c:layout>
      <c:lineChart>
        <c:grouping val="stacked"/>
        <c:varyColors val="0"/>
        <c:ser>
          <c:idx val="0"/>
          <c:order val="0"/>
          <c:spPr>
            <a:ln w="571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8.721723288906913E-3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608616444534565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412924666803443E-3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Plan3!$G$2:$K$2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Plan3!$G$16:$K$16</c:f>
              <c:numCache>
                <c:formatCode>General</c:formatCode>
                <c:ptCount val="5"/>
                <c:pt idx="0">
                  <c:v>561</c:v>
                </c:pt>
                <c:pt idx="1">
                  <c:v>435</c:v>
                </c:pt>
                <c:pt idx="2">
                  <c:v>257</c:v>
                </c:pt>
                <c:pt idx="3">
                  <c:v>232</c:v>
                </c:pt>
                <c:pt idx="4">
                  <c:v>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517392"/>
        <c:axId val="196611432"/>
      </c:lineChart>
      <c:catAx>
        <c:axId val="19651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6611432"/>
        <c:crosses val="autoZero"/>
        <c:auto val="1"/>
        <c:lblAlgn val="ctr"/>
        <c:lblOffset val="100"/>
        <c:noMultiLvlLbl val="0"/>
      </c:catAx>
      <c:valAx>
        <c:axId val="196611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651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Variação Percentual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9622996784758315E-2"/>
          <c:y val="0.20735072716178468"/>
          <c:w val="0.89425491752470332"/>
          <c:h val="0.765913467287685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Plan5!$A$53:$A$56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Plan5!$C$53:$C$56</c:f>
              <c:numCache>
                <c:formatCode>0.0</c:formatCode>
                <c:ptCount val="4"/>
                <c:pt idx="0">
                  <c:v>-22.459893048128343</c:v>
                </c:pt>
                <c:pt idx="1">
                  <c:v>-40.919540229885051</c:v>
                </c:pt>
                <c:pt idx="2">
                  <c:v>-9.7276264591439681</c:v>
                </c:pt>
                <c:pt idx="3">
                  <c:v>-23.275862068965512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91744"/>
        <c:axId val="196573592"/>
      </c:barChart>
      <c:catAx>
        <c:axId val="629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6573592"/>
        <c:crosses val="autoZero"/>
        <c:auto val="1"/>
        <c:lblAlgn val="ctr"/>
        <c:lblOffset val="100"/>
        <c:noMultiLvlLbl val="0"/>
      </c:catAx>
      <c:valAx>
        <c:axId val="19657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9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21C8-796E-41A6-9535-430ECE44AEF4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1EA1-3295-4644-91E4-A828B9418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11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21C8-796E-41A6-9535-430ECE44AEF4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1EA1-3295-4644-91E4-A828B9418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85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21C8-796E-41A6-9535-430ECE44AEF4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1EA1-3295-4644-91E4-A828B9418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58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21C8-796E-41A6-9535-430ECE44AEF4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1EA1-3295-4644-91E4-A828B9418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30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21C8-796E-41A6-9535-430ECE44AEF4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1EA1-3295-4644-91E4-A828B9418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26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21C8-796E-41A6-9535-430ECE44AEF4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1EA1-3295-4644-91E4-A828B9418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41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21C8-796E-41A6-9535-430ECE44AEF4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1EA1-3295-4644-91E4-A828B9418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64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21C8-796E-41A6-9535-430ECE44AEF4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1EA1-3295-4644-91E4-A828B9418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7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21C8-796E-41A6-9535-430ECE44AEF4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1EA1-3295-4644-91E4-A828B9418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55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21C8-796E-41A6-9535-430ECE44AEF4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1EA1-3295-4644-91E4-A828B9418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03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21C8-796E-41A6-9535-430ECE44AEF4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1EA1-3295-4644-91E4-A828B9418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81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221C8-796E-41A6-9535-430ECE44AEF4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1EA1-3295-4644-91E4-A828B9418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59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88389" cy="685800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43346" y="2239169"/>
            <a:ext cx="11083636" cy="338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200" b="1" i="1" dirty="0">
                <a:solidFill>
                  <a:schemeClr val="bg1"/>
                </a:solidFill>
              </a:rPr>
              <a:t>Acordo de Nível de Serviços </a:t>
            </a:r>
            <a:r>
              <a:rPr lang="pt-BR" sz="7200" b="1" i="1" dirty="0" smtClean="0">
                <a:solidFill>
                  <a:schemeClr val="bg1"/>
                </a:solidFill>
              </a:rPr>
              <a:t> ANS</a:t>
            </a:r>
          </a:p>
          <a:p>
            <a:r>
              <a:rPr lang="pt-BR" sz="7200" b="1" i="1" dirty="0" smtClean="0">
                <a:solidFill>
                  <a:schemeClr val="bg1"/>
                </a:solidFill>
              </a:rPr>
              <a:t>Serviço de Limpeza</a:t>
            </a:r>
            <a:endParaRPr lang="pt-BR" sz="72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4" y="2526998"/>
            <a:ext cx="12217005" cy="3665101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2366" y="1354370"/>
            <a:ext cx="5562600" cy="740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400" dirty="0" smtClean="0">
                <a:solidFill>
                  <a:schemeClr val="bg2">
                    <a:lumMod val="25000"/>
                  </a:schemeClr>
                </a:solidFill>
              </a:rPr>
              <a:t>Objeto</a:t>
            </a:r>
            <a:endParaRPr lang="pt-BR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968" y="1028821"/>
            <a:ext cx="1505922" cy="1066193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99089" y="2503516"/>
            <a:ext cx="10972801" cy="352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Metodologia de contratação por desempenho de serviços com base em 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</a:rPr>
              <a:t>indicadores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(operacionais e administrativos) que tem como objetivo principal 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</a:rPr>
              <a:t>a melhoria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contínua dos serviços prestados com foco na satisfação do passageiro.</a:t>
            </a:r>
          </a:p>
          <a:p>
            <a:pPr algn="just"/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O indicador operacional (peso maior no cálculo do desempenho mensal) 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</a:rPr>
              <a:t>está incluído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o item relacionado aos percentuais de reclamações admitidos pela 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</a:rPr>
              <a:t>Infraero em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que a contratada deve atender. O Não atendimento implica em 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</a:rPr>
              <a:t>pontuações negativas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para a contratada com reflexo direto em seu pagamento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just"/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A fiscalização dos serviços é automatizada por meio do 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</a:rPr>
              <a:t>aplicativo. A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consolidação e todos os dados de vistorias são acompanhadas diariamente 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</a:rPr>
              <a:t>em sitio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web.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260" y="1028821"/>
            <a:ext cx="1539089" cy="10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4" y="2526998"/>
            <a:ext cx="12217005" cy="3665101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2366" y="1354370"/>
            <a:ext cx="5562600" cy="740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400" dirty="0" smtClean="0">
                <a:solidFill>
                  <a:schemeClr val="bg2">
                    <a:lumMod val="25000"/>
                  </a:schemeClr>
                </a:solidFill>
              </a:rPr>
              <a:t>Glosas Realizadas</a:t>
            </a:r>
            <a:endParaRPr lang="pt-BR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968" y="1028821"/>
            <a:ext cx="1505922" cy="10661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260" y="1028821"/>
            <a:ext cx="1539089" cy="1089675"/>
          </a:xfrm>
          <a:prstGeom prst="rect">
            <a:avLst/>
          </a:prstGeom>
        </p:spPr>
      </p:pic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934447"/>
              </p:ext>
            </p:extLst>
          </p:nvPr>
        </p:nvGraphicFramePr>
        <p:xfrm>
          <a:off x="6168494" y="2503516"/>
          <a:ext cx="5403396" cy="332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63838"/>
              </p:ext>
            </p:extLst>
          </p:nvPr>
        </p:nvGraphicFramePr>
        <p:xfrm>
          <a:off x="1340946" y="3080917"/>
          <a:ext cx="5124019" cy="2353240"/>
        </p:xfrm>
        <a:graphic>
          <a:graphicData uri="http://schemas.openxmlformats.org/drawingml/2006/table">
            <a:tbl>
              <a:tblPr/>
              <a:tblGrid>
                <a:gridCol w="2003145"/>
                <a:gridCol w="1436915"/>
                <a:gridCol w="1683959"/>
              </a:tblGrid>
              <a:tr h="4706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1.447.838,56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6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1.222.641,46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-15,54%</a:t>
                      </a:r>
                      <a:endParaRPr lang="pt-BR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6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532.833,80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-56,4%</a:t>
                      </a:r>
                      <a:endParaRPr lang="pt-BR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6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Até Abril de 2019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183.898,26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6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3.387.212,08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4" name="Conector reto 23"/>
          <p:cNvCxnSpPr/>
          <p:nvPr/>
        </p:nvCxnSpPr>
        <p:spPr>
          <a:xfrm>
            <a:off x="1340946" y="5029200"/>
            <a:ext cx="3461597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4" y="2526998"/>
            <a:ext cx="12217005" cy="3665101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2365" y="1354370"/>
            <a:ext cx="7395275" cy="740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400" dirty="0" smtClean="0">
                <a:solidFill>
                  <a:schemeClr val="bg2">
                    <a:lumMod val="25000"/>
                  </a:schemeClr>
                </a:solidFill>
              </a:rPr>
              <a:t>Números da Ouvidoria</a:t>
            </a:r>
            <a:endParaRPr lang="pt-BR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968" y="1028821"/>
            <a:ext cx="1505922" cy="10661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260" y="1028821"/>
            <a:ext cx="1539089" cy="1089675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648482"/>
              </p:ext>
            </p:extLst>
          </p:nvPr>
        </p:nvGraphicFramePr>
        <p:xfrm>
          <a:off x="640429" y="2987948"/>
          <a:ext cx="58245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570617" y="2503516"/>
            <a:ext cx="5001273" cy="352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</a:rPr>
              <a:t>Variação de -68,3% comparados os anos de 2018 e 2014 – 383 relatos</a:t>
            </a:r>
          </a:p>
          <a:p>
            <a:pPr algn="just"/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</a:rPr>
              <a:t>Abrangência de 35 aeroportos</a:t>
            </a:r>
          </a:p>
          <a:p>
            <a:pPr algn="just"/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</a:rPr>
              <a:t>A partir de julho de 2019 será ampliado a toda a rede de Aeroportos</a:t>
            </a:r>
            <a:endParaRPr lang="pt-BR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323449"/>
              </p:ext>
            </p:extLst>
          </p:nvPr>
        </p:nvGraphicFramePr>
        <p:xfrm>
          <a:off x="6640737" y="3419334"/>
          <a:ext cx="5347965" cy="260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650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88389" cy="685800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3291840" y="954354"/>
            <a:ext cx="5620082" cy="5705233"/>
            <a:chOff x="3291840" y="954354"/>
            <a:chExt cx="5620082" cy="5705233"/>
          </a:xfrm>
        </p:grpSpPr>
        <p:grpSp>
          <p:nvGrpSpPr>
            <p:cNvPr id="7" name="Grupo 6"/>
            <p:cNvGrpSpPr/>
            <p:nvPr/>
          </p:nvGrpSpPr>
          <p:grpSpPr>
            <a:xfrm>
              <a:off x="3291840" y="3085125"/>
              <a:ext cx="5620082" cy="3574462"/>
              <a:chOff x="3291840" y="3085125"/>
              <a:chExt cx="5620082" cy="3574462"/>
            </a:xfrm>
          </p:grpSpPr>
          <p:pic>
            <p:nvPicPr>
              <p:cNvPr id="4" name="Imagem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5812" y="3085125"/>
                <a:ext cx="3460376" cy="687750"/>
              </a:xfrm>
              <a:prstGeom prst="rect">
                <a:avLst/>
              </a:prstGeom>
            </p:spPr>
          </p:pic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1840" y="4678697"/>
                <a:ext cx="5620082" cy="1980890"/>
              </a:xfrm>
              <a:prstGeom prst="rect">
                <a:avLst/>
              </a:prstGeom>
            </p:spPr>
          </p:pic>
        </p:grpSp>
        <p:sp>
          <p:nvSpPr>
            <p:cNvPr id="8" name="CaixaDeTexto 7"/>
            <p:cNvSpPr txBox="1"/>
            <p:nvPr/>
          </p:nvSpPr>
          <p:spPr>
            <a:xfrm>
              <a:off x="4592220" y="954354"/>
              <a:ext cx="29738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dirty="0" smtClean="0"/>
                <a:t>Obrigada!</a:t>
              </a:r>
              <a:endParaRPr lang="pt-BR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72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E35028BCFBA549BE124A5CB4A570A6" ma:contentTypeVersion="4" ma:contentTypeDescription="Crie um novo documento." ma:contentTypeScope="" ma:versionID="1a621c3330477643af2b10c096e6c2a5">
  <xsd:schema xmlns:xsd="http://www.w3.org/2001/XMLSchema" xmlns:xs="http://www.w3.org/2001/XMLSchema" xmlns:p="http://schemas.microsoft.com/office/2006/metadata/properties" xmlns:ns2="34fbbee6-0f9e-46b1-9a9a-d5a180924828" xmlns:ns3="3e2958f7-f4d4-410c-a4a1-78810b49861d" targetNamespace="http://schemas.microsoft.com/office/2006/metadata/properties" ma:root="true" ma:fieldsID="0b0cb5d4b5387a3c06cf09afd606c588" ns2:_="" ns3:_="">
    <xsd:import namespace="34fbbee6-0f9e-46b1-9a9a-d5a180924828"/>
    <xsd:import namespace="3e2958f7-f4d4-410c-a4a1-78810b4986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bee6-0f9e-46b1-9a9a-d5a180924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958f7-f4d4-410c-a4a1-78810b49861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7B42A5-3911-4A94-B7AC-B5EF7CB16709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3e2958f7-f4d4-410c-a4a1-78810b49861d"/>
    <ds:schemaRef ds:uri="34fbbee6-0f9e-46b1-9a9a-d5a18092482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0773C2-27D5-466D-8503-75891F2AAB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fbbee6-0f9e-46b1-9a9a-d5a180924828"/>
    <ds:schemaRef ds:uri="3e2958f7-f4d4-410c-a4a1-78810b4986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ACCF96-9369-45F7-8DE7-89F3B86652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186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Luiz Serpa Seraine</dc:creator>
  <cp:lastModifiedBy>Thalyta Sousa Bezerra</cp:lastModifiedBy>
  <cp:revision>14</cp:revision>
  <dcterms:created xsi:type="dcterms:W3CDTF">2017-03-03T20:46:53Z</dcterms:created>
  <dcterms:modified xsi:type="dcterms:W3CDTF">2019-06-04T20:39:08Z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0x01010036E35028BCFBA549BE124A5CB4A570A6</vt:lpwstr>
  </property>
</Properties>
</file>