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6" r:id="rId3"/>
    <p:sldId id="257" r:id="rId4"/>
    <p:sldId id="261" r:id="rId5"/>
    <p:sldId id="259" r:id="rId6"/>
    <p:sldId id="262" r:id="rId7"/>
    <p:sldId id="260" r:id="rId8"/>
    <p:sldId id="263" r:id="rId9"/>
    <p:sldId id="264" r:id="rId10"/>
    <p:sldId id="272" r:id="rId11"/>
    <p:sldId id="271" r:id="rId12"/>
    <p:sldId id="273" r:id="rId13"/>
    <p:sldId id="270" r:id="rId14"/>
    <p:sldId id="265" r:id="rId15"/>
    <p:sldId id="266" r:id="rId16"/>
    <p:sldId id="269" r:id="rId17"/>
    <p:sldId id="268" r:id="rId18"/>
    <p:sldId id="274" r:id="rId19"/>
    <p:sldId id="275" r:id="rId20"/>
  </p:sldIdLst>
  <p:sldSz cx="9144000" cy="6858000" type="screen4x3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311" autoAdjust="0"/>
  </p:normalViewPr>
  <p:slideViewPr>
    <p:cSldViewPr>
      <p:cViewPr>
        <p:scale>
          <a:sx n="125" d="100"/>
          <a:sy n="125" d="100"/>
        </p:scale>
        <p:origin x="-161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94A1B-2167-4DDA-A939-2999E2096048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CC650-BF2F-4128-94AC-E8976AE86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71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C650-BF2F-4128-94AC-E8976AE8659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4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528124-AE95-4D89-A73D-B431523B8F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00D8C5-E1BD-4357-985D-B43C2AE4EE1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6864" cy="3888432"/>
          </a:xfrm>
        </p:spPr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Regulação </a:t>
            </a:r>
            <a:r>
              <a:rPr lang="pt-BR" sz="2800" dirty="0"/>
              <a:t>de Telecomunicações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>e</a:t>
            </a:r>
            <a:br>
              <a:rPr lang="pt-BR" sz="2800" dirty="0"/>
            </a:br>
            <a:r>
              <a:rPr lang="pt-BR" sz="2800" dirty="0" smtClean="0"/>
              <a:t>Teoria </a:t>
            </a:r>
            <a:r>
              <a:rPr lang="pt-BR" sz="2800" dirty="0" smtClean="0"/>
              <a:t>dos Jogos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--------------------------------------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Modelo da Relação Causal dos Serviços</a:t>
            </a:r>
            <a:br>
              <a:rPr lang="pt-BR" sz="2800" dirty="0" smtClean="0"/>
            </a:br>
            <a:r>
              <a:rPr lang="pt-BR" sz="2800" dirty="0"/>
              <a:t>e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Jogo do Quadro de </a:t>
            </a:r>
            <a:r>
              <a:rPr lang="pt-BR" sz="28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52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64669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678440" y="14034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Elementos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3528" y="1772816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 smtClean="0"/>
              <a:t>e) Comportamento </a:t>
            </a:r>
            <a:r>
              <a:rPr lang="pt-BR" dirty="0"/>
              <a:t>estratégico </a:t>
            </a:r>
            <a:r>
              <a:rPr lang="pt-BR" dirty="0" smtClean="0"/>
              <a:t>“... </a:t>
            </a:r>
            <a:r>
              <a:rPr lang="pt-BR" i="1" dirty="0" smtClean="0"/>
              <a:t>cada jogador </a:t>
            </a:r>
            <a:r>
              <a:rPr lang="pt-BR" i="1" dirty="0"/>
              <a:t>leva em consideração o fato de que os jogadores interagem entre si, e que, portanto, sua decisão terá consequências sobre os demais jogadores, assim como as decisões dos outros jogadores terão consequências sobre ele</a:t>
            </a:r>
            <a:r>
              <a:rPr lang="pt-BR" dirty="0" smtClean="0"/>
              <a:t>.”.   Se o </a:t>
            </a:r>
            <a:r>
              <a:rPr lang="pt-BR" dirty="0"/>
              <a:t>Regulador é apenas o definidor das regras, como </a:t>
            </a:r>
            <a:r>
              <a:rPr lang="pt-BR" dirty="0" smtClean="0"/>
              <a:t>será </a:t>
            </a:r>
            <a:r>
              <a:rPr lang="pt-BR" dirty="0"/>
              <a:t>o comportamento de uma </a:t>
            </a:r>
            <a:r>
              <a:rPr lang="pt-BR" dirty="0" smtClean="0"/>
              <a:t>Operadora </a:t>
            </a:r>
            <a:r>
              <a:rPr lang="pt-BR" dirty="0"/>
              <a:t>em relação à </a:t>
            </a:r>
            <a:r>
              <a:rPr lang="pt-BR" dirty="0" smtClean="0"/>
              <a:t>outra?</a:t>
            </a:r>
          </a:p>
          <a:p>
            <a:pPr marL="457200" lvl="2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Qual </a:t>
            </a:r>
            <a:r>
              <a:rPr lang="pt-BR" dirty="0"/>
              <a:t>a reação de um jogador caso o outro escolha investir para chegar a um resultado Ótimo </a:t>
            </a:r>
            <a:r>
              <a:rPr lang="pt-BR" dirty="0" smtClean="0"/>
              <a:t>Desejável? </a:t>
            </a:r>
          </a:p>
          <a:p>
            <a:pPr marL="457200" lvl="2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outro investiria também? </a:t>
            </a:r>
            <a:endParaRPr lang="pt-BR" dirty="0" smtClean="0"/>
          </a:p>
          <a:p>
            <a:pPr marL="457200" lvl="2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Qual nível de investimento faria ?</a:t>
            </a:r>
            <a:endParaRPr lang="pt-BR" dirty="0" smtClean="0"/>
          </a:p>
          <a:p>
            <a:pPr marL="0" lvl="1" algn="just">
              <a:spcAft>
                <a:spcPts val="1200"/>
              </a:spcAft>
            </a:pPr>
            <a:r>
              <a:rPr lang="pt-BR" dirty="0" smtClean="0"/>
              <a:t>                                 Uma </a:t>
            </a:r>
            <a:r>
              <a:rPr lang="pt-BR" dirty="0"/>
              <a:t>interdependência das estratégias.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8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94591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699792" y="14034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Conceituação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3528" y="206084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Jogo </a:t>
            </a:r>
            <a:r>
              <a:rPr lang="pt-BR" b="1" i="1" dirty="0"/>
              <a:t>de informação perfeita</a:t>
            </a:r>
            <a:r>
              <a:rPr lang="pt-BR" dirty="0"/>
              <a:t>, pois ambas Operadoras (jogadores) conhecem todas as trajetórias percorridas até ali antes de tomar sua decisão, ou seja, conhecem a história do jogo. Cada uma delas sabe exatamente o quanto já ocorrido até o momento em que venham a tomar a decisão, por exemplo, se deve investir ou </a:t>
            </a:r>
            <a:r>
              <a:rPr lang="pt-BR" dirty="0" smtClean="0"/>
              <a:t>não.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Como as regras são definidas pelo Regulador e todo investimento deve ser comunicado ao mesmo, dando publicidade, qualquer ação adotada passa a ser </a:t>
            </a:r>
            <a:r>
              <a:rPr lang="pt-BR" dirty="0" smtClean="0"/>
              <a:t>conhecida, então as informações são</a:t>
            </a:r>
            <a:r>
              <a:rPr lang="pt-BR" b="1" dirty="0" smtClean="0"/>
              <a:t> </a:t>
            </a:r>
            <a:r>
              <a:rPr lang="pt-BR" b="1" i="1" dirty="0"/>
              <a:t>de conhecimento comum</a:t>
            </a:r>
            <a:r>
              <a:rPr lang="pt-BR" dirty="0"/>
              <a:t>, pois </a:t>
            </a:r>
            <a:r>
              <a:rPr lang="pt-BR" dirty="0" smtClean="0"/>
              <a:t>são </a:t>
            </a:r>
            <a:r>
              <a:rPr lang="pt-BR" dirty="0"/>
              <a:t>conhecidas por todos os jogadores e todos os jogadores sabem que todos sabem.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Todas </a:t>
            </a:r>
            <a:r>
              <a:rPr lang="pt-BR" dirty="0"/>
              <a:t>as Operadoras sabem as recompensas da outra jogadora, assim, se constitui também como um jogo </a:t>
            </a:r>
            <a:r>
              <a:rPr lang="pt-BR" b="1" i="1" dirty="0"/>
              <a:t>de</a:t>
            </a:r>
            <a:r>
              <a:rPr lang="pt-BR" dirty="0"/>
              <a:t> </a:t>
            </a:r>
            <a:r>
              <a:rPr lang="pt-BR" b="1" i="1" dirty="0"/>
              <a:t>informação completa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5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67094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699792" y="14034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dirty="0" smtClean="0">
                <a:solidFill>
                  <a:schemeClr val="tx2"/>
                </a:solidFill>
              </a:rPr>
              <a:t>Jogo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27584" y="177281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Duas </a:t>
            </a:r>
            <a:r>
              <a:rPr lang="pt-BR" dirty="0"/>
              <a:t>Operadoras (A e B</a:t>
            </a:r>
            <a:r>
              <a:rPr lang="pt-BR" dirty="0" smtClean="0"/>
              <a:t>), </a:t>
            </a:r>
            <a:r>
              <a:rPr lang="pt-BR" dirty="0"/>
              <a:t>diante das definições </a:t>
            </a:r>
            <a:r>
              <a:rPr lang="pt-BR" dirty="0" smtClean="0"/>
              <a:t>do novo Modelo Regulatório</a:t>
            </a:r>
            <a:r>
              <a:rPr lang="pt-BR" dirty="0"/>
              <a:t>, precisarão analisar e fazer suas escolhas estratégicas básicas que impactam diretamente no </a:t>
            </a:r>
            <a:r>
              <a:rPr lang="pt-BR" dirty="0" smtClean="0"/>
              <a:t>desempenho do quadro.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questão consiste basicamente em </a:t>
            </a:r>
            <a:r>
              <a:rPr lang="pt-BR" b="1" dirty="0"/>
              <a:t>investimento para melhoria da rede</a:t>
            </a:r>
            <a:r>
              <a:rPr lang="pt-BR" dirty="0"/>
              <a:t> e também </a:t>
            </a:r>
            <a:r>
              <a:rPr lang="pt-BR" b="1" dirty="0"/>
              <a:t>investimento para gerenciamento da relação com o consumidor</a:t>
            </a:r>
            <a:r>
              <a:rPr lang="pt-BR" dirty="0"/>
              <a:t>, traçando qual vai ser a estratégia de cada um a princípio independente do outro jogador e, depois, qual estratégia seria utilizada por outro jogador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81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03471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66077"/>
              </p:ext>
            </p:extLst>
          </p:nvPr>
        </p:nvGraphicFramePr>
        <p:xfrm>
          <a:off x="1331640" y="2204864"/>
          <a:ext cx="6408715" cy="307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1411357"/>
                <a:gridCol w="1281743"/>
                <a:gridCol w="1281743"/>
                <a:gridCol w="1281743"/>
              </a:tblGrid>
              <a:tr h="5713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B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8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3,-4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2,-4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1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4,-1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4,-1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5,-5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-5,5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-2,-2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3059832" y="17008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Fórmula Estratégica ou Normal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91293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22484"/>
              </p:ext>
            </p:extLst>
          </p:nvPr>
        </p:nvGraphicFramePr>
        <p:xfrm>
          <a:off x="1331640" y="2204864"/>
          <a:ext cx="6408715" cy="307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1411357"/>
                <a:gridCol w="1281743"/>
                <a:gridCol w="1281743"/>
                <a:gridCol w="1281743"/>
              </a:tblGrid>
              <a:tr h="5713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B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8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3,-4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2,-4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61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4,-1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4,-1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5,-5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-4,3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-4,3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-5,5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-2,-2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3059832" y="15567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Solucionando o Jogo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 Estratégias Dominadas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45389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14654"/>
              </p:ext>
            </p:extLst>
          </p:nvPr>
        </p:nvGraphicFramePr>
        <p:xfrm>
          <a:off x="2123728" y="2276872"/>
          <a:ext cx="5289532" cy="307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1411357"/>
                <a:gridCol w="1281743"/>
                <a:gridCol w="1267339"/>
                <a:gridCol w="176964"/>
              </a:tblGrid>
              <a:tr h="5713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B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8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Investir no </a:t>
                      </a:r>
                      <a:r>
                        <a:rPr lang="pt-BR" sz="1100" dirty="0" err="1">
                          <a:effectLst/>
                        </a:rPr>
                        <a:t>Relac</a:t>
                      </a:r>
                      <a:r>
                        <a:rPr lang="pt-BR" sz="1100" dirty="0">
                          <a:effectLst/>
                        </a:rPr>
                        <a:t>. Cliente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trike="sngStrike" dirty="0">
                          <a:effectLst/>
                        </a:rPr>
                        <a:t>2,2</a:t>
                      </a:r>
                      <a:endParaRPr lang="pt-BR" sz="1100" strike="sngStrike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pt-BR" sz="1100" dirty="0">
                          <a:effectLst/>
                        </a:rPr>
                        <a:t>,4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pt-BR" sz="1100" dirty="0">
                          <a:effectLst/>
                        </a:rPr>
                        <a:t>,4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4,</a:t>
                      </a: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4,</a:t>
                      </a:r>
                      <a:r>
                        <a:rPr lang="pt-BR" sz="11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4,4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Investir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627784" y="170080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>Estratégias Perfeitamente Dominantes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22329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83319"/>
              </p:ext>
            </p:extLst>
          </p:nvPr>
        </p:nvGraphicFramePr>
        <p:xfrm>
          <a:off x="1331640" y="2204864"/>
          <a:ext cx="6408715" cy="307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1411357"/>
                <a:gridCol w="1281743"/>
                <a:gridCol w="1281743"/>
                <a:gridCol w="1281743"/>
              </a:tblGrid>
              <a:tr h="5713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B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8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3,-4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2,-4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1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4,-1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4,-1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5,-5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-5,5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-2,-2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3059832" y="17008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Equilíbrio de Nash?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237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19916"/>
              </p:ext>
            </p:extLst>
          </p:nvPr>
        </p:nvGraphicFramePr>
        <p:xfrm>
          <a:off x="1331640" y="2204864"/>
          <a:ext cx="6408715" cy="307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1411357"/>
                <a:gridCol w="1281743"/>
                <a:gridCol w="1281743"/>
                <a:gridCol w="1281743"/>
              </a:tblGrid>
              <a:tr h="5713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Operadora B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8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na Rede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</a:t>
                      </a:r>
                      <a:r>
                        <a:rPr lang="pt-BR" sz="1100" dirty="0" smtClean="0">
                          <a:effectLst/>
                        </a:rPr>
                        <a:t>1,4(c)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3,-4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no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</a:t>
                      </a:r>
                      <a:r>
                        <a:rPr lang="pt-BR" sz="1100" dirty="0" smtClean="0">
                          <a:effectLst/>
                        </a:rPr>
                        <a:t>1,4</a:t>
                      </a:r>
                      <a:r>
                        <a:rPr lang="pt-BR" sz="1100" dirty="0" smtClean="0">
                          <a:effectLst/>
                        </a:rPr>
                        <a:t>(c)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2,-4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1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 na Rede e  Relac. Cliente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(l)4</a:t>
                      </a:r>
                      <a:r>
                        <a:rPr lang="pt-BR" sz="1100" dirty="0">
                          <a:effectLst/>
                        </a:rPr>
                        <a:t>,-1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(l)4</a:t>
                      </a:r>
                      <a:r>
                        <a:rPr lang="pt-BR" sz="1100" dirty="0">
                          <a:effectLst/>
                        </a:rPr>
                        <a:t>,-1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(l)4,4(c)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(l)5</a:t>
                      </a:r>
                      <a:r>
                        <a:rPr lang="pt-BR" sz="1100" dirty="0">
                          <a:effectLst/>
                        </a:rPr>
                        <a:t>,-5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2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Investir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</a:t>
                      </a:r>
                      <a:r>
                        <a:rPr lang="pt-BR" sz="1100" dirty="0" smtClean="0">
                          <a:effectLst/>
                        </a:rPr>
                        <a:t>5,5</a:t>
                      </a:r>
                      <a:r>
                        <a:rPr lang="pt-BR" sz="1100" dirty="0" smtClean="0">
                          <a:effectLst/>
                        </a:rPr>
                        <a:t>(c)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-2,-2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3059832" y="17008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           Equilíbrio de Nash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72592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699792" y="15226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Conclusões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27584" y="1885474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a Operadora A ou B “Investir </a:t>
            </a:r>
            <a:r>
              <a:rPr lang="pt-BR" dirty="0"/>
              <a:t>na Rede e no Relacionamento com Cliente” é sempre mais vantajosa que qualquer </a:t>
            </a:r>
            <a:r>
              <a:rPr lang="pt-BR" dirty="0" smtClean="0"/>
              <a:t>outra </a:t>
            </a:r>
            <a:r>
              <a:rPr lang="pt-BR" dirty="0"/>
              <a:t>que possa adotar, independente da ação </a:t>
            </a:r>
            <a:r>
              <a:rPr lang="pt-BR" dirty="0" smtClean="0"/>
              <a:t>do concorrente.  Ambas farão o investimento total, mesmo que, </a:t>
            </a:r>
            <a:r>
              <a:rPr lang="pt-BR" dirty="0"/>
              <a:t>neste </a:t>
            </a:r>
            <a:r>
              <a:rPr lang="pt-BR" dirty="0" smtClean="0"/>
              <a:t>caso, </a:t>
            </a:r>
            <a:r>
              <a:rPr lang="pt-BR" dirty="0"/>
              <a:t>o ganho não seja o máximo desejado por ambas, mas se torna o máximo possível, dentre as estratégias do concorrente, por fim, um equilíbrio em </a:t>
            </a:r>
            <a:r>
              <a:rPr lang="pt-BR" b="1" dirty="0"/>
              <a:t>estratégias perfeitamente dominantes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Resultado é um </a:t>
            </a:r>
            <a:r>
              <a:rPr lang="pt-BR" dirty="0"/>
              <a:t>"</a:t>
            </a:r>
            <a:r>
              <a:rPr lang="pt-BR" b="1" i="1" dirty="0"/>
              <a:t>equilíbrio eficiente</a:t>
            </a:r>
            <a:r>
              <a:rPr lang="pt-BR" dirty="0"/>
              <a:t>", </a:t>
            </a:r>
            <a:r>
              <a:rPr lang="pt-BR" dirty="0" smtClean="0"/>
              <a:t>pois </a:t>
            </a:r>
            <a:r>
              <a:rPr lang="pt-BR" dirty="0"/>
              <a:t>o esquema de incentivos combinado com o de punição, analisados à luz da racionalidade, </a:t>
            </a:r>
            <a:r>
              <a:rPr lang="pt-BR" b="1" dirty="0"/>
              <a:t>induz ao melhor resultado proposto pelo Regulador, corrigir as falhas atuais para levar a prestação dos serviços de telecomunicações a níveis de desempenho ótimo e desejável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1800" y="2448102"/>
            <a:ext cx="3672408" cy="685934"/>
          </a:xfrm>
        </p:spPr>
        <p:txBody>
          <a:bodyPr/>
          <a:lstStyle/>
          <a:p>
            <a:r>
              <a:rPr lang="pt-BR" sz="3200" dirty="0" err="1" smtClean="0"/>
              <a:t>Origado</a:t>
            </a:r>
            <a:r>
              <a:rPr lang="pt-BR" sz="3200" dirty="0" smtClean="0"/>
              <a:t>!</a:t>
            </a:r>
            <a:endParaRPr lang="pt-BR" sz="32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22788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771800" y="49411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carlosreis@anatel.gov.br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c.viniciusreis@gmail.com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6885"/>
            <a:ext cx="7772400" cy="1019199"/>
          </a:xfrm>
        </p:spPr>
        <p:txBody>
          <a:bodyPr/>
          <a:lstStyle/>
          <a:p>
            <a:r>
              <a:rPr lang="pt-BR" sz="2400" b="1" dirty="0">
                <a:effectLst/>
              </a:rPr>
              <a:t> O Cenário da Falha </a:t>
            </a:r>
            <a:r>
              <a:rPr lang="pt-BR" sz="2400" b="1" dirty="0" smtClean="0">
                <a:effectLst/>
              </a:rPr>
              <a:t>Regulatória: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r>
              <a:rPr lang="pt-BR" sz="2400" b="1" dirty="0">
                <a:effectLst/>
              </a:rPr>
              <a:t>a) Qualidade Técnica</a:t>
            </a:r>
            <a:endParaRPr lang="pt-BR" sz="2400" dirty="0">
              <a:effectLst/>
            </a:endParaRPr>
          </a:p>
        </p:txBody>
      </p:sp>
      <p:pic>
        <p:nvPicPr>
          <p:cNvPr id="2054" name="Imagem 14" descr="Gráfico Banda Larga Fixa - Cumprimento de metas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>
            <a:fillRect/>
          </a:stretch>
        </p:blipFill>
        <p:spPr bwMode="auto">
          <a:xfrm>
            <a:off x="4160007" y="3952519"/>
            <a:ext cx="2935425" cy="19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m 13" descr="Gráfico Telefonia Móvel - Cumprimento de metas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"/>
          <a:stretch>
            <a:fillRect/>
          </a:stretch>
        </p:blipFill>
        <p:spPr bwMode="auto">
          <a:xfrm>
            <a:off x="4168644" y="1940051"/>
            <a:ext cx="2918153" cy="19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12" descr="Gráfico Telefonia Fixa - Cumprimento de metas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51" y="1988840"/>
            <a:ext cx="2724175" cy="1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m 11" descr="Gráfico TV por Assinatura - Cumprimento de metas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41" y="4149080"/>
            <a:ext cx="2748785" cy="18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pt-BR" sz="2400" b="1" dirty="0">
                <a:effectLst/>
              </a:rPr>
              <a:t>O Cenário da Falha Regulatória: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r>
              <a:rPr lang="pt-BR" sz="2400" b="1" dirty="0">
                <a:effectLst/>
              </a:rPr>
              <a:t>b) Qualidade Percebida </a:t>
            </a:r>
            <a:r>
              <a:rPr lang="pt-BR" sz="2400" b="1" dirty="0" smtClean="0">
                <a:effectLst/>
              </a:rPr>
              <a:t> e  </a:t>
            </a:r>
            <a:r>
              <a:rPr lang="pt-BR" sz="2400" b="1" dirty="0">
                <a:effectLst/>
              </a:rPr>
              <a:t>c) </a:t>
            </a:r>
            <a:r>
              <a:rPr lang="pt-BR" sz="2400" b="1" dirty="0" smtClean="0">
                <a:effectLst/>
              </a:rPr>
              <a:t>Satisfação</a:t>
            </a:r>
            <a:endParaRPr lang="pt-BR" sz="2400" dirty="0">
              <a:effectLst/>
            </a:endParaRPr>
          </a:p>
        </p:txBody>
      </p:sp>
      <p:pic>
        <p:nvPicPr>
          <p:cNvPr id="3076" name="image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49364" r="71753" b="27966"/>
          <a:stretch>
            <a:fillRect/>
          </a:stretch>
        </p:blipFill>
        <p:spPr bwMode="auto">
          <a:xfrm>
            <a:off x="637495" y="1942343"/>
            <a:ext cx="3230896" cy="22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60724" r="72002" b="15453"/>
          <a:stretch>
            <a:fillRect/>
          </a:stretch>
        </p:blipFill>
        <p:spPr bwMode="auto">
          <a:xfrm>
            <a:off x="4536544" y="1815907"/>
            <a:ext cx="3203807" cy="24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41106" r="71974" b="36336"/>
          <a:stretch>
            <a:fillRect/>
          </a:stretch>
        </p:blipFill>
        <p:spPr bwMode="auto">
          <a:xfrm>
            <a:off x="1043608" y="4251173"/>
            <a:ext cx="2808312" cy="2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t="44164" r="72037" b="31245"/>
          <a:stretch>
            <a:fillRect/>
          </a:stretch>
        </p:blipFill>
        <p:spPr bwMode="auto">
          <a:xfrm>
            <a:off x="4536544" y="4293096"/>
            <a:ext cx="2915776" cy="217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68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8"/>
          </a:xfrm>
        </p:spPr>
        <p:txBody>
          <a:bodyPr/>
          <a:lstStyle/>
          <a:p>
            <a:r>
              <a:rPr lang="pt-BR" sz="2400" b="1" dirty="0">
                <a:effectLst/>
              </a:rPr>
              <a:t>O Cenário da Falha Regulatória: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r>
              <a:rPr lang="pt-BR" sz="2400" b="1" dirty="0">
                <a:effectLst/>
              </a:rPr>
              <a:t>d) Reclamações dos Consumidores </a:t>
            </a: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 smtClean="0">
                <a:effectLst/>
              </a:rPr>
              <a:t>(</a:t>
            </a:r>
            <a:r>
              <a:rPr lang="pt-BR" sz="2400" b="1" dirty="0">
                <a:effectLst/>
              </a:rPr>
              <a:t>Anatel, </a:t>
            </a:r>
            <a:r>
              <a:rPr lang="pt-BR" sz="2400" b="1" dirty="0" err="1">
                <a:effectLst/>
              </a:rPr>
              <a:t>Procons</a:t>
            </a:r>
            <a:r>
              <a:rPr lang="pt-BR" sz="2400" b="1" dirty="0">
                <a:effectLst/>
              </a:rPr>
              <a:t> e Judiciário)</a:t>
            </a:r>
            <a:endParaRPr lang="pt-BR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55" y="1772816"/>
            <a:ext cx="4508141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11.png"/>
          <p:cNvPicPr/>
          <p:nvPr/>
        </p:nvPicPr>
        <p:blipFill>
          <a:blip r:embed="rId3"/>
          <a:srcRect l="16331" t="7690" r="15603" b="4856"/>
          <a:stretch>
            <a:fillRect/>
          </a:stretch>
        </p:blipFill>
        <p:spPr>
          <a:xfrm>
            <a:off x="683568" y="3827841"/>
            <a:ext cx="3384376" cy="2118603"/>
          </a:xfrm>
          <a:prstGeom prst="rect">
            <a:avLst/>
          </a:prstGeom>
          <a:ln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7841"/>
            <a:ext cx="3528392" cy="21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pt-BR" sz="2400" b="1" dirty="0" smtClean="0">
                <a:effectLst/>
              </a:rPr>
              <a:t>Sequência </a:t>
            </a:r>
            <a:r>
              <a:rPr lang="pt-BR" sz="2400" b="1" dirty="0">
                <a:effectLst/>
              </a:rPr>
              <a:t>Causal na Prestação dos Serviços.</a:t>
            </a:r>
            <a:endParaRPr lang="pt-BR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240707" cy="321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6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pt-BR" sz="2400" dirty="0" smtClean="0"/>
              <a:t>Quadro </a:t>
            </a:r>
            <a:r>
              <a:rPr lang="pt-BR" sz="2400" dirty="0" smtClean="0"/>
              <a:t>de Desempenho </a:t>
            </a: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9913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pt-BR" sz="2400" dirty="0" smtClean="0"/>
              <a:t>Quadro </a:t>
            </a:r>
            <a:r>
              <a:rPr lang="pt-BR" sz="2400" dirty="0" smtClean="0"/>
              <a:t>de Desempenho </a:t>
            </a: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21639"/>
              </p:ext>
            </p:extLst>
          </p:nvPr>
        </p:nvGraphicFramePr>
        <p:xfrm>
          <a:off x="4536172" y="3127455"/>
          <a:ext cx="1656184" cy="1805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Ótimo Desejável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767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Aceitável</a:t>
                      </a:r>
                    </a:p>
                    <a:p>
                      <a:pPr algn="ctr"/>
                      <a:r>
                        <a:rPr lang="pt-BR" sz="1400" dirty="0" smtClean="0"/>
                        <a:t>(B ou C)</a:t>
                      </a:r>
                      <a:endParaRPr lang="pt-B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95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Indesejáveis</a:t>
                      </a:r>
                    </a:p>
                    <a:p>
                      <a:pPr algn="ctr"/>
                      <a:r>
                        <a:rPr lang="pt-BR" sz="1400" dirty="0" smtClean="0"/>
                        <a:t>(D e </a:t>
                      </a:r>
                      <a:r>
                        <a:rPr lang="pt-BR" sz="1400" dirty="0" err="1" smtClean="0"/>
                        <a:t>E</a:t>
                      </a:r>
                      <a:r>
                        <a:rPr lang="pt-BR" sz="1400" dirty="0" smtClean="0"/>
                        <a:t>)</a:t>
                      </a:r>
                      <a:endParaRPr lang="pt-BR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979908" y="2720359"/>
            <a:ext cx="3344801" cy="2262185"/>
            <a:chOff x="781492" y="2204864"/>
            <a:chExt cx="4798620" cy="30670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92" y="2204864"/>
              <a:ext cx="4724400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have direita 6"/>
            <p:cNvSpPr/>
            <p:nvPr/>
          </p:nvSpPr>
          <p:spPr>
            <a:xfrm>
              <a:off x="5148064" y="2996952"/>
              <a:ext cx="432048" cy="36004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have direita 7"/>
            <p:cNvSpPr/>
            <p:nvPr/>
          </p:nvSpPr>
          <p:spPr>
            <a:xfrm>
              <a:off x="5148064" y="3573016"/>
              <a:ext cx="432048" cy="576064"/>
            </a:xfrm>
            <a:prstGeom prst="rightBrace">
              <a:avLst>
                <a:gd name="adj1" fmla="val 8333"/>
                <a:gd name="adj2" fmla="val 5264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have direita 8"/>
            <p:cNvSpPr/>
            <p:nvPr/>
          </p:nvSpPr>
          <p:spPr>
            <a:xfrm>
              <a:off x="5148064" y="4365104"/>
              <a:ext cx="432048" cy="57606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572000" y="24811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Resultados Possíveis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81041"/>
              </p:ext>
            </p:extLst>
          </p:nvPr>
        </p:nvGraphicFramePr>
        <p:xfrm>
          <a:off x="6588224" y="3127456"/>
          <a:ext cx="1656184" cy="185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53241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Certificação de Excelência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41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Atesto de </a:t>
                      </a:r>
                    </a:p>
                    <a:p>
                      <a:pPr algn="ctr"/>
                      <a:r>
                        <a:rPr lang="pt-BR" sz="1400" dirty="0" smtClean="0"/>
                        <a:t>Regularidade</a:t>
                      </a:r>
                      <a:endParaRPr lang="pt-B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855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Suspensão de Vendas</a:t>
                      </a:r>
                      <a:endParaRPr lang="pt-BR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6660232" y="24811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Regras do Regulador</a:t>
            </a:r>
          </a:p>
        </p:txBody>
      </p:sp>
      <p:sp>
        <p:nvSpPr>
          <p:cNvPr id="12" name="Chave direita 11"/>
          <p:cNvSpPr/>
          <p:nvPr/>
        </p:nvSpPr>
        <p:spPr>
          <a:xfrm>
            <a:off x="6228184" y="3276488"/>
            <a:ext cx="288032" cy="156457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7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73166"/>
              </p:ext>
            </p:extLst>
          </p:nvPr>
        </p:nvGraphicFramePr>
        <p:xfrm>
          <a:off x="3563888" y="3327509"/>
          <a:ext cx="1547996" cy="152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996"/>
              </a:tblGrid>
              <a:tr h="45252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Ótimo Desejável</a:t>
                      </a:r>
                    </a:p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(A)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Aceitável</a:t>
                      </a:r>
                    </a:p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(B ou C)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958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Indesejáveis</a:t>
                      </a:r>
                    </a:p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(D e </a:t>
                      </a:r>
                      <a:r>
                        <a:rPr lang="pt-BR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572089" y="3063609"/>
            <a:ext cx="2938267" cy="1985592"/>
            <a:chOff x="781492" y="2204864"/>
            <a:chExt cx="4798620" cy="30670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92" y="2204864"/>
              <a:ext cx="4724400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have direita 6"/>
            <p:cNvSpPr/>
            <p:nvPr/>
          </p:nvSpPr>
          <p:spPr>
            <a:xfrm>
              <a:off x="5148064" y="2996952"/>
              <a:ext cx="432048" cy="36004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Chave direita 7"/>
            <p:cNvSpPr/>
            <p:nvPr/>
          </p:nvSpPr>
          <p:spPr>
            <a:xfrm>
              <a:off x="5148064" y="3573016"/>
              <a:ext cx="432048" cy="576064"/>
            </a:xfrm>
            <a:prstGeom prst="rightBrace">
              <a:avLst>
                <a:gd name="adj1" fmla="val 8333"/>
                <a:gd name="adj2" fmla="val 5264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Chave direita 8"/>
            <p:cNvSpPr/>
            <p:nvPr/>
          </p:nvSpPr>
          <p:spPr>
            <a:xfrm>
              <a:off x="5148064" y="4365104"/>
              <a:ext cx="432048" cy="57606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563888" y="280428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>
                    <a:lumMod val="65000"/>
                  </a:schemeClr>
                </a:solidFill>
              </a:rPr>
              <a:t>Resultados Possíveis</a:t>
            </a:r>
            <a:endParaRPr lang="pt-BR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49717"/>
              </p:ext>
            </p:extLst>
          </p:nvPr>
        </p:nvGraphicFramePr>
        <p:xfrm>
          <a:off x="5436096" y="3326448"/>
          <a:ext cx="1512168" cy="15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43439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Certificação de Excelência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105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Atesto de </a:t>
                      </a:r>
                    </a:p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Regularidade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81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Suspensão de Vendas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390748" y="280322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>
                    <a:lumMod val="65000"/>
                  </a:schemeClr>
                </a:solidFill>
              </a:rPr>
              <a:t>Regras do Regulador</a:t>
            </a:r>
          </a:p>
        </p:txBody>
      </p:sp>
      <p:sp>
        <p:nvSpPr>
          <p:cNvPr id="12" name="Chave direita 11"/>
          <p:cNvSpPr/>
          <p:nvPr/>
        </p:nvSpPr>
        <p:spPr>
          <a:xfrm>
            <a:off x="5102716" y="3326446"/>
            <a:ext cx="288032" cy="151355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direita 3"/>
          <p:cNvSpPr/>
          <p:nvPr/>
        </p:nvSpPr>
        <p:spPr>
          <a:xfrm rot="16200000">
            <a:off x="1202435" y="2379381"/>
            <a:ext cx="216024" cy="11578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/>
          <p:cNvSpPr/>
          <p:nvPr/>
        </p:nvSpPr>
        <p:spPr>
          <a:xfrm rot="16200000">
            <a:off x="2586244" y="2388641"/>
            <a:ext cx="216024" cy="11578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37340" y="241286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Investimento na Rede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962710" y="23726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Investimento no </a:t>
            </a:r>
            <a:r>
              <a:rPr lang="pt-BR" sz="1200" b="1" dirty="0" err="1" smtClean="0">
                <a:solidFill>
                  <a:srgbClr val="0070C0"/>
                </a:solidFill>
              </a:rPr>
              <a:t>Relac</a:t>
            </a:r>
            <a:r>
              <a:rPr lang="pt-BR" sz="1200" b="1" dirty="0" smtClean="0">
                <a:solidFill>
                  <a:srgbClr val="0070C0"/>
                </a:solidFill>
              </a:rPr>
              <a:t>. com Cliente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5" name="Chave direita 4"/>
          <p:cNvSpPr/>
          <p:nvPr/>
        </p:nvSpPr>
        <p:spPr>
          <a:xfrm rot="16200000">
            <a:off x="2050734" y="1534999"/>
            <a:ext cx="218649" cy="16195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457654" y="195091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Investe em ambos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>
            <a:off x="6987852" y="3330174"/>
            <a:ext cx="144016" cy="3933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direita 19"/>
          <p:cNvSpPr/>
          <p:nvPr/>
        </p:nvSpPr>
        <p:spPr>
          <a:xfrm>
            <a:off x="7010712" y="3836308"/>
            <a:ext cx="98296" cy="3847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direita 21"/>
          <p:cNvSpPr/>
          <p:nvPr/>
        </p:nvSpPr>
        <p:spPr>
          <a:xfrm>
            <a:off x="7012426" y="4349100"/>
            <a:ext cx="96582" cy="4480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7380313" y="2804418"/>
            <a:ext cx="1656184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RECOMPENSAS</a:t>
            </a:r>
          </a:p>
        </p:txBody>
      </p:sp>
      <p:sp>
        <p:nvSpPr>
          <p:cNvPr id="24" name="Chave direita 23"/>
          <p:cNvSpPr/>
          <p:nvPr/>
        </p:nvSpPr>
        <p:spPr>
          <a:xfrm rot="5400000">
            <a:off x="707840" y="2091529"/>
            <a:ext cx="168786" cy="3933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23528" y="1959795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Não Investir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51520" y="1615933"/>
            <a:ext cx="3258836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ESCOLHAS ESTRATÉGICAS</a:t>
            </a:r>
          </a:p>
        </p:txBody>
      </p:sp>
      <p:sp>
        <p:nvSpPr>
          <p:cNvPr id="28" name="Chave direita 27"/>
          <p:cNvSpPr/>
          <p:nvPr/>
        </p:nvSpPr>
        <p:spPr>
          <a:xfrm rot="16200000">
            <a:off x="8028386" y="2514362"/>
            <a:ext cx="216024" cy="136815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06165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73" name="Conector angulado 3072"/>
          <p:cNvCxnSpPr/>
          <p:nvPr/>
        </p:nvCxnSpPr>
        <p:spPr>
          <a:xfrm rot="5400000">
            <a:off x="-565905" y="3283807"/>
            <a:ext cx="2275988" cy="486052"/>
          </a:xfrm>
          <a:prstGeom prst="bentConnector3">
            <a:avLst>
              <a:gd name="adj1" fmla="val 111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42587"/>
              </p:ext>
            </p:extLst>
          </p:nvPr>
        </p:nvGraphicFramePr>
        <p:xfrm>
          <a:off x="7380312" y="3326446"/>
          <a:ext cx="1512168" cy="151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43439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4 ou 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105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-1 a 3 </a:t>
                      </a:r>
                      <a:endParaRPr lang="pt-BR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81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-5 a -2</a:t>
                      </a:r>
                      <a:endParaRPr lang="pt-B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" name="Chave direita 54"/>
          <p:cNvSpPr/>
          <p:nvPr/>
        </p:nvSpPr>
        <p:spPr>
          <a:xfrm flipH="1">
            <a:off x="323528" y="4424581"/>
            <a:ext cx="200270" cy="4480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576" y="260648"/>
            <a:ext cx="7772400" cy="1019199"/>
          </a:xfrm>
        </p:spPr>
        <p:txBody>
          <a:bodyPr/>
          <a:lstStyle/>
          <a:p>
            <a:r>
              <a:rPr lang="pt-BR" sz="2400" dirty="0" smtClean="0"/>
              <a:t>Jogo do Quadro de Quadro de </a:t>
            </a:r>
            <a:r>
              <a:rPr lang="pt-BR" sz="2400" dirty="0" smtClean="0"/>
              <a:t>Desempenho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no </a:t>
            </a:r>
            <a:r>
              <a:rPr lang="pt-BR" sz="2400" dirty="0" smtClean="0"/>
              <a:t>Modelo de Relação </a:t>
            </a:r>
            <a:r>
              <a:rPr lang="pt-BR" sz="2400" dirty="0" smtClean="0"/>
              <a:t>Causal</a:t>
            </a:r>
            <a:endParaRPr lang="pt-BR" sz="2400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54419"/>
              </p:ext>
            </p:extLst>
          </p:nvPr>
        </p:nvGraphicFramePr>
        <p:xfrm>
          <a:off x="12724804" y="3531106"/>
          <a:ext cx="936104" cy="15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</a:tblGrid>
              <a:tr h="4838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65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Conector angulado 55"/>
          <p:cNvCxnSpPr/>
          <p:nvPr/>
        </p:nvCxnSpPr>
        <p:spPr>
          <a:xfrm rot="5400000">
            <a:off x="-7187692" y="3381339"/>
            <a:ext cx="2352524" cy="48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669684" y="12687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Elementos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1643068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</a:t>
            </a:r>
            <a:r>
              <a:rPr lang="pt-BR" dirty="0" smtClean="0"/>
              <a:t>) “modelo </a:t>
            </a:r>
            <a:r>
              <a:rPr lang="pt-BR" dirty="0"/>
              <a:t>formal” – </a:t>
            </a:r>
            <a:r>
              <a:rPr lang="pt-BR" i="1" dirty="0"/>
              <a:t>“...existem regras </a:t>
            </a:r>
            <a:r>
              <a:rPr lang="pt-BR" i="1" dirty="0" smtClean="0"/>
              <a:t>preestabelecidas</a:t>
            </a:r>
            <a:r>
              <a:rPr lang="pt-BR" dirty="0" smtClean="0"/>
              <a:t>” o </a:t>
            </a:r>
            <a:r>
              <a:rPr lang="pt-BR" dirty="0"/>
              <a:t>Regulador definiria, por meio de ato normativo próprio, as </a:t>
            </a:r>
            <a:r>
              <a:rPr lang="pt-BR" dirty="0" smtClean="0"/>
              <a:t>regras, </a:t>
            </a:r>
            <a:r>
              <a:rPr lang="pt-BR" dirty="0"/>
              <a:t>estabelecendo quais níveis </a:t>
            </a:r>
            <a:r>
              <a:rPr lang="pt-BR" dirty="0" smtClean="0"/>
              <a:t>(Resultados Possíveis) e as </a:t>
            </a:r>
            <a:r>
              <a:rPr lang="pt-BR" dirty="0"/>
              <a:t>eventuais recompensas </a:t>
            </a:r>
            <a:r>
              <a:rPr lang="pt-BR" dirty="0" smtClean="0"/>
              <a:t>para </a:t>
            </a:r>
            <a:r>
              <a:rPr lang="pt-BR" dirty="0"/>
              <a:t>os </a:t>
            </a:r>
            <a:r>
              <a:rPr lang="pt-BR" dirty="0" smtClean="0"/>
              <a:t>resultados.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b) “</a:t>
            </a:r>
            <a:r>
              <a:rPr lang="pt-BR" dirty="0"/>
              <a:t>Interações” – “</a:t>
            </a:r>
            <a:r>
              <a:rPr lang="pt-BR" i="1" dirty="0"/>
              <a:t>Significam que ações de cada agente, consideradas individualmente, afetam os demais</a:t>
            </a:r>
            <a:r>
              <a:rPr lang="pt-BR" i="1" dirty="0" smtClean="0"/>
              <a:t>.” Apesar da existência de “monopólios</a:t>
            </a:r>
            <a:r>
              <a:rPr lang="pt-BR" dirty="0" smtClean="0"/>
              <a:t>”, para melhor descrever o presente jogo, consideram-se </a:t>
            </a:r>
            <a:r>
              <a:rPr lang="pt-BR" dirty="0"/>
              <a:t>apenas dois jogadores: Operadora A e Operadora B. 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c</a:t>
            </a:r>
            <a:r>
              <a:rPr lang="pt-BR" dirty="0"/>
              <a:t>)	“Agentes”  </a:t>
            </a:r>
            <a:r>
              <a:rPr lang="pt-BR" dirty="0" smtClean="0"/>
              <a:t>ou Jogador – </a:t>
            </a:r>
            <a:r>
              <a:rPr lang="pt-BR" i="1" dirty="0" smtClean="0"/>
              <a:t>“...qualquer </a:t>
            </a:r>
            <a:r>
              <a:rPr lang="pt-BR" i="1" dirty="0"/>
              <a:t>indivíduo, ou grupo de indivíduos, com capacidade de decisão para afetar os </a:t>
            </a:r>
            <a:r>
              <a:rPr lang="pt-BR" i="1" dirty="0" smtClean="0"/>
              <a:t>demais”</a:t>
            </a:r>
            <a:r>
              <a:rPr lang="pt-BR" dirty="0" smtClean="0"/>
              <a:t>. </a:t>
            </a:r>
            <a:r>
              <a:rPr lang="pt-BR" dirty="0"/>
              <a:t>Como visto, no caso em tela, esses agentes são as operadoras de serviços de telecomunicações no </a:t>
            </a:r>
            <a:r>
              <a:rPr lang="pt-BR" dirty="0" smtClean="0"/>
              <a:t>Brasil.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d</a:t>
            </a:r>
            <a:r>
              <a:rPr lang="pt-BR" dirty="0"/>
              <a:t>)	Racionalidade – </a:t>
            </a:r>
            <a:r>
              <a:rPr lang="pt-BR" i="1" dirty="0"/>
              <a:t>“... </a:t>
            </a:r>
            <a:r>
              <a:rPr lang="pt-BR" i="1" dirty="0" smtClean="0"/>
              <a:t>os </a:t>
            </a:r>
            <a:r>
              <a:rPr lang="pt-BR" i="1" dirty="0"/>
              <a:t>indivíduos empregam os meios mais adequados aos objetivos que almejam, sejam quais forem esses objetivos</a:t>
            </a:r>
            <a:r>
              <a:rPr lang="pt-BR" dirty="0"/>
              <a:t>”. </a:t>
            </a:r>
            <a:r>
              <a:rPr lang="pt-BR" dirty="0" smtClean="0"/>
              <a:t>As </a:t>
            </a:r>
            <a:r>
              <a:rPr lang="pt-BR" dirty="0"/>
              <a:t>operadoras de </a:t>
            </a:r>
            <a:r>
              <a:rPr lang="pt-BR" dirty="0" smtClean="0"/>
              <a:t>telecomunicações (4</a:t>
            </a:r>
            <a:r>
              <a:rPr lang="pt-BR" dirty="0"/>
              <a:t>% do PIB em faturamento), atuam de forma premente com objetivos norteadores de suas </a:t>
            </a:r>
            <a:r>
              <a:rPr lang="pt-BR" dirty="0" smtClean="0"/>
              <a:t>escolhas e perseguidos </a:t>
            </a:r>
            <a:r>
              <a:rPr lang="pt-BR" dirty="0"/>
              <a:t>racionalmente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313</TotalTime>
  <Words>1131</Words>
  <Application>Microsoft Office PowerPoint</Application>
  <PresentationFormat>Apresentação na tela (4:3)</PresentationFormat>
  <Paragraphs>242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Executivo</vt:lpstr>
      <vt:lpstr> Regulação de Telecomunicações  e Teoria dos Jogos  -------------------------------------- Modelo da Relação Causal dos Serviços e Jogo do Quadro de Desempenho  </vt:lpstr>
      <vt:lpstr> O Cenário da Falha Regulatória: a) Qualidade Técnica</vt:lpstr>
      <vt:lpstr>O Cenário da Falha Regulatória: b) Qualidade Percebida  e  c) Satisfação</vt:lpstr>
      <vt:lpstr>O Cenário da Falha Regulatória: d) Reclamações dos Consumidores  (Anatel, Procons e Judiciário)</vt:lpstr>
      <vt:lpstr>Sequência Causal na Prestação dos Serviços.</vt:lpstr>
      <vt:lpstr>Quadro de Desempenho no Modelo de Relação Causal</vt:lpstr>
      <vt:lpstr>Quadro de Desempenho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Jogo do Quadro de Quadro de Desempenho  no Modelo de Relação Causal</vt:lpstr>
      <vt:lpstr>Origado!</vt:lpstr>
    </vt:vector>
  </TitlesOfParts>
  <Company>Anatel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Vinicius Brito Reis</dc:creator>
  <cp:lastModifiedBy>Carlos Reis</cp:lastModifiedBy>
  <cp:revision>123</cp:revision>
  <cp:lastPrinted>2016-11-21T15:56:24Z</cp:lastPrinted>
  <dcterms:created xsi:type="dcterms:W3CDTF">2016-11-21T04:01:46Z</dcterms:created>
  <dcterms:modified xsi:type="dcterms:W3CDTF">2016-11-21T16:24:09Z</dcterms:modified>
</cp:coreProperties>
</file>