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4" r:id="rId2"/>
    <p:sldId id="269" r:id="rId3"/>
    <p:sldId id="278" r:id="rId4"/>
    <p:sldId id="271" r:id="rId5"/>
    <p:sldId id="259" r:id="rId6"/>
    <p:sldId id="279" r:id="rId7"/>
    <p:sldId id="277" r:id="rId8"/>
    <p:sldId id="280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-570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370CCB-2D2C-4378-907A-5CE042982D9B}" type="datetimeFigureOut">
              <a:rPr lang="pt-BR" smtClean="0"/>
              <a:t>05/06/2019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D7678C-2685-4EC8-9EB5-CAD42AA8FF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4110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ço Reservado para Imagem de Slide 1">
            <a:extLst>
              <a:ext uri="{FF2B5EF4-FFF2-40B4-BE49-F238E27FC236}">
                <a16:creationId xmlns:a16="http://schemas.microsoft.com/office/drawing/2014/main" xmlns="" id="{D9E688B7-DCF8-4576-8E1F-E080774F50F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Espaço Reservado para Anotações 2">
            <a:extLst>
              <a:ext uri="{FF2B5EF4-FFF2-40B4-BE49-F238E27FC236}">
                <a16:creationId xmlns:a16="http://schemas.microsoft.com/office/drawing/2014/main" xmlns="" id="{E4996B92-39BC-4517-B2D5-0CD6D129755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altLang="pt-BR"/>
          </a:p>
        </p:txBody>
      </p:sp>
      <p:sp>
        <p:nvSpPr>
          <p:cNvPr id="18436" name="Espaço Reservado para Número de Slide 3">
            <a:extLst>
              <a:ext uri="{FF2B5EF4-FFF2-40B4-BE49-F238E27FC236}">
                <a16:creationId xmlns:a16="http://schemas.microsoft.com/office/drawing/2014/main" xmlns="" id="{BE5D4E25-CDC5-4645-86F3-F321561E60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12788" indent="-274638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098550" indent="-219075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536700" indent="-219075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1976438" indent="-219075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43363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89083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34803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05238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735A9470-4A1A-4C1D-B750-C0F5F20E9B1A}" type="slidenum">
              <a:rPr lang="pt-BR" altLang="pt-BR" smtClean="0"/>
              <a:pPr/>
              <a:t>1</a:t>
            </a:fld>
            <a:endParaRPr lang="pt-BR" alt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DD28320-F3FC-4B45-9737-87526D49BB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C08A7E08-85A2-4DE8-8D4B-FEE165D9E9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A91319D9-F2D4-4E6D-B730-B0AC5B3C8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49047-4A53-4543-89F4-8D072985DC19}" type="datetimeFigureOut">
              <a:rPr lang="pt-BR" smtClean="0"/>
              <a:t>05/06/2019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59B3CA4C-09DD-4276-945B-E6FCC983C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4FFE0221-1110-47C8-B97B-9FF3A9D79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3BD20-6E6D-432B-8E46-02E4436B79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3906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0D9FF08-E68D-401C-94FF-529ABB518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F261FF36-9332-4F9E-B220-46E4D78A12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D10AA16C-E2E8-4DDA-B5F3-03FFEAE88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49047-4A53-4543-89F4-8D072985DC19}" type="datetimeFigureOut">
              <a:rPr lang="pt-BR" smtClean="0"/>
              <a:t>05/06/2019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96664905-7BEF-4C28-ADA9-D2B130B31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28229698-45E0-4E8D-938C-965B313AE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3BD20-6E6D-432B-8E46-02E4436B79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8711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B33C8370-F9BA-4CE3-967F-E258E4CEC4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2E1984FB-2D54-448B-9DF1-1385B2F72A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3C69A862-6B2A-44F8-A314-333D98FBC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49047-4A53-4543-89F4-8D072985DC19}" type="datetimeFigureOut">
              <a:rPr lang="pt-BR" smtClean="0"/>
              <a:t>05/06/2019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DE05DE5E-EEA2-41E3-8116-C1D46282C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A44268CB-6CD6-422F-8793-8762BB71F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3BD20-6E6D-432B-8E46-02E4436B79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0763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3BE34F6-E6F0-4D65-B980-9C3481237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E217211E-70EC-491E-B973-AD5696F981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88777205-5DEE-4A54-A319-EDB300798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49047-4A53-4543-89F4-8D072985DC19}" type="datetimeFigureOut">
              <a:rPr lang="pt-BR" smtClean="0"/>
              <a:t>05/06/2019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C1FD4F5A-813E-4C21-BB0C-F19745B14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435C4B38-85DE-434C-8175-64592D8BC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3BD20-6E6D-432B-8E46-02E4436B79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2767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8B65948-4EA2-444B-AF0F-38BF6F263A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23B648B3-416C-444B-AC7A-A21B079BFD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1678CA23-DE7D-43BC-A9EB-ECF5DD91A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49047-4A53-4543-89F4-8D072985DC19}" type="datetimeFigureOut">
              <a:rPr lang="pt-BR" smtClean="0"/>
              <a:t>05/06/2019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1A4B667-74CA-4229-9271-BD827502B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C3C26B80-D32F-45D4-B1A3-EF608559C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3BD20-6E6D-432B-8E46-02E4436B79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6766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EAB2130-C771-48AF-B900-72224BFF2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6726155F-AA75-4BD0-B067-EA6B6995EF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927D41E7-50E4-4F52-A2A4-3659D41D92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543129E4-9852-4CD9-A0A1-B5FD3FC54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49047-4A53-4543-89F4-8D072985DC19}" type="datetimeFigureOut">
              <a:rPr lang="pt-BR" smtClean="0"/>
              <a:t>05/06/2019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8EC40C48-1542-46AA-BE32-4F8ADF35D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263EB2F4-94AD-4A77-9C31-A17C4ACBC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3BD20-6E6D-432B-8E46-02E4436B79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6612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6C2E1B5-65E5-4188-B889-A95B18919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2FC1C894-8AC0-4612-9D23-BB6FA91A87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F21A45B1-2E03-41BB-AC85-4F5E94A0A5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BDAD5DA8-FB6C-4473-9A46-691BE10BB4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FCAA42AE-C95C-4D9D-B9C3-20B145ABB1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4CD8E9F9-C464-4F10-8A42-9B168C52F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49047-4A53-4543-89F4-8D072985DC19}" type="datetimeFigureOut">
              <a:rPr lang="pt-BR" smtClean="0"/>
              <a:t>05/06/2019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28FE90D0-9B26-4C0F-97CF-D80AE3B01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CA8D0D12-6C23-477A-8B7F-023BA068B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3BD20-6E6D-432B-8E46-02E4436B79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7680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4DB7C3C-44D3-41F1-A181-019DCF6FC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DA3C3782-B601-44DC-8BB0-43552DC50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49047-4A53-4543-89F4-8D072985DC19}" type="datetimeFigureOut">
              <a:rPr lang="pt-BR" smtClean="0"/>
              <a:t>05/06/2019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C8A06599-8E55-4D3B-9556-41817790E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11D7AEF3-76B3-4F51-B493-20A638DF5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3BD20-6E6D-432B-8E46-02E4436B79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568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DD8F5D6B-496C-45FB-8086-F8B184EDB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49047-4A53-4543-89F4-8D072985DC19}" type="datetimeFigureOut">
              <a:rPr lang="pt-BR" smtClean="0"/>
              <a:t>05/06/2019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4463771B-02A3-403A-8E8D-1DA4DB8DF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0432C7DC-5B23-406B-A336-D88F82D9F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3BD20-6E6D-432B-8E46-02E4436B79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1573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E70D3F8-CFDA-436B-BE61-23E7ACF21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69D9A0D7-732B-4CDE-B0D7-5055EED2A0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58C07593-9AFB-4169-AFD3-D5D51870B9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B3F57EB6-2937-402C-9912-E2B0B8DF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49047-4A53-4543-89F4-8D072985DC19}" type="datetimeFigureOut">
              <a:rPr lang="pt-BR" smtClean="0"/>
              <a:t>05/06/2019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E897F80C-24F5-4CB3-BD60-C96DBC52D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67093B71-7AB6-4045-8BCA-D3500797B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3BD20-6E6D-432B-8E46-02E4436B79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2817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64CF92E-880A-4417-BBDD-CF8A59111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E955E73C-7492-4922-8E7D-F6918B3F7F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0087A21E-BF43-44B6-9722-B0F641721B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A962E0FD-7A4C-4C24-81E3-BD508E1FD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49047-4A53-4543-89F4-8D072985DC19}" type="datetimeFigureOut">
              <a:rPr lang="pt-BR" smtClean="0"/>
              <a:t>05/06/2019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8B2B98D6-79C6-40AB-8F29-8E4401225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056C5EAF-FA77-4B3F-B67C-BFDC3941C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3BD20-6E6D-432B-8E46-02E4436B79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9734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3CB99D24-6876-45D4-AC85-FE0DC8EB3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097C0069-9F11-4A70-8EE6-58AE7B7624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04DAD09A-19E7-44D2-976A-D34C656274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849047-4A53-4543-89F4-8D072985DC19}" type="datetimeFigureOut">
              <a:rPr lang="pt-BR" smtClean="0"/>
              <a:t>05/06/2019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AEA68137-70C8-4F0E-97C0-EAEC0D5FA4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DA50048D-D058-4AEB-955D-B288085A7C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D3BD20-6E6D-432B-8E46-02E4436B79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5781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2CE10893-BD6F-4FFE-B6B1-B29CA035997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5339" y="6157390"/>
            <a:ext cx="1721155" cy="599010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60308FA5-FEC3-4464-99FE-FF4F8C5D76B1}"/>
              </a:ext>
            </a:extLst>
          </p:cNvPr>
          <p:cNvSpPr/>
          <p:nvPr/>
        </p:nvSpPr>
        <p:spPr>
          <a:xfrm>
            <a:off x="2318657" y="2581300"/>
            <a:ext cx="90201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5400" dirty="0"/>
              <a:t>Ouvidoria da CODESA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9F1E7DC0-D5E5-47E4-90A7-9461414E5D8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9F1E7DC0-D5E5-47E4-90A7-9461414E5D8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95EB7CB7-5678-4DEC-9A89-451834984EF8}"/>
              </a:ext>
            </a:extLst>
          </p:cNvPr>
          <p:cNvSpPr txBox="1"/>
          <p:nvPr/>
        </p:nvSpPr>
        <p:spPr>
          <a:xfrm>
            <a:off x="764201" y="1530849"/>
            <a:ext cx="10907242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/>
              <a:t>Corrigir processo de tramitação de </a:t>
            </a:r>
            <a:r>
              <a:rPr lang="pt-BR" sz="2400" b="1" dirty="0"/>
              <a:t>m</a:t>
            </a:r>
            <a:r>
              <a:rPr lang="pt-BR" sz="2400" b="1" dirty="0" smtClean="0"/>
              <a:t>anifestações</a:t>
            </a:r>
            <a:endParaRPr lang="pt-BR" sz="2400" b="1" dirty="0"/>
          </a:p>
          <a:p>
            <a:pPr lvl="2"/>
            <a:r>
              <a:rPr lang="pt-BR" sz="2000" i="1" dirty="0"/>
              <a:t>a) Diminuir tempo de resposta</a:t>
            </a:r>
          </a:p>
          <a:p>
            <a:pPr lvl="2"/>
            <a:r>
              <a:rPr lang="pt-BR" sz="2000" i="1" dirty="0"/>
              <a:t>b) Melhorar qualidade das respostas</a:t>
            </a:r>
          </a:p>
          <a:p>
            <a:r>
              <a:rPr lang="pt-BR" sz="2400" b="1" dirty="0"/>
              <a:t>Produzir informações gerencias para correção de disfunções</a:t>
            </a:r>
          </a:p>
          <a:p>
            <a:r>
              <a:rPr lang="pt-BR" sz="2400" i="1" dirty="0"/>
              <a:t>            </a:t>
            </a:r>
            <a:r>
              <a:rPr lang="pt-BR" sz="2000" i="1" dirty="0"/>
              <a:t>c) Novos relatórios mensais com dados qualitativos</a:t>
            </a:r>
          </a:p>
          <a:p>
            <a:r>
              <a:rPr lang="pt-BR" sz="2400" b="1" i="1" dirty="0"/>
              <a:t>Melhoria da estrutura física (Nova Sala)</a:t>
            </a:r>
            <a:endParaRPr lang="pt-BR" sz="2800" b="1" dirty="0"/>
          </a:p>
          <a:p>
            <a:pPr lvl="2"/>
            <a:r>
              <a:rPr lang="pt-BR" sz="2000" i="1" dirty="0"/>
              <a:t>d) Proporcionar melhor atendimento presencial  </a:t>
            </a:r>
          </a:p>
          <a:p>
            <a:r>
              <a:rPr lang="pt-BR" sz="2400" b="1" i="1" dirty="0"/>
              <a:t>Normatização do funcionamento da Ouvidoria</a:t>
            </a:r>
            <a:endParaRPr lang="pt-BR" sz="2800" b="1" dirty="0"/>
          </a:p>
          <a:p>
            <a:pPr lvl="2"/>
            <a:r>
              <a:rPr lang="pt-BR" sz="2000" i="1" dirty="0"/>
              <a:t>f) Aprimoramento dos processos</a:t>
            </a:r>
          </a:p>
          <a:p>
            <a:pPr lvl="2"/>
            <a:r>
              <a:rPr lang="pt-BR" sz="2000" i="1" dirty="0"/>
              <a:t>g)Garantir cumprimento dos normativos legais</a:t>
            </a:r>
          </a:p>
          <a:p>
            <a:pPr lvl="2"/>
            <a:r>
              <a:rPr lang="pt-BR" sz="2000" i="1" dirty="0"/>
              <a:t>h) Aumentar eficiência</a:t>
            </a:r>
          </a:p>
          <a:p>
            <a:pPr lvl="2"/>
            <a:endParaRPr lang="pt-BR" sz="2400" dirty="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xmlns="" id="{6DE5DEA8-5C0B-4E5A-9CE5-FF0636907956}"/>
              </a:ext>
            </a:extLst>
          </p:cNvPr>
          <p:cNvSpPr txBox="1">
            <a:spLocks/>
          </p:cNvSpPr>
          <p:nvPr/>
        </p:nvSpPr>
        <p:spPr>
          <a:xfrm>
            <a:off x="0" y="575910"/>
            <a:ext cx="12192000" cy="53851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2000" spc="300" dirty="0">
                <a:solidFill>
                  <a:schemeClr val="bg1"/>
                </a:solidFill>
              </a:rPr>
              <a:t>            </a:t>
            </a:r>
            <a:r>
              <a:rPr lang="pt-BR" sz="2000" b="1" dirty="0">
                <a:solidFill>
                  <a:srgbClr val="0070C0"/>
                </a:solidFill>
              </a:rPr>
              <a:t>Desafios / Onde melhorar?</a:t>
            </a:r>
          </a:p>
          <a:p>
            <a:endParaRPr lang="pt-BR" sz="2000" spc="3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230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9F1E7DC0-D5E5-47E4-90A7-9461414E5D8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tângulo: Cantos Arredondados 2">
            <a:extLst>
              <a:ext uri="{FF2B5EF4-FFF2-40B4-BE49-F238E27FC236}">
                <a16:creationId xmlns:a16="http://schemas.microsoft.com/office/drawing/2014/main" xmlns="" id="{50360DB5-2391-40A1-9C39-07F729D13C8E}"/>
              </a:ext>
            </a:extLst>
          </p:cNvPr>
          <p:cNvSpPr/>
          <p:nvPr/>
        </p:nvSpPr>
        <p:spPr>
          <a:xfrm>
            <a:off x="493160" y="1417834"/>
            <a:ext cx="9462498" cy="1335640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95EB7CB7-5678-4DEC-9A89-451834984EF8}"/>
              </a:ext>
            </a:extLst>
          </p:cNvPr>
          <p:cNvSpPr txBox="1"/>
          <p:nvPr/>
        </p:nvSpPr>
        <p:spPr>
          <a:xfrm>
            <a:off x="764201" y="1530849"/>
            <a:ext cx="10907242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chemeClr val="accent2">
                    <a:lumMod val="75000"/>
                  </a:schemeClr>
                </a:solidFill>
              </a:rPr>
              <a:t>Corrigir processo de tramitação de </a:t>
            </a:r>
            <a:r>
              <a:rPr lang="pt-BR" sz="2400" b="1" dirty="0" smtClean="0">
                <a:solidFill>
                  <a:schemeClr val="accent2">
                    <a:lumMod val="75000"/>
                  </a:schemeClr>
                </a:solidFill>
              </a:rPr>
              <a:t>Manifestações</a:t>
            </a:r>
            <a:endParaRPr lang="pt-BR" sz="2400" b="1" dirty="0">
              <a:solidFill>
                <a:schemeClr val="accent2">
                  <a:lumMod val="75000"/>
                </a:schemeClr>
              </a:solidFill>
            </a:endParaRPr>
          </a:p>
          <a:p>
            <a:pPr lvl="2"/>
            <a:r>
              <a:rPr lang="pt-BR" sz="2400" i="1" dirty="0">
                <a:solidFill>
                  <a:schemeClr val="accent2">
                    <a:lumMod val="75000"/>
                  </a:schemeClr>
                </a:solidFill>
              </a:rPr>
              <a:t>a) Diminuir tempo de resposta</a:t>
            </a:r>
          </a:p>
          <a:p>
            <a:pPr lvl="2"/>
            <a:r>
              <a:rPr lang="pt-BR" sz="2400" i="1" dirty="0">
                <a:solidFill>
                  <a:schemeClr val="accent2">
                    <a:lumMod val="75000"/>
                  </a:schemeClr>
                </a:solidFill>
              </a:rPr>
              <a:t>b) Melhorar qualidade das respostas</a:t>
            </a:r>
          </a:p>
          <a:p>
            <a:endParaRPr lang="pt-BR" sz="2000" b="1" dirty="0">
              <a:solidFill>
                <a:schemeClr val="tx1">
                  <a:lumMod val="65000"/>
                </a:schemeClr>
              </a:solidFill>
            </a:endParaRPr>
          </a:p>
          <a:p>
            <a:r>
              <a:rPr lang="pt-BR" sz="2000" b="1" dirty="0">
                <a:solidFill>
                  <a:schemeClr val="tx1">
                    <a:lumMod val="65000"/>
                  </a:schemeClr>
                </a:solidFill>
              </a:rPr>
              <a:t>Produzir informações gerencias para correção de disfunções</a:t>
            </a:r>
          </a:p>
          <a:p>
            <a:r>
              <a:rPr lang="pt-BR" sz="2000" i="1" dirty="0">
                <a:solidFill>
                  <a:schemeClr val="tx1">
                    <a:lumMod val="65000"/>
                  </a:schemeClr>
                </a:solidFill>
              </a:rPr>
              <a:t>            </a:t>
            </a:r>
            <a:r>
              <a:rPr lang="pt-BR" i="1" dirty="0">
                <a:solidFill>
                  <a:schemeClr val="tx1">
                    <a:lumMod val="65000"/>
                  </a:schemeClr>
                </a:solidFill>
              </a:rPr>
              <a:t>c) Novos relatórios mensais com dados qualitativos</a:t>
            </a:r>
          </a:p>
          <a:p>
            <a:r>
              <a:rPr lang="pt-BR" sz="2000" b="1" i="1" dirty="0">
                <a:solidFill>
                  <a:schemeClr val="tx1">
                    <a:lumMod val="65000"/>
                  </a:schemeClr>
                </a:solidFill>
              </a:rPr>
              <a:t>Melhoria da estrutura física (Nova Sala)</a:t>
            </a:r>
            <a:endParaRPr lang="pt-BR" sz="2400" b="1" dirty="0">
              <a:solidFill>
                <a:schemeClr val="tx1">
                  <a:lumMod val="65000"/>
                </a:schemeClr>
              </a:solidFill>
            </a:endParaRPr>
          </a:p>
          <a:p>
            <a:pPr lvl="2"/>
            <a:r>
              <a:rPr lang="pt-BR" i="1" dirty="0">
                <a:solidFill>
                  <a:schemeClr val="tx1">
                    <a:lumMod val="65000"/>
                  </a:schemeClr>
                </a:solidFill>
              </a:rPr>
              <a:t>d) Proporcionar melhor atendimento presencial  </a:t>
            </a:r>
          </a:p>
          <a:p>
            <a:r>
              <a:rPr lang="pt-BR" sz="2000" b="1" i="1" dirty="0">
                <a:solidFill>
                  <a:schemeClr val="tx1">
                    <a:lumMod val="65000"/>
                  </a:schemeClr>
                </a:solidFill>
              </a:rPr>
              <a:t>Novo canal de manifestações</a:t>
            </a:r>
            <a:endParaRPr lang="pt-BR" sz="2400" b="1" dirty="0">
              <a:solidFill>
                <a:schemeClr val="tx1">
                  <a:lumMod val="65000"/>
                </a:schemeClr>
              </a:solidFill>
            </a:endParaRPr>
          </a:p>
          <a:p>
            <a:pPr lvl="2"/>
            <a:r>
              <a:rPr lang="pt-BR" i="1" dirty="0">
                <a:solidFill>
                  <a:schemeClr val="tx1">
                    <a:lumMod val="65000"/>
                  </a:schemeClr>
                </a:solidFill>
              </a:rPr>
              <a:t>e)</a:t>
            </a:r>
            <a:r>
              <a:rPr lang="pt-BR" i="1" u="sng" dirty="0">
                <a:solidFill>
                  <a:schemeClr val="tx1">
                    <a:lumMod val="65000"/>
                  </a:schemeClr>
                </a:solidFill>
              </a:rPr>
              <a:t> </a:t>
            </a:r>
            <a:r>
              <a:rPr lang="pt-BR" sz="1600" i="1" dirty="0">
                <a:solidFill>
                  <a:schemeClr val="tx1">
                    <a:lumMod val="65000"/>
                  </a:schemeClr>
                </a:solidFill>
              </a:rPr>
              <a:t>WhatsApp  ( aprimorar atendimento de demandas de usuários)</a:t>
            </a:r>
          </a:p>
          <a:p>
            <a:r>
              <a:rPr lang="pt-BR" sz="2000" b="1" i="1" dirty="0">
                <a:solidFill>
                  <a:schemeClr val="tx1">
                    <a:lumMod val="65000"/>
                  </a:schemeClr>
                </a:solidFill>
              </a:rPr>
              <a:t>Normatização do funcionamento da Ouvidoria</a:t>
            </a:r>
            <a:endParaRPr lang="pt-BR" sz="2400" b="1" dirty="0">
              <a:solidFill>
                <a:schemeClr val="tx1">
                  <a:lumMod val="65000"/>
                </a:schemeClr>
              </a:solidFill>
            </a:endParaRPr>
          </a:p>
          <a:p>
            <a:pPr lvl="2"/>
            <a:r>
              <a:rPr lang="pt-BR" i="1" dirty="0">
                <a:solidFill>
                  <a:schemeClr val="tx1">
                    <a:lumMod val="65000"/>
                  </a:schemeClr>
                </a:solidFill>
              </a:rPr>
              <a:t>f) Aprimoramento dos processos</a:t>
            </a:r>
          </a:p>
          <a:p>
            <a:pPr lvl="2"/>
            <a:r>
              <a:rPr lang="pt-BR" i="1" dirty="0">
                <a:solidFill>
                  <a:schemeClr val="tx1">
                    <a:lumMod val="65000"/>
                  </a:schemeClr>
                </a:solidFill>
              </a:rPr>
              <a:t>g)Garantir cumprimento dos normativos legais</a:t>
            </a:r>
          </a:p>
          <a:p>
            <a:pPr lvl="2"/>
            <a:r>
              <a:rPr lang="pt-BR" i="1" dirty="0">
                <a:solidFill>
                  <a:schemeClr val="tx1">
                    <a:lumMod val="65000"/>
                  </a:schemeClr>
                </a:solidFill>
              </a:rPr>
              <a:t>h) Aumentar eficiência</a:t>
            </a:r>
          </a:p>
          <a:p>
            <a:pPr lvl="2"/>
            <a:endParaRPr lang="pt-BR" sz="2000" dirty="0">
              <a:solidFill>
                <a:schemeClr val="bg1"/>
              </a:solidFill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xmlns="" id="{6DE5DEA8-5C0B-4E5A-9CE5-FF0636907956}"/>
              </a:ext>
            </a:extLst>
          </p:cNvPr>
          <p:cNvSpPr txBox="1">
            <a:spLocks/>
          </p:cNvSpPr>
          <p:nvPr/>
        </p:nvSpPr>
        <p:spPr>
          <a:xfrm>
            <a:off x="0" y="575910"/>
            <a:ext cx="12192000" cy="53851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2000" spc="300" dirty="0">
                <a:solidFill>
                  <a:schemeClr val="bg1"/>
                </a:solidFill>
              </a:rPr>
              <a:t>            </a:t>
            </a:r>
            <a:r>
              <a:rPr lang="pt-BR" sz="2000" b="1" dirty="0">
                <a:solidFill>
                  <a:srgbClr val="0070C0"/>
                </a:solidFill>
              </a:rPr>
              <a:t>Desafios / Onde melhorar?</a:t>
            </a:r>
          </a:p>
          <a:p>
            <a:endParaRPr lang="pt-BR" sz="2000" spc="3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555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m 15">
            <a:extLst>
              <a:ext uri="{FF2B5EF4-FFF2-40B4-BE49-F238E27FC236}">
                <a16:creationId xmlns:a16="http://schemas.microsoft.com/office/drawing/2014/main" xmlns="" id="{26B04ACF-F723-4608-B915-E3B0C13FEF3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2" name="Google Shape;96;p14">
            <a:extLst>
              <a:ext uri="{FF2B5EF4-FFF2-40B4-BE49-F238E27FC236}">
                <a16:creationId xmlns:a16="http://schemas.microsoft.com/office/drawing/2014/main" xmlns="" id="{A327D4CE-687B-4547-951B-DFE878EF810E}"/>
              </a:ext>
            </a:extLst>
          </p:cNvPr>
          <p:cNvSpPr/>
          <p:nvPr/>
        </p:nvSpPr>
        <p:spPr>
          <a:xfrm>
            <a:off x="3102303" y="1479769"/>
            <a:ext cx="1655762" cy="792162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 w="381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63500" dist="20000" dir="540000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lang="en-US" sz="1800" i="0" u="none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Manifestante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23" name="Google Shape;97;p14">
            <a:extLst>
              <a:ext uri="{FF2B5EF4-FFF2-40B4-BE49-F238E27FC236}">
                <a16:creationId xmlns:a16="http://schemas.microsoft.com/office/drawing/2014/main" xmlns="" id="{3C42811B-F11E-4007-87CA-F5E8A1386F7A}"/>
              </a:ext>
            </a:extLst>
          </p:cNvPr>
          <p:cNvSpPr/>
          <p:nvPr/>
        </p:nvSpPr>
        <p:spPr>
          <a:xfrm>
            <a:off x="3102303" y="2848194"/>
            <a:ext cx="1655762" cy="792162"/>
          </a:xfrm>
          <a:prstGeom prst="roundRect">
            <a:avLst>
              <a:gd name="adj" fmla="val 16667"/>
            </a:avLst>
          </a:prstGeom>
          <a:solidFill>
            <a:schemeClr val="tx2">
              <a:lumMod val="50000"/>
            </a:schemeClr>
          </a:solidFill>
          <a:ln w="381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63500" dist="20000" dir="540000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OUVIDORIA</a:t>
            </a:r>
            <a:endParaRPr/>
          </a:p>
        </p:txBody>
      </p:sp>
      <p:sp>
        <p:nvSpPr>
          <p:cNvPr id="24" name="Google Shape;98;p14">
            <a:extLst>
              <a:ext uri="{FF2B5EF4-FFF2-40B4-BE49-F238E27FC236}">
                <a16:creationId xmlns:a16="http://schemas.microsoft.com/office/drawing/2014/main" xmlns="" id="{391DAC40-7D31-47AA-A525-3F625AE53913}"/>
              </a:ext>
            </a:extLst>
          </p:cNvPr>
          <p:cNvSpPr/>
          <p:nvPr/>
        </p:nvSpPr>
        <p:spPr>
          <a:xfrm>
            <a:off x="5621666" y="2848194"/>
            <a:ext cx="4324349" cy="792162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381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63500" dist="20000" dir="540000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lang="en-US" b="0" i="0" u="none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  <a:sym typeface="Calibri"/>
              </a:rPr>
              <a:t>SEGPRE</a:t>
            </a:r>
            <a:endParaRPr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Google Shape;99;p14">
            <a:extLst>
              <a:ext uri="{FF2B5EF4-FFF2-40B4-BE49-F238E27FC236}">
                <a16:creationId xmlns:a16="http://schemas.microsoft.com/office/drawing/2014/main" xmlns="" id="{024BD9E8-9CBA-4BB6-937A-EA16D0DA638B}"/>
              </a:ext>
            </a:extLst>
          </p:cNvPr>
          <p:cNvSpPr/>
          <p:nvPr/>
        </p:nvSpPr>
        <p:spPr>
          <a:xfrm>
            <a:off x="3065791" y="4406923"/>
            <a:ext cx="1655762" cy="792162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 w="381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63500" dist="20000" dir="540000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lang="en-US" sz="2000" i="0" u="none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Diretorias</a:t>
            </a:r>
            <a:endParaRPr sz="2000">
              <a:solidFill>
                <a:schemeClr val="bg1"/>
              </a:solidFill>
            </a:endParaRPr>
          </a:p>
        </p:txBody>
      </p:sp>
      <p:sp>
        <p:nvSpPr>
          <p:cNvPr id="26" name="Google Shape;100;p14">
            <a:extLst>
              <a:ext uri="{FF2B5EF4-FFF2-40B4-BE49-F238E27FC236}">
                <a16:creationId xmlns:a16="http://schemas.microsoft.com/office/drawing/2014/main" xmlns="" id="{CE05BF62-856F-4243-9049-7937D7A10503}"/>
              </a:ext>
            </a:extLst>
          </p:cNvPr>
          <p:cNvSpPr/>
          <p:nvPr/>
        </p:nvSpPr>
        <p:spPr>
          <a:xfrm>
            <a:off x="3821441" y="2343369"/>
            <a:ext cx="144462" cy="360362"/>
          </a:xfrm>
          <a:prstGeom prst="downArrow">
            <a:avLst>
              <a:gd name="adj1" fmla="val 17270"/>
              <a:gd name="adj2" fmla="val 50000"/>
            </a:avLst>
          </a:prstGeom>
          <a:solidFill>
            <a:srgbClr val="0070C0"/>
          </a:solidFill>
          <a:ln w="254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101;p14">
            <a:extLst>
              <a:ext uri="{FF2B5EF4-FFF2-40B4-BE49-F238E27FC236}">
                <a16:creationId xmlns:a16="http://schemas.microsoft.com/office/drawing/2014/main" xmlns="" id="{A87443AE-B17D-4060-B682-3A2D54725C29}"/>
              </a:ext>
            </a:extLst>
          </p:cNvPr>
          <p:cNvSpPr/>
          <p:nvPr/>
        </p:nvSpPr>
        <p:spPr>
          <a:xfrm rot="-5400000">
            <a:off x="5119222" y="2775962"/>
            <a:ext cx="142875" cy="576262"/>
          </a:xfrm>
          <a:prstGeom prst="downArrow">
            <a:avLst>
              <a:gd name="adj1" fmla="val 18922"/>
              <a:gd name="adj2" fmla="val 50000"/>
            </a:avLst>
          </a:prstGeom>
          <a:solidFill>
            <a:srgbClr val="0070C0"/>
          </a:solidFill>
          <a:ln w="254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103;p14">
            <a:extLst>
              <a:ext uri="{FF2B5EF4-FFF2-40B4-BE49-F238E27FC236}">
                <a16:creationId xmlns:a16="http://schemas.microsoft.com/office/drawing/2014/main" xmlns="" id="{28E2B533-D845-4020-9920-E29B312170FC}"/>
              </a:ext>
            </a:extLst>
          </p:cNvPr>
          <p:cNvSpPr/>
          <p:nvPr/>
        </p:nvSpPr>
        <p:spPr>
          <a:xfrm rot="5400000" flipH="1">
            <a:off x="5118428" y="3135531"/>
            <a:ext cx="144462" cy="576262"/>
          </a:xfrm>
          <a:prstGeom prst="downArrow">
            <a:avLst>
              <a:gd name="adj1" fmla="val 18893"/>
              <a:gd name="adj2" fmla="val 50000"/>
            </a:avLst>
          </a:prstGeom>
          <a:solidFill>
            <a:srgbClr val="FF0000"/>
          </a:solidFill>
          <a:ln w="254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112;p14">
            <a:extLst>
              <a:ext uri="{FF2B5EF4-FFF2-40B4-BE49-F238E27FC236}">
                <a16:creationId xmlns:a16="http://schemas.microsoft.com/office/drawing/2014/main" xmlns="" id="{578DD98E-542B-4430-B83E-43F9BC17C4E6}"/>
              </a:ext>
            </a:extLst>
          </p:cNvPr>
          <p:cNvSpPr/>
          <p:nvPr/>
        </p:nvSpPr>
        <p:spPr>
          <a:xfrm rot="10800000" flipH="1">
            <a:off x="4038928" y="2343369"/>
            <a:ext cx="134937" cy="368300"/>
          </a:xfrm>
          <a:prstGeom prst="downArrow">
            <a:avLst>
              <a:gd name="adj1" fmla="val 17596"/>
              <a:gd name="adj2" fmla="val 50000"/>
            </a:avLst>
          </a:prstGeom>
          <a:solidFill>
            <a:srgbClr val="C00000"/>
          </a:solidFill>
          <a:ln w="25400" cap="flat" cmpd="sng">
            <a:solidFill>
              <a:srgbClr val="C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98;p14">
            <a:extLst>
              <a:ext uri="{FF2B5EF4-FFF2-40B4-BE49-F238E27FC236}">
                <a16:creationId xmlns:a16="http://schemas.microsoft.com/office/drawing/2014/main" xmlns="" id="{373A9D1D-02D3-44CB-847B-8FC41D209587}"/>
              </a:ext>
            </a:extLst>
          </p:cNvPr>
          <p:cNvSpPr/>
          <p:nvPr/>
        </p:nvSpPr>
        <p:spPr>
          <a:xfrm>
            <a:off x="5621665" y="4428812"/>
            <a:ext cx="4324349" cy="792162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 w="381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63500" dist="20000" dir="540000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lang="en-US" i="0" u="none" dirty="0" err="1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Coordenações</a:t>
            </a:r>
            <a:r>
              <a:rPr lang="en-US" i="0" u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i="0" u="none" dirty="0" err="1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ou</a:t>
            </a:r>
            <a:r>
              <a:rPr lang="en-US" i="0" u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i="0" u="none" dirty="0" err="1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Unidades</a:t>
            </a:r>
            <a:r>
              <a:rPr lang="en-US" i="0" u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i="0" u="none" dirty="0" err="1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responsáveis</a:t>
            </a:r>
            <a:endParaRPr sz="2400" dirty="0">
              <a:solidFill>
                <a:schemeClr val="bg1"/>
              </a:solidFill>
            </a:endParaRPr>
          </a:p>
        </p:txBody>
      </p:sp>
      <p:sp>
        <p:nvSpPr>
          <p:cNvPr id="33" name="Google Shape;101;p14">
            <a:extLst>
              <a:ext uri="{FF2B5EF4-FFF2-40B4-BE49-F238E27FC236}">
                <a16:creationId xmlns:a16="http://schemas.microsoft.com/office/drawing/2014/main" xmlns="" id="{6F8A8069-4D87-4776-920C-D0751585AA0A}"/>
              </a:ext>
            </a:extLst>
          </p:cNvPr>
          <p:cNvSpPr/>
          <p:nvPr/>
        </p:nvSpPr>
        <p:spPr>
          <a:xfrm>
            <a:off x="7367123" y="3771022"/>
            <a:ext cx="142875" cy="576262"/>
          </a:xfrm>
          <a:prstGeom prst="downArrow">
            <a:avLst>
              <a:gd name="adj1" fmla="val 18922"/>
              <a:gd name="adj2" fmla="val 50000"/>
            </a:avLst>
          </a:prstGeom>
          <a:solidFill>
            <a:srgbClr val="0070C0"/>
          </a:solidFill>
          <a:ln w="25400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103;p14">
            <a:extLst>
              <a:ext uri="{FF2B5EF4-FFF2-40B4-BE49-F238E27FC236}">
                <a16:creationId xmlns:a16="http://schemas.microsoft.com/office/drawing/2014/main" xmlns="" id="{AFC559A0-7383-4EC6-A7A0-12ADDA2F664A}"/>
              </a:ext>
            </a:extLst>
          </p:cNvPr>
          <p:cNvSpPr/>
          <p:nvPr/>
        </p:nvSpPr>
        <p:spPr>
          <a:xfrm rot="10800000" flipH="1">
            <a:off x="7881471" y="3760326"/>
            <a:ext cx="144462" cy="576262"/>
          </a:xfrm>
          <a:prstGeom prst="downArrow">
            <a:avLst>
              <a:gd name="adj1" fmla="val 18893"/>
              <a:gd name="adj2" fmla="val 50000"/>
            </a:avLst>
          </a:prstGeom>
          <a:solidFill>
            <a:srgbClr val="FF0000"/>
          </a:solidFill>
          <a:ln w="254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Chave Esquerda 34">
            <a:extLst>
              <a:ext uri="{FF2B5EF4-FFF2-40B4-BE49-F238E27FC236}">
                <a16:creationId xmlns:a16="http://schemas.microsoft.com/office/drawing/2014/main" xmlns="" id="{4C7CEFFE-7396-4121-8EE6-398A84795F76}"/>
              </a:ext>
            </a:extLst>
          </p:cNvPr>
          <p:cNvSpPr/>
          <p:nvPr/>
        </p:nvSpPr>
        <p:spPr>
          <a:xfrm>
            <a:off x="1596557" y="1494957"/>
            <a:ext cx="814389" cy="3861165"/>
          </a:xfrm>
          <a:prstGeom prst="leftBrace">
            <a:avLst/>
          </a:prstGeom>
          <a:noFill/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xmlns="" id="{0AAFF5B1-AE5F-4829-A0A6-EF3E506C300E}"/>
              </a:ext>
            </a:extLst>
          </p:cNvPr>
          <p:cNvSpPr txBox="1"/>
          <p:nvPr/>
        </p:nvSpPr>
        <p:spPr>
          <a:xfrm>
            <a:off x="191152" y="2343369"/>
            <a:ext cx="1601790" cy="83099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Como estava?</a:t>
            </a:r>
          </a:p>
        </p:txBody>
      </p:sp>
      <p:sp>
        <p:nvSpPr>
          <p:cNvPr id="17" name="Título 1">
            <a:extLst>
              <a:ext uri="{FF2B5EF4-FFF2-40B4-BE49-F238E27FC236}">
                <a16:creationId xmlns:a16="http://schemas.microsoft.com/office/drawing/2014/main" xmlns="" id="{558F9C8B-E2C0-4824-A525-1FD8EB4DB0BE}"/>
              </a:ext>
            </a:extLst>
          </p:cNvPr>
          <p:cNvSpPr txBox="1">
            <a:spLocks/>
          </p:cNvSpPr>
          <p:nvPr/>
        </p:nvSpPr>
        <p:spPr>
          <a:xfrm>
            <a:off x="2245985" y="662384"/>
            <a:ext cx="9404723" cy="8998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50000"/>
              </a:lnSpc>
            </a:pPr>
            <a:r>
              <a:rPr lang="pt-BR" sz="2400" dirty="0">
                <a:solidFill>
                  <a:schemeClr val="bg1"/>
                </a:solidFill>
              </a:rPr>
              <a:t>Corrigir processo de tramitação de Manifestações</a:t>
            </a:r>
          </a:p>
        </p:txBody>
      </p:sp>
    </p:spTree>
    <p:extLst>
      <p:ext uri="{BB962C8B-B14F-4D97-AF65-F5344CB8AC3E}">
        <p14:creationId xmlns:p14="http://schemas.microsoft.com/office/powerpoint/2010/main" val="2496125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30" grpId="0" animBg="1"/>
      <p:bldP spid="32" grpId="0" animBg="1"/>
      <p:bldP spid="33" grpId="0" animBg="1"/>
      <p:bldP spid="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magem 20">
            <a:extLst>
              <a:ext uri="{FF2B5EF4-FFF2-40B4-BE49-F238E27FC236}">
                <a16:creationId xmlns:a16="http://schemas.microsoft.com/office/drawing/2014/main" xmlns="" id="{BFF4FD5D-1613-4EFC-B21C-EBFBFC67B3A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Google Shape;96;p14">
            <a:extLst>
              <a:ext uri="{FF2B5EF4-FFF2-40B4-BE49-F238E27FC236}">
                <a16:creationId xmlns:a16="http://schemas.microsoft.com/office/drawing/2014/main" xmlns="" id="{3F411F28-9F6A-4CFC-87CD-4EB796B103B2}"/>
              </a:ext>
            </a:extLst>
          </p:cNvPr>
          <p:cNvSpPr/>
          <p:nvPr/>
        </p:nvSpPr>
        <p:spPr>
          <a:xfrm>
            <a:off x="3425825" y="1664494"/>
            <a:ext cx="1655762" cy="792162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 w="381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63500" dist="20000" dir="540000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lang="en-US" sz="1800" i="0" u="none" dirty="0" err="1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Manifestante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12" name="Google Shape;97;p14">
            <a:extLst>
              <a:ext uri="{FF2B5EF4-FFF2-40B4-BE49-F238E27FC236}">
                <a16:creationId xmlns:a16="http://schemas.microsoft.com/office/drawing/2014/main" xmlns="" id="{23F7B033-DF5B-42D1-B44D-1F51683FDBCB}"/>
              </a:ext>
            </a:extLst>
          </p:cNvPr>
          <p:cNvSpPr/>
          <p:nvPr/>
        </p:nvSpPr>
        <p:spPr>
          <a:xfrm>
            <a:off x="3425825" y="3032919"/>
            <a:ext cx="1655762" cy="792162"/>
          </a:xfrm>
          <a:prstGeom prst="roundRect">
            <a:avLst>
              <a:gd name="adj" fmla="val 16667"/>
            </a:avLst>
          </a:prstGeom>
          <a:solidFill>
            <a:schemeClr val="tx2">
              <a:lumMod val="50000"/>
            </a:schemeClr>
          </a:solidFill>
          <a:ln w="381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63500" dist="20000" dir="540000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lang="en-US" sz="18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OUVIDORIA</a:t>
            </a:r>
            <a:endParaRPr/>
          </a:p>
        </p:txBody>
      </p:sp>
      <p:sp>
        <p:nvSpPr>
          <p:cNvPr id="13" name="Google Shape;98;p14">
            <a:extLst>
              <a:ext uri="{FF2B5EF4-FFF2-40B4-BE49-F238E27FC236}">
                <a16:creationId xmlns:a16="http://schemas.microsoft.com/office/drawing/2014/main" xmlns="" id="{87414DE0-B111-4B20-82DD-D17A6B4BE475}"/>
              </a:ext>
            </a:extLst>
          </p:cNvPr>
          <p:cNvSpPr/>
          <p:nvPr/>
        </p:nvSpPr>
        <p:spPr>
          <a:xfrm>
            <a:off x="5945188" y="3032919"/>
            <a:ext cx="4324349" cy="792162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 w="381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63500" dist="20000" dir="540000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lang="en-US" i="0" u="none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  <a:sym typeface="Calibri"/>
              </a:rPr>
              <a:t>Coordenações ou setores responsáveis</a:t>
            </a:r>
            <a:endParaRPr sz="24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Google Shape;99;p14">
            <a:extLst>
              <a:ext uri="{FF2B5EF4-FFF2-40B4-BE49-F238E27FC236}">
                <a16:creationId xmlns:a16="http://schemas.microsoft.com/office/drawing/2014/main" xmlns="" id="{468201F5-06C2-4C01-A841-80CBB3CB4D41}"/>
              </a:ext>
            </a:extLst>
          </p:cNvPr>
          <p:cNvSpPr/>
          <p:nvPr/>
        </p:nvSpPr>
        <p:spPr>
          <a:xfrm>
            <a:off x="3425825" y="4544219"/>
            <a:ext cx="1655762" cy="792162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 w="381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63500" dist="20000" dir="540000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lang="en-US" sz="2000" i="0" u="none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Calibri"/>
                <a:sym typeface="Calibri"/>
              </a:rPr>
              <a:t>Diretorias</a:t>
            </a:r>
            <a:endParaRPr sz="20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Google Shape;100;p14">
            <a:extLst>
              <a:ext uri="{FF2B5EF4-FFF2-40B4-BE49-F238E27FC236}">
                <a16:creationId xmlns:a16="http://schemas.microsoft.com/office/drawing/2014/main" xmlns="" id="{5BF3863E-9766-4A50-B78F-FE702661AEBB}"/>
              </a:ext>
            </a:extLst>
          </p:cNvPr>
          <p:cNvSpPr/>
          <p:nvPr/>
        </p:nvSpPr>
        <p:spPr>
          <a:xfrm>
            <a:off x="4144963" y="2528094"/>
            <a:ext cx="144462" cy="360362"/>
          </a:xfrm>
          <a:prstGeom prst="downArrow">
            <a:avLst>
              <a:gd name="adj1" fmla="val 17270"/>
              <a:gd name="adj2" fmla="val 50000"/>
            </a:avLst>
          </a:prstGeom>
          <a:solidFill>
            <a:srgbClr val="B7DEE8"/>
          </a:solidFill>
          <a:ln w="25400" cap="flat" cmpd="sng">
            <a:solidFill>
              <a:srgbClr val="B7DEE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01;p14">
            <a:extLst>
              <a:ext uri="{FF2B5EF4-FFF2-40B4-BE49-F238E27FC236}">
                <a16:creationId xmlns:a16="http://schemas.microsoft.com/office/drawing/2014/main" xmlns="" id="{B704885F-637B-43B7-9C89-2A202E21FF73}"/>
              </a:ext>
            </a:extLst>
          </p:cNvPr>
          <p:cNvSpPr/>
          <p:nvPr/>
        </p:nvSpPr>
        <p:spPr>
          <a:xfrm rot="-5400000">
            <a:off x="5442744" y="2960687"/>
            <a:ext cx="142875" cy="576262"/>
          </a:xfrm>
          <a:prstGeom prst="downArrow">
            <a:avLst>
              <a:gd name="adj1" fmla="val 18922"/>
              <a:gd name="adj2" fmla="val 50000"/>
            </a:avLst>
          </a:prstGeom>
          <a:solidFill>
            <a:srgbClr val="B7DEE8"/>
          </a:solidFill>
          <a:ln w="25400" cap="flat" cmpd="sng">
            <a:solidFill>
              <a:srgbClr val="B7DEE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02;p14">
            <a:extLst>
              <a:ext uri="{FF2B5EF4-FFF2-40B4-BE49-F238E27FC236}">
                <a16:creationId xmlns:a16="http://schemas.microsoft.com/office/drawing/2014/main" xmlns="" id="{7801DD0B-1F61-4FB9-9EE9-7603B516AA7A}"/>
              </a:ext>
            </a:extLst>
          </p:cNvPr>
          <p:cNvSpPr/>
          <p:nvPr/>
        </p:nvSpPr>
        <p:spPr>
          <a:xfrm>
            <a:off x="2778125" y="3680619"/>
            <a:ext cx="503237" cy="1439862"/>
          </a:xfrm>
          <a:prstGeom prst="curvedRightArrow">
            <a:avLst>
              <a:gd name="adj1" fmla="val 17825"/>
              <a:gd name="adj2" fmla="val 20656"/>
              <a:gd name="adj3" fmla="val 16200"/>
            </a:avLst>
          </a:prstGeom>
          <a:solidFill>
            <a:schemeClr val="bg2">
              <a:lumMod val="50000"/>
            </a:schemeClr>
          </a:solidFill>
          <a:ln>
            <a:noFill/>
          </a:ln>
          <a:effectLst>
            <a:outerShdw blurRad="63500" dist="20000" dir="540000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03;p14">
            <a:extLst>
              <a:ext uri="{FF2B5EF4-FFF2-40B4-BE49-F238E27FC236}">
                <a16:creationId xmlns:a16="http://schemas.microsoft.com/office/drawing/2014/main" xmlns="" id="{061A9451-A926-4F8E-A87C-17CEAB3D3E95}"/>
              </a:ext>
            </a:extLst>
          </p:cNvPr>
          <p:cNvSpPr/>
          <p:nvPr/>
        </p:nvSpPr>
        <p:spPr>
          <a:xfrm rot="5400000" flipH="1">
            <a:off x="5441950" y="3320256"/>
            <a:ext cx="144462" cy="576262"/>
          </a:xfrm>
          <a:prstGeom prst="downArrow">
            <a:avLst>
              <a:gd name="adj1" fmla="val 18893"/>
              <a:gd name="adj2" fmla="val 50000"/>
            </a:avLst>
          </a:prstGeom>
          <a:solidFill>
            <a:srgbClr val="FF0000"/>
          </a:solidFill>
          <a:ln w="254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11;p14">
            <a:extLst>
              <a:ext uri="{FF2B5EF4-FFF2-40B4-BE49-F238E27FC236}">
                <a16:creationId xmlns:a16="http://schemas.microsoft.com/office/drawing/2014/main" xmlns="" id="{0BD63BC8-569D-4DA8-ABD9-CDD60602C7B5}"/>
              </a:ext>
            </a:extLst>
          </p:cNvPr>
          <p:cNvSpPr/>
          <p:nvPr/>
        </p:nvSpPr>
        <p:spPr>
          <a:xfrm rot="10800000" flipH="1">
            <a:off x="2705100" y="2024856"/>
            <a:ext cx="576262" cy="1511300"/>
          </a:xfrm>
          <a:prstGeom prst="curvedRightArrow">
            <a:avLst>
              <a:gd name="adj1" fmla="val 17482"/>
              <a:gd name="adj2" fmla="val 20571"/>
              <a:gd name="adj3" fmla="val 16200"/>
            </a:avLst>
          </a:prstGeom>
          <a:solidFill>
            <a:schemeClr val="bg2">
              <a:lumMod val="50000"/>
            </a:schemeClr>
          </a:solidFill>
          <a:ln>
            <a:noFill/>
          </a:ln>
          <a:effectLst>
            <a:outerShdw blurRad="63500" dist="20000" dir="540000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112;p14">
            <a:extLst>
              <a:ext uri="{FF2B5EF4-FFF2-40B4-BE49-F238E27FC236}">
                <a16:creationId xmlns:a16="http://schemas.microsoft.com/office/drawing/2014/main" xmlns="" id="{213C708D-F360-43B3-9A45-98596F783E41}"/>
              </a:ext>
            </a:extLst>
          </p:cNvPr>
          <p:cNvSpPr/>
          <p:nvPr/>
        </p:nvSpPr>
        <p:spPr>
          <a:xfrm rot="10800000" flipH="1">
            <a:off x="4362450" y="2528094"/>
            <a:ext cx="134937" cy="368300"/>
          </a:xfrm>
          <a:prstGeom prst="downArrow">
            <a:avLst>
              <a:gd name="adj1" fmla="val 17596"/>
              <a:gd name="adj2" fmla="val 50000"/>
            </a:avLst>
          </a:prstGeom>
          <a:solidFill>
            <a:srgbClr val="FF0000"/>
          </a:solidFill>
          <a:ln w="254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Chave Esquerda 21">
            <a:extLst>
              <a:ext uri="{FF2B5EF4-FFF2-40B4-BE49-F238E27FC236}">
                <a16:creationId xmlns:a16="http://schemas.microsoft.com/office/drawing/2014/main" xmlns="" id="{9EBBF12D-57A4-4B75-AABC-A499617FE7F4}"/>
              </a:ext>
            </a:extLst>
          </p:cNvPr>
          <p:cNvSpPr/>
          <p:nvPr/>
        </p:nvSpPr>
        <p:spPr>
          <a:xfrm>
            <a:off x="1708147" y="1555750"/>
            <a:ext cx="814389" cy="3960811"/>
          </a:xfrm>
          <a:prstGeom prst="leftBrace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xmlns="" id="{39A6AF80-DA1F-4F51-A504-A58D7E40155C}"/>
              </a:ext>
            </a:extLst>
          </p:cNvPr>
          <p:cNvSpPr txBox="1"/>
          <p:nvPr/>
        </p:nvSpPr>
        <p:spPr>
          <a:xfrm>
            <a:off x="174620" y="3042159"/>
            <a:ext cx="160179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Como ficou</a:t>
            </a:r>
          </a:p>
        </p:txBody>
      </p:sp>
      <p:sp>
        <p:nvSpPr>
          <p:cNvPr id="24" name="Título 1">
            <a:extLst>
              <a:ext uri="{FF2B5EF4-FFF2-40B4-BE49-F238E27FC236}">
                <a16:creationId xmlns:a16="http://schemas.microsoft.com/office/drawing/2014/main" xmlns="" id="{985EF913-5433-4752-AFD2-1886F579A6DC}"/>
              </a:ext>
            </a:extLst>
          </p:cNvPr>
          <p:cNvSpPr txBox="1">
            <a:spLocks/>
          </p:cNvSpPr>
          <p:nvPr/>
        </p:nvSpPr>
        <p:spPr>
          <a:xfrm>
            <a:off x="2245985" y="662384"/>
            <a:ext cx="9404723" cy="8998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50000"/>
              </a:lnSpc>
            </a:pPr>
            <a:r>
              <a:rPr lang="pt-BR" sz="2400" dirty="0">
                <a:solidFill>
                  <a:schemeClr val="bg1"/>
                </a:solidFill>
              </a:rPr>
              <a:t>Corrigir processo de tramitação de Manifestações</a:t>
            </a:r>
          </a:p>
        </p:txBody>
      </p:sp>
    </p:spTree>
    <p:extLst>
      <p:ext uri="{BB962C8B-B14F-4D97-AF65-F5344CB8AC3E}">
        <p14:creationId xmlns:p14="http://schemas.microsoft.com/office/powerpoint/2010/main" val="2093094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9F1E7DC0-D5E5-47E4-90A7-9461414E5D8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95EB7CB7-5678-4DEC-9A89-451834984EF8}"/>
              </a:ext>
            </a:extLst>
          </p:cNvPr>
          <p:cNvSpPr txBox="1"/>
          <p:nvPr/>
        </p:nvSpPr>
        <p:spPr>
          <a:xfrm>
            <a:off x="764201" y="1419220"/>
            <a:ext cx="10907242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tx1">
                    <a:lumMod val="65000"/>
                  </a:schemeClr>
                </a:solidFill>
              </a:rPr>
              <a:t>Corrigir processo de tramitação </a:t>
            </a:r>
            <a:r>
              <a:rPr lang="pt-BR" sz="2000" b="1">
                <a:solidFill>
                  <a:schemeClr val="tx1">
                    <a:lumMod val="65000"/>
                  </a:schemeClr>
                </a:solidFill>
              </a:rPr>
              <a:t>de </a:t>
            </a:r>
            <a:r>
              <a:rPr lang="pt-BR" sz="2000" b="1" smtClean="0">
                <a:solidFill>
                  <a:schemeClr val="tx1">
                    <a:lumMod val="65000"/>
                  </a:schemeClr>
                </a:solidFill>
              </a:rPr>
              <a:t>Manifestações</a:t>
            </a:r>
            <a:endParaRPr lang="pt-BR" sz="2000" b="1" dirty="0">
              <a:solidFill>
                <a:schemeClr val="tx1">
                  <a:lumMod val="65000"/>
                </a:schemeClr>
              </a:solidFill>
            </a:endParaRPr>
          </a:p>
          <a:p>
            <a:pPr lvl="2"/>
            <a:r>
              <a:rPr lang="pt-BR" i="1" dirty="0">
                <a:solidFill>
                  <a:schemeClr val="tx1">
                    <a:lumMod val="65000"/>
                  </a:schemeClr>
                </a:solidFill>
              </a:rPr>
              <a:t>a) Diminuir tempo de resposta</a:t>
            </a:r>
          </a:p>
          <a:p>
            <a:pPr lvl="2"/>
            <a:r>
              <a:rPr lang="pt-BR" i="1" dirty="0">
                <a:solidFill>
                  <a:schemeClr val="tx1">
                    <a:lumMod val="65000"/>
                  </a:schemeClr>
                </a:solidFill>
              </a:rPr>
              <a:t>b) Melhorar qualidade das respostas</a:t>
            </a:r>
          </a:p>
          <a:p>
            <a:pPr lvl="2"/>
            <a:endParaRPr lang="pt-BR" i="1" dirty="0">
              <a:solidFill>
                <a:schemeClr val="tx1">
                  <a:lumMod val="65000"/>
                </a:schemeClr>
              </a:solidFill>
            </a:endParaRPr>
          </a:p>
          <a:p>
            <a:r>
              <a:rPr lang="pt-BR" sz="2400" b="1" dirty="0">
                <a:solidFill>
                  <a:schemeClr val="accent2">
                    <a:lumMod val="75000"/>
                  </a:schemeClr>
                </a:solidFill>
              </a:rPr>
              <a:t>Produzir informações gerencias para correção de disfunções</a:t>
            </a:r>
          </a:p>
          <a:p>
            <a:r>
              <a:rPr lang="pt-BR" sz="2400" b="1" i="1" dirty="0">
                <a:solidFill>
                  <a:schemeClr val="accent2">
                    <a:lumMod val="75000"/>
                  </a:schemeClr>
                </a:solidFill>
              </a:rPr>
              <a:t>            </a:t>
            </a:r>
            <a:r>
              <a:rPr lang="pt-BR" sz="2000" b="1" i="1" dirty="0">
                <a:solidFill>
                  <a:schemeClr val="accent2">
                    <a:lumMod val="75000"/>
                  </a:schemeClr>
                </a:solidFill>
              </a:rPr>
              <a:t>c) Novos relatórios mensais com dados qualitativos</a:t>
            </a:r>
          </a:p>
          <a:p>
            <a:endParaRPr lang="pt-BR" b="1" i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pt-BR" sz="2000" b="1" i="1" dirty="0">
                <a:solidFill>
                  <a:schemeClr val="tx1">
                    <a:lumMod val="65000"/>
                  </a:schemeClr>
                </a:solidFill>
              </a:rPr>
              <a:t>Melhoria da estrutura física (Nova Sala)</a:t>
            </a:r>
            <a:endParaRPr lang="pt-BR" sz="2400" b="1" dirty="0">
              <a:solidFill>
                <a:schemeClr val="tx1">
                  <a:lumMod val="65000"/>
                </a:schemeClr>
              </a:solidFill>
            </a:endParaRPr>
          </a:p>
          <a:p>
            <a:pPr lvl="2"/>
            <a:r>
              <a:rPr lang="pt-BR" i="1" dirty="0">
                <a:solidFill>
                  <a:schemeClr val="tx1">
                    <a:lumMod val="65000"/>
                  </a:schemeClr>
                </a:solidFill>
              </a:rPr>
              <a:t>d) Proporcionar melhor atendimento presencial  </a:t>
            </a:r>
          </a:p>
          <a:p>
            <a:r>
              <a:rPr lang="pt-BR" sz="2000" b="1" i="1" dirty="0">
                <a:solidFill>
                  <a:schemeClr val="tx1">
                    <a:lumMod val="65000"/>
                  </a:schemeClr>
                </a:solidFill>
              </a:rPr>
              <a:t>Novo canal de manifestações</a:t>
            </a:r>
            <a:endParaRPr lang="pt-BR" sz="2400" b="1" dirty="0">
              <a:solidFill>
                <a:schemeClr val="tx1">
                  <a:lumMod val="65000"/>
                </a:schemeClr>
              </a:solidFill>
            </a:endParaRPr>
          </a:p>
          <a:p>
            <a:pPr lvl="2"/>
            <a:r>
              <a:rPr lang="pt-BR" i="1" dirty="0">
                <a:solidFill>
                  <a:schemeClr val="tx1">
                    <a:lumMod val="65000"/>
                  </a:schemeClr>
                </a:solidFill>
              </a:rPr>
              <a:t>e)</a:t>
            </a:r>
            <a:r>
              <a:rPr lang="pt-BR" i="1" u="sng" dirty="0">
                <a:solidFill>
                  <a:schemeClr val="tx1">
                    <a:lumMod val="65000"/>
                  </a:schemeClr>
                </a:solidFill>
              </a:rPr>
              <a:t> </a:t>
            </a:r>
            <a:r>
              <a:rPr lang="pt-BR" sz="1600" i="1" dirty="0">
                <a:solidFill>
                  <a:schemeClr val="tx1">
                    <a:lumMod val="65000"/>
                  </a:schemeClr>
                </a:solidFill>
              </a:rPr>
              <a:t>WhatsApp  ( aprimorar atendimento de demandas de usuários)</a:t>
            </a:r>
          </a:p>
          <a:p>
            <a:r>
              <a:rPr lang="pt-BR" sz="2000" b="1" i="1" dirty="0">
                <a:solidFill>
                  <a:schemeClr val="tx1">
                    <a:lumMod val="65000"/>
                  </a:schemeClr>
                </a:solidFill>
              </a:rPr>
              <a:t>Normatização do funcionamento da Ouvidoria</a:t>
            </a:r>
            <a:endParaRPr lang="pt-BR" sz="2400" b="1" dirty="0">
              <a:solidFill>
                <a:schemeClr val="tx1">
                  <a:lumMod val="65000"/>
                </a:schemeClr>
              </a:solidFill>
            </a:endParaRPr>
          </a:p>
          <a:p>
            <a:pPr lvl="2"/>
            <a:r>
              <a:rPr lang="pt-BR" i="1" dirty="0">
                <a:solidFill>
                  <a:schemeClr val="tx1">
                    <a:lumMod val="65000"/>
                  </a:schemeClr>
                </a:solidFill>
              </a:rPr>
              <a:t>f) Aprimoramento dos processos</a:t>
            </a:r>
          </a:p>
          <a:p>
            <a:pPr lvl="2"/>
            <a:r>
              <a:rPr lang="pt-BR" i="1" dirty="0">
                <a:solidFill>
                  <a:schemeClr val="tx1">
                    <a:lumMod val="65000"/>
                  </a:schemeClr>
                </a:solidFill>
              </a:rPr>
              <a:t>g)Garantir cumprimento dos normativos legais</a:t>
            </a:r>
          </a:p>
          <a:p>
            <a:pPr lvl="2"/>
            <a:r>
              <a:rPr lang="pt-BR" i="1" dirty="0">
                <a:solidFill>
                  <a:schemeClr val="tx1">
                    <a:lumMod val="65000"/>
                  </a:schemeClr>
                </a:solidFill>
              </a:rPr>
              <a:t>h) Aumentar eficiência</a:t>
            </a:r>
          </a:p>
          <a:p>
            <a:pPr lvl="2"/>
            <a:endParaRPr lang="pt-BR" sz="2000" dirty="0">
              <a:solidFill>
                <a:schemeClr val="bg1"/>
              </a:solidFill>
            </a:endParaRPr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xmlns="" id="{A61A1964-A3FD-425D-A9A4-C96A6E64DFB0}"/>
              </a:ext>
            </a:extLst>
          </p:cNvPr>
          <p:cNvSpPr/>
          <p:nvPr/>
        </p:nvSpPr>
        <p:spPr>
          <a:xfrm>
            <a:off x="366445" y="2415811"/>
            <a:ext cx="9979632" cy="1055670"/>
          </a:xfrm>
          <a:prstGeom prst="roundRect">
            <a:avLst/>
          </a:prstGeom>
          <a:noFill/>
          <a:ln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xmlns="" id="{6DE5DEA8-5C0B-4E5A-9CE5-FF0636907956}"/>
              </a:ext>
            </a:extLst>
          </p:cNvPr>
          <p:cNvSpPr txBox="1">
            <a:spLocks/>
          </p:cNvSpPr>
          <p:nvPr/>
        </p:nvSpPr>
        <p:spPr>
          <a:xfrm>
            <a:off x="0" y="575910"/>
            <a:ext cx="12192000" cy="53851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2000" spc="300" dirty="0">
                <a:solidFill>
                  <a:schemeClr val="bg1"/>
                </a:solidFill>
              </a:rPr>
              <a:t>            </a:t>
            </a:r>
            <a:r>
              <a:rPr lang="pt-BR" sz="2000" b="1" dirty="0">
                <a:solidFill>
                  <a:srgbClr val="0070C0"/>
                </a:solidFill>
              </a:rPr>
              <a:t>Desafios / Onde melhorar?</a:t>
            </a:r>
          </a:p>
          <a:p>
            <a:endParaRPr lang="pt-BR" sz="2000" spc="3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864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Imagem 44">
            <a:extLst>
              <a:ext uri="{FF2B5EF4-FFF2-40B4-BE49-F238E27FC236}">
                <a16:creationId xmlns:a16="http://schemas.microsoft.com/office/drawing/2014/main" xmlns="" id="{C588DA5F-EB8B-4932-9595-28E74248C0A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028"/>
          <a:stretch/>
        </p:blipFill>
        <p:spPr>
          <a:xfrm>
            <a:off x="-73268" y="-81844"/>
            <a:ext cx="12192000" cy="5895975"/>
          </a:xfrm>
          <a:prstGeom prst="rect">
            <a:avLst/>
          </a:prstGeom>
        </p:spPr>
      </p:pic>
      <p:sp>
        <p:nvSpPr>
          <p:cNvPr id="62" name="Seta: para Baixo 61">
            <a:extLst>
              <a:ext uri="{FF2B5EF4-FFF2-40B4-BE49-F238E27FC236}">
                <a16:creationId xmlns:a16="http://schemas.microsoft.com/office/drawing/2014/main" xmlns="" id="{D3193A20-744C-4E56-8256-0BA26E04FC3E}"/>
              </a:ext>
            </a:extLst>
          </p:cNvPr>
          <p:cNvSpPr/>
          <p:nvPr/>
        </p:nvSpPr>
        <p:spPr>
          <a:xfrm>
            <a:off x="6460873" y="1646171"/>
            <a:ext cx="519473" cy="321193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Google Shape;287;p24">
            <a:extLst>
              <a:ext uri="{FF2B5EF4-FFF2-40B4-BE49-F238E27FC236}">
                <a16:creationId xmlns:a16="http://schemas.microsoft.com/office/drawing/2014/main" xmlns="" id="{52E9CBA2-CFCA-428A-BE96-7F6D2FC73E96}"/>
              </a:ext>
            </a:extLst>
          </p:cNvPr>
          <p:cNvSpPr/>
          <p:nvPr/>
        </p:nvSpPr>
        <p:spPr>
          <a:xfrm flipH="1">
            <a:off x="4509441" y="3776722"/>
            <a:ext cx="520700" cy="1081087"/>
          </a:xfrm>
          <a:prstGeom prst="curvedLeftArrow">
            <a:avLst>
              <a:gd name="adj1" fmla="val 16398"/>
              <a:gd name="adj2" fmla="val 20299"/>
              <a:gd name="adj3" fmla="val 54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88;p24">
            <a:extLst>
              <a:ext uri="{FF2B5EF4-FFF2-40B4-BE49-F238E27FC236}">
                <a16:creationId xmlns:a16="http://schemas.microsoft.com/office/drawing/2014/main" xmlns="" id="{11C726B1-CBA2-4B53-B919-C4A289293F7F}"/>
              </a:ext>
            </a:extLst>
          </p:cNvPr>
          <p:cNvSpPr/>
          <p:nvPr/>
        </p:nvSpPr>
        <p:spPr>
          <a:xfrm>
            <a:off x="8295692" y="3756210"/>
            <a:ext cx="503237" cy="1081087"/>
          </a:xfrm>
          <a:prstGeom prst="curvedLeftArrow">
            <a:avLst>
              <a:gd name="adj1" fmla="val 16573"/>
              <a:gd name="adj2" fmla="val 20343"/>
              <a:gd name="adj3" fmla="val 54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CaixaDeTexto 50">
            <a:extLst>
              <a:ext uri="{FF2B5EF4-FFF2-40B4-BE49-F238E27FC236}">
                <a16:creationId xmlns:a16="http://schemas.microsoft.com/office/drawing/2014/main" xmlns="" id="{C50D8F46-39A5-4DD1-82C4-12F582D8E8DA}"/>
              </a:ext>
            </a:extLst>
          </p:cNvPr>
          <p:cNvSpPr txBox="1"/>
          <p:nvPr/>
        </p:nvSpPr>
        <p:spPr>
          <a:xfrm>
            <a:off x="6498816" y="3475405"/>
            <a:ext cx="3952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chemeClr val="bg1"/>
                </a:solidFill>
              </a:rPr>
              <a:t>+</a:t>
            </a:r>
          </a:p>
        </p:txBody>
      </p:sp>
      <p:sp>
        <p:nvSpPr>
          <p:cNvPr id="54" name="Título 1">
            <a:extLst>
              <a:ext uri="{FF2B5EF4-FFF2-40B4-BE49-F238E27FC236}">
                <a16:creationId xmlns:a16="http://schemas.microsoft.com/office/drawing/2014/main" xmlns="" id="{5EF65B43-938B-4BC3-B3BB-2C89F4513983}"/>
              </a:ext>
            </a:extLst>
          </p:cNvPr>
          <p:cNvSpPr txBox="1">
            <a:spLocks/>
          </p:cNvSpPr>
          <p:nvPr/>
        </p:nvSpPr>
        <p:spPr>
          <a:xfrm>
            <a:off x="1510704" y="405679"/>
            <a:ext cx="9404723" cy="8998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50000"/>
              </a:lnSpc>
            </a:pPr>
            <a:r>
              <a:rPr lang="pt-BR" sz="2400" dirty="0">
                <a:solidFill>
                  <a:schemeClr val="bg1"/>
                </a:solidFill>
              </a:rPr>
              <a:t>Produzir informações gerencias para correção de disfunções</a:t>
            </a:r>
          </a:p>
        </p:txBody>
      </p:sp>
      <p:sp>
        <p:nvSpPr>
          <p:cNvPr id="12" name="Seta: Curva para Baixo 11">
            <a:extLst>
              <a:ext uri="{FF2B5EF4-FFF2-40B4-BE49-F238E27FC236}">
                <a16:creationId xmlns:a16="http://schemas.microsoft.com/office/drawing/2014/main" xmlns="" id="{9605A752-227E-41A3-85E3-919870509B78}"/>
              </a:ext>
            </a:extLst>
          </p:cNvPr>
          <p:cNvSpPr/>
          <p:nvPr/>
        </p:nvSpPr>
        <p:spPr>
          <a:xfrm rot="15940203">
            <a:off x="-98410" y="2490079"/>
            <a:ext cx="5126211" cy="2400390"/>
          </a:xfrm>
          <a:prstGeom prst="curvedDownArrow">
            <a:avLst>
              <a:gd name="adj1" fmla="val 12205"/>
              <a:gd name="adj2" fmla="val 50000"/>
              <a:gd name="adj3" fmla="val 25000"/>
            </a:avLst>
          </a:prstGeom>
          <a:solidFill>
            <a:schemeClr val="tx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53" name="CaixaDeTexto 52">
            <a:extLst>
              <a:ext uri="{FF2B5EF4-FFF2-40B4-BE49-F238E27FC236}">
                <a16:creationId xmlns:a16="http://schemas.microsoft.com/office/drawing/2014/main" xmlns="" id="{0F01172E-C93E-424F-AFF0-41B320FB1087}"/>
              </a:ext>
            </a:extLst>
          </p:cNvPr>
          <p:cNvSpPr txBox="1"/>
          <p:nvPr/>
        </p:nvSpPr>
        <p:spPr>
          <a:xfrm>
            <a:off x="698688" y="3605941"/>
            <a:ext cx="17634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RETORNO</a:t>
            </a:r>
          </a:p>
        </p:txBody>
      </p:sp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xmlns="" id="{440BD27D-859D-480F-A61F-4CC3757DD648}"/>
              </a:ext>
            </a:extLst>
          </p:cNvPr>
          <p:cNvSpPr/>
          <p:nvPr/>
        </p:nvSpPr>
        <p:spPr>
          <a:xfrm>
            <a:off x="3753080" y="1065954"/>
            <a:ext cx="5886759" cy="581465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Clr>
                <a:schemeClr val="lt1"/>
              </a:buClr>
              <a:buSzPts val="1600"/>
            </a:pPr>
            <a:r>
              <a:rPr lang="pt-BR" b="1">
                <a:latin typeface="Arial"/>
                <a:ea typeface="Arial"/>
                <a:cs typeface="Arial"/>
                <a:sym typeface="Arial"/>
              </a:rPr>
              <a:t>QUALIDADE NA PRESTAÇÃO DE SERVIÇOS</a:t>
            </a:r>
            <a:endParaRPr lang="pt-BR" dirty="0"/>
          </a:p>
        </p:txBody>
      </p:sp>
      <p:sp>
        <p:nvSpPr>
          <p:cNvPr id="44" name="Retângulo: Cantos Arredondados 43">
            <a:extLst>
              <a:ext uri="{FF2B5EF4-FFF2-40B4-BE49-F238E27FC236}">
                <a16:creationId xmlns:a16="http://schemas.microsoft.com/office/drawing/2014/main" xmlns="" id="{DE26DF98-7237-4298-B967-E3BE791E925F}"/>
              </a:ext>
            </a:extLst>
          </p:cNvPr>
          <p:cNvSpPr/>
          <p:nvPr/>
        </p:nvSpPr>
        <p:spPr>
          <a:xfrm>
            <a:off x="3482939" y="2247750"/>
            <a:ext cx="6373937" cy="581465"/>
          </a:xfrm>
          <a:prstGeom prst="roundRect">
            <a:avLst/>
          </a:prstGeom>
          <a:solidFill>
            <a:srgbClr val="4B86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Clr>
                <a:schemeClr val="dk1"/>
              </a:buClr>
              <a:buSzPts val="1400"/>
            </a:pPr>
            <a:r>
              <a:rPr lang="en-US" sz="2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rPr>
              <a:t>Satisfação do Cliente/Usuário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" name="Retângulo: Cantos Arredondados 51">
            <a:extLst>
              <a:ext uri="{FF2B5EF4-FFF2-40B4-BE49-F238E27FC236}">
                <a16:creationId xmlns:a16="http://schemas.microsoft.com/office/drawing/2014/main" xmlns="" id="{72E8875E-C920-4232-BA57-EC66D573ADF0}"/>
              </a:ext>
            </a:extLst>
          </p:cNvPr>
          <p:cNvSpPr/>
          <p:nvPr/>
        </p:nvSpPr>
        <p:spPr>
          <a:xfrm>
            <a:off x="3482939" y="3401656"/>
            <a:ext cx="2718435" cy="581465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Clr>
                <a:schemeClr val="dk1"/>
              </a:buClr>
              <a:buSzPts val="1400"/>
            </a:pP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rPr>
              <a:t>Imagem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6" name="Retângulo: Cantos Arredondados 55">
            <a:extLst>
              <a:ext uri="{FF2B5EF4-FFF2-40B4-BE49-F238E27FC236}">
                <a16:creationId xmlns:a16="http://schemas.microsoft.com/office/drawing/2014/main" xmlns="" id="{B1DC4499-3E8A-4064-9A76-DCFB9A759E2A}"/>
              </a:ext>
            </a:extLst>
          </p:cNvPr>
          <p:cNvSpPr/>
          <p:nvPr/>
        </p:nvSpPr>
        <p:spPr>
          <a:xfrm>
            <a:off x="7106945" y="3362332"/>
            <a:ext cx="2828634" cy="581465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Clr>
                <a:schemeClr val="dk1"/>
              </a:buClr>
              <a:buSzPts val="1400"/>
            </a:pP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rPr>
              <a:t>Eficiência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rPr>
              <a:t> /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rPr>
              <a:t>Resultados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7" name="Retângulo: Cantos Arredondados 56">
            <a:extLst>
              <a:ext uri="{FF2B5EF4-FFF2-40B4-BE49-F238E27FC236}">
                <a16:creationId xmlns:a16="http://schemas.microsoft.com/office/drawing/2014/main" xmlns="" id="{80FEA663-4269-42A5-B6BE-6E025E3D9FA4}"/>
              </a:ext>
            </a:extLst>
          </p:cNvPr>
          <p:cNvSpPr/>
          <p:nvPr/>
        </p:nvSpPr>
        <p:spPr>
          <a:xfrm>
            <a:off x="5256567" y="4535820"/>
            <a:ext cx="2879782" cy="581465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Clr>
                <a:schemeClr val="dk1"/>
              </a:buClr>
              <a:buSzPts val="1400"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rPr>
              <a:t>REPUTAÇÃO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8" name="Retângulo: Cantos Arredondados 57">
            <a:extLst>
              <a:ext uri="{FF2B5EF4-FFF2-40B4-BE49-F238E27FC236}">
                <a16:creationId xmlns:a16="http://schemas.microsoft.com/office/drawing/2014/main" xmlns="" id="{C6661EB7-32D9-4E4C-AD7F-B17B97AFB72B}"/>
              </a:ext>
            </a:extLst>
          </p:cNvPr>
          <p:cNvSpPr/>
          <p:nvPr/>
        </p:nvSpPr>
        <p:spPr>
          <a:xfrm>
            <a:off x="4356953" y="5664165"/>
            <a:ext cx="4679011" cy="581465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Clr>
                <a:schemeClr val="dk1"/>
              </a:buClr>
              <a:buSzPts val="1400"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rPr>
              <a:t>SUSTENTABILIDADE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9" name="Seta: para Baixo 58">
            <a:extLst>
              <a:ext uri="{FF2B5EF4-FFF2-40B4-BE49-F238E27FC236}">
                <a16:creationId xmlns:a16="http://schemas.microsoft.com/office/drawing/2014/main" xmlns="" id="{F32C0862-6CB4-4C72-909F-20F3F1F6D161}"/>
              </a:ext>
            </a:extLst>
          </p:cNvPr>
          <p:cNvSpPr/>
          <p:nvPr/>
        </p:nvSpPr>
        <p:spPr>
          <a:xfrm>
            <a:off x="6440746" y="2826333"/>
            <a:ext cx="519473" cy="321193"/>
          </a:xfrm>
          <a:prstGeom prst="downArrow">
            <a:avLst/>
          </a:prstGeom>
          <a:solidFill>
            <a:srgbClr val="4B86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1" name="Seta: para Baixo 60">
            <a:extLst>
              <a:ext uri="{FF2B5EF4-FFF2-40B4-BE49-F238E27FC236}">
                <a16:creationId xmlns:a16="http://schemas.microsoft.com/office/drawing/2014/main" xmlns="" id="{B9E142E6-10A3-4C2C-80C7-9245898C6525}"/>
              </a:ext>
            </a:extLst>
          </p:cNvPr>
          <p:cNvSpPr/>
          <p:nvPr/>
        </p:nvSpPr>
        <p:spPr>
          <a:xfrm>
            <a:off x="6460873" y="5109981"/>
            <a:ext cx="519473" cy="321193"/>
          </a:xfrm>
          <a:prstGeom prst="down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5611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5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Imagem 44">
            <a:extLst>
              <a:ext uri="{FF2B5EF4-FFF2-40B4-BE49-F238E27FC236}">
                <a16:creationId xmlns:a16="http://schemas.microsoft.com/office/drawing/2014/main" xmlns="" id="{C588DA5F-EB8B-4932-9595-28E74248C0A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028"/>
          <a:stretch/>
        </p:blipFill>
        <p:spPr>
          <a:xfrm>
            <a:off x="-73268" y="-81844"/>
            <a:ext cx="12192000" cy="5895975"/>
          </a:xfrm>
          <a:prstGeom prst="rect">
            <a:avLst/>
          </a:prstGeom>
        </p:spPr>
      </p:pic>
      <p:sp>
        <p:nvSpPr>
          <p:cNvPr id="54" name="Título 1">
            <a:extLst>
              <a:ext uri="{FF2B5EF4-FFF2-40B4-BE49-F238E27FC236}">
                <a16:creationId xmlns:a16="http://schemas.microsoft.com/office/drawing/2014/main" xmlns="" id="{5EF65B43-938B-4BC3-B3BB-2C89F4513983}"/>
              </a:ext>
            </a:extLst>
          </p:cNvPr>
          <p:cNvSpPr txBox="1">
            <a:spLocks/>
          </p:cNvSpPr>
          <p:nvPr/>
        </p:nvSpPr>
        <p:spPr>
          <a:xfrm>
            <a:off x="1510704" y="405679"/>
            <a:ext cx="9404723" cy="8998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50000"/>
              </a:lnSpc>
            </a:pPr>
            <a:r>
              <a:rPr lang="pt-BR" sz="2400" dirty="0">
                <a:solidFill>
                  <a:schemeClr val="bg1"/>
                </a:solidFill>
              </a:rPr>
              <a:t>Produzir informações gerencias para correção de disfunções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1262741" y="2488602"/>
            <a:ext cx="6139543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 smtClean="0"/>
              <a:t>Ricardo Albert</a:t>
            </a:r>
          </a:p>
          <a:p>
            <a:r>
              <a:rPr lang="pt-BR" dirty="0" smtClean="0"/>
              <a:t>(27) 3132-7353</a:t>
            </a:r>
          </a:p>
          <a:p>
            <a:r>
              <a:rPr lang="pt-BR" dirty="0" smtClean="0"/>
              <a:t>ralbert@codesa.gov.br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61310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322</Words>
  <Application>Microsoft Office PowerPoint</Application>
  <PresentationFormat>Personalizar</PresentationFormat>
  <Paragraphs>71</Paragraphs>
  <Slides>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Ricardo Eduardo Albert</dc:creator>
  <cp:lastModifiedBy>Wagner Vieira de Miranda</cp:lastModifiedBy>
  <cp:revision>3</cp:revision>
  <dcterms:created xsi:type="dcterms:W3CDTF">2019-06-04T13:16:13Z</dcterms:created>
  <dcterms:modified xsi:type="dcterms:W3CDTF">2019-06-05T18:37:08Z</dcterms:modified>
</cp:coreProperties>
</file>