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8" r:id="rId5"/>
    <p:sldId id="313" r:id="rId6"/>
    <p:sldId id="308" r:id="rId7"/>
    <p:sldId id="273" r:id="rId8"/>
    <p:sldId id="311" r:id="rId9"/>
    <p:sldId id="277" r:id="rId10"/>
    <p:sldId id="279" r:id="rId11"/>
    <p:sldId id="296" r:id="rId12"/>
    <p:sldId id="312" r:id="rId13"/>
    <p:sldId id="291" r:id="rId14"/>
    <p:sldId id="292" r:id="rId15"/>
    <p:sldId id="300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rquivos\OUV$\1-SECRETARIA%20OUVIDORIA\DOCUMENTOS%20-%202018\RELAT&#211;RIOS\Relat&#243;rio%20Ouvidoria%20ANUAL%202018\Planilhas%20-%20Excel\Relat&#243;rio%20Anual%20Ouvidoria%202018%20-%20Tipo%20de%20Manifest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>
                <a:effectLst/>
              </a:rPr>
              <a:t>Relatório Anual Ouvidoria 2018 </a:t>
            </a:r>
            <a:endParaRPr lang="pt-BR">
              <a:effectLst/>
            </a:endParaRPr>
          </a:p>
          <a:p>
            <a:pPr>
              <a:defRPr/>
            </a:pPr>
            <a:r>
              <a:rPr lang="pt-BR" sz="1800" b="1" i="0" baseline="0">
                <a:effectLst/>
              </a:rPr>
              <a:t>Tipo de Manifestação</a:t>
            </a:r>
            <a:endParaRPr lang="pt-BR">
              <a:effectLst/>
            </a:endParaRPr>
          </a:p>
        </c:rich>
      </c:tx>
      <c:layout>
        <c:manualLayout>
          <c:xMode val="edge"/>
          <c:yMode val="edge"/>
          <c:x val="0.38165620601772604"/>
          <c:y val="3.1525632844168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43785957062807E-2"/>
          <c:y val="0.19898864721090276"/>
          <c:w val="0.94771242808587441"/>
          <c:h val="0.6106784232324478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8.4541062801932361E-3"/>
                  <c:y val="-5.9484833241062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6B-4ACC-8E37-CEAF890515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46376811594203E-3"/>
                  <c:y val="-4.1639383268743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6B-4ACC-8E37-CEAF890515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64734299516917E-2"/>
                  <c:y val="-4.461362493079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6B-4ACC-8E37-CEAF890515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Plan1!$A$39:$A$43</c:f>
              <c:strCache>
                <c:ptCount val="5"/>
                <c:pt idx="0">
                  <c:v>Informação e outros </c:v>
                </c:pt>
                <c:pt idx="1">
                  <c:v>Denúncia </c:v>
                </c:pt>
                <c:pt idx="2">
                  <c:v>Reclamação </c:v>
                </c:pt>
                <c:pt idx="3">
                  <c:v>Sugestão</c:v>
                </c:pt>
                <c:pt idx="4">
                  <c:v>Elogio</c:v>
                </c:pt>
              </c:strCache>
            </c:strRef>
          </c:cat>
          <c:val>
            <c:numRef>
              <c:f>Plan1!$B$39:$B$43</c:f>
              <c:numCache>
                <c:formatCode>0.00%</c:formatCode>
                <c:ptCount val="5"/>
                <c:pt idx="0">
                  <c:v>0.54239999999999999</c:v>
                </c:pt>
                <c:pt idx="1">
                  <c:v>0.1958</c:v>
                </c:pt>
                <c:pt idx="2">
                  <c:v>0.25829999999999997</c:v>
                </c:pt>
                <c:pt idx="3">
                  <c:v>2E-3</c:v>
                </c:pt>
                <c:pt idx="4">
                  <c:v>1.5E-3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6B-4ACC-8E37-CEAF89051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3695024"/>
        <c:axId val="193695584"/>
        <c:axId val="0"/>
      </c:bar3DChart>
      <c:catAx>
        <c:axId val="193695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/>
                  <a:t>Total : 2.017 demandas</a:t>
                </a:r>
              </a:p>
            </c:rich>
          </c:tx>
          <c:layout>
            <c:manualLayout>
              <c:xMode val="edge"/>
              <c:yMode val="edge"/>
              <c:x val="0.80896135265700486"/>
              <c:y val="0.8984227093743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695584"/>
        <c:crosses val="autoZero"/>
        <c:auto val="1"/>
        <c:lblAlgn val="ctr"/>
        <c:lblOffset val="100"/>
        <c:noMultiLvlLbl val="0"/>
      </c:catAx>
      <c:valAx>
        <c:axId val="193695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36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3BCBEA-0A14-4C7B-9563-FBC906951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7A52489-8830-43E8-B982-A33F4DBC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8C29E99-9E57-49F5-9D82-459BA801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615FE2-EC16-4BFA-8876-CC384839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9DFF0C-76F6-45E9-9662-86838E32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63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DFF55A-66C0-4950-A9A9-F501EE90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6860370-DD3C-479E-9C4F-D48F356F3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ED54450-1371-40BF-9A76-56A0C31B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C0599A4-B933-4805-BB88-947001D8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E5CE01-AC3B-4777-B4ED-D46CF490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96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50D87E7-D6A9-45A3-B390-B3DF9D792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384C02D-1C98-4FAD-A85C-12F94FA5B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AF9CBB-986A-445C-A323-C7A84C21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065E253-2E8D-47DB-8C35-79BAE76D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F27E39-37A5-47BC-97FB-9D5C22D6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3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3FA3E-855F-4097-B5D1-81B9FA7B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EAE457-3C3F-4B6D-85E9-0D60EB22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E01D1E-055C-4951-8854-5C6F43D9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24FF332-AB1E-466D-9408-69494862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72FC244-A36F-4990-A2F0-C99FB52C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46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1EA21-550C-4940-8AD2-358E6913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37A26E0-5724-4FF9-A9ED-30A29FF0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218E4E8-567F-431F-8FD0-DC008AAB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15F78F-13BB-4896-9BC4-D62FFBB0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8957D12-1D3E-4253-80D5-DE378AA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17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F3C3DB-2802-4970-B7E4-2BAC1A9D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30399D-FC5D-40E2-914F-C377158A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F49AD8A-004E-4E1E-B00E-5BFE17896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742650C-0450-4D0A-ABCC-3F1BB9DE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84B3F7C-B88A-4DC7-BE95-8387AD5F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90B2B03-8603-4BC1-88ED-4A362D12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59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C4CFB-35B2-47E7-84C3-6F489C89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434243-4DDF-4596-9C13-352A46C9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D04939E-D0F9-4C70-A7E2-FDBA2F536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8A50C1A-A09E-443C-979F-1C18ECEC8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F639BD1-739D-481C-8D9C-0F884D8E3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DECA770E-6974-4D7B-A6E5-06235AB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70DC2EF-28CA-4E4B-8D77-4A32DB17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939E72C-80E5-4F77-8A52-57C0D0D3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5A64AE-D983-49DC-97CF-E18F2F9D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2618C71-EA1B-4646-B36C-C67451DD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F2E7C8A-29C6-4B36-8F42-DD47ED67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867CC45-4A42-4B21-B4AE-60063494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9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C08919F-ECD3-4BC4-8000-733135CC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0F300AF-B76A-40FC-AD1B-DC8C1916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903B232-567C-403B-92B2-4F7FAE5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2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DD9CE4-A21D-463D-8B21-3F49C4AF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E6F832-AE2F-4BE0-8A26-03828039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9396DF6-6A5F-44AB-926B-CB18A1628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74D8C15-DD46-4E44-96BE-C3EB2913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27B2D02-D067-478B-A38F-CE17C395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FDE1C0E-D365-41B7-815A-7C12832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102E5B-C27A-4393-B210-3A835EAE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AC298A4-3C65-4F20-A373-9CD240D25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EC408B5-9A85-429E-897A-32DC546A5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C8F2149-B53B-4053-88D9-423F3EF9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FCF9224-A529-4DB6-964A-620387E9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D35AE7F-07F9-46EA-9EDD-F2C98151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8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23C028D-BAFC-4347-BEEF-BF745ADC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E910C8-8C0B-4C09-8EEE-EDDFA158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DC0781-A78C-4999-AF76-86A206D12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C7CD-2F1B-4C55-BB78-76BC9BD48D0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24572-1DBC-40C0-B58A-6F9FB7435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DB82BF9-F8FD-4409-9A1E-16EA83C0B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CA0B-FDAB-49F0-9C46-3EACE79EE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8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gif@01D51706.D73401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gif@01D51706.D73401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.antaq.gov.br/Portal/OuvidorV2/ManifestacaoCadastrar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900B49-6719-4454-B579-D0DC25AC9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92816" cy="177931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967AF9-EDC6-4244-A2ED-FA2783030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627464"/>
            <a:ext cx="10439399" cy="4802695"/>
          </a:xfrm>
        </p:spPr>
        <p:txBody>
          <a:bodyPr>
            <a:normAutofit fontScale="92500"/>
          </a:bodyPr>
          <a:lstStyle/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APRESENTAÇÃO - COMITÊ TÊCNICO DE  OUVIDORIAS</a:t>
            </a: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CTO</a:t>
            </a: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3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OUVIDORIA DA ANTAQ</a:t>
            </a: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05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1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1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1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1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sz="11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Junho/2019</a:t>
            </a:r>
          </a:p>
          <a:p>
            <a:pPr>
              <a:spcBef>
                <a:spcPts val="700"/>
              </a:spcBef>
              <a:buClr>
                <a:schemeClr val="accent3"/>
              </a:buClr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3" name="Picture 6" descr="C:\Users\lana.saback\Desktop\TopoOuvidoria.gif">
            <a:extLst>
              <a:ext uri="{FF2B5EF4-FFF2-40B4-BE49-F238E27FC236}">
                <a16:creationId xmlns:a16="http://schemas.microsoft.com/office/drawing/2014/main" xmlns="" id="{7EC0C777-8B05-468B-A526-DD422380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840"/>
            <a:ext cx="10515600" cy="11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02966"/>
            <a:ext cx="10515600" cy="46223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795541" cy="7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7346"/>
            <a:ext cx="10515600" cy="56541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 </a:t>
            </a:r>
            <a:r>
              <a:rPr lang="pt-BR" sz="3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SATISFAÇÃO DA OUVIDORIA – ANTAQ – ANO 2018   </a:t>
            </a:r>
          </a:p>
          <a:p>
            <a:pPr marL="0" indent="0" algn="ctr">
              <a:buNone/>
            </a:pPr>
            <a:endParaRPr lang="pt-BR" sz="13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1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média aferida – 3,88 - SATISFEITO</a:t>
            </a:r>
          </a:p>
          <a:p>
            <a:pPr marL="0" indent="0" algn="ctr">
              <a:buNone/>
            </a:pPr>
            <a:endParaRPr lang="pt-BR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FAADB1-E893-4A17-80AD-D2AC0183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7347"/>
            <a:ext cx="10515601" cy="559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CASE -  ANTAQ 2018 – FISCALIZAÇÃO  - (UREPV - PORTO VELHO)</a:t>
            </a:r>
          </a:p>
          <a:p>
            <a:pPr marL="0" indent="0" algn="ctr">
              <a:buNone/>
            </a:pPr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 abusiva na navegação (travessia)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trecho Guajará-Mirim à Bolívia – (Fronteira) </a:t>
            </a:r>
            <a:r>
              <a:rPr lang="pt-BR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demandas registradas – Por ser tratar de uma única balsa vem monopolizar com preços exorbitantes, fiscalização referente a cobrança de taxas abusivas no porto de Guajará Mirim (RO) x Bolívia, na qual paralisou as atividades de exportação, esses são os valores da tabela em vigor da balsa, exportar com esses preços superfaturados sobre o transporte de cargas, gerando manifestações e desemprego nos dois municípios, cujos preços que a empresa está cobrando:  valores da tabela em vigor da balsa, caminhão </a:t>
            </a:r>
            <a:r>
              <a:rPr lang="pt-BR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Truck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R$ 480,00, Toco R$ 450,00, 3/4 R$ 330,00. </a:t>
            </a:r>
          </a:p>
          <a:p>
            <a:pPr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instaurado o Processo Administrativo nº 50300.009297/2018-08-ANTAQ. A tramitação do processo acima poderá ser acompanhada pelos interessados pelo site da ANTAQ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EB328D0-C9D9-458A-AA9B-D82255F7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m 12" descr="http://sei.antaq.gov.br/infra_css/imagens/espaco.gif">
            <a:extLst>
              <a:ext uri="{FF2B5EF4-FFF2-40B4-BE49-F238E27FC236}">
                <a16:creationId xmlns:a16="http://schemas.microsoft.com/office/drawing/2014/main" xmlns="" id="{822731C8-D97F-4286-B33B-894B9AAA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FAADB1-E893-4A17-80AD-D2AC0183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1107347"/>
            <a:ext cx="10489734" cy="559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CASE – ANTAQ 2018 – FISCALIZAÇÃO </a:t>
            </a:r>
          </a:p>
          <a:p>
            <a:pPr marL="0" indent="0" algn="ctr">
              <a:buNone/>
            </a:pPr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 abusiva na navegação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greve dos caminhoneiros/Resolução Normativa nº 18/ANTAQ – </a:t>
            </a:r>
            <a:r>
              <a:rPr lang="pt-B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r>
              <a:rPr lang="pt-B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demandas – A greve dos caminhoneiros iniciou dia 21 de maio de 2018 e afetou de forma generalizada o processo de distribuição, logística, armazenagem e meios de transporte no Comércio Exterior. Como se trata de evento que surpreendeu toda a população brasileira, a greve parece ser uma típica situação de caso fortuito/força maior. Sobre o tema, o inciso II do § 2º do artigo 21 da Resolução Normativa ANTAQ nº 18, de 21 de dezembro de 2017, dispõe que: </a:t>
            </a:r>
          </a:p>
          <a:p>
            <a:pPr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contagem do prazo de livre estadia do contêiner será suspensa em decorrência de caso fortuito ou de força maior, se não houver se responsabilizado por eles expressamente."</a:t>
            </a:r>
          </a:p>
          <a:p>
            <a:pPr algn="just"/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EB328D0-C9D9-458A-AA9B-D82255F7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m 12" descr="http://sei.antaq.gov.br/infra_css/imagens/espaco.gif">
            <a:extLst>
              <a:ext uri="{FF2B5EF4-FFF2-40B4-BE49-F238E27FC236}">
                <a16:creationId xmlns:a16="http://schemas.microsoft.com/office/drawing/2014/main" xmlns="" id="{822731C8-D97F-4286-B33B-894B9AAA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894"/>
            <a:ext cx="10671495" cy="72145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395"/>
            <a:ext cx="10671494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45BF425-4C9A-4A9B-86A7-F93349347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347"/>
            <a:ext cx="10515600" cy="5600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FISCALIZAÇÃO DA ANTAQ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Total de totalização de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557 registros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contendo manifestações e pedidos de averiguação, contabilizado em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45,41%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demandas .  O tempo médio ficou de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7,7 dias.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8CB30E0-FE15-4BEE-A05E-134CAE86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917258"/>
            <a:ext cx="10595293" cy="47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7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4A0E6386-A97A-431C-BD17-FAFEB6A6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347"/>
            <a:ext cx="10515600" cy="5564041"/>
          </a:xfrm>
        </p:spPr>
        <p:txBody>
          <a:bodyPr/>
          <a:lstStyle/>
          <a:p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TOTALIZAÇÃO DE: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397 processos administrativos sancionadores </a:t>
            </a: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ano em exercício (2018). 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D2FF5A8-6718-4F3D-B9B1-ADAE379F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9074"/>
            <a:ext cx="10515600" cy="49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4FD8191-775B-4C64-AEF9-C46A2AFF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  <a:defRPr/>
            </a:pPr>
            <a:r>
              <a:rPr lang="pt-BR" sz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2" charset="-128"/>
                <a:cs typeface="Arial" pitchFamily="34" charset="0"/>
              </a:rPr>
              <a:t>.</a:t>
            </a:r>
          </a:p>
          <a:p>
            <a:pPr marL="0" indent="0" algn="ctr">
              <a:buClr>
                <a:srgbClr val="000000"/>
              </a:buClr>
              <a:buSzPct val="100000"/>
              <a:buNone/>
              <a:defRPr/>
            </a:pPr>
            <a:endParaRPr lang="pt-BR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2" charset="-128"/>
              <a:cs typeface="Arial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27C920D-C725-4D3E-945F-F93E72E381B4}"/>
              </a:ext>
            </a:extLst>
          </p:cNvPr>
          <p:cNvSpPr/>
          <p:nvPr/>
        </p:nvSpPr>
        <p:spPr>
          <a:xfrm>
            <a:off x="5395784" y="3593569"/>
            <a:ext cx="59580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2" charset="-128"/>
                <a:cs typeface="Arial" pitchFamily="34" charset="0"/>
              </a:rPr>
              <a:t>Obrigado</a:t>
            </a:r>
            <a:r>
              <a:rPr lang="pt-BR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2" charset="-128"/>
                <a:cs typeface="Arial" pitchFamily="34" charset="0"/>
              </a:rPr>
              <a:t>!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pt-BR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2" charset="-128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2" charset="-128"/>
                <a:cs typeface="Arial" pitchFamily="34" charset="0"/>
              </a:rPr>
              <a:t>CARLOS AFONSO RODRIGUES GOMES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2" charset="-128"/>
                <a:cs typeface="Arial" pitchFamily="34" charset="0"/>
              </a:rPr>
              <a:t>Ouvidor da ANTAQ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2" charset="-128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591164-46F9-445C-AE61-8D19147D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7" y="411061"/>
            <a:ext cx="10566633" cy="7382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87EC2B-E4FF-4C9D-A009-A700EFD6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7" y="1208016"/>
            <a:ext cx="10805020" cy="51403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800"/>
              </a:spcBef>
              <a:buClr>
                <a:schemeClr val="accent3"/>
              </a:buClr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5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OUVIDORIA DA ANTAQ </a:t>
            </a:r>
          </a:p>
          <a:p>
            <a:pPr marL="0" indent="0" algn="ctr">
              <a:spcBef>
                <a:spcPts val="800"/>
              </a:spcBef>
              <a:buClr>
                <a:schemeClr val="accent3"/>
              </a:buClr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7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chemeClr val="accent3"/>
              </a:buClr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atribuições da Ouvidoria estão enquadradas no atual arranjo institucional, pela RESOLUÇÃO Nº 3.585/2014 do REGIMENTO INTERNO, onde confere à Ouvidoria independência no exercício de suas atribuições (art. 8º); e estabelece novas competências para o desempenho de suas atividades (art. 37</a:t>
            </a:r>
            <a:r>
              <a:rPr lang="pt-BR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Com </a:t>
            </a:r>
            <a:r>
              <a:rPr lang="pt-BR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nesse normativo, a Ouvidoria da ANTAQ tem a responsabilidade de:</a:t>
            </a:r>
          </a:p>
          <a:p>
            <a:pPr algn="just"/>
            <a:r>
              <a:rPr lang="pt-BR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Receber, examinar e encaminhar as manifestações dos cidadãos, a partir de pedidos de informações, denúncias, reclamações e esclarecimentos afetos à esfera de competência da ANTAQ, buscar soluções e responder diretamente aos interessados; </a:t>
            </a:r>
          </a:p>
          <a:p>
            <a:pPr algn="just"/>
            <a:r>
              <a:rPr lang="pt-BR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(...);</a:t>
            </a:r>
          </a:p>
          <a:p>
            <a:pPr algn="just"/>
            <a:r>
              <a:rPr lang="pt-BR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- instruir respostas a consultas inerentes à sua esfera de atuação.</a:t>
            </a:r>
          </a:p>
          <a:p>
            <a:pPr algn="just"/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F7817DBC-0A3B-4586-AC36-AF43B375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9" y="411061"/>
            <a:ext cx="10626754" cy="7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625132-8E99-4C76-9A3A-51FCEC6D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041681-A268-421E-81D4-AE0B1473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04" y="1224793"/>
            <a:ext cx="10518396" cy="4952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OUVIDOR DA ANTAQ</a:t>
            </a: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Ouvidor da ANTAQ tem mandato respaldado no artigo 63, da Lei nº 10.233, de 05 de junho de 2001, onde se lê: </a:t>
            </a:r>
          </a:p>
          <a:p>
            <a:pPr algn="just"/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“O Ouvidor será nomeado pelo Presidente da   República, para mandato de três anos, admitida uma recondução”. </a:t>
            </a: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Atribuições do Ouvidor:</a:t>
            </a:r>
          </a:p>
          <a:p>
            <a:pPr algn="just"/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Receber pedidos de informações, denúncias, reclamações e esclarecimentos afetos a Agência e responder diretamente aos interessados.</a:t>
            </a:r>
          </a:p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0839BB5F-D987-44F2-8473-59BE1B68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4" y="365126"/>
            <a:ext cx="10515600" cy="8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85F929-4F16-469D-81FD-CCB36EF5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6"/>
            <a:ext cx="10515600" cy="94368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0D5E58-7865-44FE-B0BC-7C74BC55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5083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INSTRUÇÃO NORMATIVA Nº 2 – OUVIDORIA/ANTAQ</a:t>
            </a:r>
          </a:p>
          <a:p>
            <a:pPr marL="0" indent="0" algn="just">
              <a:buNone/>
            </a:pP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Aprovada em 25 de maio de 2015, estabelece os prazos máximos a serem observados pelas áreas administrativas responsáveis pela consultoria e assessoramento técnicos, em colaboração com a Ouvidoria, para atendimento e tratamento de demandas advindas do setor regulado. </a:t>
            </a:r>
          </a:p>
          <a:p>
            <a:pPr algn="just"/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prazos estabelecidos são de 20 dias corridos, prorrogáveis por mais 10 dias corridos.</a:t>
            </a:r>
            <a:endParaRPr lang="pt-BR" sz="2200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D2F9C7C2-90FC-482F-B733-4DA1D1D2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497"/>
            <a:ext cx="10515600" cy="9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85F929-4F16-469D-81FD-CCB36EF5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0D5E58-7865-44FE-B0BC-7C74BC55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50250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REGULAÇÃO</a:t>
            </a:r>
          </a:p>
          <a:p>
            <a:pPr marL="0" indent="0" algn="ctr">
              <a:buNone/>
            </a:pP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Atividade Portuária:  </a:t>
            </a:r>
          </a:p>
          <a:p>
            <a:pPr lvl="7"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Portos Organizados;</a:t>
            </a:r>
          </a:p>
          <a:p>
            <a:pPr lvl="7"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Terminais de Uso Privativo – TUP</a:t>
            </a:r>
          </a:p>
          <a:p>
            <a:pPr lvl="7" algn="just"/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Navegação:</a:t>
            </a:r>
          </a:p>
          <a:p>
            <a:pPr lvl="7"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Longo curso – cabotagem, apoio Marítimo e apoio Portuário</a:t>
            </a:r>
          </a:p>
          <a:p>
            <a:pPr lvl="7" algn="just"/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Navegação Interior – percurso interestadual:</a:t>
            </a:r>
          </a:p>
          <a:p>
            <a:pPr marL="2286000" lvl="5" indent="0" algn="just">
              <a:buNone/>
            </a:pP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Longitudinal</a:t>
            </a:r>
          </a:p>
          <a:p>
            <a:pPr marL="2286000" lvl="5" indent="0" algn="just">
              <a:buNone/>
            </a:pP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Travessia  - diretriz rodovia federal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	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D2F9C7C2-90FC-482F-B733-4DA1D1D2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9587"/>
            <a:ext cx="10515600" cy="8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625132-8E99-4C76-9A3A-51FCEC6D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041681-A268-421E-81D4-AE0B1473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53186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51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 DE ACESSO</a:t>
            </a:r>
          </a:p>
          <a:p>
            <a:pPr marL="0" indent="0" algn="ctr">
              <a:buNone/>
            </a:pPr>
            <a:endParaRPr lang="pt-BR" sz="4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online – </a:t>
            </a:r>
            <a:r>
              <a:rPr lang="pt-B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Formulário Eletrônico</a:t>
            </a:r>
            <a:r>
              <a:rPr lang="pt-B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link da Ouvidoria no portal da ANTAQ: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de Atendimento Telefônico:</a:t>
            </a:r>
          </a:p>
          <a:p>
            <a:pPr marL="0" indent="0" algn="ctr">
              <a:buNone/>
            </a:pP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0800-6445001 </a:t>
            </a:r>
            <a:endParaRPr lang="pt-BR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das 8h às 20h, com secretária eletrônica aos finais de semana e feriados.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Correspondência: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SEPN Quadra 514 - Conjunto “E” - Edifício ANTAQ - Asa Norte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CEP: 70760-545 - Brasília/DF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Fax: (61) 2029.6592</a:t>
            </a:r>
          </a:p>
          <a:p>
            <a:pPr marL="0" indent="0" algn="ctr">
              <a:buNone/>
            </a:pP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2" indent="0" algn="just">
              <a:lnSpc>
                <a:spcPct val="100000"/>
              </a:lnSpc>
              <a:spcBef>
                <a:spcPts val="800"/>
              </a:spcBef>
              <a:buClr>
                <a:srgbClr val="009DD9"/>
              </a:buClr>
              <a:buSzPct val="95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dirty="0"/>
              <a:t> </a:t>
            </a:r>
            <a:r>
              <a:rPr lang="pt-BR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Outros meios: telefone (ramal), e-mail institucional (desativado para demandas) e presencial.</a:t>
            </a:r>
          </a:p>
          <a:p>
            <a:pPr marL="730250" lvl="2" indent="-273050" algn="just">
              <a:lnSpc>
                <a:spcPct val="100000"/>
              </a:lnSpc>
              <a:spcBef>
                <a:spcPts val="8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  <a:p>
            <a:pPr marL="0" indent="0" algn="ctr">
              <a:buNone/>
            </a:pP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0839BB5F-D987-44F2-8473-59BE1B68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4" y="365126"/>
            <a:ext cx="10515600" cy="8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FAADB1-E893-4A17-80AD-D2AC0183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838"/>
            <a:ext cx="10515600" cy="530603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DO SISTEMA DE OUVIDORIAS </a:t>
            </a:r>
            <a:r>
              <a:rPr lang="pt-BR" sz="5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</a:p>
          <a:p>
            <a:pPr marL="0" indent="0" algn="ctr">
              <a:buNone/>
            </a:pPr>
            <a:r>
              <a:rPr lang="pt-BR" sz="5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pt-BR" sz="5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</a:t>
            </a:r>
            <a:r>
              <a:rPr lang="pt-BR" sz="5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-(CGU/OGU) com Sistema Ouvidor V2  </a:t>
            </a:r>
          </a:p>
          <a:p>
            <a:pPr marL="0" indent="0" algn="ctr">
              <a:buNone/>
            </a:pPr>
            <a:r>
              <a:rPr lang="pt-BR" sz="5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OUVIDORIA/ANTAQ </a:t>
            </a:r>
          </a:p>
          <a:p>
            <a:pPr marL="0" indent="0" algn="ctr">
              <a:buNone/>
            </a:pPr>
            <a:endParaRPr lang="pt-BR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400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4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fase de organização, estruturação e análise para a implementação do sistema e-</a:t>
            </a:r>
            <a:r>
              <a:rPr lang="pt-BR" sz="4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</a:t>
            </a:r>
            <a:r>
              <a:rPr lang="pt-BR" sz="4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iniciada no 4º trimestre de 2018, após a celebração do Decreto nº 9492/2018.  O estágio de Integração entre os dois sistemas tem a previsão de conclusão no exercício seguinte (2019), tendo em vista, a complexidade de assegurar o banco de dados já existente e tê-lo como retaguarda para os encaminhamentos internos das demandas, como foi nos anos anteriores e como tem sido atualmente.</a:t>
            </a:r>
          </a:p>
          <a:p>
            <a:pPr marL="0" indent="0" algn="just">
              <a:buNone/>
            </a:pPr>
            <a:r>
              <a:rPr lang="pt-BR" sz="4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 </a:t>
            </a:r>
          </a:p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FCF04C3-0431-4B22-9A0B-93C5D789D7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4266" y="2491530"/>
            <a:ext cx="10239534" cy="10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FAADB1-E893-4A17-80AD-D2AC0183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348"/>
            <a:ext cx="10515600" cy="5385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ANUAL DA OUVIDORIA – 2018</a:t>
            </a: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2.017 demandas</a:t>
            </a:r>
          </a:p>
          <a:p>
            <a:pPr marL="0" indent="0" algn="ctr">
              <a:buNone/>
            </a:pP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Informações: 1094 demandas, Denúncias: 395, reclamações: 521, sugestão: 4 e elogio: 3 demandas.  </a:t>
            </a:r>
          </a:p>
          <a:p>
            <a:pPr marL="0" indent="0" algn="ctr">
              <a:buNone/>
            </a:pPr>
            <a:endParaRPr lang="pt-B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Espaço Reservado para Conteúdo 8">
            <a:extLst>
              <a:ext uri="{FF2B5EF4-FFF2-40B4-BE49-F238E27FC236}">
                <a16:creationId xmlns:a16="http://schemas.microsoft.com/office/drawing/2014/main" xmlns="" id="{A727023E-ADB5-45F9-82DE-8D467F52C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391570"/>
              </p:ext>
            </p:extLst>
          </p:nvPr>
        </p:nvGraphicFramePr>
        <p:xfrm>
          <a:off x="838200" y="2270847"/>
          <a:ext cx="10515600" cy="394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5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12087-0898-4EC6-A24B-25FD4981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6" descr="C:\Users\lana.saback\Desktop\TopoOuvidoria.gif">
            <a:extLst>
              <a:ext uri="{FF2B5EF4-FFF2-40B4-BE49-F238E27FC236}">
                <a16:creationId xmlns:a16="http://schemas.microsoft.com/office/drawing/2014/main" xmlns="" id="{87D37DD4-3DBF-424F-8A4E-676EB3CC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617"/>
            <a:ext cx="10515600" cy="6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8CEB307-BFA8-49B2-B0D8-005AF0A9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7347"/>
            <a:ext cx="10610461" cy="5461404"/>
          </a:xfrm>
        </p:spPr>
        <p:txBody>
          <a:bodyPr/>
          <a:lstStyle/>
          <a:p>
            <a:pPr marL="0" indent="0" algn="ctr">
              <a:buNone/>
            </a:pPr>
            <a:r>
              <a:rPr lang="pt-B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ANUAL DA OUVIDORIA – 2018</a:t>
            </a:r>
          </a:p>
          <a:p>
            <a:pPr marL="0" indent="0" algn="just">
              <a:buNone/>
            </a:pP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 Eletrônico: 1004 demandas,  Via 0800: 974, ramais: 8, e-mail: 11, via postal: 1, E-</a:t>
            </a:r>
            <a:r>
              <a:rPr lang="pt-B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</a:t>
            </a: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14 e sistema SEI: 2. Total = 2.017 demandas. Via </a:t>
            </a:r>
            <a:r>
              <a:rPr lang="pt-BR" sz="1600" b="1" dirty="0">
                <a:solidFill>
                  <a:srgbClr val="FF0000"/>
                </a:solidFill>
              </a:rPr>
              <a:t>DDG - 08006445001.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3E4EAD-C8AC-439A-AAF2-805ABF37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30804"/>
            <a:ext cx="10610462" cy="44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864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Lana Luce Barcelos Brito</dc:creator>
  <cp:lastModifiedBy>Cynthia Karolina dos Santos Silva</cp:lastModifiedBy>
  <cp:revision>97</cp:revision>
  <cp:lastPrinted>2019-06-04T22:38:31Z</cp:lastPrinted>
  <dcterms:created xsi:type="dcterms:W3CDTF">2019-05-29T18:47:38Z</dcterms:created>
  <dcterms:modified xsi:type="dcterms:W3CDTF">2019-06-05T16:04:23Z</dcterms:modified>
</cp:coreProperties>
</file>