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696" r:id="rId2"/>
    <p:sldId id="697" r:id="rId3"/>
    <p:sldId id="643" r:id="rId4"/>
    <p:sldId id="630" r:id="rId5"/>
    <p:sldId id="694" r:id="rId6"/>
    <p:sldId id="563" r:id="rId7"/>
    <p:sldId id="578" r:id="rId8"/>
    <p:sldId id="688" r:id="rId9"/>
    <p:sldId id="689" r:id="rId10"/>
    <p:sldId id="459" r:id="rId11"/>
    <p:sldId id="695" r:id="rId12"/>
    <p:sldId id="698" r:id="rId13"/>
    <p:sldId id="699" r:id="rId14"/>
    <p:sldId id="700" r:id="rId15"/>
    <p:sldId id="701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B048F-DFF9-4E4C-8DDC-03F6218263A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F8840B-B654-4306-AB64-13657612F939}">
      <dgm:prSet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As </a:t>
          </a:r>
          <a:r>
            <a:rPr lang="pt-BR" b="1" dirty="0">
              <a:solidFill>
                <a:srgbClr val="002060"/>
              </a:solidFill>
            </a:rPr>
            <a:t>manifestações serão apresentadas preferencialmente em meio eletrônico</a:t>
          </a:r>
          <a:r>
            <a:rPr lang="pt-BR" dirty="0">
              <a:solidFill>
                <a:srgbClr val="002060"/>
              </a:solidFill>
            </a:rPr>
            <a:t>, por meio do Sistema Informatizado de Ouvidorias do Poder Executivo Federal - </a:t>
          </a:r>
          <a:r>
            <a:rPr lang="pt-BR" b="1" dirty="0">
              <a:solidFill>
                <a:srgbClr val="002060"/>
              </a:solidFill>
            </a:rPr>
            <a:t>e-Ouv, </a:t>
          </a:r>
          <a:r>
            <a:rPr lang="pt-BR" dirty="0">
              <a:solidFill>
                <a:srgbClr val="002060"/>
              </a:solidFill>
            </a:rPr>
            <a:t>de </a:t>
          </a:r>
          <a:r>
            <a:rPr lang="pt-BR" b="1" dirty="0">
              <a:solidFill>
                <a:srgbClr val="002060"/>
              </a:solidFill>
            </a:rPr>
            <a:t>uso obrigatório pelos órgãos e pelas entidades da administração pública federal.</a:t>
          </a:r>
          <a:endParaRPr lang="pt-BR" dirty="0">
            <a:solidFill>
              <a:srgbClr val="002060"/>
            </a:solidFill>
          </a:endParaRPr>
        </a:p>
      </dgm:t>
    </dgm:pt>
    <dgm:pt modelId="{71491F5A-4D05-47A5-A87F-6A5F8B901514}" type="parTrans" cxnId="{6A632363-A9D3-4884-AF3C-B482DDD6B81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F921AAC9-CF1A-4A0B-A165-F5763E1AC496}" type="sibTrans" cxnId="{6A632363-A9D3-4884-AF3C-B482DDD6B819}">
      <dgm:prSet/>
      <dgm:spPr/>
      <dgm:t>
        <a:bodyPr/>
        <a:lstStyle/>
        <a:p>
          <a:endParaRPr lang="pt-BR">
            <a:solidFill>
              <a:srgbClr val="002060"/>
            </a:solidFill>
          </a:endParaRPr>
        </a:p>
      </dgm:t>
    </dgm:pt>
    <dgm:pt modelId="{2D1C9FA7-8237-4D35-8271-3E5C90B10422}" type="pres">
      <dgm:prSet presAssocID="{785B048F-DFF9-4E4C-8DDC-03F6218263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957412-0E87-417D-9536-737037DCA0B5}" type="pres">
      <dgm:prSet presAssocID="{89F8840B-B654-4306-AB64-13657612F939}" presName="root" presStyleCnt="0"/>
      <dgm:spPr/>
    </dgm:pt>
    <dgm:pt modelId="{693DF120-3CC2-444B-A3D8-D49AB6F86C21}" type="pres">
      <dgm:prSet presAssocID="{89F8840B-B654-4306-AB64-13657612F939}" presName="rootComposite" presStyleCnt="0"/>
      <dgm:spPr/>
    </dgm:pt>
    <dgm:pt modelId="{A41C0AA9-68FF-477C-9DD2-5E2D37785B21}" type="pres">
      <dgm:prSet presAssocID="{89F8840B-B654-4306-AB64-13657612F939}" presName="rootText" presStyleLbl="node1" presStyleIdx="0" presStyleCnt="1" custScaleX="176857"/>
      <dgm:spPr/>
    </dgm:pt>
    <dgm:pt modelId="{019DA109-92DE-45DC-B7C3-3BD3484C52E5}" type="pres">
      <dgm:prSet presAssocID="{89F8840B-B654-4306-AB64-13657612F939}" presName="rootConnector" presStyleLbl="node1" presStyleIdx="0" presStyleCnt="1"/>
      <dgm:spPr/>
    </dgm:pt>
    <dgm:pt modelId="{BFF00689-64E8-4D61-BC02-5A1ED739E766}" type="pres">
      <dgm:prSet presAssocID="{89F8840B-B654-4306-AB64-13657612F939}" presName="childShape" presStyleCnt="0"/>
      <dgm:spPr/>
    </dgm:pt>
  </dgm:ptLst>
  <dgm:cxnLst>
    <dgm:cxn modelId="{C669A541-6956-48A7-A787-00DEA537E3FF}" type="presOf" srcId="{89F8840B-B654-4306-AB64-13657612F939}" destId="{A41C0AA9-68FF-477C-9DD2-5E2D37785B21}" srcOrd="0" destOrd="0" presId="urn:microsoft.com/office/officeart/2005/8/layout/hierarchy3"/>
    <dgm:cxn modelId="{6A632363-A9D3-4884-AF3C-B482DDD6B819}" srcId="{785B048F-DFF9-4E4C-8DDC-03F6218263A2}" destId="{89F8840B-B654-4306-AB64-13657612F939}" srcOrd="0" destOrd="0" parTransId="{71491F5A-4D05-47A5-A87F-6A5F8B901514}" sibTransId="{F921AAC9-CF1A-4A0B-A165-F5763E1AC496}"/>
    <dgm:cxn modelId="{FBC4F7E5-DDEF-4B6B-BA40-8CA11B609984}" type="presOf" srcId="{89F8840B-B654-4306-AB64-13657612F939}" destId="{019DA109-92DE-45DC-B7C3-3BD3484C52E5}" srcOrd="1" destOrd="0" presId="urn:microsoft.com/office/officeart/2005/8/layout/hierarchy3"/>
    <dgm:cxn modelId="{AB78DDF7-2FA6-4D45-9B63-E771D50CD06E}" type="presOf" srcId="{785B048F-DFF9-4E4C-8DDC-03F6218263A2}" destId="{2D1C9FA7-8237-4D35-8271-3E5C90B10422}" srcOrd="0" destOrd="0" presId="urn:microsoft.com/office/officeart/2005/8/layout/hierarchy3"/>
    <dgm:cxn modelId="{B9C6BDDB-29B0-46AD-B9BD-D6605C877281}" type="presParOf" srcId="{2D1C9FA7-8237-4D35-8271-3E5C90B10422}" destId="{12957412-0E87-417D-9536-737037DCA0B5}" srcOrd="0" destOrd="0" presId="urn:microsoft.com/office/officeart/2005/8/layout/hierarchy3"/>
    <dgm:cxn modelId="{85B047A3-0266-435C-AB15-9DDEDEB8A525}" type="presParOf" srcId="{12957412-0E87-417D-9536-737037DCA0B5}" destId="{693DF120-3CC2-444B-A3D8-D49AB6F86C21}" srcOrd="0" destOrd="0" presId="urn:microsoft.com/office/officeart/2005/8/layout/hierarchy3"/>
    <dgm:cxn modelId="{8CBB31F7-5C63-4EDB-9DB6-0F64A19E58A6}" type="presParOf" srcId="{693DF120-3CC2-444B-A3D8-D49AB6F86C21}" destId="{A41C0AA9-68FF-477C-9DD2-5E2D37785B21}" srcOrd="0" destOrd="0" presId="urn:microsoft.com/office/officeart/2005/8/layout/hierarchy3"/>
    <dgm:cxn modelId="{622812EA-7CCF-4BFC-858E-8E13ABF940AF}" type="presParOf" srcId="{693DF120-3CC2-444B-A3D8-D49AB6F86C21}" destId="{019DA109-92DE-45DC-B7C3-3BD3484C52E5}" srcOrd="1" destOrd="0" presId="urn:microsoft.com/office/officeart/2005/8/layout/hierarchy3"/>
    <dgm:cxn modelId="{8C1B3CAC-50CE-4CA7-BDD8-034CFDD96C0E}" type="presParOf" srcId="{12957412-0E87-417D-9536-737037DCA0B5}" destId="{BFF00689-64E8-4D61-BC02-5A1ED739E76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89B5D-26AA-44F8-9E07-8E3174C9803F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BED87E-8938-4132-A5A5-BD5A1942B1AD}">
      <dgm:prSet custT="1"/>
      <dgm:spPr>
        <a:ln>
          <a:noFill/>
        </a:ln>
      </dgm:spPr>
      <dgm:t>
        <a:bodyPr/>
        <a:lstStyle/>
        <a:p>
          <a:r>
            <a:rPr lang="pt-BR" sz="2400" b="0" i="0" baseline="0" dirty="0">
              <a:solidFill>
                <a:schemeClr val="bg1"/>
              </a:solidFill>
            </a:rPr>
            <a:t>                Pedido de Acesso à Informação</a:t>
          </a:r>
        </a:p>
      </dgm:t>
    </dgm:pt>
    <dgm:pt modelId="{0A22AF6D-9C78-42EA-82C2-697F549A76DE}" type="parTrans" cxnId="{82B0A911-3EC8-4A2E-9ACF-D830B3BD4FD4}">
      <dgm:prSet/>
      <dgm:spPr/>
      <dgm:t>
        <a:bodyPr/>
        <a:lstStyle/>
        <a:p>
          <a:endParaRPr lang="pt-BR"/>
        </a:p>
      </dgm:t>
    </dgm:pt>
    <dgm:pt modelId="{7EEA95E0-193F-4F2B-AEB8-63DDAC20C369}" type="sibTrans" cxnId="{82B0A911-3EC8-4A2E-9ACF-D830B3BD4FD4}">
      <dgm:prSet/>
      <dgm:spPr/>
      <dgm:t>
        <a:bodyPr/>
        <a:lstStyle/>
        <a:p>
          <a:endParaRPr lang="pt-BR"/>
        </a:p>
      </dgm:t>
    </dgm:pt>
    <dgm:pt modelId="{DC361B3D-C85D-41B9-915A-1A4DDAE3BEE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2400" dirty="0">
              <a:solidFill>
                <a:schemeClr val="bg1"/>
              </a:solidFill>
            </a:rPr>
            <a:t>                Demais manifestações do cidadão</a:t>
          </a:r>
        </a:p>
      </dgm:t>
    </dgm:pt>
    <dgm:pt modelId="{E52D9345-1998-4909-9660-EA93D0865508}" type="parTrans" cxnId="{D08EE49A-93AF-46E9-925A-13D37B4A0B66}">
      <dgm:prSet/>
      <dgm:spPr/>
      <dgm:t>
        <a:bodyPr/>
        <a:lstStyle/>
        <a:p>
          <a:endParaRPr lang="pt-BR"/>
        </a:p>
      </dgm:t>
    </dgm:pt>
    <dgm:pt modelId="{F7EAD439-F8C5-4294-80F0-496ABABF8A34}" type="sibTrans" cxnId="{D08EE49A-93AF-46E9-925A-13D37B4A0B66}">
      <dgm:prSet/>
      <dgm:spPr/>
      <dgm:t>
        <a:bodyPr/>
        <a:lstStyle/>
        <a:p>
          <a:endParaRPr lang="pt-BR"/>
        </a:p>
      </dgm:t>
    </dgm:pt>
    <dgm:pt modelId="{BE10F892-DFC8-4794-88E2-925129CF1B36}">
      <dgm:prSet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pt-BR" sz="2400" dirty="0">
              <a:solidFill>
                <a:schemeClr val="bg1"/>
              </a:solidFill>
            </a:rPr>
            <a:t>                Pedido de simplificação</a:t>
          </a:r>
        </a:p>
      </dgm:t>
    </dgm:pt>
    <dgm:pt modelId="{71EF347C-4D8B-4A48-82B4-3FA5A1C43BE5}" type="sibTrans" cxnId="{4709F2CC-8E78-4F27-9A41-AF2F481C0C97}">
      <dgm:prSet/>
      <dgm:spPr/>
      <dgm:t>
        <a:bodyPr/>
        <a:lstStyle/>
        <a:p>
          <a:endParaRPr lang="pt-BR"/>
        </a:p>
      </dgm:t>
    </dgm:pt>
    <dgm:pt modelId="{0D31E641-FAF5-4159-B16D-796A069EE78B}" type="parTrans" cxnId="{4709F2CC-8E78-4F27-9A41-AF2F481C0C97}">
      <dgm:prSet/>
      <dgm:spPr/>
      <dgm:t>
        <a:bodyPr/>
        <a:lstStyle/>
        <a:p>
          <a:endParaRPr lang="pt-BR"/>
        </a:p>
      </dgm:t>
    </dgm:pt>
    <dgm:pt modelId="{BB8FA334-9754-4E6A-9B2D-47D1E21B2BBA}" type="pres">
      <dgm:prSet presAssocID="{FD989B5D-26AA-44F8-9E07-8E3174C9803F}" presName="linear" presStyleCnt="0">
        <dgm:presLayoutVars>
          <dgm:dir/>
          <dgm:resizeHandles val="exact"/>
        </dgm:presLayoutVars>
      </dgm:prSet>
      <dgm:spPr/>
    </dgm:pt>
    <dgm:pt modelId="{6B426DE8-9ADF-4E27-821B-0D1E048D6C2C}" type="pres">
      <dgm:prSet presAssocID="{BE10F892-DFC8-4794-88E2-925129CF1B36}" presName="comp" presStyleCnt="0"/>
      <dgm:spPr/>
    </dgm:pt>
    <dgm:pt modelId="{28EBA6D4-5786-47C3-AC81-8C6CE8851804}" type="pres">
      <dgm:prSet presAssocID="{BE10F892-DFC8-4794-88E2-925129CF1B36}" presName="box" presStyleLbl="node1" presStyleIdx="0" presStyleCnt="3" custLinFactNeighborX="-1248"/>
      <dgm:spPr/>
    </dgm:pt>
    <dgm:pt modelId="{FABAEA6A-1017-4B91-BF1B-60EF7806AC27}" type="pres">
      <dgm:prSet presAssocID="{BE10F892-DFC8-4794-88E2-925129CF1B36}" presName="img" presStyleLbl="fgImgPlace1" presStyleIdx="0" presStyleCnt="3" custScaleX="141140" custScaleY="97367" custLinFactNeighborX="14622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89D013D6-C767-4A0B-934E-B58A9A3318CD}" type="pres">
      <dgm:prSet presAssocID="{BE10F892-DFC8-4794-88E2-925129CF1B36}" presName="text" presStyleLbl="node1" presStyleIdx="0" presStyleCnt="3">
        <dgm:presLayoutVars>
          <dgm:bulletEnabled val="1"/>
        </dgm:presLayoutVars>
      </dgm:prSet>
      <dgm:spPr/>
    </dgm:pt>
    <dgm:pt modelId="{191DA25A-E562-443D-A580-BBDDDE056F10}" type="pres">
      <dgm:prSet presAssocID="{71EF347C-4D8B-4A48-82B4-3FA5A1C43BE5}" presName="spacer" presStyleCnt="0"/>
      <dgm:spPr/>
    </dgm:pt>
    <dgm:pt modelId="{BD8BB2F9-C512-488E-BDD5-2B96A63F5165}" type="pres">
      <dgm:prSet presAssocID="{32BED87E-8938-4132-A5A5-BD5A1942B1AD}" presName="comp" presStyleCnt="0"/>
      <dgm:spPr/>
    </dgm:pt>
    <dgm:pt modelId="{810F8D93-F38E-4109-9A1B-C31E4F27F0AC}" type="pres">
      <dgm:prSet presAssocID="{32BED87E-8938-4132-A5A5-BD5A1942B1AD}" presName="box" presStyleLbl="node1" presStyleIdx="1" presStyleCnt="3"/>
      <dgm:spPr/>
    </dgm:pt>
    <dgm:pt modelId="{2866B5A6-8E91-437C-B35D-1BDBEB9DA20F}" type="pres">
      <dgm:prSet presAssocID="{32BED87E-8938-4132-A5A5-BD5A1942B1AD}" presName="img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87" t="8959" r="787" b="8959"/>
          </a:stretch>
        </a:blipFill>
      </dgm:spPr>
    </dgm:pt>
    <dgm:pt modelId="{1B4EC627-369C-4BB3-8F3A-9E504A2090E5}" type="pres">
      <dgm:prSet presAssocID="{32BED87E-8938-4132-A5A5-BD5A1942B1AD}" presName="text" presStyleLbl="node1" presStyleIdx="1" presStyleCnt="3">
        <dgm:presLayoutVars>
          <dgm:bulletEnabled val="1"/>
        </dgm:presLayoutVars>
      </dgm:prSet>
      <dgm:spPr/>
    </dgm:pt>
    <dgm:pt modelId="{714ABEAA-5EFC-43AD-9ADB-094F9350F451}" type="pres">
      <dgm:prSet presAssocID="{7EEA95E0-193F-4F2B-AEB8-63DDAC20C369}" presName="spacer" presStyleCnt="0"/>
      <dgm:spPr/>
    </dgm:pt>
    <dgm:pt modelId="{5CEF6DD6-778E-4620-BC5F-DD25977318A4}" type="pres">
      <dgm:prSet presAssocID="{DC361B3D-C85D-41B9-915A-1A4DDAE3BEE7}" presName="comp" presStyleCnt="0"/>
      <dgm:spPr/>
    </dgm:pt>
    <dgm:pt modelId="{0C43FF29-F4C1-4426-8E58-44AC2753238B}" type="pres">
      <dgm:prSet presAssocID="{DC361B3D-C85D-41B9-915A-1A4DDAE3BEE7}" presName="box" presStyleLbl="node1" presStyleIdx="2" presStyleCnt="3"/>
      <dgm:spPr/>
    </dgm:pt>
    <dgm:pt modelId="{5CDA9821-DF9B-42F1-8375-8E604F2CFD9E}" type="pres">
      <dgm:prSet presAssocID="{DC361B3D-C85D-41B9-915A-1A4DDAE3BEE7}" presName="img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68" t="18866" r="1568" b="18866"/>
          </a:stretch>
        </a:blipFill>
      </dgm:spPr>
    </dgm:pt>
    <dgm:pt modelId="{F48A5D18-2507-4DE4-B8BA-61FE10B4C414}" type="pres">
      <dgm:prSet presAssocID="{DC361B3D-C85D-41B9-915A-1A4DDAE3BEE7}" presName="text" presStyleLbl="node1" presStyleIdx="2" presStyleCnt="3">
        <dgm:presLayoutVars>
          <dgm:bulletEnabled val="1"/>
        </dgm:presLayoutVars>
      </dgm:prSet>
      <dgm:spPr/>
    </dgm:pt>
  </dgm:ptLst>
  <dgm:cxnLst>
    <dgm:cxn modelId="{82B0A911-3EC8-4A2E-9ACF-D830B3BD4FD4}" srcId="{FD989B5D-26AA-44F8-9E07-8E3174C9803F}" destId="{32BED87E-8938-4132-A5A5-BD5A1942B1AD}" srcOrd="1" destOrd="0" parTransId="{0A22AF6D-9C78-42EA-82C2-697F549A76DE}" sibTransId="{7EEA95E0-193F-4F2B-AEB8-63DDAC20C369}"/>
    <dgm:cxn modelId="{87DF8734-7A7B-44EB-807D-EDB93D20E3B7}" type="presOf" srcId="{FD989B5D-26AA-44F8-9E07-8E3174C9803F}" destId="{BB8FA334-9754-4E6A-9B2D-47D1E21B2BBA}" srcOrd="0" destOrd="0" presId="urn:microsoft.com/office/officeart/2005/8/layout/vList4"/>
    <dgm:cxn modelId="{4EB3E56E-8599-4BD2-A757-4E4D8754214D}" type="presOf" srcId="{DC361B3D-C85D-41B9-915A-1A4DDAE3BEE7}" destId="{F48A5D18-2507-4DE4-B8BA-61FE10B4C414}" srcOrd="1" destOrd="0" presId="urn:microsoft.com/office/officeart/2005/8/layout/vList4"/>
    <dgm:cxn modelId="{291EA580-84A1-4549-A515-D94D0038246E}" type="presOf" srcId="{BE10F892-DFC8-4794-88E2-925129CF1B36}" destId="{28EBA6D4-5786-47C3-AC81-8C6CE8851804}" srcOrd="0" destOrd="0" presId="urn:microsoft.com/office/officeart/2005/8/layout/vList4"/>
    <dgm:cxn modelId="{DE1A298F-6AF2-4414-8BB2-B88A9CB41732}" type="presOf" srcId="{32BED87E-8938-4132-A5A5-BD5A1942B1AD}" destId="{810F8D93-F38E-4109-9A1B-C31E4F27F0AC}" srcOrd="0" destOrd="0" presId="urn:microsoft.com/office/officeart/2005/8/layout/vList4"/>
    <dgm:cxn modelId="{D08EE49A-93AF-46E9-925A-13D37B4A0B66}" srcId="{FD989B5D-26AA-44F8-9E07-8E3174C9803F}" destId="{DC361B3D-C85D-41B9-915A-1A4DDAE3BEE7}" srcOrd="2" destOrd="0" parTransId="{E52D9345-1998-4909-9660-EA93D0865508}" sibTransId="{F7EAD439-F8C5-4294-80F0-496ABABF8A34}"/>
    <dgm:cxn modelId="{4709F2CC-8E78-4F27-9A41-AF2F481C0C97}" srcId="{FD989B5D-26AA-44F8-9E07-8E3174C9803F}" destId="{BE10F892-DFC8-4794-88E2-925129CF1B36}" srcOrd="0" destOrd="0" parTransId="{0D31E641-FAF5-4159-B16D-796A069EE78B}" sibTransId="{71EF347C-4D8B-4A48-82B4-3FA5A1C43BE5}"/>
    <dgm:cxn modelId="{F5003BE5-ECCB-4ED4-A42F-6E674327507C}" type="presOf" srcId="{BE10F892-DFC8-4794-88E2-925129CF1B36}" destId="{89D013D6-C767-4A0B-934E-B58A9A3318CD}" srcOrd="1" destOrd="0" presId="urn:microsoft.com/office/officeart/2005/8/layout/vList4"/>
    <dgm:cxn modelId="{D1F56EE8-91B2-4057-958B-4D4B3E24BB37}" type="presOf" srcId="{DC361B3D-C85D-41B9-915A-1A4DDAE3BEE7}" destId="{0C43FF29-F4C1-4426-8E58-44AC2753238B}" srcOrd="0" destOrd="0" presId="urn:microsoft.com/office/officeart/2005/8/layout/vList4"/>
    <dgm:cxn modelId="{CDBA89E8-89CD-4993-9802-D98F878FD1B7}" type="presOf" srcId="{32BED87E-8938-4132-A5A5-BD5A1942B1AD}" destId="{1B4EC627-369C-4BB3-8F3A-9E504A2090E5}" srcOrd="1" destOrd="0" presId="urn:microsoft.com/office/officeart/2005/8/layout/vList4"/>
    <dgm:cxn modelId="{9EAB3005-CD22-4626-A5A7-1919B2F44FB0}" type="presParOf" srcId="{BB8FA334-9754-4E6A-9B2D-47D1E21B2BBA}" destId="{6B426DE8-9ADF-4E27-821B-0D1E048D6C2C}" srcOrd="0" destOrd="0" presId="urn:microsoft.com/office/officeart/2005/8/layout/vList4"/>
    <dgm:cxn modelId="{F89F837A-E056-48F5-9175-BF41892F3CF3}" type="presParOf" srcId="{6B426DE8-9ADF-4E27-821B-0D1E048D6C2C}" destId="{28EBA6D4-5786-47C3-AC81-8C6CE8851804}" srcOrd="0" destOrd="0" presId="urn:microsoft.com/office/officeart/2005/8/layout/vList4"/>
    <dgm:cxn modelId="{58742E15-4B21-4891-BAF8-24588361A1E1}" type="presParOf" srcId="{6B426DE8-9ADF-4E27-821B-0D1E048D6C2C}" destId="{FABAEA6A-1017-4B91-BF1B-60EF7806AC27}" srcOrd="1" destOrd="0" presId="urn:microsoft.com/office/officeart/2005/8/layout/vList4"/>
    <dgm:cxn modelId="{AE6C04F7-2229-4C32-BE39-D5E12769876B}" type="presParOf" srcId="{6B426DE8-9ADF-4E27-821B-0D1E048D6C2C}" destId="{89D013D6-C767-4A0B-934E-B58A9A3318CD}" srcOrd="2" destOrd="0" presId="urn:microsoft.com/office/officeart/2005/8/layout/vList4"/>
    <dgm:cxn modelId="{48850565-B157-48D4-9410-5D1A9A83AE32}" type="presParOf" srcId="{BB8FA334-9754-4E6A-9B2D-47D1E21B2BBA}" destId="{191DA25A-E562-443D-A580-BBDDDE056F10}" srcOrd="1" destOrd="0" presId="urn:microsoft.com/office/officeart/2005/8/layout/vList4"/>
    <dgm:cxn modelId="{D4BC8881-F5FF-4566-B677-4115AC170C8D}" type="presParOf" srcId="{BB8FA334-9754-4E6A-9B2D-47D1E21B2BBA}" destId="{BD8BB2F9-C512-488E-BDD5-2B96A63F5165}" srcOrd="2" destOrd="0" presId="urn:microsoft.com/office/officeart/2005/8/layout/vList4"/>
    <dgm:cxn modelId="{50BF7033-04ED-43B8-BB00-B2AB0D52BC05}" type="presParOf" srcId="{BD8BB2F9-C512-488E-BDD5-2B96A63F5165}" destId="{810F8D93-F38E-4109-9A1B-C31E4F27F0AC}" srcOrd="0" destOrd="0" presId="urn:microsoft.com/office/officeart/2005/8/layout/vList4"/>
    <dgm:cxn modelId="{52941123-C202-4535-BB3C-629C6210BE20}" type="presParOf" srcId="{BD8BB2F9-C512-488E-BDD5-2B96A63F5165}" destId="{2866B5A6-8E91-437C-B35D-1BDBEB9DA20F}" srcOrd="1" destOrd="0" presId="urn:microsoft.com/office/officeart/2005/8/layout/vList4"/>
    <dgm:cxn modelId="{9CB0414D-4BE6-458B-AD87-626603AA273F}" type="presParOf" srcId="{BD8BB2F9-C512-488E-BDD5-2B96A63F5165}" destId="{1B4EC627-369C-4BB3-8F3A-9E504A2090E5}" srcOrd="2" destOrd="0" presId="urn:microsoft.com/office/officeart/2005/8/layout/vList4"/>
    <dgm:cxn modelId="{8C69C873-A432-490E-BACF-836093E5FF2D}" type="presParOf" srcId="{BB8FA334-9754-4E6A-9B2D-47D1E21B2BBA}" destId="{714ABEAA-5EFC-43AD-9ADB-094F9350F451}" srcOrd="3" destOrd="0" presId="urn:microsoft.com/office/officeart/2005/8/layout/vList4"/>
    <dgm:cxn modelId="{D63B1452-2432-45BE-9F73-CE1CA2A1BAC2}" type="presParOf" srcId="{BB8FA334-9754-4E6A-9B2D-47D1E21B2BBA}" destId="{5CEF6DD6-778E-4620-BC5F-DD25977318A4}" srcOrd="4" destOrd="0" presId="urn:microsoft.com/office/officeart/2005/8/layout/vList4"/>
    <dgm:cxn modelId="{7FACBB3C-E980-4385-A17F-A5D6D288A3EB}" type="presParOf" srcId="{5CEF6DD6-778E-4620-BC5F-DD25977318A4}" destId="{0C43FF29-F4C1-4426-8E58-44AC2753238B}" srcOrd="0" destOrd="0" presId="urn:microsoft.com/office/officeart/2005/8/layout/vList4"/>
    <dgm:cxn modelId="{AD8911AC-246A-4DDB-8194-3738062FFB2A}" type="presParOf" srcId="{5CEF6DD6-778E-4620-BC5F-DD25977318A4}" destId="{5CDA9821-DF9B-42F1-8375-8E604F2CFD9E}" srcOrd="1" destOrd="0" presId="urn:microsoft.com/office/officeart/2005/8/layout/vList4"/>
    <dgm:cxn modelId="{5594D997-38E1-4A61-A48C-C7D21660E41E}" type="presParOf" srcId="{5CEF6DD6-778E-4620-BC5F-DD25977318A4}" destId="{F48A5D18-2507-4DE4-B8BA-61FE10B4C41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C0AA9-68FF-477C-9DD2-5E2D37785B21}">
      <dsp:nvSpPr>
        <dsp:cNvPr id="0" name=""/>
        <dsp:cNvSpPr/>
      </dsp:nvSpPr>
      <dsp:spPr>
        <a:xfrm>
          <a:off x="8695" y="3578"/>
          <a:ext cx="10063728" cy="2845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rgbClr val="002060"/>
              </a:solidFill>
            </a:rPr>
            <a:t>As </a:t>
          </a:r>
          <a:r>
            <a:rPr lang="pt-BR" sz="3300" b="1" kern="1200" dirty="0">
              <a:solidFill>
                <a:srgbClr val="002060"/>
              </a:solidFill>
            </a:rPr>
            <a:t>manifestações serão apresentadas preferencialmente em meio eletrônico</a:t>
          </a:r>
          <a:r>
            <a:rPr lang="pt-BR" sz="3300" kern="1200" dirty="0">
              <a:solidFill>
                <a:srgbClr val="002060"/>
              </a:solidFill>
            </a:rPr>
            <a:t>, por meio do Sistema Informatizado de Ouvidorias do Poder Executivo Federal - </a:t>
          </a:r>
          <a:r>
            <a:rPr lang="pt-BR" sz="3300" b="1" kern="1200" dirty="0">
              <a:solidFill>
                <a:srgbClr val="002060"/>
              </a:solidFill>
            </a:rPr>
            <a:t>e-Ouv, </a:t>
          </a:r>
          <a:r>
            <a:rPr lang="pt-BR" sz="3300" kern="1200" dirty="0">
              <a:solidFill>
                <a:srgbClr val="002060"/>
              </a:solidFill>
            </a:rPr>
            <a:t>de </a:t>
          </a:r>
          <a:r>
            <a:rPr lang="pt-BR" sz="3300" b="1" kern="1200" dirty="0">
              <a:solidFill>
                <a:srgbClr val="002060"/>
              </a:solidFill>
            </a:rPr>
            <a:t>uso obrigatório pelos órgãos e pelas entidades da administração pública federal.</a:t>
          </a:r>
          <a:endParaRPr lang="pt-BR" sz="3300" kern="1200" dirty="0">
            <a:solidFill>
              <a:srgbClr val="002060"/>
            </a:solidFill>
          </a:endParaRPr>
        </a:p>
      </dsp:txBody>
      <dsp:txXfrm>
        <a:off x="92027" y="86910"/>
        <a:ext cx="9897064" cy="2678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BA6D4-5786-47C3-AC81-8C6CE8851804}">
      <dsp:nvSpPr>
        <dsp:cNvPr id="0" name=""/>
        <dsp:cNvSpPr/>
      </dsp:nvSpPr>
      <dsp:spPr>
        <a:xfrm>
          <a:off x="13712" y="0"/>
          <a:ext cx="11521280" cy="158989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bg1"/>
              </a:solidFill>
            </a:rPr>
            <a:t>                Pedido de simplificação</a:t>
          </a:r>
        </a:p>
      </dsp:txBody>
      <dsp:txXfrm>
        <a:off x="2476957" y="0"/>
        <a:ext cx="9058034" cy="1589892"/>
      </dsp:txXfrm>
    </dsp:sp>
    <dsp:sp modelId="{FABAEA6A-1017-4B91-BF1B-60EF7806AC27}">
      <dsp:nvSpPr>
        <dsp:cNvPr id="0" name=""/>
        <dsp:cNvSpPr/>
      </dsp:nvSpPr>
      <dsp:spPr>
        <a:xfrm>
          <a:off x="179430" y="175733"/>
          <a:ext cx="3252226" cy="12384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0F8D93-F38E-4109-9A1B-C31E4F27F0AC}">
      <dsp:nvSpPr>
        <dsp:cNvPr id="0" name=""/>
        <dsp:cNvSpPr/>
      </dsp:nvSpPr>
      <dsp:spPr>
        <a:xfrm>
          <a:off x="0" y="1748881"/>
          <a:ext cx="11521280" cy="1589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baseline="0" dirty="0">
              <a:solidFill>
                <a:schemeClr val="bg1"/>
              </a:solidFill>
            </a:rPr>
            <a:t>                Pedido de Acesso à Informação</a:t>
          </a:r>
        </a:p>
      </dsp:txBody>
      <dsp:txXfrm>
        <a:off x="2463245" y="1748881"/>
        <a:ext cx="9058034" cy="1589892"/>
      </dsp:txXfrm>
    </dsp:sp>
    <dsp:sp modelId="{2866B5A6-8E91-437C-B35D-1BDBEB9DA20F}">
      <dsp:nvSpPr>
        <dsp:cNvPr id="0" name=""/>
        <dsp:cNvSpPr/>
      </dsp:nvSpPr>
      <dsp:spPr>
        <a:xfrm>
          <a:off x="158989" y="1907870"/>
          <a:ext cx="2304256" cy="127191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87" t="8959" r="787" b="8959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C43FF29-F4C1-4426-8E58-44AC2753238B}">
      <dsp:nvSpPr>
        <dsp:cNvPr id="0" name=""/>
        <dsp:cNvSpPr/>
      </dsp:nvSpPr>
      <dsp:spPr>
        <a:xfrm>
          <a:off x="0" y="3497763"/>
          <a:ext cx="11521280" cy="15898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bg1"/>
              </a:solidFill>
            </a:rPr>
            <a:t>                Demais manifestações do cidadão</a:t>
          </a:r>
        </a:p>
      </dsp:txBody>
      <dsp:txXfrm>
        <a:off x="2463245" y="3497763"/>
        <a:ext cx="9058034" cy="1589892"/>
      </dsp:txXfrm>
    </dsp:sp>
    <dsp:sp modelId="{5CDA9821-DF9B-42F1-8375-8E604F2CFD9E}">
      <dsp:nvSpPr>
        <dsp:cNvPr id="0" name=""/>
        <dsp:cNvSpPr/>
      </dsp:nvSpPr>
      <dsp:spPr>
        <a:xfrm>
          <a:off x="158989" y="3656752"/>
          <a:ext cx="2304256" cy="127191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68" t="18866" r="1568" b="18866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9FB19-78E9-42FE-A5B4-36E8A10B345C}" type="datetimeFigureOut">
              <a:rPr lang="pt-BR" smtClean="0"/>
              <a:t>06/06/2019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BD65-B2DB-452A-9F20-7F82FCC2A3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81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Apresente o slide seguinte e aproveite fazer a divulgação do e-</a:t>
            </a:r>
            <a:r>
              <a:rPr lang="pt-BR" dirty="0" err="1"/>
              <a:t>Ouv</a:t>
            </a:r>
            <a:r>
              <a:rPr lang="pt-BR" dirty="0"/>
              <a:t> Municípios e simular um pedido. É interessante mostrar a lista dos municípios que já o utilizam (disponível em http://www.ouvidorias.gov.br/</a:t>
            </a:r>
            <a:r>
              <a:rPr lang="pt-BR" dirty="0" err="1"/>
              <a:t>cidadao</a:t>
            </a:r>
            <a:r>
              <a:rPr lang="pt-BR" dirty="0"/>
              <a:t>/lista-de-ouvidorias).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AB04A-27CA-C641-B4C6-E1E8C477471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91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destacar que o Decreto federal nº 9.492/2018 determinou o uso obrigatório do e-</a:t>
            </a:r>
            <a:r>
              <a:rPr lang="pt-BR" dirty="0" err="1"/>
              <a:t>Ouv</a:t>
            </a:r>
            <a:r>
              <a:rPr lang="pt-BR" dirty="0"/>
              <a:t> pelos órgãos e entidades da administração pública federal direta, autárquica e fundacional; bem como pelas empresas estatais federais que prestem serviços públicos e também aquelas que recebam recursos do Tesouro Nacional para o custeio total ou parcial de despesas de pessoal ou para o custeio em geral.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AB04A-27CA-C641-B4C6-E1E8C477471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21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Figura representando a formação do Sistema de Ouvidorias do Poder Executivo Federal (SisOuv) com um órgão Central e unidades setoriais – Decreto 9.492/2018, art. 6º.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AB04A-27CA-C641-B4C6-E1E8C477471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74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Novidade!!! </a:t>
            </a:r>
            <a:r>
              <a:rPr lang="pt-BR" dirty="0" err="1"/>
              <a:t>e-OUV</a:t>
            </a:r>
            <a:r>
              <a:rPr lang="pt-BR" baseline="0" dirty="0"/>
              <a:t> já dispara automaticamente a pesquisa de satisfação conforme a última versão do sistema de junho de 2018.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AB04A-27CA-C641-B4C6-E1E8C477471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lphaLcParenBoth"/>
            </a:pPr>
            <a:r>
              <a:rPr lang="pt-BR" dirty="0"/>
              <a:t>O Painel Resolveu objetiva fornecer dados que auxiliem os gestores e os usuários no exercício do controle por meio da participação social. As informações utilizadas na versão atual são atualizadas diariamente e colhidas do e-Ouv. </a:t>
            </a:r>
          </a:p>
          <a:p>
            <a:pPr marL="228600" indent="-228600">
              <a:buAutoNum type="alphaLcParenBoth"/>
            </a:pPr>
            <a:r>
              <a:rPr lang="pt-BR" dirty="0"/>
              <a:t> Nesse contexto, é importante destacar que a CGU instituiu o Programa de Avaliação Cidadã de Serviços e Políticas Públicas (PROCID) em 2016, que utiliza, entre outras fontes, a base de dados das ouvidorias e de outras organizações para avaliar a qualidade das políticas e serviços e para medir a satisfação do usuário. </a:t>
            </a:r>
          </a:p>
          <a:p>
            <a:pPr marL="228600" indent="-228600">
              <a:buAutoNum type="alphaLcParenBoth"/>
            </a:pPr>
            <a:r>
              <a:rPr lang="pt-BR" dirty="0"/>
              <a:t>Dados coletados em 31/05/19.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AB04A-27CA-C641-B4C6-E1E8C477471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Both"/>
            </a:pPr>
            <a:r>
              <a:rPr lang="pt-BR" dirty="0"/>
              <a:t>A Sala das Ouvidorias objetiva fornecer dados que auxiliem os gestores e os usuários no exercício do controle por meio da participação social. As informações utilizadas na versão atual são atualizadas diariamente e colhidas do e-Ouv. </a:t>
            </a:r>
          </a:p>
          <a:p>
            <a:pPr marL="228600" indent="-228600">
              <a:buAutoNum type="alphaLcParenBoth"/>
            </a:pPr>
            <a:r>
              <a:rPr lang="pt-BR" dirty="0"/>
              <a:t> Nesse contexto, é importante destacar que a CGU instituiu o Programa de Avaliação Cidadã de Serviços e Políticas Públicas (PROCID) em 2016, que utiliza, entre outras fontes, a base de dados das ouvidorias e de outras organizações para avaliar a qualidade das políticas e serviços e para medir a satisfação do usuário.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AB04A-27CA-C641-B4C6-E1E8C477471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941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Both"/>
            </a:pPr>
            <a:r>
              <a:rPr lang="pt-BR" dirty="0"/>
              <a:t>A Sala das Ouvidorias objetiva fornecer dados que auxiliem os gestores e os usuários no exercício do controle por meio da participação social. As informações utilizadas na versão atual são atualizadas diariamente e colhidas do e-Ouv. </a:t>
            </a:r>
          </a:p>
          <a:p>
            <a:pPr marL="228600" indent="-228600">
              <a:buAutoNum type="alphaLcParenBoth"/>
            </a:pPr>
            <a:r>
              <a:rPr lang="pt-BR" dirty="0"/>
              <a:t> Nesse contexto, é importante destacar que a CGU instituiu o Programa de Avaliação Cidadã de Serviços e Políticas Públicas (PROCID) em 2016, que utiliza, entre outras fontes, a base de dados das ouvidorias e de outras organizações para avaliar a qualidade das políticas e serviços e para medir a satisfação do usuário.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B04A-27CA-C641-B4C6-E1E8C477471A}" type="slidenum">
              <a:rPr lang="pt-BR" altLang="pt-BR" smtClean="0"/>
              <a:pPr>
                <a:defRPr/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551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Avaliação do curso, agradecimentos e encerramento.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AB04A-27CA-C641-B4C6-E1E8C477471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203-5216-DD44-8E76-1A641BC0DFCC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7930-E203-0843-AE7E-FB31D32B95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20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203-5216-DD44-8E76-1A641BC0DFCC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7930-E203-0843-AE7E-FB31D32B95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81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744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"/>
            <a:ext cx="12193922" cy="68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203-5216-DD44-8E76-1A641BC0DFCC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7930-E203-0843-AE7E-FB31D32B95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3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203-5216-DD44-8E76-1A641BC0DFCC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7930-E203-0843-AE7E-FB31D32B95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16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203-5216-DD44-8E76-1A641BC0DFCC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7930-E203-0843-AE7E-FB31D32B95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47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203-5216-DD44-8E76-1A641BC0DFCC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7930-E203-0843-AE7E-FB31D32B95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14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203-5216-DD44-8E76-1A641BC0DFCC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7930-E203-0843-AE7E-FB31D32B95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53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203-5216-DD44-8E76-1A641BC0DFCC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7930-E203-0843-AE7E-FB31D32B95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01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203-5216-DD44-8E76-1A641BC0DFCC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7930-E203-0843-AE7E-FB31D32B95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30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6203-5216-DD44-8E76-1A641BC0DFCC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7930-E203-0843-AE7E-FB31D32B95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6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6203-5216-DD44-8E76-1A641BC0DFCC}" type="datetimeFigureOut">
              <a:rPr lang="pt-BR" smtClean="0"/>
              <a:pPr/>
              <a:t>06/06/2019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D7930-E203-0843-AE7E-FB31D32B95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78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oguprofoco@cgu.gov.b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6C00C45-BC91-4445-99D5-5891D7A7EF5C}"/>
              </a:ext>
            </a:extLst>
          </p:cNvPr>
          <p:cNvSpPr txBox="1"/>
          <p:nvPr/>
        </p:nvSpPr>
        <p:spPr>
          <a:xfrm>
            <a:off x="0" y="77045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MS PGothic" charset="-128"/>
                <a:cs typeface="+mn-cs"/>
              </a:rPr>
              <a:t> Sistema e-Ouv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519E86-D08E-404A-8F5A-0D48F1A87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293068"/>
            <a:ext cx="10242351" cy="55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35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/>
          <p:cNvSpPr txBox="1">
            <a:spLocks noChangeArrowheads="1"/>
          </p:cNvSpPr>
          <p:nvPr/>
        </p:nvSpPr>
        <p:spPr bwMode="auto">
          <a:xfrm>
            <a:off x="348612" y="5589240"/>
            <a:ext cx="115212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  <a:hlinkClick r:id="rId3"/>
              </a:rPr>
              <a:t>oguprofoco@cgu.gov.br</a:t>
            </a:r>
            <a:r>
              <a:rPr kumimoji="0" lang="pt-BR" alt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 – (61) 2020-6923</a:t>
            </a:r>
            <a:endParaRPr kumimoji="0" lang="pt-BR" altLang="pt-BR" sz="3600" b="0" i="0" u="none" strike="noStrike" kern="1200" cap="none" spc="0" normalizeH="0" baseline="0" noProof="0" dirty="0">
              <a:ln>
                <a:noFill/>
              </a:ln>
              <a:solidFill>
                <a:srgbClr val="1E77AE"/>
              </a:solidFill>
              <a:effectLst/>
              <a:uLnTx/>
              <a:uFillTx/>
              <a:latin typeface="Calibri" panose="020F0502020204030204"/>
              <a:ea typeface="Calibri" charset="0"/>
              <a:cs typeface="Calibri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6A9999B-50B0-41CC-88D9-8315EFE6B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136" y="1291404"/>
            <a:ext cx="6624736" cy="62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Obrigad</a:t>
            </a: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charset="0"/>
                <a:cs typeface="Calibri" charset="0"/>
              </a:rPr>
              <a:t>@!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9F1CD7E-9890-44BB-9DEC-1735A9777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20" y="2177315"/>
            <a:ext cx="6048672" cy="261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2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B10507A-90E8-48CE-91F9-38F64A443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52" y="960841"/>
            <a:ext cx="11694695" cy="56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0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7C73DE0-EF5E-4A70-8179-9281F14EC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1" y="832435"/>
            <a:ext cx="10712116" cy="602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8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FF909B0-E327-47A4-83BE-BDE7CCF0B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3" y="770607"/>
            <a:ext cx="10447215" cy="588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8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4E17708-596D-4486-BB7D-64186C929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47" y="914399"/>
            <a:ext cx="10028990" cy="56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95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CF317B7-B9EE-4FCF-AD65-8F97B2F95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8" y="973053"/>
            <a:ext cx="10659979" cy="599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2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B072E7-BA12-48EE-A88E-CC1417480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8" y="1019507"/>
            <a:ext cx="10676021" cy="5560428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E2F85D0-A69E-483B-BA75-C6530959C229}"/>
              </a:ext>
            </a:extLst>
          </p:cNvPr>
          <p:cNvSpPr/>
          <p:nvPr/>
        </p:nvSpPr>
        <p:spPr>
          <a:xfrm>
            <a:off x="3705727" y="2117558"/>
            <a:ext cx="1913021" cy="435543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94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AC9427F-5683-488B-8006-DBA07546306D}"/>
              </a:ext>
            </a:extLst>
          </p:cNvPr>
          <p:cNvGraphicFramePr/>
          <p:nvPr>
            <p:extLst/>
          </p:nvPr>
        </p:nvGraphicFramePr>
        <p:xfrm>
          <a:off x="1055440" y="2708920"/>
          <a:ext cx="10081120" cy="285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FC1AB7B7-C525-4F78-AAE4-242C5AEDC81A}"/>
              </a:ext>
            </a:extLst>
          </p:cNvPr>
          <p:cNvSpPr txBox="1"/>
          <p:nvPr/>
        </p:nvSpPr>
        <p:spPr>
          <a:xfrm>
            <a:off x="0" y="770452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Apresentação das manifestações - Decreto Federal nº 9.492/2018, Art. 11, IV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Uso obrigatório do e-</a:t>
            </a:r>
            <a:r>
              <a:rPr kumimoji="0" lang="pt-BR" alt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Ouv</a:t>
            </a:r>
            <a:endParaRPr kumimoji="0" lang="pt-BR" altLang="pt-B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 pitchFamily="34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1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8BF91A6-25A1-4048-A0DC-D50DF31004A2}"/>
              </a:ext>
            </a:extLst>
          </p:cNvPr>
          <p:cNvSpPr txBox="1"/>
          <p:nvPr/>
        </p:nvSpPr>
        <p:spPr>
          <a:xfrm>
            <a:off x="0" y="7647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MS PGothic" charset="-128"/>
                <a:cs typeface="+mn-cs"/>
              </a:rPr>
              <a:t> </a:t>
            </a:r>
            <a:r>
              <a:rPr lang="pt-BR" sz="2800" b="1" dirty="0">
                <a:solidFill>
                  <a:srgbClr val="002060"/>
                </a:solidFill>
                <a:ea typeface="MS PGothic" charset="-128"/>
              </a:rPr>
              <a:t>Atuação em Rede das Ouvidorias – Rede de Ouvidorias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MS PGothic" charset="-128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7185A19-D023-487F-AB4A-79BDB65DC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053" y="1400563"/>
            <a:ext cx="6346486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7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7F698D8-9905-4F20-8FFE-3908F59B3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939029"/>
            <a:ext cx="8480271" cy="74987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99B35C-DEB4-43CF-909E-ABAF539AA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6"/>
            <a:ext cx="10946432" cy="452782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600" dirty="0">
                <a:solidFill>
                  <a:srgbClr val="002060"/>
                </a:solidFill>
              </a:rPr>
              <a:t>A partir do Decreto nº 9.723 de 11 de março de 2019 fica instituída a </a:t>
            </a:r>
            <a:r>
              <a:rPr lang="pt-BR" sz="2600" b="1" dirty="0">
                <a:solidFill>
                  <a:srgbClr val="0070C0"/>
                </a:solidFill>
              </a:rPr>
              <a:t>Rede Nacional de Ouvidorias</a:t>
            </a:r>
            <a:r>
              <a:rPr lang="pt-BR" sz="2600" b="1" dirty="0">
                <a:solidFill>
                  <a:srgbClr val="002060"/>
                </a:solidFill>
              </a:rPr>
              <a:t>, </a:t>
            </a:r>
            <a:r>
              <a:rPr lang="pt-BR" sz="2600" dirty="0">
                <a:solidFill>
                  <a:srgbClr val="002060"/>
                </a:solidFill>
              </a:rPr>
              <a:t>com a finalidade </a:t>
            </a:r>
            <a:r>
              <a:rPr lang="pt-BR" sz="2600" b="1" dirty="0">
                <a:solidFill>
                  <a:srgbClr val="0070C0"/>
                </a:solidFill>
              </a:rPr>
              <a:t>de integrar as ações de simplificação </a:t>
            </a:r>
            <a:r>
              <a:rPr lang="pt-BR" sz="2600" dirty="0">
                <a:solidFill>
                  <a:srgbClr val="002060"/>
                </a:solidFill>
              </a:rPr>
              <a:t>desenvolvidas pelas unidades de </a:t>
            </a:r>
            <a:r>
              <a:rPr lang="pt-BR" sz="2600" b="1" dirty="0">
                <a:solidFill>
                  <a:srgbClr val="0070C0"/>
                </a:solidFill>
              </a:rPr>
              <a:t>ouvidoria dos Poderes da União, dos Estados, do Distrito Federal e dos Município. </a:t>
            </a:r>
            <a:r>
              <a:rPr lang="pt-BR" sz="2600" dirty="0">
                <a:solidFill>
                  <a:srgbClr val="002060"/>
                </a:solidFill>
              </a:rPr>
              <a:t>(art.24-A)</a:t>
            </a:r>
          </a:p>
          <a:p>
            <a:pPr algn="just"/>
            <a:r>
              <a:rPr lang="pt-BR" sz="2600" dirty="0">
                <a:solidFill>
                  <a:srgbClr val="002060"/>
                </a:solidFill>
              </a:rPr>
              <a:t>Os orgãos e entidades terão 3 meses, </a:t>
            </a:r>
            <a:r>
              <a:rPr lang="pt-BR" sz="2600" b="1" dirty="0">
                <a:solidFill>
                  <a:srgbClr val="0070C0"/>
                </a:solidFill>
              </a:rPr>
              <a:t>a partir deste decreto</a:t>
            </a:r>
            <a:r>
              <a:rPr lang="pt-BR" sz="2600" dirty="0">
                <a:solidFill>
                  <a:srgbClr val="002060"/>
                </a:solidFill>
              </a:rPr>
              <a:t>, para se adequarem em termos de sistemas e procedimentos para o cidadão; e 12 meses para consolidar os cadastros e as bases de dados a partir do número do CPF.</a:t>
            </a:r>
          </a:p>
          <a:p>
            <a:pPr algn="just"/>
            <a:r>
              <a:rPr lang="pt-BR" sz="2600" dirty="0">
                <a:solidFill>
                  <a:srgbClr val="002060"/>
                </a:solidFill>
              </a:rPr>
              <a:t>Regulamentada pela CGU, por meio da IN nº 3, de 5 de abril de 2019, a adesão a Rede Nacional de Ouvidorias é </a:t>
            </a:r>
            <a:r>
              <a:rPr lang="pt-BR" sz="2600" b="1" dirty="0">
                <a:solidFill>
                  <a:srgbClr val="0070C0"/>
                </a:solidFill>
              </a:rPr>
              <a:t>voluntária e gratuita</a:t>
            </a:r>
            <a:r>
              <a:rPr lang="pt-BR" sz="2600" dirty="0">
                <a:solidFill>
                  <a:srgbClr val="002060"/>
                </a:solidFill>
              </a:rPr>
              <a:t>, e garante o </a:t>
            </a:r>
            <a:r>
              <a:rPr lang="pt-BR" sz="2600" b="1" dirty="0">
                <a:solidFill>
                  <a:srgbClr val="0070C0"/>
                </a:solidFill>
              </a:rPr>
              <a:t>uso gratuito do e-OUV</a:t>
            </a:r>
            <a:r>
              <a:rPr lang="pt-BR" sz="2600" dirty="0">
                <a:solidFill>
                  <a:srgbClr val="002060"/>
                </a:solidFill>
              </a:rPr>
              <a:t> e a </a:t>
            </a:r>
            <a:r>
              <a:rPr lang="pt-BR" sz="2600" b="1" dirty="0">
                <a:solidFill>
                  <a:srgbClr val="0070C0"/>
                </a:solidFill>
              </a:rPr>
              <a:t>capacitação para agentes públicos</a:t>
            </a:r>
            <a:r>
              <a:rPr lang="pt-BR" sz="2600" dirty="0"/>
              <a:t> </a:t>
            </a:r>
            <a:r>
              <a:rPr lang="pt-BR" sz="2600" dirty="0">
                <a:solidFill>
                  <a:srgbClr val="002060"/>
                </a:solidFill>
              </a:rPr>
              <a:t>em matéria de ouvidoria e simplificação de serviços.</a:t>
            </a:r>
          </a:p>
          <a:p>
            <a:pPr algn="just"/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256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7C5F476-5E1F-4775-ADE9-465067DA6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186629"/>
              </p:ext>
            </p:extLst>
          </p:nvPr>
        </p:nvGraphicFramePr>
        <p:xfrm>
          <a:off x="335360" y="1581704"/>
          <a:ext cx="11521280" cy="508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472373EF-A22D-4449-A9C3-51D28C4DA681}"/>
              </a:ext>
            </a:extLst>
          </p:cNvPr>
          <p:cNvSpPr txBox="1"/>
          <p:nvPr/>
        </p:nvSpPr>
        <p:spPr>
          <a:xfrm>
            <a:off x="0" y="77045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Projeto FALA.BR (2° semestre 2019)</a:t>
            </a:r>
          </a:p>
        </p:txBody>
      </p:sp>
    </p:spTree>
    <p:extLst>
      <p:ext uri="{BB962C8B-B14F-4D97-AF65-F5344CB8AC3E}">
        <p14:creationId xmlns:p14="http://schemas.microsoft.com/office/powerpoint/2010/main" val="330745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\AppData\Local\Microsoft\Windows\Temporary Internet Files\Content.IE5\M41YVLEQ\Desktop[1].png">
            <a:extLst>
              <a:ext uri="{FF2B5EF4-FFF2-40B4-BE49-F238E27FC236}">
                <a16:creationId xmlns:a16="http://schemas.microsoft.com/office/drawing/2014/main" id="{8DBA17C8-F0C6-4EB0-9C1C-0BB48A1AD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19" y="1752624"/>
            <a:ext cx="6050379" cy="469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6751ABA-41C1-4FBA-B149-5F8A165F7632}"/>
              </a:ext>
            </a:extLst>
          </p:cNvPr>
          <p:cNvSpPr/>
          <p:nvPr/>
        </p:nvSpPr>
        <p:spPr>
          <a:xfrm>
            <a:off x="337998" y="916036"/>
            <a:ext cx="1119580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MS PGothic" charset="-128"/>
                <a:cs typeface="+mn-cs"/>
              </a:rPr>
              <a:t>e-Ouv – Painel “Resolveu?”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MS PGothic" charset="-128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MS PGothic" charset="-128"/>
                <a:cs typeface="+mn-cs"/>
              </a:rPr>
              <a:t>Ouvidorias federais: 350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MS PGothic" charset="-128"/>
                <a:cs typeface="+mn-cs"/>
              </a:rPr>
              <a:t>Ouvidorias estaduais: 297 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MS PGothic" charset="-128"/>
                <a:cs typeface="+mn-cs"/>
              </a:rPr>
              <a:t>AM, AP, RJ, RR, RN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MS PGothic" charset="-128"/>
                <a:cs typeface="+mn-cs"/>
              </a:rPr>
              <a:t>Ouvidorias/órgãos municipais: 850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MS PGothic" charset="-128"/>
              <a:cs typeface="+mn-cs"/>
            </a:endParaRPr>
          </a:p>
        </p:txBody>
      </p:sp>
      <p:pic>
        <p:nvPicPr>
          <p:cNvPr id="7" name="Picture 2" descr="PAINEL RESOLVEU?">
            <a:extLst>
              <a:ext uri="{FF2B5EF4-FFF2-40B4-BE49-F238E27FC236}">
                <a16:creationId xmlns:a16="http://schemas.microsoft.com/office/drawing/2014/main" id="{B8929103-0BDA-4052-B0C8-E9E919D6B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" b="9589"/>
          <a:stretch/>
        </p:blipFill>
        <p:spPr bwMode="auto">
          <a:xfrm>
            <a:off x="6226385" y="3082953"/>
            <a:ext cx="2832907" cy="1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22F4AC-80CE-44D9-96D2-310833C71D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43" t="11871" r="6620" b="64167"/>
          <a:stretch/>
        </p:blipFill>
        <p:spPr>
          <a:xfrm>
            <a:off x="6226385" y="2133286"/>
            <a:ext cx="5254413" cy="80245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FD6591-5AC7-4D3F-A6F1-61A7C634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58" y="3896360"/>
            <a:ext cx="3116028" cy="161804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C818906-7AD8-4697-B2C7-C5B3260937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5626" y="5288136"/>
            <a:ext cx="3256315" cy="136666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187208B-2944-4DF5-8548-1DC622AE5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3034" y="3243140"/>
            <a:ext cx="2287764" cy="164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5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8429EDE-EF43-4A12-BEC4-F79737D5C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983141"/>
            <a:ext cx="11856640" cy="575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8403325-5FF4-4EFE-A988-CA91E9B91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48" y="1045232"/>
            <a:ext cx="1113822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7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- CGU - 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- CGU - 2019" id="{E7925969-41B7-4FA1-974A-E056CE617421}" vid="{0C50835E-414B-40A2-9E88-0ACF721CF03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761</Words>
  <Application>Microsoft Office PowerPoint</Application>
  <PresentationFormat>Widescreen</PresentationFormat>
  <Paragraphs>45</Paragraphs>
  <Slides>15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MS PGothic</vt:lpstr>
      <vt:lpstr>Arial</vt:lpstr>
      <vt:lpstr>Calibri</vt:lpstr>
      <vt:lpstr>Calibri Light</vt:lpstr>
      <vt:lpstr>Open Sans Light</vt:lpstr>
      <vt:lpstr>Tema - CGU - 2019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Anzolin de Oliveira</dc:creator>
  <cp:lastModifiedBy>Cristiano Ferreira da Silva</cp:lastModifiedBy>
  <cp:revision>12</cp:revision>
  <dcterms:created xsi:type="dcterms:W3CDTF">2019-06-05T18:05:53Z</dcterms:created>
  <dcterms:modified xsi:type="dcterms:W3CDTF">2019-06-06T13:37:10Z</dcterms:modified>
</cp:coreProperties>
</file>