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91" r:id="rId2"/>
    <p:sldId id="396" r:id="rId3"/>
    <p:sldId id="397" r:id="rId4"/>
    <p:sldId id="398" r:id="rId5"/>
    <p:sldId id="392" r:id="rId6"/>
    <p:sldId id="399" r:id="rId7"/>
    <p:sldId id="401" r:id="rId8"/>
    <p:sldId id="405" r:id="rId9"/>
    <p:sldId id="404" r:id="rId10"/>
    <p:sldId id="394" r:id="rId11"/>
    <p:sldId id="402" r:id="rId12"/>
    <p:sldId id="400" r:id="rId13"/>
    <p:sldId id="395" r:id="rId14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9" autoAdjust="0"/>
    <p:restoredTop sz="94343" autoAdjust="0"/>
  </p:normalViewPr>
  <p:slideViewPr>
    <p:cSldViewPr snapToGrid="0">
      <p:cViewPr varScale="1">
        <p:scale>
          <a:sx n="113" d="100"/>
          <a:sy n="113" d="100"/>
        </p:scale>
        <p:origin x="19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3A6C19-4BDB-4A11-B1E6-52F85764337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78C2F17-4D01-413C-B6F6-2979FC64ED62}">
      <dgm:prSet phldrT="[Texto]"/>
      <dgm:spPr/>
      <dgm:t>
        <a:bodyPr/>
        <a:lstStyle/>
        <a:p>
          <a:r>
            <a:rPr lang="pt-BR" dirty="0" smtClean="0"/>
            <a:t>Entrada de processos SIC (mês) 2018</a:t>
          </a:r>
          <a:endParaRPr lang="pt-BR" dirty="0"/>
        </a:p>
      </dgm:t>
    </dgm:pt>
    <dgm:pt modelId="{307AC80B-BE06-4579-BCD3-FA42B0D3CB1B}" type="parTrans" cxnId="{FDA0E924-C517-4C2A-B932-A52EEAB220E8}">
      <dgm:prSet/>
      <dgm:spPr/>
      <dgm:t>
        <a:bodyPr/>
        <a:lstStyle/>
        <a:p>
          <a:endParaRPr lang="pt-BR"/>
        </a:p>
      </dgm:t>
    </dgm:pt>
    <dgm:pt modelId="{9E7BEA91-0AD9-452F-9662-A1691CEB9C79}" type="sibTrans" cxnId="{FDA0E924-C517-4C2A-B932-A52EEAB220E8}">
      <dgm:prSet/>
      <dgm:spPr/>
      <dgm:t>
        <a:bodyPr/>
        <a:lstStyle/>
        <a:p>
          <a:endParaRPr lang="pt-BR"/>
        </a:p>
      </dgm:t>
    </dgm:pt>
    <dgm:pt modelId="{4978FDC4-F747-438C-845C-D14213475A8D}">
      <dgm:prSet phldrT="[Texto]"/>
      <dgm:spPr/>
      <dgm:t>
        <a:bodyPr/>
        <a:lstStyle/>
        <a:p>
          <a:r>
            <a:rPr lang="pt-BR" dirty="0" smtClean="0"/>
            <a:t>Janeiro – 26 </a:t>
          </a:r>
          <a:endParaRPr lang="pt-BR" dirty="0"/>
        </a:p>
      </dgm:t>
    </dgm:pt>
    <dgm:pt modelId="{9383C85A-0733-45D8-BDC3-0798AAB64730}" type="parTrans" cxnId="{7923991D-7A99-4449-9072-0763BED0E1A2}">
      <dgm:prSet/>
      <dgm:spPr/>
      <dgm:t>
        <a:bodyPr/>
        <a:lstStyle/>
        <a:p>
          <a:endParaRPr lang="pt-BR"/>
        </a:p>
      </dgm:t>
    </dgm:pt>
    <dgm:pt modelId="{8EB2D894-53E6-450A-A5A9-366EE6F7F9B9}" type="sibTrans" cxnId="{7923991D-7A99-4449-9072-0763BED0E1A2}">
      <dgm:prSet/>
      <dgm:spPr/>
      <dgm:t>
        <a:bodyPr/>
        <a:lstStyle/>
        <a:p>
          <a:endParaRPr lang="pt-BR"/>
        </a:p>
      </dgm:t>
    </dgm:pt>
    <dgm:pt modelId="{901ED799-B4BB-4C3D-B786-FB9CBE9C7D9C}">
      <dgm:prSet phldrT="[Texto]"/>
      <dgm:spPr/>
      <dgm:t>
        <a:bodyPr/>
        <a:lstStyle/>
        <a:p>
          <a:r>
            <a:rPr lang="pt-BR" dirty="0" smtClean="0"/>
            <a:t>Fevereiro – 13 </a:t>
          </a:r>
          <a:endParaRPr lang="pt-BR" dirty="0"/>
        </a:p>
      </dgm:t>
    </dgm:pt>
    <dgm:pt modelId="{9E557A74-6196-4797-A6E0-FAE46C324372}" type="parTrans" cxnId="{EA907BA5-6B63-4B18-8F12-4248A8C663FD}">
      <dgm:prSet/>
      <dgm:spPr/>
      <dgm:t>
        <a:bodyPr/>
        <a:lstStyle/>
        <a:p>
          <a:endParaRPr lang="pt-BR"/>
        </a:p>
      </dgm:t>
    </dgm:pt>
    <dgm:pt modelId="{A54F199F-901F-483B-BD96-F21F21C48351}" type="sibTrans" cxnId="{EA907BA5-6B63-4B18-8F12-4248A8C663FD}">
      <dgm:prSet/>
      <dgm:spPr/>
      <dgm:t>
        <a:bodyPr/>
        <a:lstStyle/>
        <a:p>
          <a:endParaRPr lang="pt-BR"/>
        </a:p>
      </dgm:t>
    </dgm:pt>
    <dgm:pt modelId="{ADD79F39-8F11-4562-9617-CCB9C0473C92}">
      <dgm:prSet phldrT="[Texto]"/>
      <dgm:spPr/>
      <dgm:t>
        <a:bodyPr/>
        <a:lstStyle/>
        <a:p>
          <a:r>
            <a:rPr lang="pt-BR" dirty="0" smtClean="0"/>
            <a:t>Entrada de processos SIC (mês) 2019</a:t>
          </a:r>
          <a:endParaRPr lang="pt-BR" dirty="0"/>
        </a:p>
      </dgm:t>
    </dgm:pt>
    <dgm:pt modelId="{B6133447-E5BF-498C-A743-432D7B660A76}" type="parTrans" cxnId="{25B9115A-2E98-4070-B2D0-F14235379A90}">
      <dgm:prSet/>
      <dgm:spPr/>
      <dgm:t>
        <a:bodyPr/>
        <a:lstStyle/>
        <a:p>
          <a:endParaRPr lang="pt-BR"/>
        </a:p>
      </dgm:t>
    </dgm:pt>
    <dgm:pt modelId="{F1C43D99-A1E2-4239-9FFB-A80F3030D12F}" type="sibTrans" cxnId="{25B9115A-2E98-4070-B2D0-F14235379A90}">
      <dgm:prSet/>
      <dgm:spPr/>
      <dgm:t>
        <a:bodyPr/>
        <a:lstStyle/>
        <a:p>
          <a:endParaRPr lang="pt-BR"/>
        </a:p>
      </dgm:t>
    </dgm:pt>
    <dgm:pt modelId="{7C13E224-2188-40F1-ADC4-17C8CE095301}">
      <dgm:prSet phldrT="[Texto]"/>
      <dgm:spPr/>
      <dgm:t>
        <a:bodyPr/>
        <a:lstStyle/>
        <a:p>
          <a:r>
            <a:rPr lang="pt-BR" dirty="0" smtClean="0"/>
            <a:t>Janeiro – 9 </a:t>
          </a:r>
          <a:endParaRPr lang="pt-BR" dirty="0"/>
        </a:p>
      </dgm:t>
    </dgm:pt>
    <dgm:pt modelId="{AED0F93A-92FF-4C95-B1FE-F8E1C08A5B81}" type="parTrans" cxnId="{49429CCE-07FA-4B15-A500-AE1099CA4CD6}">
      <dgm:prSet/>
      <dgm:spPr/>
      <dgm:t>
        <a:bodyPr/>
        <a:lstStyle/>
        <a:p>
          <a:endParaRPr lang="pt-BR"/>
        </a:p>
      </dgm:t>
    </dgm:pt>
    <dgm:pt modelId="{DCA8DCF9-CFDF-4015-912D-CDB3E6CB93A5}" type="sibTrans" cxnId="{49429CCE-07FA-4B15-A500-AE1099CA4CD6}">
      <dgm:prSet/>
      <dgm:spPr/>
      <dgm:t>
        <a:bodyPr/>
        <a:lstStyle/>
        <a:p>
          <a:endParaRPr lang="pt-BR"/>
        </a:p>
      </dgm:t>
    </dgm:pt>
    <dgm:pt modelId="{99D7D272-5FD6-455E-A296-EEE6DC969171}">
      <dgm:prSet phldrT="[Texto]"/>
      <dgm:spPr/>
      <dgm:t>
        <a:bodyPr/>
        <a:lstStyle/>
        <a:p>
          <a:r>
            <a:rPr lang="pt-BR" dirty="0" smtClean="0"/>
            <a:t>Março – 40 </a:t>
          </a:r>
          <a:endParaRPr lang="pt-BR" dirty="0"/>
        </a:p>
      </dgm:t>
    </dgm:pt>
    <dgm:pt modelId="{65B72F75-5DC3-411A-88C9-5625F3D4A6AE}" type="parTrans" cxnId="{CA796AF9-5FCC-4893-AE12-AD94315648C6}">
      <dgm:prSet/>
      <dgm:spPr/>
      <dgm:t>
        <a:bodyPr/>
        <a:lstStyle/>
        <a:p>
          <a:endParaRPr lang="pt-BR"/>
        </a:p>
      </dgm:t>
    </dgm:pt>
    <dgm:pt modelId="{50E53D29-71B5-48E6-8BD4-D4163EEA96B1}" type="sibTrans" cxnId="{CA796AF9-5FCC-4893-AE12-AD94315648C6}">
      <dgm:prSet/>
      <dgm:spPr/>
      <dgm:t>
        <a:bodyPr/>
        <a:lstStyle/>
        <a:p>
          <a:endParaRPr lang="pt-BR"/>
        </a:p>
      </dgm:t>
    </dgm:pt>
    <dgm:pt modelId="{876CC2B5-3C77-465E-9EB7-73E3CBA9F1A4}">
      <dgm:prSet phldrT="[Texto]"/>
      <dgm:spPr/>
      <dgm:t>
        <a:bodyPr/>
        <a:lstStyle/>
        <a:p>
          <a:r>
            <a:rPr lang="pt-BR" dirty="0" smtClean="0"/>
            <a:t>Abril – 41 </a:t>
          </a:r>
          <a:endParaRPr lang="pt-BR" dirty="0"/>
        </a:p>
      </dgm:t>
    </dgm:pt>
    <dgm:pt modelId="{96074EFD-E0B9-46E4-BFE9-854376036EB4}" type="parTrans" cxnId="{0CC755D4-1D7D-4E0D-943E-C4DF56DA0B60}">
      <dgm:prSet/>
      <dgm:spPr/>
      <dgm:t>
        <a:bodyPr/>
        <a:lstStyle/>
        <a:p>
          <a:endParaRPr lang="pt-BR"/>
        </a:p>
      </dgm:t>
    </dgm:pt>
    <dgm:pt modelId="{2640BD89-EE6A-407A-A5FF-77CB669E7C09}" type="sibTrans" cxnId="{0CC755D4-1D7D-4E0D-943E-C4DF56DA0B60}">
      <dgm:prSet/>
      <dgm:spPr/>
      <dgm:t>
        <a:bodyPr/>
        <a:lstStyle/>
        <a:p>
          <a:endParaRPr lang="pt-BR"/>
        </a:p>
      </dgm:t>
    </dgm:pt>
    <dgm:pt modelId="{E525543E-94B3-426C-8B6A-7D37A3A61556}">
      <dgm:prSet phldrT="[Texto]"/>
      <dgm:spPr/>
      <dgm:t>
        <a:bodyPr/>
        <a:lstStyle/>
        <a:p>
          <a:r>
            <a:rPr lang="pt-BR" dirty="0" smtClean="0"/>
            <a:t>Maio – 22 </a:t>
          </a:r>
          <a:endParaRPr lang="pt-BR" dirty="0"/>
        </a:p>
      </dgm:t>
    </dgm:pt>
    <dgm:pt modelId="{114BA38B-7E17-4A45-9FFD-7BCD184F8326}" type="parTrans" cxnId="{87778481-5539-4176-928E-08DD3D8E3C23}">
      <dgm:prSet/>
      <dgm:spPr/>
      <dgm:t>
        <a:bodyPr/>
        <a:lstStyle/>
        <a:p>
          <a:endParaRPr lang="pt-BR"/>
        </a:p>
      </dgm:t>
    </dgm:pt>
    <dgm:pt modelId="{05500CD5-AFD3-48D2-8A7E-CF514A81DBD1}" type="sibTrans" cxnId="{87778481-5539-4176-928E-08DD3D8E3C23}">
      <dgm:prSet/>
      <dgm:spPr/>
      <dgm:t>
        <a:bodyPr/>
        <a:lstStyle/>
        <a:p>
          <a:endParaRPr lang="pt-BR"/>
        </a:p>
      </dgm:t>
    </dgm:pt>
    <dgm:pt modelId="{40EAF957-0087-479F-A0F7-44B4E5D55030}">
      <dgm:prSet phldrT="[Texto]"/>
      <dgm:spPr/>
      <dgm:t>
        <a:bodyPr/>
        <a:lstStyle/>
        <a:p>
          <a:r>
            <a:rPr lang="pt-BR" dirty="0" smtClean="0"/>
            <a:t>Junho – 40 </a:t>
          </a:r>
          <a:endParaRPr lang="pt-BR" dirty="0"/>
        </a:p>
      </dgm:t>
    </dgm:pt>
    <dgm:pt modelId="{32B39F70-847D-454E-B83A-E71AFD5A7FA0}" type="parTrans" cxnId="{D8D67151-59BF-4786-AB5E-72E3E72D48A6}">
      <dgm:prSet/>
      <dgm:spPr/>
      <dgm:t>
        <a:bodyPr/>
        <a:lstStyle/>
        <a:p>
          <a:endParaRPr lang="pt-BR"/>
        </a:p>
      </dgm:t>
    </dgm:pt>
    <dgm:pt modelId="{F1AC025C-A363-47D1-9FC0-87FE47BB8A89}" type="sibTrans" cxnId="{D8D67151-59BF-4786-AB5E-72E3E72D48A6}">
      <dgm:prSet/>
      <dgm:spPr/>
      <dgm:t>
        <a:bodyPr/>
        <a:lstStyle/>
        <a:p>
          <a:endParaRPr lang="pt-BR"/>
        </a:p>
      </dgm:t>
    </dgm:pt>
    <dgm:pt modelId="{6A205994-5048-4716-9404-78574D51A810}">
      <dgm:prSet phldrT="[Texto]"/>
      <dgm:spPr/>
      <dgm:t>
        <a:bodyPr/>
        <a:lstStyle/>
        <a:p>
          <a:r>
            <a:rPr lang="pt-BR" dirty="0" smtClean="0"/>
            <a:t>Julho – 26 </a:t>
          </a:r>
          <a:endParaRPr lang="pt-BR" dirty="0"/>
        </a:p>
      </dgm:t>
    </dgm:pt>
    <dgm:pt modelId="{B8E068DB-A6F6-46A6-8A90-3073FBFBF9A3}" type="parTrans" cxnId="{B7D3A12A-38FF-4E81-8B0B-3667946894AF}">
      <dgm:prSet/>
      <dgm:spPr/>
      <dgm:t>
        <a:bodyPr/>
        <a:lstStyle/>
        <a:p>
          <a:endParaRPr lang="pt-BR"/>
        </a:p>
      </dgm:t>
    </dgm:pt>
    <dgm:pt modelId="{740C1F1E-FD42-4B7A-8EFB-868789EAA4E6}" type="sibTrans" cxnId="{B7D3A12A-38FF-4E81-8B0B-3667946894AF}">
      <dgm:prSet/>
      <dgm:spPr/>
      <dgm:t>
        <a:bodyPr/>
        <a:lstStyle/>
        <a:p>
          <a:endParaRPr lang="pt-BR"/>
        </a:p>
      </dgm:t>
    </dgm:pt>
    <dgm:pt modelId="{A33221FB-DE80-4938-82ED-4D654A7DB633}">
      <dgm:prSet phldrT="[Texto]"/>
      <dgm:spPr/>
      <dgm:t>
        <a:bodyPr/>
        <a:lstStyle/>
        <a:p>
          <a:r>
            <a:rPr lang="pt-BR" dirty="0" smtClean="0"/>
            <a:t>Agosto – 41 </a:t>
          </a:r>
          <a:endParaRPr lang="pt-BR" dirty="0"/>
        </a:p>
      </dgm:t>
    </dgm:pt>
    <dgm:pt modelId="{5CEBFC12-02C0-4DA9-8378-A164AAF92E0E}" type="parTrans" cxnId="{B6C27BD6-6FD7-4416-A2E1-42FB943F916E}">
      <dgm:prSet/>
      <dgm:spPr/>
      <dgm:t>
        <a:bodyPr/>
        <a:lstStyle/>
        <a:p>
          <a:endParaRPr lang="pt-BR"/>
        </a:p>
      </dgm:t>
    </dgm:pt>
    <dgm:pt modelId="{3C316FFE-5E11-4071-BD66-62AB32F8C57B}" type="sibTrans" cxnId="{B6C27BD6-6FD7-4416-A2E1-42FB943F916E}">
      <dgm:prSet/>
      <dgm:spPr/>
      <dgm:t>
        <a:bodyPr/>
        <a:lstStyle/>
        <a:p>
          <a:endParaRPr lang="pt-BR"/>
        </a:p>
      </dgm:t>
    </dgm:pt>
    <dgm:pt modelId="{EC71E641-620E-4F23-A51D-1D676A9BC9C6}">
      <dgm:prSet phldrT="[Texto]"/>
      <dgm:spPr/>
      <dgm:t>
        <a:bodyPr/>
        <a:lstStyle/>
        <a:p>
          <a:r>
            <a:rPr lang="pt-BR" dirty="0" smtClean="0"/>
            <a:t>Setembro – 39 </a:t>
          </a:r>
          <a:endParaRPr lang="pt-BR" dirty="0"/>
        </a:p>
      </dgm:t>
    </dgm:pt>
    <dgm:pt modelId="{16AA86B1-EE58-4CAC-AD67-69F6AE20ADD0}" type="parTrans" cxnId="{E271D287-B4B4-473C-896E-4828566AAE10}">
      <dgm:prSet/>
      <dgm:spPr/>
      <dgm:t>
        <a:bodyPr/>
        <a:lstStyle/>
        <a:p>
          <a:endParaRPr lang="pt-BR"/>
        </a:p>
      </dgm:t>
    </dgm:pt>
    <dgm:pt modelId="{15D06FBF-3BCC-4ECD-B06C-CF9CBCDA8269}" type="sibTrans" cxnId="{E271D287-B4B4-473C-896E-4828566AAE10}">
      <dgm:prSet/>
      <dgm:spPr/>
      <dgm:t>
        <a:bodyPr/>
        <a:lstStyle/>
        <a:p>
          <a:endParaRPr lang="pt-BR"/>
        </a:p>
      </dgm:t>
    </dgm:pt>
    <dgm:pt modelId="{0308A1B0-E62A-4DA0-A148-A029717AE236}">
      <dgm:prSet phldrT="[Texto]"/>
      <dgm:spPr/>
      <dgm:t>
        <a:bodyPr/>
        <a:lstStyle/>
        <a:p>
          <a:r>
            <a:rPr lang="pt-BR" dirty="0" smtClean="0"/>
            <a:t>Outubro – 41 </a:t>
          </a:r>
          <a:endParaRPr lang="pt-BR" dirty="0"/>
        </a:p>
      </dgm:t>
    </dgm:pt>
    <dgm:pt modelId="{00F06658-2380-4C2B-B2D7-72F5AE7CAB05}" type="parTrans" cxnId="{89BC4BE4-DF7D-4DAE-A194-000CEE9016F5}">
      <dgm:prSet/>
      <dgm:spPr/>
      <dgm:t>
        <a:bodyPr/>
        <a:lstStyle/>
        <a:p>
          <a:endParaRPr lang="pt-BR"/>
        </a:p>
      </dgm:t>
    </dgm:pt>
    <dgm:pt modelId="{C93EC5EC-E996-4906-AC18-260F653A318E}" type="sibTrans" cxnId="{89BC4BE4-DF7D-4DAE-A194-000CEE9016F5}">
      <dgm:prSet/>
      <dgm:spPr/>
      <dgm:t>
        <a:bodyPr/>
        <a:lstStyle/>
        <a:p>
          <a:endParaRPr lang="pt-BR"/>
        </a:p>
      </dgm:t>
    </dgm:pt>
    <dgm:pt modelId="{F46B9A1C-7D2A-46EC-A1DF-5420EA80F98F}">
      <dgm:prSet phldrT="[Texto]"/>
      <dgm:spPr/>
      <dgm:t>
        <a:bodyPr/>
        <a:lstStyle/>
        <a:p>
          <a:r>
            <a:rPr lang="pt-BR" dirty="0" smtClean="0"/>
            <a:t>Novembro – 19 </a:t>
          </a:r>
          <a:endParaRPr lang="pt-BR" dirty="0"/>
        </a:p>
      </dgm:t>
    </dgm:pt>
    <dgm:pt modelId="{8078F0DF-4137-47D9-9A30-3A8B1D73F954}" type="parTrans" cxnId="{641BFF7A-995D-4FEF-B8FF-A6108463E9FF}">
      <dgm:prSet/>
      <dgm:spPr/>
      <dgm:t>
        <a:bodyPr/>
        <a:lstStyle/>
        <a:p>
          <a:endParaRPr lang="pt-BR"/>
        </a:p>
      </dgm:t>
    </dgm:pt>
    <dgm:pt modelId="{C0A4CA62-4445-4639-AD8A-E78D6DBF679D}" type="sibTrans" cxnId="{641BFF7A-995D-4FEF-B8FF-A6108463E9FF}">
      <dgm:prSet/>
      <dgm:spPr/>
      <dgm:t>
        <a:bodyPr/>
        <a:lstStyle/>
        <a:p>
          <a:endParaRPr lang="pt-BR"/>
        </a:p>
      </dgm:t>
    </dgm:pt>
    <dgm:pt modelId="{BA48FBB7-DBC6-4759-A9B0-FD1EE775A810}">
      <dgm:prSet phldrT="[Texto]"/>
      <dgm:spPr/>
      <dgm:t>
        <a:bodyPr/>
        <a:lstStyle/>
        <a:p>
          <a:r>
            <a:rPr lang="pt-BR" dirty="0" smtClean="0"/>
            <a:t>Dezembro – 30  </a:t>
          </a:r>
          <a:endParaRPr lang="pt-BR" dirty="0"/>
        </a:p>
      </dgm:t>
    </dgm:pt>
    <dgm:pt modelId="{823D8C60-8785-434D-BA9C-3CE8F7C8242D}" type="parTrans" cxnId="{1E9A737C-E121-4826-B1C1-490BE9D19AAF}">
      <dgm:prSet/>
      <dgm:spPr/>
      <dgm:t>
        <a:bodyPr/>
        <a:lstStyle/>
        <a:p>
          <a:endParaRPr lang="pt-BR"/>
        </a:p>
      </dgm:t>
    </dgm:pt>
    <dgm:pt modelId="{A822590B-0251-456F-8D11-F49FFD13A484}" type="sibTrans" cxnId="{1E9A737C-E121-4826-B1C1-490BE9D19AAF}">
      <dgm:prSet/>
      <dgm:spPr/>
      <dgm:t>
        <a:bodyPr/>
        <a:lstStyle/>
        <a:p>
          <a:endParaRPr lang="pt-BR"/>
        </a:p>
      </dgm:t>
    </dgm:pt>
    <dgm:pt modelId="{27673B64-99FF-4BA6-8271-21918B6D5415}">
      <dgm:prSet phldrT="[Texto]"/>
      <dgm:spPr/>
      <dgm:t>
        <a:bodyPr/>
        <a:lstStyle/>
        <a:p>
          <a:r>
            <a:rPr lang="pt-BR" dirty="0" smtClean="0"/>
            <a:t>Fevereiro – 21 </a:t>
          </a:r>
          <a:endParaRPr lang="pt-BR" dirty="0"/>
        </a:p>
      </dgm:t>
    </dgm:pt>
    <dgm:pt modelId="{B7B31099-FEF5-445F-9537-22033261E598}" type="parTrans" cxnId="{8D90CC2D-B2A7-401B-A946-F3C21A988C51}">
      <dgm:prSet/>
      <dgm:spPr/>
      <dgm:t>
        <a:bodyPr/>
        <a:lstStyle/>
        <a:p>
          <a:endParaRPr lang="pt-BR"/>
        </a:p>
      </dgm:t>
    </dgm:pt>
    <dgm:pt modelId="{37971AB5-23FD-4FBF-BF0E-EF6CF0731B1E}" type="sibTrans" cxnId="{8D90CC2D-B2A7-401B-A946-F3C21A988C51}">
      <dgm:prSet/>
      <dgm:spPr/>
      <dgm:t>
        <a:bodyPr/>
        <a:lstStyle/>
        <a:p>
          <a:endParaRPr lang="pt-BR"/>
        </a:p>
      </dgm:t>
    </dgm:pt>
    <dgm:pt modelId="{B05D662E-3E2A-4E20-BDE5-EF805276BA0E}">
      <dgm:prSet phldrT="[Texto]"/>
      <dgm:spPr/>
      <dgm:t>
        <a:bodyPr/>
        <a:lstStyle/>
        <a:p>
          <a:r>
            <a:rPr lang="pt-BR" dirty="0" smtClean="0"/>
            <a:t>Março – 20 </a:t>
          </a:r>
          <a:endParaRPr lang="pt-BR" dirty="0"/>
        </a:p>
      </dgm:t>
    </dgm:pt>
    <dgm:pt modelId="{C79E3A80-FA90-4133-9F56-ADAA4D01264B}" type="parTrans" cxnId="{CECE75A1-92BE-4C8C-985E-620B2F7D26AD}">
      <dgm:prSet/>
      <dgm:spPr/>
      <dgm:t>
        <a:bodyPr/>
        <a:lstStyle/>
        <a:p>
          <a:endParaRPr lang="pt-BR"/>
        </a:p>
      </dgm:t>
    </dgm:pt>
    <dgm:pt modelId="{2EA4CD07-AB20-4871-AF69-42026191F235}" type="sibTrans" cxnId="{CECE75A1-92BE-4C8C-985E-620B2F7D26AD}">
      <dgm:prSet/>
      <dgm:spPr/>
      <dgm:t>
        <a:bodyPr/>
        <a:lstStyle/>
        <a:p>
          <a:endParaRPr lang="pt-BR"/>
        </a:p>
      </dgm:t>
    </dgm:pt>
    <dgm:pt modelId="{D55263B4-2910-4CEF-961E-38DFB510BA64}">
      <dgm:prSet phldrT="[Texto]"/>
      <dgm:spPr/>
      <dgm:t>
        <a:bodyPr/>
        <a:lstStyle/>
        <a:p>
          <a:r>
            <a:rPr lang="pt-BR" dirty="0" smtClean="0"/>
            <a:t>Abril – 33 </a:t>
          </a:r>
          <a:endParaRPr lang="pt-BR" dirty="0"/>
        </a:p>
      </dgm:t>
    </dgm:pt>
    <dgm:pt modelId="{BC863190-770E-408C-8D74-46609D52F6BA}" type="parTrans" cxnId="{DA25323A-23A7-4A48-93A4-F09F29B68D2B}">
      <dgm:prSet/>
      <dgm:spPr/>
      <dgm:t>
        <a:bodyPr/>
        <a:lstStyle/>
        <a:p>
          <a:endParaRPr lang="pt-BR"/>
        </a:p>
      </dgm:t>
    </dgm:pt>
    <dgm:pt modelId="{831BB6EB-AEAA-4433-88BA-8A75EA2194D6}" type="sibTrans" cxnId="{DA25323A-23A7-4A48-93A4-F09F29B68D2B}">
      <dgm:prSet/>
      <dgm:spPr/>
      <dgm:t>
        <a:bodyPr/>
        <a:lstStyle/>
        <a:p>
          <a:endParaRPr lang="pt-BR"/>
        </a:p>
      </dgm:t>
    </dgm:pt>
    <dgm:pt modelId="{348F1E81-6D68-4287-A104-4BF3B6B8D044}">
      <dgm:prSet phldrT="[Texto]"/>
      <dgm:spPr/>
      <dgm:t>
        <a:bodyPr/>
        <a:lstStyle/>
        <a:p>
          <a:r>
            <a:rPr lang="pt-BR" dirty="0" smtClean="0"/>
            <a:t>Maio – 37 </a:t>
          </a:r>
          <a:endParaRPr lang="pt-BR" dirty="0"/>
        </a:p>
      </dgm:t>
    </dgm:pt>
    <dgm:pt modelId="{456C15E7-97D6-448C-92CA-929C755D65C6}" type="parTrans" cxnId="{311F3C82-CFCD-41FB-91CC-B18A44EF93CF}">
      <dgm:prSet/>
      <dgm:spPr/>
      <dgm:t>
        <a:bodyPr/>
        <a:lstStyle/>
        <a:p>
          <a:endParaRPr lang="pt-BR"/>
        </a:p>
      </dgm:t>
    </dgm:pt>
    <dgm:pt modelId="{8289FD65-012F-47FE-8AF5-793417DCD356}" type="sibTrans" cxnId="{311F3C82-CFCD-41FB-91CC-B18A44EF93CF}">
      <dgm:prSet/>
      <dgm:spPr/>
      <dgm:t>
        <a:bodyPr/>
        <a:lstStyle/>
        <a:p>
          <a:endParaRPr lang="pt-BR"/>
        </a:p>
      </dgm:t>
    </dgm:pt>
    <dgm:pt modelId="{8C418F53-FF81-4A6C-AD18-8AC3FF116A60}" type="pres">
      <dgm:prSet presAssocID="{9B3A6C19-4BDB-4A11-B1E6-52F8576433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2F919AA-3FE1-4CEF-98EB-33C28F42889E}" type="pres">
      <dgm:prSet presAssocID="{478C2F17-4D01-413C-B6F6-2979FC64ED62}" presName="composite" presStyleCnt="0"/>
      <dgm:spPr/>
    </dgm:pt>
    <dgm:pt modelId="{21D09749-7837-4F5D-A5DD-4E1BCB50B09B}" type="pres">
      <dgm:prSet presAssocID="{478C2F17-4D01-413C-B6F6-2979FC64ED6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642774-3B97-4BC1-A01C-595685590912}" type="pres">
      <dgm:prSet presAssocID="{478C2F17-4D01-413C-B6F6-2979FC64ED6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D8F425-9069-47FE-B91D-A7D1305A5822}" type="pres">
      <dgm:prSet presAssocID="{9E7BEA91-0AD9-452F-9662-A1691CEB9C79}" presName="space" presStyleCnt="0"/>
      <dgm:spPr/>
    </dgm:pt>
    <dgm:pt modelId="{C9CCC32C-3A3A-40E7-8A55-709C625D59BB}" type="pres">
      <dgm:prSet presAssocID="{ADD79F39-8F11-4562-9617-CCB9C0473C92}" presName="composite" presStyleCnt="0"/>
      <dgm:spPr/>
    </dgm:pt>
    <dgm:pt modelId="{D8B1C10F-5F79-4CAF-95F5-EB926F83944A}" type="pres">
      <dgm:prSet presAssocID="{ADD79F39-8F11-4562-9617-CCB9C0473C9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E32AC9-A5B4-4820-88B4-EC49C5BDA96F}" type="pres">
      <dgm:prSet presAssocID="{ADD79F39-8F11-4562-9617-CCB9C0473C9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FECFD40-6594-4351-8F9D-9D0EC826371F}" type="presOf" srcId="{6A205994-5048-4716-9404-78574D51A810}" destId="{D1642774-3B97-4BC1-A01C-595685590912}" srcOrd="0" destOrd="6" presId="urn:microsoft.com/office/officeart/2005/8/layout/hList1"/>
    <dgm:cxn modelId="{EA907BA5-6B63-4B18-8F12-4248A8C663FD}" srcId="{478C2F17-4D01-413C-B6F6-2979FC64ED62}" destId="{901ED799-B4BB-4C3D-B786-FB9CBE9C7D9C}" srcOrd="1" destOrd="0" parTransId="{9E557A74-6196-4797-A6E0-FAE46C324372}" sibTransId="{A54F199F-901F-483B-BD96-F21F21C48351}"/>
    <dgm:cxn modelId="{FDA0E924-C517-4C2A-B932-A52EEAB220E8}" srcId="{9B3A6C19-4BDB-4A11-B1E6-52F857643375}" destId="{478C2F17-4D01-413C-B6F6-2979FC64ED62}" srcOrd="0" destOrd="0" parTransId="{307AC80B-BE06-4579-BCD3-FA42B0D3CB1B}" sibTransId="{9E7BEA91-0AD9-452F-9662-A1691CEB9C79}"/>
    <dgm:cxn modelId="{18479481-C085-4D5D-83CB-163E841A8DDE}" type="presOf" srcId="{901ED799-B4BB-4C3D-B786-FB9CBE9C7D9C}" destId="{D1642774-3B97-4BC1-A01C-595685590912}" srcOrd="0" destOrd="1" presId="urn:microsoft.com/office/officeart/2005/8/layout/hList1"/>
    <dgm:cxn modelId="{D8D67151-59BF-4786-AB5E-72E3E72D48A6}" srcId="{478C2F17-4D01-413C-B6F6-2979FC64ED62}" destId="{40EAF957-0087-479F-A0F7-44B4E5D55030}" srcOrd="5" destOrd="0" parTransId="{32B39F70-847D-454E-B83A-E71AFD5A7FA0}" sibTransId="{F1AC025C-A363-47D1-9FC0-87FE47BB8A89}"/>
    <dgm:cxn modelId="{87778481-5539-4176-928E-08DD3D8E3C23}" srcId="{478C2F17-4D01-413C-B6F6-2979FC64ED62}" destId="{E525543E-94B3-426C-8B6A-7D37A3A61556}" srcOrd="4" destOrd="0" parTransId="{114BA38B-7E17-4A45-9FFD-7BCD184F8326}" sibTransId="{05500CD5-AFD3-48D2-8A7E-CF514A81DBD1}"/>
    <dgm:cxn modelId="{CECE75A1-92BE-4C8C-985E-620B2F7D26AD}" srcId="{ADD79F39-8F11-4562-9617-CCB9C0473C92}" destId="{B05D662E-3E2A-4E20-BDE5-EF805276BA0E}" srcOrd="2" destOrd="0" parTransId="{C79E3A80-FA90-4133-9F56-ADAA4D01264B}" sibTransId="{2EA4CD07-AB20-4871-AF69-42026191F235}"/>
    <dgm:cxn modelId="{F7F8551B-2C3F-4AE6-8FB0-89362DA403C9}" type="presOf" srcId="{40EAF957-0087-479F-A0F7-44B4E5D55030}" destId="{D1642774-3B97-4BC1-A01C-595685590912}" srcOrd="0" destOrd="5" presId="urn:microsoft.com/office/officeart/2005/8/layout/hList1"/>
    <dgm:cxn modelId="{1390504D-A5DF-48A9-BC86-1B10A4905627}" type="presOf" srcId="{B05D662E-3E2A-4E20-BDE5-EF805276BA0E}" destId="{4AE32AC9-A5B4-4820-88B4-EC49C5BDA96F}" srcOrd="0" destOrd="2" presId="urn:microsoft.com/office/officeart/2005/8/layout/hList1"/>
    <dgm:cxn modelId="{15DC5790-7ECA-4276-8720-6E744EDF2E7B}" type="presOf" srcId="{7C13E224-2188-40F1-ADC4-17C8CE095301}" destId="{4AE32AC9-A5B4-4820-88B4-EC49C5BDA96F}" srcOrd="0" destOrd="0" presId="urn:microsoft.com/office/officeart/2005/8/layout/hList1"/>
    <dgm:cxn modelId="{8C9B1BD2-00FD-4D17-888A-5F7A12DBA997}" type="presOf" srcId="{D55263B4-2910-4CEF-961E-38DFB510BA64}" destId="{4AE32AC9-A5B4-4820-88B4-EC49C5BDA96F}" srcOrd="0" destOrd="3" presId="urn:microsoft.com/office/officeart/2005/8/layout/hList1"/>
    <dgm:cxn modelId="{0BE632E9-BD94-4F33-8BC2-208D44AF4C22}" type="presOf" srcId="{4978FDC4-F747-438C-845C-D14213475A8D}" destId="{D1642774-3B97-4BC1-A01C-595685590912}" srcOrd="0" destOrd="0" presId="urn:microsoft.com/office/officeart/2005/8/layout/hList1"/>
    <dgm:cxn modelId="{2CF31519-7B60-481A-90C7-253B2011012E}" type="presOf" srcId="{ADD79F39-8F11-4562-9617-CCB9C0473C92}" destId="{D8B1C10F-5F79-4CAF-95F5-EB926F83944A}" srcOrd="0" destOrd="0" presId="urn:microsoft.com/office/officeart/2005/8/layout/hList1"/>
    <dgm:cxn modelId="{7BC3DBD5-BA0D-4D40-8307-F41A0D813180}" type="presOf" srcId="{A33221FB-DE80-4938-82ED-4D654A7DB633}" destId="{D1642774-3B97-4BC1-A01C-595685590912}" srcOrd="0" destOrd="7" presId="urn:microsoft.com/office/officeart/2005/8/layout/hList1"/>
    <dgm:cxn modelId="{B6C27BD6-6FD7-4416-A2E1-42FB943F916E}" srcId="{478C2F17-4D01-413C-B6F6-2979FC64ED62}" destId="{A33221FB-DE80-4938-82ED-4D654A7DB633}" srcOrd="7" destOrd="0" parTransId="{5CEBFC12-02C0-4DA9-8378-A164AAF92E0E}" sibTransId="{3C316FFE-5E11-4071-BD66-62AB32F8C57B}"/>
    <dgm:cxn modelId="{7923991D-7A99-4449-9072-0763BED0E1A2}" srcId="{478C2F17-4D01-413C-B6F6-2979FC64ED62}" destId="{4978FDC4-F747-438C-845C-D14213475A8D}" srcOrd="0" destOrd="0" parTransId="{9383C85A-0733-45D8-BDC3-0798AAB64730}" sibTransId="{8EB2D894-53E6-450A-A5A9-366EE6F7F9B9}"/>
    <dgm:cxn modelId="{B6F8EE95-F901-463F-BDEB-4FF63E5A59D8}" type="presOf" srcId="{EC71E641-620E-4F23-A51D-1D676A9BC9C6}" destId="{D1642774-3B97-4BC1-A01C-595685590912}" srcOrd="0" destOrd="8" presId="urn:microsoft.com/office/officeart/2005/8/layout/hList1"/>
    <dgm:cxn modelId="{1E9A737C-E121-4826-B1C1-490BE9D19AAF}" srcId="{478C2F17-4D01-413C-B6F6-2979FC64ED62}" destId="{BA48FBB7-DBC6-4759-A9B0-FD1EE775A810}" srcOrd="11" destOrd="0" parTransId="{823D8C60-8785-434D-BA9C-3CE8F7C8242D}" sibTransId="{A822590B-0251-456F-8D11-F49FFD13A484}"/>
    <dgm:cxn modelId="{8D90CC2D-B2A7-401B-A946-F3C21A988C51}" srcId="{ADD79F39-8F11-4562-9617-CCB9C0473C92}" destId="{27673B64-99FF-4BA6-8271-21918B6D5415}" srcOrd="1" destOrd="0" parTransId="{B7B31099-FEF5-445F-9537-22033261E598}" sibTransId="{37971AB5-23FD-4FBF-BF0E-EF6CF0731B1E}"/>
    <dgm:cxn modelId="{E271D287-B4B4-473C-896E-4828566AAE10}" srcId="{478C2F17-4D01-413C-B6F6-2979FC64ED62}" destId="{EC71E641-620E-4F23-A51D-1D676A9BC9C6}" srcOrd="8" destOrd="0" parTransId="{16AA86B1-EE58-4CAC-AD67-69F6AE20ADD0}" sibTransId="{15D06FBF-3BCC-4ECD-B06C-CF9CBCDA8269}"/>
    <dgm:cxn modelId="{89BC4BE4-DF7D-4DAE-A194-000CEE9016F5}" srcId="{478C2F17-4D01-413C-B6F6-2979FC64ED62}" destId="{0308A1B0-E62A-4DA0-A148-A029717AE236}" srcOrd="9" destOrd="0" parTransId="{00F06658-2380-4C2B-B2D7-72F5AE7CAB05}" sibTransId="{C93EC5EC-E996-4906-AC18-260F653A318E}"/>
    <dgm:cxn modelId="{311F3C82-CFCD-41FB-91CC-B18A44EF93CF}" srcId="{ADD79F39-8F11-4562-9617-CCB9C0473C92}" destId="{348F1E81-6D68-4287-A104-4BF3B6B8D044}" srcOrd="4" destOrd="0" parTransId="{456C15E7-97D6-448C-92CA-929C755D65C6}" sibTransId="{8289FD65-012F-47FE-8AF5-793417DCD356}"/>
    <dgm:cxn modelId="{B7D3A12A-38FF-4E81-8B0B-3667946894AF}" srcId="{478C2F17-4D01-413C-B6F6-2979FC64ED62}" destId="{6A205994-5048-4716-9404-78574D51A810}" srcOrd="6" destOrd="0" parTransId="{B8E068DB-A6F6-46A6-8A90-3073FBFBF9A3}" sibTransId="{740C1F1E-FD42-4B7A-8EFB-868789EAA4E6}"/>
    <dgm:cxn modelId="{C09D78F0-93AC-47C2-BD46-713BCA1B0D38}" type="presOf" srcId="{27673B64-99FF-4BA6-8271-21918B6D5415}" destId="{4AE32AC9-A5B4-4820-88B4-EC49C5BDA96F}" srcOrd="0" destOrd="1" presId="urn:microsoft.com/office/officeart/2005/8/layout/hList1"/>
    <dgm:cxn modelId="{F35FB13D-523E-4146-A7A9-5B9A77A78DE2}" type="presOf" srcId="{99D7D272-5FD6-455E-A296-EEE6DC969171}" destId="{D1642774-3B97-4BC1-A01C-595685590912}" srcOrd="0" destOrd="2" presId="urn:microsoft.com/office/officeart/2005/8/layout/hList1"/>
    <dgm:cxn modelId="{1559FECA-9AFE-4C50-8F34-B76B9CDD739E}" type="presOf" srcId="{F46B9A1C-7D2A-46EC-A1DF-5420EA80F98F}" destId="{D1642774-3B97-4BC1-A01C-595685590912}" srcOrd="0" destOrd="10" presId="urn:microsoft.com/office/officeart/2005/8/layout/hList1"/>
    <dgm:cxn modelId="{25B9115A-2E98-4070-B2D0-F14235379A90}" srcId="{9B3A6C19-4BDB-4A11-B1E6-52F857643375}" destId="{ADD79F39-8F11-4562-9617-CCB9C0473C92}" srcOrd="1" destOrd="0" parTransId="{B6133447-E5BF-498C-A743-432D7B660A76}" sibTransId="{F1C43D99-A1E2-4239-9FFB-A80F3030D12F}"/>
    <dgm:cxn modelId="{5BA2DCE4-8C96-4CEC-A501-3125300C7509}" type="presOf" srcId="{876CC2B5-3C77-465E-9EB7-73E3CBA9F1A4}" destId="{D1642774-3B97-4BC1-A01C-595685590912}" srcOrd="0" destOrd="3" presId="urn:microsoft.com/office/officeart/2005/8/layout/hList1"/>
    <dgm:cxn modelId="{D770DCD9-8B75-45EB-A0E3-8605449B9F9A}" type="presOf" srcId="{0308A1B0-E62A-4DA0-A148-A029717AE236}" destId="{D1642774-3B97-4BC1-A01C-595685590912}" srcOrd="0" destOrd="9" presId="urn:microsoft.com/office/officeart/2005/8/layout/hList1"/>
    <dgm:cxn modelId="{0CC755D4-1D7D-4E0D-943E-C4DF56DA0B60}" srcId="{478C2F17-4D01-413C-B6F6-2979FC64ED62}" destId="{876CC2B5-3C77-465E-9EB7-73E3CBA9F1A4}" srcOrd="3" destOrd="0" parTransId="{96074EFD-E0B9-46E4-BFE9-854376036EB4}" sibTransId="{2640BD89-EE6A-407A-A5FF-77CB669E7C09}"/>
    <dgm:cxn modelId="{192FE99A-63E8-4463-9488-18A276361074}" type="presOf" srcId="{348F1E81-6D68-4287-A104-4BF3B6B8D044}" destId="{4AE32AC9-A5B4-4820-88B4-EC49C5BDA96F}" srcOrd="0" destOrd="4" presId="urn:microsoft.com/office/officeart/2005/8/layout/hList1"/>
    <dgm:cxn modelId="{4430642B-D9A6-413A-A666-7B14BA373210}" type="presOf" srcId="{E525543E-94B3-426C-8B6A-7D37A3A61556}" destId="{D1642774-3B97-4BC1-A01C-595685590912}" srcOrd="0" destOrd="4" presId="urn:microsoft.com/office/officeart/2005/8/layout/hList1"/>
    <dgm:cxn modelId="{DA25323A-23A7-4A48-93A4-F09F29B68D2B}" srcId="{ADD79F39-8F11-4562-9617-CCB9C0473C92}" destId="{D55263B4-2910-4CEF-961E-38DFB510BA64}" srcOrd="3" destOrd="0" parTransId="{BC863190-770E-408C-8D74-46609D52F6BA}" sibTransId="{831BB6EB-AEAA-4433-88BA-8A75EA2194D6}"/>
    <dgm:cxn modelId="{4DCA418A-C6AD-4F6C-A960-464F9BD9D144}" type="presOf" srcId="{9B3A6C19-4BDB-4A11-B1E6-52F857643375}" destId="{8C418F53-FF81-4A6C-AD18-8AC3FF116A60}" srcOrd="0" destOrd="0" presId="urn:microsoft.com/office/officeart/2005/8/layout/hList1"/>
    <dgm:cxn modelId="{49429CCE-07FA-4B15-A500-AE1099CA4CD6}" srcId="{ADD79F39-8F11-4562-9617-CCB9C0473C92}" destId="{7C13E224-2188-40F1-ADC4-17C8CE095301}" srcOrd="0" destOrd="0" parTransId="{AED0F93A-92FF-4C95-B1FE-F8E1C08A5B81}" sibTransId="{DCA8DCF9-CFDF-4015-912D-CDB3E6CB93A5}"/>
    <dgm:cxn modelId="{42D16923-2BD2-441B-A173-8F6A5240882C}" type="presOf" srcId="{478C2F17-4D01-413C-B6F6-2979FC64ED62}" destId="{21D09749-7837-4F5D-A5DD-4E1BCB50B09B}" srcOrd="0" destOrd="0" presId="urn:microsoft.com/office/officeart/2005/8/layout/hList1"/>
    <dgm:cxn modelId="{CA796AF9-5FCC-4893-AE12-AD94315648C6}" srcId="{478C2F17-4D01-413C-B6F6-2979FC64ED62}" destId="{99D7D272-5FD6-455E-A296-EEE6DC969171}" srcOrd="2" destOrd="0" parTransId="{65B72F75-5DC3-411A-88C9-5625F3D4A6AE}" sibTransId="{50E53D29-71B5-48E6-8BD4-D4163EEA96B1}"/>
    <dgm:cxn modelId="{A2FBFC63-4DA2-4ABD-B42D-E8E33674A34F}" type="presOf" srcId="{BA48FBB7-DBC6-4759-A9B0-FD1EE775A810}" destId="{D1642774-3B97-4BC1-A01C-595685590912}" srcOrd="0" destOrd="11" presId="urn:microsoft.com/office/officeart/2005/8/layout/hList1"/>
    <dgm:cxn modelId="{641BFF7A-995D-4FEF-B8FF-A6108463E9FF}" srcId="{478C2F17-4D01-413C-B6F6-2979FC64ED62}" destId="{F46B9A1C-7D2A-46EC-A1DF-5420EA80F98F}" srcOrd="10" destOrd="0" parTransId="{8078F0DF-4137-47D9-9A30-3A8B1D73F954}" sibTransId="{C0A4CA62-4445-4639-AD8A-E78D6DBF679D}"/>
    <dgm:cxn modelId="{EEF44092-2535-45E4-8AC8-53D1ABC2E6AA}" type="presParOf" srcId="{8C418F53-FF81-4A6C-AD18-8AC3FF116A60}" destId="{92F919AA-3FE1-4CEF-98EB-33C28F42889E}" srcOrd="0" destOrd="0" presId="urn:microsoft.com/office/officeart/2005/8/layout/hList1"/>
    <dgm:cxn modelId="{87E37412-3D41-4133-B5A4-2189C146D69B}" type="presParOf" srcId="{92F919AA-3FE1-4CEF-98EB-33C28F42889E}" destId="{21D09749-7837-4F5D-A5DD-4E1BCB50B09B}" srcOrd="0" destOrd="0" presId="urn:microsoft.com/office/officeart/2005/8/layout/hList1"/>
    <dgm:cxn modelId="{4523FB50-4246-4124-9B55-CFC97775807A}" type="presParOf" srcId="{92F919AA-3FE1-4CEF-98EB-33C28F42889E}" destId="{D1642774-3B97-4BC1-A01C-595685590912}" srcOrd="1" destOrd="0" presId="urn:microsoft.com/office/officeart/2005/8/layout/hList1"/>
    <dgm:cxn modelId="{AEA66A54-576D-4594-B9FE-A23596766CB2}" type="presParOf" srcId="{8C418F53-FF81-4A6C-AD18-8AC3FF116A60}" destId="{5ED8F425-9069-47FE-B91D-A7D1305A5822}" srcOrd="1" destOrd="0" presId="urn:microsoft.com/office/officeart/2005/8/layout/hList1"/>
    <dgm:cxn modelId="{5C965628-B1AC-41C3-BF29-B056E33FEE15}" type="presParOf" srcId="{8C418F53-FF81-4A6C-AD18-8AC3FF116A60}" destId="{C9CCC32C-3A3A-40E7-8A55-709C625D59BB}" srcOrd="2" destOrd="0" presId="urn:microsoft.com/office/officeart/2005/8/layout/hList1"/>
    <dgm:cxn modelId="{9015BD79-0103-47C0-AE45-DBC7F263BABB}" type="presParOf" srcId="{C9CCC32C-3A3A-40E7-8A55-709C625D59BB}" destId="{D8B1C10F-5F79-4CAF-95F5-EB926F83944A}" srcOrd="0" destOrd="0" presId="urn:microsoft.com/office/officeart/2005/8/layout/hList1"/>
    <dgm:cxn modelId="{7781886E-8FAE-4C04-B0DF-948863240631}" type="presParOf" srcId="{C9CCC32C-3A3A-40E7-8A55-709C625D59BB}" destId="{4AE32AC9-A5B4-4820-88B4-EC49C5BDA96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09749-7837-4F5D-A5DD-4E1BCB50B09B}">
      <dsp:nvSpPr>
        <dsp:cNvPr id="0" name=""/>
        <dsp:cNvSpPr/>
      </dsp:nvSpPr>
      <dsp:spPr>
        <a:xfrm>
          <a:off x="30" y="67070"/>
          <a:ext cx="2872308" cy="5898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Entrada de processos SIC (mês) 2018</a:t>
          </a:r>
          <a:endParaRPr lang="pt-BR" sz="1600" kern="1200" dirty="0"/>
        </a:p>
      </dsp:txBody>
      <dsp:txXfrm>
        <a:off x="30" y="67070"/>
        <a:ext cx="2872308" cy="589823"/>
      </dsp:txXfrm>
    </dsp:sp>
    <dsp:sp modelId="{D1642774-3B97-4BC1-A01C-595685590912}">
      <dsp:nvSpPr>
        <dsp:cNvPr id="0" name=""/>
        <dsp:cNvSpPr/>
      </dsp:nvSpPr>
      <dsp:spPr>
        <a:xfrm>
          <a:off x="30" y="656893"/>
          <a:ext cx="2872308" cy="3337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Janeiro – 26 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Fevereiro – 13 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Março – 40 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Abril – 41 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Maio – 22 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Junho – 40 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Julho – 26 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Agosto – 41 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Setembro – 39 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Outubro – 41 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Novembro – 19 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Dezembro – 30  </a:t>
          </a:r>
          <a:endParaRPr lang="pt-BR" sz="1600" kern="1200" dirty="0"/>
        </a:p>
      </dsp:txBody>
      <dsp:txXfrm>
        <a:off x="30" y="656893"/>
        <a:ext cx="2872308" cy="3337920"/>
      </dsp:txXfrm>
    </dsp:sp>
    <dsp:sp modelId="{D8B1C10F-5F79-4CAF-95F5-EB926F83944A}">
      <dsp:nvSpPr>
        <dsp:cNvPr id="0" name=""/>
        <dsp:cNvSpPr/>
      </dsp:nvSpPr>
      <dsp:spPr>
        <a:xfrm>
          <a:off x="3274461" y="67070"/>
          <a:ext cx="2872308" cy="5898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Entrada de processos SIC (mês) 2019</a:t>
          </a:r>
          <a:endParaRPr lang="pt-BR" sz="1600" kern="1200" dirty="0"/>
        </a:p>
      </dsp:txBody>
      <dsp:txXfrm>
        <a:off x="3274461" y="67070"/>
        <a:ext cx="2872308" cy="589823"/>
      </dsp:txXfrm>
    </dsp:sp>
    <dsp:sp modelId="{4AE32AC9-A5B4-4820-88B4-EC49C5BDA96F}">
      <dsp:nvSpPr>
        <dsp:cNvPr id="0" name=""/>
        <dsp:cNvSpPr/>
      </dsp:nvSpPr>
      <dsp:spPr>
        <a:xfrm>
          <a:off x="3274461" y="656893"/>
          <a:ext cx="2872308" cy="3337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Janeiro – 9 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Fevereiro – 21 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Março – 20 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Abril – 33 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Maio – 37 </a:t>
          </a:r>
          <a:endParaRPr lang="pt-BR" sz="1600" kern="1200" dirty="0"/>
        </a:p>
      </dsp:txBody>
      <dsp:txXfrm>
        <a:off x="3274461" y="656893"/>
        <a:ext cx="2872308" cy="3337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A5AD7-8C10-4475-BD2A-9327C5C00DFC}" type="datetimeFigureOut">
              <a:rPr lang="pt-BR" smtClean="0"/>
              <a:pPr/>
              <a:t>05/06/2019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F8375-D3A8-48D0-A82D-0790321D6EA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377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4E9FD6D-393E-4619-9B42-1CD5A8355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A51AB6E6-0A94-44ED-93E2-0DC5D88E1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A08B369-408A-4F76-A780-F0253D63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D04A66-5D3D-4B14-9880-246CA5D09735}" type="datetime1">
              <a:rPr lang="pt-BR" smtClean="0"/>
              <a:pPr/>
              <a:t>05/06/2019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AFB6244-DEED-4952-9A06-72DAD9C0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DFDI 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4150548E-4CA7-4248-8777-4EECC2735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75" y="6367367"/>
            <a:ext cx="2743200" cy="365125"/>
          </a:xfrm>
        </p:spPr>
        <p:txBody>
          <a:bodyPr/>
          <a:lstStyle/>
          <a:p>
            <a:fld id="{A91AFE69-7FAE-4DBF-9CA2-1F8A3D794A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5687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BC5699B-B173-4374-82BC-84F488EF2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475827E8-AF74-4815-B6CA-58455D9E3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0A633528-CC36-4E91-953E-C59A77C1EB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FEA62-B666-43DB-A73F-1C8C861BA999}" type="datetime1">
              <a:rPr lang="pt-BR" smtClean="0"/>
              <a:pPr/>
              <a:t>05/06/2019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2865E55B-A1E1-4E83-A5F2-C8D9400D8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DFDI 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0E81BEE-4FC5-4E1F-A2C7-D30107DFE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E69-7FAE-4DBF-9CA2-1F8A3D794A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62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9D708D22-E5B0-4957-985F-1AF73FA10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9212"/>
            <a:ext cx="10515600" cy="508775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65F4503-AC96-4710-899A-5DDBB3E4FB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B6804F-FE7C-4B3C-A5D2-E55203E70E43}" type="datetime1">
              <a:rPr lang="pt-BR" smtClean="0"/>
              <a:pPr/>
              <a:t>05/06/2019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24CA5567-9B0C-41DD-86A2-284A7BC46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DFDI 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4CCD3772-79C8-481E-9C23-0CF4D056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E69-7FAE-4DBF-9CA2-1F8A3D794A6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1FBEDD84-0A11-42D0-8F89-A1D16640B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6651812" cy="77787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85218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E8ED269-7DE5-48D7-A668-2C792B67B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83510CA9-3D42-45BD-B77D-081C7FBC0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FE8604A3-79B8-4FB2-9500-3A991A8CD4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CB19BF-829C-4979-91B0-6E9B76198DCA}" type="datetime1">
              <a:rPr lang="pt-BR" smtClean="0"/>
              <a:pPr/>
              <a:t>05/06/2019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7231FC0-2D4D-4070-A4BC-48BD7C8A2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DFDI 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D48D6A1C-E083-4232-9F01-A98126C22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E69-7FAE-4DBF-9CA2-1F8A3D794A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255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CD9CB11-2D6C-492C-A091-2311F6FE0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BBE6CDBD-79F7-4667-9221-905B8BEBAA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89212"/>
            <a:ext cx="5181600" cy="5087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FF44308B-AD3C-4D43-8795-C9F8A68BF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89212"/>
            <a:ext cx="5181600" cy="5087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2AF073A8-91C4-4295-81C3-1C21B51B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AD289A-AA81-45D5-B4D6-8EE368549C42}" type="datetime1">
              <a:rPr lang="pt-BR" smtClean="0"/>
              <a:pPr/>
              <a:t>05/06/2019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37FB2AF8-37A7-4CF2-ADC3-87673AF08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DFDI 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CE1612CE-6123-45BD-A9F2-999B39581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E69-7FAE-4DBF-9CA2-1F8A3D794A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25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A89D0B1B-CF89-476E-9CF0-19652E9E5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6177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E1A27AAE-94CC-4325-9E8E-E112667E0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85682"/>
            <a:ext cx="5157787" cy="420398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E5CCD8E2-EC22-44EF-B7C6-242523BC4D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6177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1CAA7DE5-EE13-4B12-9441-559944773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85682"/>
            <a:ext cx="5183188" cy="420398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5CC68A80-4E26-4EB1-BB0C-702AC0C2A7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F4D728-52CE-407F-872F-75244E796BFC}" type="datetime1">
              <a:rPr lang="pt-BR" smtClean="0"/>
              <a:pPr/>
              <a:t>05/06/2019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407A9AA9-1F66-470B-9988-6563B7B76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DFDI 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24F2BEBA-2181-444A-90E6-446ACFC4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E69-7FAE-4DBF-9CA2-1F8A3D794A6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6B9E74F1-8186-4B8D-BA44-F4B534F2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6651812" cy="77787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33676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9CA58E3-8DE7-4374-B8A2-CAA6460DC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EBBE8E57-61E8-4D78-98B9-A79DC9C6BD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46AD4-83FB-46A4-8DFB-8082DD88A14C}" type="datetime1">
              <a:rPr lang="pt-BR" smtClean="0"/>
              <a:pPr/>
              <a:t>05/06/2019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E73498EC-5B0A-4F5F-9290-C79EC3A0B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DFDI 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FE6F5D47-2EA3-4370-ABEE-79336C173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E69-7FAE-4DBF-9CA2-1F8A3D794A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56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E6F6E225-A0F2-4002-A4F2-0FF8479FA3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B8D728-6428-4EC2-9022-4FD47CB626C7}" type="datetime1">
              <a:rPr lang="pt-BR" smtClean="0"/>
              <a:pPr/>
              <a:t>05/06/2019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D0DB652D-6341-4AC7-AC0E-90EF2AECC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DFDI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C00B37AF-436C-43D1-A5AA-B9874A9E0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E69-7FAE-4DBF-9CA2-1F8A3D794A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094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F524673-8CD1-44FD-855D-BF65FCC7D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C98C16AA-0FD7-4084-9636-844119DD3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59A68EB4-4419-420F-9958-61C1D72A5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AFB5F978-8A33-4282-976A-9C358A4F93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0CE38C-B270-407A-95EF-71B674B4D8E4}" type="datetime1">
              <a:rPr lang="pt-BR" smtClean="0"/>
              <a:pPr/>
              <a:t>05/06/2019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9F657543-E8B3-4C42-B2FA-F955D175E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DFDI 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CCCF09F4-C64A-48F5-8541-1C140567C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E69-7FAE-4DBF-9CA2-1F8A3D794A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41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8050254-19CC-4C8E-97BF-597DDC1F1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D8DD8DB9-8ABE-4FB4-AB6B-F0F9899A26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0D1115A9-E24E-473A-9C1A-40C307E89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49A11DE3-886E-436B-8D80-209E01B2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A9E321-D92E-4CD5-A157-BC6D8FB4163C}" type="datetime1">
              <a:rPr lang="pt-BR" smtClean="0"/>
              <a:pPr/>
              <a:t>05/06/2019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B6FD6F90-610F-4E50-9E4C-DE82BB030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DFDI 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F79BEBEB-E8D4-4026-9F81-20F4D2AD7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E69-7FAE-4DBF-9CA2-1F8A3D794A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49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0A53C399-78BC-43FC-8F92-770A8CF1B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6651812" cy="7778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AF522A38-97C0-4F63-871B-76FEB1842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89212"/>
            <a:ext cx="10515600" cy="5087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10684D21-9DE7-4CE3-944F-F5179A645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DFDI 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E5EED562-0CB9-4C25-A464-BB1FCA7A8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387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AFE69-7FAE-4DBF-9CA2-1F8A3D794A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742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rct=j&amp;q=&amp;esrc=s&amp;source=images&amp;cd=&amp;cad=rja&amp;uact=8&amp;ved=2ahUKEwi2u--lm9rfAhUDEJAKHXHPDbcQjRx6BAgBEAU&amp;url=https://www.metro1.com.br/noticias/politica/66730,governo-bolsonaro-escolhe-patria-amada-brasil-como-slogan.html&amp;psig=AOvVaw0z8Hjvv26u6WJ1DEYW6s4F&amp;ust=1546900424780955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rct=j&amp;q=&amp;esrc=s&amp;source=images&amp;cd=&amp;cad=rja&amp;uact=8&amp;ved=2ahUKEwi2u--lm9rfAhUDEJAKHXHPDbcQjRx6BAgBEAU&amp;url=https://www.metro1.com.br/noticias/politica/66730,governo-bolsonaro-escolhe-patria-amada-brasil-como-slogan.html&amp;psig=AOvVaw0z8Hjvv26u6WJ1DEYW6s4F&amp;ust=1546900424780955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2u--lm9rfAhUDEJAKHXHPDbcQjRx6BAgBEAU&amp;url=https://www.metro1.com.br/noticias/politica/66730,governo-bolsonaro-escolhe-patria-amada-brasil-como-slogan.html&amp;psig=AOvVaw0z8Hjvv26u6WJ1DEYW6s4F&amp;ust=1546900424780955" TargetMode="External"/><Relationship Id="rId2" Type="http://schemas.openxmlformats.org/officeDocument/2006/relationships/hyperlink" Target="http://dados.gov.br/dataset/infraestrutura-federal-de-transportes-instalacoes-portuaria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2u--lm9rfAhUDEJAKHXHPDbcQjRx6BAgBEAU&amp;url=https://www.metro1.com.br/noticias/politica/66730,governo-bolsonaro-escolhe-patria-amada-brasil-como-slogan.html&amp;psig=AOvVaw0z8Hjvv26u6WJ1DEYW6s4F&amp;ust=1546900424780955" TargetMode="External"/><Relationship Id="rId2" Type="http://schemas.openxmlformats.org/officeDocument/2006/relationships/hyperlink" Target="http://dados.gov.br/dataset/malha-hidroviaria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rct=j&amp;q=&amp;esrc=s&amp;source=images&amp;cd=&amp;cad=rja&amp;uact=8&amp;ved=2ahUKEwi2u--lm9rfAhUDEJAKHXHPDbcQjRx6BAgBEAU&amp;url=https://www.metro1.com.br/noticias/politica/66730,governo-bolsonaro-escolhe-patria-amada-brasil-como-slogan.html&amp;psig=AOvVaw0z8Hjvv26u6WJ1DEYW6s4F&amp;ust=1546900424780955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rct=j&amp;q=&amp;esrc=s&amp;source=images&amp;cd=&amp;cad=rja&amp;uact=8&amp;ved=2ahUKEwi2u--lm9rfAhUDEJAKHXHPDbcQjRx6BAgBEAU&amp;url=https://www.metro1.com.br/noticias/politica/66730,governo-bolsonaro-escolhe-patria-amada-brasil-como-slogan.html&amp;psig=AOvVaw0z8Hjvv26u6WJ1DEYW6s4F&amp;ust=1546900424780955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rct=j&amp;q=&amp;esrc=s&amp;source=images&amp;cd=&amp;cad=rja&amp;uact=8&amp;ved=2ahUKEwi2u--lm9rfAhUDEJAKHXHPDbcQjRx6BAgBEAU&amp;url=https://www.metro1.com.br/noticias/politica/66730,governo-bolsonaro-escolhe-patria-amada-brasil-como-slogan.html&amp;psig=AOvVaw0z8Hjvv26u6WJ1DEYW6s4F&amp;ust=1546900424780955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rct=j&amp;q=&amp;esrc=s&amp;source=images&amp;cd=&amp;cad=rja&amp;uact=8&amp;ved=2ahUKEwi2u--lm9rfAhUDEJAKHXHPDbcQjRx6BAgBEAU&amp;url=https://www.metro1.com.br/noticias/politica/66730,governo-bolsonaro-escolhe-patria-amada-brasil-como-slogan.html&amp;psig=AOvVaw0z8Hjvv26u6WJ1DEYW6s4F&amp;ust=1546900424780955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rct=j&amp;q=&amp;esrc=s&amp;source=images&amp;cd=&amp;cad=rja&amp;uact=8&amp;ved=2ahUKEwi2u--lm9rfAhUDEJAKHXHPDbcQjRx6BAgBEAU&amp;url=https://www.metro1.com.br/noticias/politica/66730,governo-bolsonaro-escolhe-patria-amada-brasil-como-slogan.html&amp;psig=AOvVaw0z8Hjvv26u6WJ1DEYW6s4F&amp;ust=1546900424780955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2u--lm9rfAhUDEJAKHXHPDbcQjRx6BAgBEAU&amp;url=https://www.metro1.com.br/noticias/politica/66730,governo-bolsonaro-escolhe-patria-amada-brasil-como-slogan.html&amp;psig=AOvVaw0z8Hjvv26u6WJ1DEYW6s4F&amp;ust=154690042478095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2u--lm9rfAhUDEJAKHXHPDbcQjRx6BAgBEAU&amp;url=https://www.metro1.com.br/noticias/politica/66730,governo-bolsonaro-escolhe-patria-amada-brasil-como-slogan.html&amp;psig=AOvVaw0z8Hjvv26u6WJ1DEYW6s4F&amp;ust=154690042478095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s://www.google.com/url?sa=i&amp;rct=j&amp;q=&amp;esrc=s&amp;source=images&amp;cd=&amp;cad=rja&amp;uact=8&amp;ved=2ahUKEwi2u--lm9rfAhUDEJAKHXHPDbcQjRx6BAgBEAU&amp;url=https://www.metro1.com.br/noticias/politica/66730,governo-bolsonaro-escolhe-patria-amada-brasil-como-slogan.html&amp;psig=AOvVaw0z8Hjvv26u6WJ1DEYW6s4F&amp;ust=1546900424780955" TargetMode="External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rct=j&amp;q=&amp;esrc=s&amp;source=images&amp;cd=&amp;cad=rja&amp;uact=8&amp;ved=2ahUKEwi2u--lm9rfAhUDEJAKHXHPDbcQjRx6BAgBEAU&amp;url=https://www.metro1.com.br/noticias/politica/66730,governo-bolsonaro-escolhe-patria-amada-brasil-como-slogan.html&amp;psig=AOvVaw0z8Hjvv26u6WJ1DEYW6s4F&amp;ust=1546900424780955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8A3F8DF-70C5-418B-80F6-795D7C3FC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0692" y="1020871"/>
            <a:ext cx="8969204" cy="1875041"/>
          </a:xfr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pt-BR" sz="4800" b="1" dirty="0">
                <a:solidFill>
                  <a:schemeClr val="tx1"/>
                </a:solidFill>
              </a:rPr>
              <a:t>Ministério</a:t>
            </a:r>
            <a:r>
              <a:rPr lang="pt-BR" sz="4800" dirty="0">
                <a:solidFill>
                  <a:schemeClr val="tx1"/>
                </a:solidFill>
              </a:rPr>
              <a:t> </a:t>
            </a:r>
            <a:r>
              <a:rPr lang="pt-BR" sz="4800" b="1" dirty="0">
                <a:solidFill>
                  <a:schemeClr val="tx1"/>
                </a:solidFill>
              </a:rPr>
              <a:t>da Infraestrutura</a:t>
            </a:r>
            <a:r>
              <a:rPr lang="pt-BR" sz="4800" dirty="0">
                <a:solidFill>
                  <a:schemeClr val="tx1"/>
                </a:solidFill>
              </a:rPr>
              <a:t/>
            </a:r>
            <a:br>
              <a:rPr lang="pt-BR" sz="4800" dirty="0">
                <a:solidFill>
                  <a:schemeClr val="tx1"/>
                </a:solidFill>
              </a:rPr>
            </a:br>
            <a:endParaRPr lang="pt-BR" sz="4800" dirty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FF805F5-CD45-4047-AB1D-E7FED0516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3185" y="2936253"/>
            <a:ext cx="4596711" cy="737972"/>
          </a:xfrm>
        </p:spPr>
        <p:txBody>
          <a:bodyPr>
            <a:normAutofit lnSpcReduction="10000"/>
          </a:bodyPr>
          <a:lstStyle/>
          <a:p>
            <a:pPr algn="r"/>
            <a:r>
              <a:rPr lang="pt-BR" dirty="0" smtClean="0">
                <a:solidFill>
                  <a:schemeClr val="accent6">
                    <a:lumMod val="50000"/>
                    <a:alpha val="70000"/>
                  </a:schemeClr>
                </a:solidFill>
              </a:rPr>
              <a:t>SECRETARIA NACIONAL DE PORTOS E TRANSPORTES AQUAVIÁRIOS</a:t>
            </a:r>
          </a:p>
        </p:txBody>
      </p:sp>
      <p:pic>
        <p:nvPicPr>
          <p:cNvPr id="5" name="Picture 2" descr="Resultado de imagem para simbolo bolsonaro patr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3619" y="5797675"/>
            <a:ext cx="615256" cy="624721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4354285" y="5428343"/>
            <a:ext cx="2895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Brasília, 05 de junho de 2019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9822357" y="5797675"/>
            <a:ext cx="1621387" cy="624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9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FF805F5-CD45-4047-AB1D-E7FED0516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28" y="716692"/>
            <a:ext cx="10834592" cy="1027442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DADOS ABERTOS</a:t>
            </a:r>
          </a:p>
          <a:p>
            <a:pPr algn="just"/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publicação de Dados Abertos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da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Administração Pública Federal é um dever constitucional em razão do princípio da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publicidade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bem como do direito do cidadão a receber informações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públicas.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Neste contexto, as ações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vão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ao encontro das demandas mais recentes relacionadas com a transparência do setor público, a promoção de maior participação social e a geração de novos serviços desenvolvidos de forma colaborativa pela sociedade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”.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Resultado de imagem para simbolo bolsonaro patr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3619" y="5797675"/>
            <a:ext cx="615256" cy="624721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9822357" y="5797675"/>
            <a:ext cx="1621387" cy="624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7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FF805F5-CD45-4047-AB1D-E7FED0516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28" y="716692"/>
            <a:ext cx="10834592" cy="1027442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DADOS </a:t>
            </a: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ABERTOS - SNPTA</a:t>
            </a:r>
            <a:endParaRPr lang="pt-BR" sz="18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pt-BR" sz="18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http://dados.gov.br/dataset/infraestrutura-federal-de-transportes-instalacoes-portuarias</a:t>
            </a:r>
            <a:endParaRPr lang="pt-BR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Resultado de imagem para simbolo bolsonaro patri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3619" y="5797675"/>
            <a:ext cx="615256" cy="624721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9822357" y="5797675"/>
            <a:ext cx="1621387" cy="624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6572" y="1565603"/>
            <a:ext cx="6944295" cy="512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5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FF805F5-CD45-4047-AB1D-E7FED0516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28" y="716692"/>
            <a:ext cx="10834592" cy="1027442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DADOS </a:t>
            </a: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ABERTOS - SNPTA</a:t>
            </a:r>
          </a:p>
          <a:p>
            <a:pPr algn="l"/>
            <a:r>
              <a:rPr lang="pt-BR" sz="1800" dirty="0">
                <a:hlinkClick r:id="rId2"/>
              </a:rPr>
              <a:t>http://dados.gov.br/dataset/malha-hidroviaria</a:t>
            </a:r>
            <a:endParaRPr lang="pt-BR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Resultado de imagem para simbolo bolsonaro patri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3619" y="5797675"/>
            <a:ext cx="615256" cy="624721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9822357" y="5797675"/>
            <a:ext cx="1621387" cy="624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8200" y="1481411"/>
            <a:ext cx="6773333" cy="527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8A3F8DF-70C5-418B-80F6-795D7C3FC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9896" y="1442935"/>
            <a:ext cx="10042504" cy="445500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pt-BR" sz="2800" b="1" dirty="0">
                <a:solidFill>
                  <a:schemeClr val="tx1"/>
                </a:solidFill>
              </a:rPr>
              <a:t>SECRETARIA NACIONAL DE PORTOS E TRANSPORTES AQUAVIÁRIOS</a:t>
            </a:r>
            <a:endParaRPr lang="pt-BR" sz="4800" b="1" dirty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FF805F5-CD45-4047-AB1D-E7FED0516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3078" y="2479054"/>
            <a:ext cx="8730541" cy="1317694"/>
          </a:xfrm>
        </p:spPr>
        <p:txBody>
          <a:bodyPr>
            <a:normAutofit lnSpcReduction="10000"/>
          </a:bodyPr>
          <a:lstStyle/>
          <a:p>
            <a:pPr algn="r"/>
            <a:r>
              <a:rPr lang="pt-BR" b="1" u="sng" dirty="0" smtClean="0">
                <a:solidFill>
                  <a:schemeClr val="accent1">
                    <a:lumMod val="75000"/>
                    <a:alpha val="70000"/>
                  </a:schemeClr>
                </a:solidFill>
              </a:rPr>
              <a:t>Anderson Moreno Luz</a:t>
            </a:r>
          </a:p>
          <a:p>
            <a:pPr algn="r"/>
            <a:r>
              <a:rPr lang="pt-BR" dirty="0" smtClean="0">
                <a:solidFill>
                  <a:schemeClr val="accent1">
                    <a:lumMod val="75000"/>
                    <a:alpha val="70000"/>
                  </a:schemeClr>
                </a:solidFill>
              </a:rPr>
              <a:t>Coordenador-Geral de Gestão e Controle</a:t>
            </a:r>
          </a:p>
          <a:p>
            <a:pPr algn="r"/>
            <a:r>
              <a:rPr lang="pt-BR" dirty="0" smtClean="0">
                <a:solidFill>
                  <a:schemeClr val="accent1">
                    <a:lumMod val="75000"/>
                    <a:alpha val="70000"/>
                  </a:schemeClr>
                </a:solidFill>
              </a:rPr>
              <a:t>Gabinete </a:t>
            </a:r>
            <a:r>
              <a:rPr lang="pt-BR" dirty="0">
                <a:solidFill>
                  <a:schemeClr val="accent1">
                    <a:lumMod val="75000"/>
                    <a:alpha val="70000"/>
                  </a:schemeClr>
                </a:solidFill>
              </a:rPr>
              <a:t>da Secretaria Nacional de Portos e Transportes </a:t>
            </a:r>
            <a:r>
              <a:rPr lang="pt-BR" dirty="0" err="1" smtClean="0">
                <a:solidFill>
                  <a:schemeClr val="accent1">
                    <a:lumMod val="75000"/>
                    <a:alpha val="70000"/>
                  </a:schemeClr>
                </a:solidFill>
              </a:rPr>
              <a:t>Aquaviários</a:t>
            </a:r>
            <a:endParaRPr lang="pt-BR" dirty="0">
              <a:solidFill>
                <a:schemeClr val="accent1">
                  <a:lumMod val="75000"/>
                  <a:alpha val="70000"/>
                </a:schemeClr>
              </a:solidFill>
            </a:endParaRPr>
          </a:p>
        </p:txBody>
      </p:sp>
      <p:pic>
        <p:nvPicPr>
          <p:cNvPr id="5" name="Picture 2" descr="Resultado de imagem para simbolo bolsonaro patr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3619" y="5797675"/>
            <a:ext cx="615256" cy="624721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9822357" y="5797675"/>
            <a:ext cx="1621387" cy="624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="" xmlns:a16="http://schemas.microsoft.com/office/drawing/2014/main" id="{EFF805F5-CD45-4047-AB1D-E7FED0516876}"/>
              </a:ext>
            </a:extLst>
          </p:cNvPr>
          <p:cNvSpPr txBox="1">
            <a:spLocks/>
          </p:cNvSpPr>
          <p:nvPr/>
        </p:nvSpPr>
        <p:spPr>
          <a:xfrm>
            <a:off x="4967202" y="4447003"/>
            <a:ext cx="1666591" cy="4430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b="1" u="sng" dirty="0" smtClean="0">
                <a:solidFill>
                  <a:schemeClr val="accent6">
                    <a:lumMod val="50000"/>
                    <a:alpha val="70000"/>
                  </a:schemeClr>
                </a:solidFill>
              </a:rPr>
              <a:t>OBRIGADO!</a:t>
            </a:r>
            <a:endParaRPr lang="pt-BR" dirty="0" smtClean="0">
              <a:solidFill>
                <a:schemeClr val="accent6">
                  <a:lumMod val="50000"/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5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m para simbolo bolsonaro patr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3619" y="5797675"/>
            <a:ext cx="615256" cy="624721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9822357" y="5797675"/>
            <a:ext cx="1621387" cy="624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36861" y="1047583"/>
            <a:ext cx="6597372" cy="115124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SECRETARIA NACIONAL DE PORTOS E TRANSPORTES AQUAVIÁRIOS</a:t>
            </a:r>
          </a:p>
          <a:p>
            <a:pPr algn="ctr"/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DIOGO PILONI E SILVA (Secretário)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309697" y="2281823"/>
            <a:ext cx="3051700" cy="781104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GABINETE</a:t>
            </a:r>
          </a:p>
          <a:p>
            <a:pPr algn="ctr"/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Rita </a:t>
            </a: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Munck (Chefe de Gabinete)</a:t>
            </a:r>
            <a:endParaRPr lang="pt-BR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Anderson </a:t>
            </a: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Moreno (Coordenador-Geral)</a:t>
            </a:r>
            <a:endParaRPr lang="pt-B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536861" y="3206064"/>
            <a:ext cx="2808312" cy="1296144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accent1">
                    <a:lumMod val="75000"/>
                  </a:schemeClr>
                </a:solidFill>
              </a:rPr>
              <a:t>DEPARTAMENTO DE NOVAS OUTORGAS E POLÍTICAS REGULATÓRIAS PORTUÁRIAS</a:t>
            </a:r>
          </a:p>
          <a:p>
            <a:pPr algn="ctr"/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t-BR" sz="1200" b="1" dirty="0">
                <a:solidFill>
                  <a:schemeClr val="accent1">
                    <a:lumMod val="75000"/>
                  </a:schemeClr>
                </a:solidFill>
              </a:rPr>
              <a:t>Fábio Lavor Teixeira (Diretor)</a:t>
            </a:r>
          </a:p>
          <a:p>
            <a:pPr algn="ctr"/>
            <a:r>
              <a:rPr lang="pt-BR" sz="1200" dirty="0">
                <a:solidFill>
                  <a:schemeClr val="accent1">
                    <a:lumMod val="75000"/>
                  </a:schemeClr>
                </a:solidFill>
              </a:rPr>
              <a:t>Luiz </a:t>
            </a:r>
            <a:r>
              <a:rPr lang="pt-BR" sz="1200" dirty="0" err="1">
                <a:solidFill>
                  <a:schemeClr val="accent1">
                    <a:lumMod val="75000"/>
                  </a:schemeClr>
                </a:solidFill>
              </a:rPr>
              <a:t>Scarduelli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</a:rPr>
              <a:t> (Coordenador-Geral)</a:t>
            </a:r>
          </a:p>
          <a:p>
            <a:pPr algn="ctr"/>
            <a:r>
              <a:rPr lang="pt-BR" sz="1200" dirty="0">
                <a:solidFill>
                  <a:schemeClr val="accent1">
                    <a:lumMod val="75000"/>
                  </a:schemeClr>
                </a:solidFill>
              </a:rPr>
              <a:t>Disney Barroca (Coordenador-Geral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algn="ctr"/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</a:rPr>
              <a:t>Daniel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</a:rPr>
              <a:t>Aldigueri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</a:rPr>
              <a:t> (Coordenador-Geral)</a:t>
            </a: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325921" y="3206064"/>
            <a:ext cx="2808312" cy="1296144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accent1">
                    <a:lumMod val="75000"/>
                  </a:schemeClr>
                </a:solidFill>
              </a:rPr>
              <a:t>DEPARTAMENTO DE GESTÃO E MODERNIZAÇÃO PORTUÁRIA</a:t>
            </a:r>
          </a:p>
          <a:p>
            <a:pPr algn="ctr"/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t-BR" sz="1200" b="1" dirty="0">
                <a:solidFill>
                  <a:schemeClr val="accent1">
                    <a:lumMod val="75000"/>
                  </a:schemeClr>
                </a:solidFill>
              </a:rPr>
              <a:t>Fernanda </a:t>
            </a:r>
            <a:r>
              <a:rPr lang="pt-BR" sz="1200" b="1" dirty="0" err="1">
                <a:solidFill>
                  <a:schemeClr val="accent1">
                    <a:lumMod val="75000"/>
                  </a:schemeClr>
                </a:solidFill>
              </a:rPr>
              <a:t>Rumblesperger</a:t>
            </a:r>
            <a:r>
              <a:rPr lang="pt-BR" sz="1200" b="1" dirty="0">
                <a:solidFill>
                  <a:schemeClr val="accent1">
                    <a:lumMod val="75000"/>
                  </a:schemeClr>
                </a:solidFill>
              </a:rPr>
              <a:t> (Diretora)</a:t>
            </a:r>
          </a:p>
          <a:p>
            <a:pPr algn="ctr"/>
            <a:r>
              <a:rPr lang="pt-BR" sz="1200" dirty="0">
                <a:solidFill>
                  <a:schemeClr val="accent1">
                    <a:lumMod val="75000"/>
                  </a:schemeClr>
                </a:solidFill>
              </a:rPr>
              <a:t>Alessandro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</a:rPr>
              <a:t>Lemos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</a:rPr>
              <a:t>Coordenador-Geral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algn="ctr"/>
            <a:r>
              <a:rPr lang="pt-BR" sz="1200" dirty="0">
                <a:solidFill>
                  <a:schemeClr val="accent1">
                    <a:lumMod val="75000"/>
                  </a:schemeClr>
                </a:solidFill>
              </a:rPr>
              <a:t>Luciano </a:t>
            </a:r>
            <a:r>
              <a:rPr lang="pt-BR" sz="1200" dirty="0" err="1">
                <a:solidFill>
                  <a:schemeClr val="accent1">
                    <a:lumMod val="75000"/>
                  </a:schemeClr>
                </a:solidFill>
              </a:rPr>
              <a:t>Bissi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</a:rPr>
              <a:t>Coordenador-Geral)</a:t>
            </a:r>
          </a:p>
          <a:p>
            <a:pPr algn="ctr"/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</a:rPr>
              <a:t>Leandro Vargas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</a:rPr>
              <a:t>(Coordenador-Geral)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536861" y="4647104"/>
            <a:ext cx="2808312" cy="128972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accent1">
                    <a:lumMod val="75000"/>
                  </a:schemeClr>
                </a:solidFill>
              </a:rPr>
              <a:t>DEPARTAMENTO DE NAVEGAÇÃO E HIDROVIAS</a:t>
            </a:r>
          </a:p>
          <a:p>
            <a:pPr algn="ctr"/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t-BR" sz="1200" b="1" dirty="0">
                <a:solidFill>
                  <a:schemeClr val="accent1">
                    <a:lumMod val="75000"/>
                  </a:schemeClr>
                </a:solidFill>
              </a:rPr>
              <a:t>Dino Antunes Dias Batista (Diretor)</a:t>
            </a:r>
          </a:p>
          <a:p>
            <a:pPr algn="ctr"/>
            <a:r>
              <a:rPr lang="pt-BR" sz="1200" dirty="0" err="1">
                <a:solidFill>
                  <a:schemeClr val="accent1">
                    <a:lumMod val="75000"/>
                  </a:schemeClr>
                </a:solidFill>
              </a:rPr>
              <a:t>Karênina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1200" dirty="0" err="1">
                <a:solidFill>
                  <a:schemeClr val="accent1">
                    <a:lumMod val="75000"/>
                  </a:schemeClr>
                </a:solidFill>
              </a:rPr>
              <a:t>Dian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</a:rPr>
              <a:t> (Coordenadora-Geral)</a:t>
            </a:r>
          </a:p>
          <a:p>
            <a:pPr algn="ctr"/>
            <a:r>
              <a:rPr lang="pt-BR" sz="1200" dirty="0">
                <a:solidFill>
                  <a:schemeClr val="accent1">
                    <a:lumMod val="75000"/>
                  </a:schemeClr>
                </a:solidFill>
              </a:rPr>
              <a:t>Bruna Arruda (Coordenadora-Geral)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6325922" y="4647103"/>
            <a:ext cx="2808311" cy="128972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accent1">
                    <a:lumMod val="75000"/>
                  </a:schemeClr>
                </a:solidFill>
              </a:rPr>
              <a:t>DEPARTAMENTO DE GESTÃO DE CONTRATOS</a:t>
            </a:r>
          </a:p>
          <a:p>
            <a:pPr algn="ctr"/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t-BR" sz="1200" b="1" dirty="0">
                <a:solidFill>
                  <a:schemeClr val="accent1">
                    <a:lumMod val="75000"/>
                  </a:schemeClr>
                </a:solidFill>
              </a:rPr>
              <a:t>Flávia </a:t>
            </a:r>
            <a:r>
              <a:rPr lang="pt-BR" sz="1200" b="1" dirty="0" err="1">
                <a:solidFill>
                  <a:schemeClr val="accent1">
                    <a:lumMod val="75000"/>
                  </a:schemeClr>
                </a:solidFill>
              </a:rPr>
              <a:t>Takafashi</a:t>
            </a:r>
            <a:r>
              <a:rPr lang="pt-BR" sz="1200" b="1" dirty="0">
                <a:solidFill>
                  <a:schemeClr val="accent1">
                    <a:lumMod val="75000"/>
                  </a:schemeClr>
                </a:solidFill>
              </a:rPr>
              <a:t> (Diretora)</a:t>
            </a:r>
          </a:p>
          <a:p>
            <a:pPr algn="ctr"/>
            <a:r>
              <a:rPr lang="pt-BR" sz="1200" dirty="0">
                <a:solidFill>
                  <a:schemeClr val="accent1">
                    <a:lumMod val="75000"/>
                  </a:schemeClr>
                </a:solidFill>
              </a:rPr>
              <a:t>Urbano Lopes (Coordenador-Geral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algn="ctr"/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</a:rPr>
              <a:t>Leandro Bernardino (Coordenador-Geral)</a:t>
            </a:r>
            <a:endParaRPr lang="pt-B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5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FF805F5-CD45-4047-AB1D-E7FED0516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28" y="716691"/>
            <a:ext cx="10834592" cy="5080983"/>
          </a:xfrm>
        </p:spPr>
        <p:txBody>
          <a:bodyPr>
            <a:noAutofit/>
          </a:bodyPr>
          <a:lstStyle/>
          <a:p>
            <a:pPr algn="l"/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À Secretaria Nacional de Portos e Transportes Aquaviários </a:t>
            </a: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compete (1/2):</a:t>
            </a:r>
            <a:endParaRPr lang="pt-BR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 algn="l">
              <a:buFontTx/>
              <a:buChar char="-"/>
            </a:pP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política 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nacional de </a:t>
            </a:r>
            <a:r>
              <a:rPr lang="pt-BR" sz="1800" b="1" dirty="0" smtClean="0">
                <a:solidFill>
                  <a:schemeClr val="accent1">
                    <a:lumMod val="75000"/>
                  </a:schemeClr>
                </a:solidFill>
              </a:rPr>
              <a:t>transporte </a:t>
            </a:r>
            <a:r>
              <a:rPr lang="pt-BR" sz="1800" b="1" dirty="0">
                <a:solidFill>
                  <a:schemeClr val="accent1">
                    <a:lumMod val="75000"/>
                  </a:schemeClr>
                </a:solidFill>
              </a:rPr>
              <a:t>aquaviário e portuário</a:t>
            </a: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pt-BR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 algn="l">
              <a:buFontTx/>
              <a:buChar char="-"/>
            </a:pPr>
            <a:r>
              <a:rPr lang="pt-BR" sz="1800" b="1" dirty="0" smtClean="0">
                <a:solidFill>
                  <a:schemeClr val="accent1">
                    <a:lumMod val="75000"/>
                  </a:schemeClr>
                </a:solidFill>
              </a:rPr>
              <a:t>planejamento</a:t>
            </a:r>
            <a:r>
              <a:rPr lang="pt-BR" sz="1800" b="1" dirty="0">
                <a:solidFill>
                  <a:schemeClr val="accent1">
                    <a:lumMod val="75000"/>
                  </a:schemeClr>
                </a:solidFill>
              </a:rPr>
              <a:t>, priorização de projetos e investimentos</a:t>
            </a: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pt-BR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 algn="l">
              <a:buFontTx/>
              <a:buChar char="-"/>
            </a:pP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diretrizes 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para a </a:t>
            </a:r>
            <a:r>
              <a:rPr lang="pt-BR" sz="1800" b="1" dirty="0" smtClean="0">
                <a:solidFill>
                  <a:schemeClr val="accent1">
                    <a:lumMod val="75000"/>
                  </a:schemeClr>
                </a:solidFill>
              </a:rPr>
              <a:t>elaboração de </a:t>
            </a:r>
            <a:r>
              <a:rPr lang="pt-BR" sz="1800" b="1" dirty="0">
                <a:solidFill>
                  <a:schemeClr val="accent1">
                    <a:lumMod val="75000"/>
                  </a:schemeClr>
                </a:solidFill>
              </a:rPr>
              <a:t>outorga e de propostas tarifárias</a:t>
            </a: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pt-BR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 algn="l">
              <a:buFontTx/>
              <a:buChar char="-"/>
            </a:pP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planos 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de outorgas para </a:t>
            </a:r>
            <a:r>
              <a:rPr lang="pt-BR" sz="1800" b="1" dirty="0">
                <a:solidFill>
                  <a:schemeClr val="accent1">
                    <a:lumMod val="75000"/>
                  </a:schemeClr>
                </a:solidFill>
              </a:rPr>
              <a:t>exploração da infraestrutura 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e de </a:t>
            </a:r>
            <a:r>
              <a:rPr lang="pt-BR" sz="1800" b="1" dirty="0">
                <a:solidFill>
                  <a:schemeClr val="accent1">
                    <a:lumMod val="75000"/>
                  </a:schemeClr>
                </a:solidFill>
              </a:rPr>
              <a:t>prestação de serviços do setor de portos e instalações portuárias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 marítimos, fluviais e lacustres</a:t>
            </a: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pt-BR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 algn="l">
              <a:buFontTx/>
              <a:buChar char="-"/>
            </a:pPr>
            <a:r>
              <a:rPr lang="pt-BR" sz="1800" b="1" dirty="0" smtClean="0">
                <a:solidFill>
                  <a:schemeClr val="accent1">
                    <a:lumMod val="75000"/>
                  </a:schemeClr>
                </a:solidFill>
              </a:rPr>
              <a:t>propor DUP, planos </a:t>
            </a:r>
            <a:r>
              <a:rPr lang="pt-BR" sz="1800" b="1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pt-BR" sz="1800" b="1" dirty="0" smtClean="0">
                <a:solidFill>
                  <a:schemeClr val="accent1">
                    <a:lumMod val="75000"/>
                  </a:schemeClr>
                </a:solidFill>
              </a:rPr>
              <a:t>investimentos</a:t>
            </a: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celebração de instrumentos de cooperação técnica e administrativa</a:t>
            </a: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pt-BR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 algn="l">
              <a:buFontTx/>
              <a:buChar char="-"/>
            </a:pP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tratar de </a:t>
            </a:r>
            <a:r>
              <a:rPr lang="pt-BR" sz="1800" b="1" dirty="0" smtClean="0">
                <a:solidFill>
                  <a:schemeClr val="accent1">
                    <a:lumMod val="75000"/>
                  </a:schemeClr>
                </a:solidFill>
              </a:rPr>
              <a:t>convênios </a:t>
            </a:r>
            <a:r>
              <a:rPr lang="pt-BR" sz="1800" b="1" dirty="0">
                <a:solidFill>
                  <a:schemeClr val="accent1">
                    <a:lumMod val="75000"/>
                  </a:schemeClr>
                </a:solidFill>
              </a:rPr>
              <a:t>de delegação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com 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Estados, o Distrito Federal e os Municípios, por meio de </a:t>
            </a: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da 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exploração de ativos dos setores de transporte aquaviário e portuário</a:t>
            </a: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pt-BR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 algn="l">
              <a:buFontTx/>
              <a:buChar char="-"/>
            </a:pP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propor 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a aprovação dos </a:t>
            </a:r>
            <a:r>
              <a:rPr lang="pt-BR" sz="1800" b="1" dirty="0">
                <a:solidFill>
                  <a:schemeClr val="accent1">
                    <a:lumMod val="75000"/>
                  </a:schemeClr>
                </a:solidFill>
              </a:rPr>
              <a:t>planos de desenvolvimento e zoneamento dos portos marítimos, fluviais e lacustres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pt-BR" sz="1800" u="sng" dirty="0">
                <a:solidFill>
                  <a:schemeClr val="accent1">
                    <a:lumMod val="75000"/>
                  </a:schemeClr>
                </a:solidFill>
              </a:rPr>
              <a:t>elaborados pelas administrações portuárias</a:t>
            </a: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pt-BR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 algn="l">
              <a:buFontTx/>
              <a:buChar char="-"/>
            </a:pP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monitorar 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e avaliar a </a:t>
            </a:r>
            <a:r>
              <a:rPr lang="pt-BR" sz="1800" b="1" dirty="0">
                <a:solidFill>
                  <a:schemeClr val="accent1">
                    <a:lumMod val="75000"/>
                  </a:schemeClr>
                </a:solidFill>
              </a:rPr>
              <a:t>execução física, orçamentária e financeira das ações em andamento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 nas entidades vinculadas e inseridas nos programas dos setores de transporte aquaviário e portuário</a:t>
            </a: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pt-BR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Resultado de imagem para simbolo bolsonaro patr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3619" y="5797675"/>
            <a:ext cx="615256" cy="624721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9822357" y="5797675"/>
            <a:ext cx="1621387" cy="624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6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FF805F5-CD45-4047-AB1D-E7FED0516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28" y="716691"/>
            <a:ext cx="10834592" cy="5080983"/>
          </a:xfrm>
        </p:spPr>
        <p:txBody>
          <a:bodyPr>
            <a:noAutofit/>
          </a:bodyPr>
          <a:lstStyle/>
          <a:p>
            <a:pPr algn="l"/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À Secretaria Nacional de Portos e Transportes Aquaviários </a:t>
            </a: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compete (2/2):</a:t>
            </a:r>
            <a:endParaRPr lang="pt-BR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 algn="l">
              <a:buFontTx/>
              <a:buChar char="-"/>
            </a:pPr>
            <a:r>
              <a:rPr lang="pt-BR" sz="1800" b="1" dirty="0" smtClean="0">
                <a:solidFill>
                  <a:schemeClr val="accent1">
                    <a:lumMod val="75000"/>
                  </a:schemeClr>
                </a:solidFill>
              </a:rPr>
              <a:t>CONAPORTOS</a:t>
            </a: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pt-BR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 algn="l">
              <a:buFontTx/>
              <a:buChar char="-"/>
            </a:pPr>
            <a:r>
              <a:rPr lang="pt-BR" sz="1800" b="1" dirty="0" smtClean="0">
                <a:solidFill>
                  <a:schemeClr val="accent1">
                    <a:lumMod val="75000"/>
                  </a:schemeClr>
                </a:solidFill>
              </a:rPr>
              <a:t>políticas </a:t>
            </a:r>
            <a:r>
              <a:rPr lang="pt-BR" sz="1800" b="1" dirty="0">
                <a:solidFill>
                  <a:schemeClr val="accent1">
                    <a:lumMod val="75000"/>
                  </a:schemeClr>
                </a:solidFill>
              </a:rPr>
              <a:t>e diretrizes para o desenvolvimento da marinha mercante e da indústria naval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endParaRPr lang="pt-BR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 algn="l">
              <a:buFontTx/>
              <a:buChar char="-"/>
            </a:pP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propor 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a celebração de </a:t>
            </a:r>
            <a:r>
              <a:rPr lang="pt-BR" sz="1800" b="1" dirty="0">
                <a:solidFill>
                  <a:schemeClr val="accent1">
                    <a:lumMod val="75000"/>
                  </a:schemeClr>
                </a:solidFill>
              </a:rPr>
              <a:t>contratos de concessão, arrendamento e autorização de instalações portuárias</a:t>
            </a: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pt-BR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 algn="l">
              <a:buFontTx/>
              <a:buChar char="-"/>
            </a:pP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propor 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a celebração de </a:t>
            </a:r>
            <a:r>
              <a:rPr lang="pt-BR" sz="1800" b="1" dirty="0">
                <a:solidFill>
                  <a:schemeClr val="accent1">
                    <a:lumMod val="75000"/>
                  </a:schemeClr>
                </a:solidFill>
              </a:rPr>
              <a:t>contratos para o desenvolvimento da infraestrutura e da superestrutura aquaviária dos portos e instalações portuárias 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marítimos, fluviais e lacustres</a:t>
            </a: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pt-BR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 algn="l">
              <a:buFontTx/>
              <a:buChar char="-"/>
            </a:pPr>
            <a:r>
              <a:rPr lang="pt-BR" sz="1800" b="1" dirty="0" smtClean="0">
                <a:solidFill>
                  <a:schemeClr val="accent1">
                    <a:lumMod val="75000"/>
                  </a:schemeClr>
                </a:solidFill>
              </a:rPr>
              <a:t>executar </a:t>
            </a:r>
            <a:r>
              <a:rPr lang="pt-BR" sz="1800" b="1" dirty="0">
                <a:solidFill>
                  <a:schemeClr val="accent1">
                    <a:lumMod val="75000"/>
                  </a:schemeClr>
                </a:solidFill>
              </a:rPr>
              <a:t>direta ou indiretamente ações e programas de construção, ampliação, reforma e modernização da infraestrutura portuária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endParaRPr lang="pt-BR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 algn="l">
              <a:buFontTx/>
              <a:buChar char="-"/>
            </a:pP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tratar dos requerimentos 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de anuência prévia para </a:t>
            </a:r>
            <a:r>
              <a:rPr lang="pt-BR" sz="1800" b="1" dirty="0">
                <a:solidFill>
                  <a:schemeClr val="accent1">
                    <a:lumMod val="75000"/>
                  </a:schemeClr>
                </a:solidFill>
              </a:rPr>
              <a:t>concessão de infraestrutura portuária delegada aos Estados, ao Distrito Federal e ao Município</a:t>
            </a:r>
            <a:r>
              <a:rPr lang="pt-BR" sz="18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171450" indent="-171450" algn="l">
              <a:buFontTx/>
              <a:buChar char="-"/>
            </a:pPr>
            <a:endParaRPr lang="pt-BR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Resultado de imagem para simbolo bolsonaro patr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3619" y="5797675"/>
            <a:ext cx="615256" cy="624721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9822357" y="5797675"/>
            <a:ext cx="1621387" cy="624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7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m para simbolo bolsonaro patr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3619" y="5797675"/>
            <a:ext cx="615256" cy="624721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9822357" y="5797675"/>
            <a:ext cx="1621387" cy="624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1735667" y="2650366"/>
            <a:ext cx="8847666" cy="1166260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rgbClr val="376092"/>
                </a:solidFill>
              </a:rPr>
              <a:t>Processos Ouvidoria SNPTA/MINFRA</a:t>
            </a:r>
            <a:r>
              <a:rPr lang="pt-BR" sz="4000" b="1" dirty="0">
                <a:solidFill>
                  <a:srgbClr val="376092"/>
                </a:solidFill>
              </a:rPr>
              <a:t/>
            </a:r>
            <a:br>
              <a:rPr lang="pt-BR" sz="4000" b="1" dirty="0">
                <a:solidFill>
                  <a:srgbClr val="376092"/>
                </a:solidFill>
              </a:rPr>
            </a:b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63009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914400"/>
            <a:ext cx="3200400" cy="116205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FF805F5-CD45-4047-AB1D-E7FED0516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28" y="716691"/>
            <a:ext cx="10834592" cy="5080983"/>
          </a:xfrm>
        </p:spPr>
        <p:txBody>
          <a:bodyPr>
            <a:noAutofit/>
          </a:bodyPr>
          <a:lstStyle/>
          <a:p>
            <a:pPr algn="l"/>
            <a:endParaRPr lang="pt-BR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pt-BR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pt-BR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A SNPTA trabalhou em </a:t>
            </a:r>
            <a:r>
              <a:rPr lang="pt-BR" sz="2800" b="1" dirty="0" smtClean="0">
                <a:solidFill>
                  <a:srgbClr val="FF0000"/>
                </a:solidFill>
              </a:rPr>
              <a:t>2018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Em </a:t>
            </a:r>
            <a:r>
              <a:rPr lang="pt-BR" sz="2800" b="1" dirty="0" smtClean="0">
                <a:solidFill>
                  <a:srgbClr val="FF0000"/>
                </a:solidFill>
              </a:rPr>
              <a:t>375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 processos relativos ao </a:t>
            </a:r>
            <a:r>
              <a:rPr lang="pt-BR" sz="2800" b="1" dirty="0" err="1" smtClean="0">
                <a:solidFill>
                  <a:schemeClr val="accent1">
                    <a:lumMod val="75000"/>
                  </a:schemeClr>
                </a:solidFill>
              </a:rPr>
              <a:t>e-SIC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Obteve uma média de </a:t>
            </a:r>
            <a:r>
              <a:rPr lang="pt-BR" sz="2800" b="1" dirty="0" smtClean="0">
                <a:solidFill>
                  <a:srgbClr val="FF0000"/>
                </a:solidFill>
              </a:rPr>
              <a:t>14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 dias para resposta de cada processo aberto sob sua responsabilidade.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No total envolveu aproximadamente </a:t>
            </a:r>
            <a:r>
              <a:rPr lang="pt-BR" sz="2800" b="1" dirty="0" smtClean="0">
                <a:solidFill>
                  <a:srgbClr val="FF0000"/>
                </a:solidFill>
              </a:rPr>
              <a:t>41.842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horas de trabalho de profissionais para responder as demandas do </a:t>
            </a:r>
            <a:r>
              <a:rPr lang="pt-BR" sz="2800" b="1" dirty="0" err="1" smtClean="0">
                <a:solidFill>
                  <a:schemeClr val="accent1">
                    <a:lumMod val="75000"/>
                  </a:schemeClr>
                </a:solidFill>
              </a:rPr>
              <a:t>e-SIC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pt-B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Resultado de imagem para simbolo bolsonaro patri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3619" y="5797675"/>
            <a:ext cx="615256" cy="624721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9822357" y="5797675"/>
            <a:ext cx="1621387" cy="624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7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914400"/>
            <a:ext cx="3200400" cy="116205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FF805F5-CD45-4047-AB1D-E7FED0516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28" y="716691"/>
            <a:ext cx="10834592" cy="5080983"/>
          </a:xfrm>
        </p:spPr>
        <p:txBody>
          <a:bodyPr>
            <a:noAutofit/>
          </a:bodyPr>
          <a:lstStyle/>
          <a:p>
            <a:pPr algn="l"/>
            <a:endParaRPr lang="pt-BR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pt-BR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pt-BR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A SNPTA até maio de </a:t>
            </a:r>
            <a:r>
              <a:rPr lang="pt-BR" sz="2800" b="1" dirty="0" smtClean="0">
                <a:solidFill>
                  <a:srgbClr val="FF0000"/>
                </a:solidFill>
              </a:rPr>
              <a:t>2019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 trabalhou: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Em </a:t>
            </a:r>
            <a:r>
              <a:rPr lang="pt-BR" sz="2800" b="1" dirty="0" smtClean="0">
                <a:solidFill>
                  <a:srgbClr val="FF0000"/>
                </a:solidFill>
              </a:rPr>
              <a:t>120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 processos relativos ao </a:t>
            </a:r>
            <a:r>
              <a:rPr lang="pt-BR" sz="2800" b="1" dirty="0" err="1" smtClean="0">
                <a:solidFill>
                  <a:schemeClr val="accent1">
                    <a:lumMod val="75000"/>
                  </a:schemeClr>
                </a:solidFill>
              </a:rPr>
              <a:t>e-SIC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Obteve uma média de </a:t>
            </a:r>
            <a:r>
              <a:rPr lang="pt-BR" sz="2800" b="1" dirty="0">
                <a:solidFill>
                  <a:srgbClr val="FF0000"/>
                </a:solidFill>
              </a:rPr>
              <a:t>1</a:t>
            </a:r>
            <a:r>
              <a:rPr lang="pt-BR" sz="2800" b="1" dirty="0" smtClean="0">
                <a:solidFill>
                  <a:srgbClr val="FF0000"/>
                </a:solidFill>
              </a:rPr>
              <a:t>0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 dias para resposta de cada processo aberto sob sua responsabilidade.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No total envolveu aproximadamente </a:t>
            </a:r>
            <a:r>
              <a:rPr lang="pt-BR" sz="2800" b="1" dirty="0" smtClean="0">
                <a:solidFill>
                  <a:srgbClr val="FF0000"/>
                </a:solidFill>
              </a:rPr>
              <a:t>9.945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horas de trabalho de profissionais para responder as demandas do </a:t>
            </a:r>
            <a:r>
              <a:rPr lang="pt-BR" sz="2800" b="1" dirty="0" err="1" smtClean="0">
                <a:solidFill>
                  <a:schemeClr val="accent1">
                    <a:lumMod val="75000"/>
                  </a:schemeClr>
                </a:solidFill>
              </a:rPr>
              <a:t>e-SIC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pt-B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Resultado de imagem para simbolo bolsonaro patri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3619" y="5797675"/>
            <a:ext cx="615256" cy="624721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9822357" y="5797675"/>
            <a:ext cx="1621387" cy="624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0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914400"/>
            <a:ext cx="3200400" cy="116205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FF805F5-CD45-4047-AB1D-E7FED0516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28" y="716691"/>
            <a:ext cx="10834592" cy="5080983"/>
          </a:xfrm>
        </p:spPr>
        <p:txBody>
          <a:bodyPr>
            <a:noAutofit/>
          </a:bodyPr>
          <a:lstStyle/>
          <a:p>
            <a:pPr algn="l"/>
            <a:endParaRPr lang="pt-BR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pt-BR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pt-BR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pt-BR" sz="28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Resultado de imagem para simbolo bolsonaro patri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3619" y="5797675"/>
            <a:ext cx="615256" cy="624721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9822357" y="5797675"/>
            <a:ext cx="1621387" cy="624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403837853"/>
              </p:ext>
            </p:extLst>
          </p:nvPr>
        </p:nvGraphicFramePr>
        <p:xfrm>
          <a:off x="2336800" y="2076450"/>
          <a:ext cx="6146800" cy="4061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8527990" y="3072516"/>
            <a:ext cx="3010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/>
              <a:t>MÉDIA: 29 entradas por mês</a:t>
            </a:r>
            <a:endParaRPr lang="pt-BR" b="1" u="sng" dirty="0"/>
          </a:p>
        </p:txBody>
      </p:sp>
    </p:spTree>
    <p:extLst>
      <p:ext uri="{BB962C8B-B14F-4D97-AF65-F5344CB8AC3E}">
        <p14:creationId xmlns:p14="http://schemas.microsoft.com/office/powerpoint/2010/main" val="211492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FF805F5-CD45-4047-AB1D-E7FED0516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152" y="962223"/>
            <a:ext cx="10834592" cy="5080983"/>
          </a:xfrm>
        </p:spPr>
        <p:txBody>
          <a:bodyPr>
            <a:noAutofit/>
          </a:bodyPr>
          <a:lstStyle/>
          <a:p>
            <a:pPr algn="l"/>
            <a:endParaRPr lang="pt-BR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pt-BR" sz="2800" b="1" u="sng" dirty="0" smtClean="0">
                <a:solidFill>
                  <a:schemeClr val="accent1">
                    <a:lumMod val="75000"/>
                  </a:schemeClr>
                </a:solidFill>
              </a:rPr>
              <a:t>ACESSO EXTERNO</a:t>
            </a:r>
            <a:endParaRPr lang="pt-BR" sz="28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pt-BR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A SNPTA em </a:t>
            </a:r>
            <a:r>
              <a:rPr lang="pt-BR" sz="2800" b="1" dirty="0" smtClean="0">
                <a:solidFill>
                  <a:srgbClr val="FF0000"/>
                </a:solidFill>
              </a:rPr>
              <a:t>2019 (até maio)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Recebeu </a:t>
            </a:r>
            <a:r>
              <a:rPr lang="pt-BR" sz="2800" b="1" dirty="0" smtClean="0">
                <a:solidFill>
                  <a:srgbClr val="FF0000"/>
                </a:solidFill>
              </a:rPr>
              <a:t>133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 pedidos de acesso externo para acompanhamento de  processos.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Obteve uma média de </a:t>
            </a:r>
            <a:r>
              <a:rPr lang="pt-BR" sz="2800" b="1" dirty="0" smtClean="0">
                <a:solidFill>
                  <a:srgbClr val="FF0000"/>
                </a:solidFill>
              </a:rPr>
              <a:t>20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 dias para atendimento a solicitação de acesso externos.</a:t>
            </a:r>
            <a:endParaRPr lang="pt-BR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28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Resultado de imagem para simbolo bolsonaro patr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3619" y="5797675"/>
            <a:ext cx="615256" cy="624721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9822357" y="5797675"/>
            <a:ext cx="1621387" cy="624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5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3795</TotalTime>
  <Words>732</Words>
  <Application>Microsoft Office PowerPoint</Application>
  <PresentationFormat>Widescreen</PresentationFormat>
  <Paragraphs>102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do Office</vt:lpstr>
      <vt:lpstr>Ministério da Infraestrutura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SECRETARIA NACIONAL DE PORTOS E TRANSPORTES AQUAVIÁRIOS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Ministério da Infraestrutura</dc:title>
  <dc:creator>Andre Teixeira Mendes</dc:creator>
  <cp:lastModifiedBy>82350442187 Glauber Carvalho</cp:lastModifiedBy>
  <cp:revision>287</cp:revision>
  <dcterms:created xsi:type="dcterms:W3CDTF">2019-01-25T13:30:11Z</dcterms:created>
  <dcterms:modified xsi:type="dcterms:W3CDTF">2019-06-05T19:01:19Z</dcterms:modified>
</cp:coreProperties>
</file>