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5"/>
  </p:notes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78" autoAdjust="0"/>
    <p:restoredTop sz="94660"/>
  </p:normalViewPr>
  <p:slideViewPr>
    <p:cSldViewPr>
      <p:cViewPr varScale="1">
        <p:scale>
          <a:sx n="64" d="100"/>
          <a:sy n="64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EAD5B3A-CEBE-46E6-8B35-293099A823F3}" type="slidenum">
              <a:rPr lang="nl-NL"/>
              <a:pPr/>
              <a:t>‹nº›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4A0FBF-2CED-400D-9015-B47C13ABA0E5}" type="slidenum">
              <a:rPr lang="nl-NL"/>
              <a:pPr/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B35290-3B1C-431F-90DB-808D4E1FAC47}" type="slidenum">
              <a:rPr lang="nl-NL"/>
              <a:pPr/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48DA2A-7581-4788-AEAF-8C74409EB665}" type="slidenum">
              <a:rPr lang="nl-NL"/>
              <a:pPr/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E8622-4666-44D4-A60D-8937EBF51C1E}" type="slidenum">
              <a:rPr lang="nl-NL"/>
              <a:pPr/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63C7F8-FE8A-4C8C-9C0D-64855DDA0627}" type="slidenum">
              <a:rPr lang="nl-NL"/>
              <a:pPr/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C56EA4-9E60-4186-9731-A882E23DD1E4}" type="slidenum">
              <a:rPr lang="nl-NL"/>
              <a:pPr/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C06FC-D421-42CD-900F-AA0301D935DA}" type="slidenum">
              <a:rPr lang="nl-NL"/>
              <a:pPr/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5936D2-1478-4161-81D7-2F6D4EB351BE}" type="slidenum">
              <a:rPr lang="nl-NL"/>
              <a:pPr/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8DD5BB-EDDC-4886-ACE1-3029A5316C71}" type="slidenum">
              <a:rPr lang="nl-NL"/>
              <a:pPr/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AE321C-BF9E-4F48-963B-5114D72CF6C3}" type="slidenum">
              <a:rPr lang="nl-NL"/>
              <a:pPr/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nl-NL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A65BAC-F6D9-452B-9C74-535762907EC6}" type="slidenum">
              <a:rPr lang="nl-NL"/>
              <a:pPr/>
              <a:t>‹nº›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het opmaakprofiel te bewerken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Klik om de opmaakprofielen van de modeltekst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nl-NL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nl-NL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DB21C0D-F8C3-4164-BC4D-9966107BD291}" type="slidenum">
              <a:rPr lang="nl-NL"/>
              <a:pPr/>
              <a:t>‹nº›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Witteveen en Bod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1775" y="600075"/>
            <a:ext cx="1152525" cy="596900"/>
          </a:xfrm>
          <a:prstGeom prst="rect">
            <a:avLst/>
          </a:prstGeom>
          <a:noFill/>
        </p:spPr>
      </p:pic>
      <p:pic>
        <p:nvPicPr>
          <p:cNvPr id="3076" name="Picture 4" descr="Rijksoverheid_logo uitgekni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7675" y="115888"/>
            <a:ext cx="511175" cy="936625"/>
          </a:xfrm>
          <a:prstGeom prst="rect">
            <a:avLst/>
          </a:prstGeom>
          <a:noFill/>
        </p:spPr>
      </p:pic>
      <p:pic>
        <p:nvPicPr>
          <p:cNvPr id="3077" name="Picture 5" descr="NEA 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477838"/>
            <a:ext cx="1212850" cy="315912"/>
          </a:xfrm>
          <a:prstGeom prst="rect">
            <a:avLst/>
          </a:prstGeom>
          <a:noFill/>
        </p:spPr>
      </p:pic>
      <p:pic>
        <p:nvPicPr>
          <p:cNvPr id="3078" name="Picture 6" descr="AmPorts logo nieuw nov0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12088" y="44450"/>
            <a:ext cx="1223962" cy="409575"/>
          </a:xfrm>
          <a:prstGeom prst="rect">
            <a:avLst/>
          </a:prstGeom>
          <a:noFill/>
        </p:spPr>
      </p:pic>
      <p:pic>
        <p:nvPicPr>
          <p:cNvPr id="3079" name="Picture 7" descr="Flag klein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388" y="139700"/>
            <a:ext cx="1368425" cy="912813"/>
          </a:xfrm>
          <a:prstGeom prst="rect">
            <a:avLst/>
          </a:prstGeom>
          <a:noFill/>
        </p:spPr>
      </p:pic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1182688"/>
            <a:ext cx="9144000" cy="85725"/>
          </a:xfrm>
          <a:prstGeom prst="rect">
            <a:avLst/>
          </a:prstGeom>
          <a:noFill/>
        </p:spPr>
      </p:pic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250825" y="1412875"/>
            <a:ext cx="8642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250825" y="1412875"/>
            <a:ext cx="8642350" cy="545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>
                <a:solidFill>
                  <a:schemeClr val="accent2"/>
                </a:solidFill>
              </a:rPr>
              <a:t>Policy/strategy/management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chemeClr val="accent2"/>
                </a:solidFill>
              </a:rPr>
              <a:t>The PNLT target to increase water share from 13% to 29% is realistic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chemeClr val="accent2"/>
                </a:solidFill>
              </a:rPr>
              <a:t>The split responsibilities in different government bodies is a hindrance to IWT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chemeClr val="accent2"/>
                </a:solidFill>
              </a:rPr>
              <a:t>The government only looks at missing infrastructure, development of IWT is up to the market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chemeClr val="accent2"/>
                </a:solidFill>
              </a:rPr>
              <a:t>We need IWT Taskforce</a:t>
            </a:r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1763713" y="188913"/>
            <a:ext cx="48958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chemeClr val="accent2"/>
                </a:solidFill>
              </a:rPr>
              <a:t>Statements on</a:t>
            </a:r>
          </a:p>
          <a:p>
            <a:pPr algn="ctr"/>
            <a:r>
              <a:rPr lang="en-US" sz="2400" b="1">
                <a:solidFill>
                  <a:schemeClr val="accent2"/>
                </a:solidFill>
              </a:rPr>
              <a:t>IWT development in Brazil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2" descr="Witteveen en Bod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1775" y="600075"/>
            <a:ext cx="1152525" cy="596900"/>
          </a:xfrm>
          <a:prstGeom prst="rect">
            <a:avLst/>
          </a:prstGeom>
          <a:noFill/>
        </p:spPr>
      </p:pic>
      <p:pic>
        <p:nvPicPr>
          <p:cNvPr id="69635" name="Picture 3" descr="Rijksoverheid_logo uitgekni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7675" y="115888"/>
            <a:ext cx="511175" cy="936625"/>
          </a:xfrm>
          <a:prstGeom prst="rect">
            <a:avLst/>
          </a:prstGeom>
          <a:noFill/>
        </p:spPr>
      </p:pic>
      <p:pic>
        <p:nvPicPr>
          <p:cNvPr id="69636" name="Picture 4" descr="NEA 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477838"/>
            <a:ext cx="1212850" cy="315912"/>
          </a:xfrm>
          <a:prstGeom prst="rect">
            <a:avLst/>
          </a:prstGeom>
          <a:noFill/>
        </p:spPr>
      </p:pic>
      <p:pic>
        <p:nvPicPr>
          <p:cNvPr id="69637" name="Picture 5" descr="AmPorts logo nieuw nov0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12088" y="44450"/>
            <a:ext cx="1223962" cy="409575"/>
          </a:xfrm>
          <a:prstGeom prst="rect">
            <a:avLst/>
          </a:prstGeom>
          <a:noFill/>
        </p:spPr>
      </p:pic>
      <p:pic>
        <p:nvPicPr>
          <p:cNvPr id="69638" name="Picture 6" descr="Flag klein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388" y="139700"/>
            <a:ext cx="1368425" cy="912813"/>
          </a:xfrm>
          <a:prstGeom prst="rect">
            <a:avLst/>
          </a:prstGeom>
          <a:noFill/>
        </p:spPr>
      </p:pic>
      <p:pic>
        <p:nvPicPr>
          <p:cNvPr id="69639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1182688"/>
            <a:ext cx="9144000" cy="85725"/>
          </a:xfrm>
          <a:prstGeom prst="rect">
            <a:avLst/>
          </a:prstGeom>
          <a:noFill/>
        </p:spPr>
      </p:pic>
      <p:sp>
        <p:nvSpPr>
          <p:cNvPr id="69640" name="Text Box 8"/>
          <p:cNvSpPr txBox="1">
            <a:spLocks noChangeArrowheads="1"/>
          </p:cNvSpPr>
          <p:nvPr/>
        </p:nvSpPr>
        <p:spPr bwMode="auto">
          <a:xfrm>
            <a:off x="250825" y="1412875"/>
            <a:ext cx="8642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69641" name="Text Box 9"/>
          <p:cNvSpPr txBox="1">
            <a:spLocks noChangeArrowheads="1"/>
          </p:cNvSpPr>
          <p:nvPr/>
        </p:nvSpPr>
        <p:spPr bwMode="auto">
          <a:xfrm>
            <a:off x="250825" y="1412875"/>
            <a:ext cx="8642350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>
                <a:solidFill>
                  <a:schemeClr val="accent2"/>
                </a:solidFill>
              </a:rPr>
              <a:t>Technical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chemeClr val="accent2"/>
                </a:solidFill>
              </a:rPr>
              <a:t>Besides the construction of locks, there are other technical issues hindering IWT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chemeClr val="accent2"/>
                </a:solidFill>
              </a:rPr>
              <a:t>The main bottle-necks are known, and there is a general idea on how to solve these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>
                <a:solidFill>
                  <a:schemeClr val="accent2"/>
                </a:solidFill>
              </a:rPr>
              <a:t>Environment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chemeClr val="accent2"/>
                </a:solidFill>
              </a:rPr>
              <a:t>The environmental opinion on IWT is negative in Brazil</a:t>
            </a:r>
          </a:p>
        </p:txBody>
      </p:sp>
      <p:sp>
        <p:nvSpPr>
          <p:cNvPr id="69642" name="Text Box 10"/>
          <p:cNvSpPr txBox="1">
            <a:spLocks noChangeArrowheads="1"/>
          </p:cNvSpPr>
          <p:nvPr/>
        </p:nvSpPr>
        <p:spPr bwMode="auto">
          <a:xfrm>
            <a:off x="1763713" y="188913"/>
            <a:ext cx="48958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chemeClr val="accent2"/>
                </a:solidFill>
              </a:rPr>
              <a:t>Statements on</a:t>
            </a:r>
          </a:p>
          <a:p>
            <a:pPr algn="ctr"/>
            <a:r>
              <a:rPr lang="en-US" sz="2400" b="1">
                <a:solidFill>
                  <a:schemeClr val="accent2"/>
                </a:solidFill>
              </a:rPr>
              <a:t>IWT development in Brazil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 descr="Witteveen en Bod 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1775" y="600075"/>
            <a:ext cx="1152525" cy="596900"/>
          </a:xfrm>
          <a:prstGeom prst="rect">
            <a:avLst/>
          </a:prstGeom>
          <a:noFill/>
        </p:spPr>
      </p:pic>
      <p:pic>
        <p:nvPicPr>
          <p:cNvPr id="70659" name="Picture 3" descr="Rijksoverheid_logo uitgeknipt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7675" y="115888"/>
            <a:ext cx="511175" cy="936625"/>
          </a:xfrm>
          <a:prstGeom prst="rect">
            <a:avLst/>
          </a:prstGeom>
          <a:noFill/>
        </p:spPr>
      </p:pic>
      <p:pic>
        <p:nvPicPr>
          <p:cNvPr id="70660" name="Picture 4" descr="NEA 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91400" y="477838"/>
            <a:ext cx="1212850" cy="315912"/>
          </a:xfrm>
          <a:prstGeom prst="rect">
            <a:avLst/>
          </a:prstGeom>
          <a:noFill/>
        </p:spPr>
      </p:pic>
      <p:pic>
        <p:nvPicPr>
          <p:cNvPr id="70661" name="Picture 5" descr="AmPorts logo nieuw nov0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12088" y="44450"/>
            <a:ext cx="1223962" cy="409575"/>
          </a:xfrm>
          <a:prstGeom prst="rect">
            <a:avLst/>
          </a:prstGeom>
          <a:noFill/>
        </p:spPr>
      </p:pic>
      <p:pic>
        <p:nvPicPr>
          <p:cNvPr id="70662" name="Picture 6" descr="Flag klein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9388" y="139700"/>
            <a:ext cx="1368425" cy="912813"/>
          </a:xfrm>
          <a:prstGeom prst="rect">
            <a:avLst/>
          </a:prstGeom>
          <a:noFill/>
        </p:spPr>
      </p:pic>
      <p:pic>
        <p:nvPicPr>
          <p:cNvPr id="70663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1182688"/>
            <a:ext cx="9144000" cy="85725"/>
          </a:xfrm>
          <a:prstGeom prst="rect">
            <a:avLst/>
          </a:prstGeom>
          <a:noFill/>
        </p:spPr>
      </p:pic>
      <p:sp>
        <p:nvSpPr>
          <p:cNvPr id="70664" name="Text Box 8"/>
          <p:cNvSpPr txBox="1">
            <a:spLocks noChangeArrowheads="1"/>
          </p:cNvSpPr>
          <p:nvPr/>
        </p:nvSpPr>
        <p:spPr bwMode="auto">
          <a:xfrm>
            <a:off x="250825" y="1412875"/>
            <a:ext cx="8642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70665" name="Text Box 9"/>
          <p:cNvSpPr txBox="1">
            <a:spLocks noChangeArrowheads="1"/>
          </p:cNvSpPr>
          <p:nvPr/>
        </p:nvSpPr>
        <p:spPr bwMode="auto">
          <a:xfrm>
            <a:off x="250825" y="1412875"/>
            <a:ext cx="8642350" cy="423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3200">
                <a:solidFill>
                  <a:schemeClr val="accent2"/>
                </a:solidFill>
              </a:rPr>
              <a:t>River Information Services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chemeClr val="accent2"/>
                </a:solidFill>
              </a:rPr>
              <a:t>RIS does no have added value for IWT on short term (may be long term)</a:t>
            </a:r>
          </a:p>
          <a:p>
            <a:pPr marL="342900" indent="-342900">
              <a:spcBef>
                <a:spcPct val="50000"/>
              </a:spcBef>
            </a:pPr>
            <a:r>
              <a:rPr lang="en-US" sz="3200">
                <a:solidFill>
                  <a:schemeClr val="accent2"/>
                </a:solidFill>
              </a:rPr>
              <a:t>Dangerous goods</a:t>
            </a:r>
          </a:p>
          <a:p>
            <a:pPr marL="342900" indent="-342900">
              <a:spcBef>
                <a:spcPct val="50000"/>
              </a:spcBef>
              <a:buFontTx/>
              <a:buChar char="•"/>
            </a:pPr>
            <a:r>
              <a:rPr lang="en-US" sz="3200">
                <a:solidFill>
                  <a:schemeClr val="accent2"/>
                </a:solidFill>
              </a:rPr>
              <a:t>Because of the long distances a full emergency response system can not be set up: DG should not be allowed on the water</a:t>
            </a:r>
          </a:p>
        </p:txBody>
      </p:sp>
      <p:sp>
        <p:nvSpPr>
          <p:cNvPr id="70666" name="Text Box 10"/>
          <p:cNvSpPr txBox="1">
            <a:spLocks noChangeArrowheads="1"/>
          </p:cNvSpPr>
          <p:nvPr/>
        </p:nvSpPr>
        <p:spPr bwMode="auto">
          <a:xfrm>
            <a:off x="1763713" y="188913"/>
            <a:ext cx="48958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chemeClr val="accent2"/>
                </a:solidFill>
              </a:rPr>
              <a:t>Statements on</a:t>
            </a:r>
          </a:p>
          <a:p>
            <a:pPr algn="ctr"/>
            <a:r>
              <a:rPr lang="en-US" sz="2400" b="1">
                <a:solidFill>
                  <a:schemeClr val="accent2"/>
                </a:solidFill>
              </a:rPr>
              <a:t>IWT development in Brazil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ardontwerp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</TotalTime>
  <Words>153</Words>
  <Application>Microsoft Office PowerPoint</Application>
  <PresentationFormat>Apresentação na tela (4:3)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5" baseType="lpstr">
      <vt:lpstr>Arial</vt:lpstr>
      <vt:lpstr>Standaardontwerp</vt:lpstr>
      <vt:lpstr>Slide 1</vt:lpstr>
      <vt:lpstr>Slide 2</vt:lpstr>
      <vt:lpstr>Slide 3</vt:lpstr>
    </vt:vector>
  </TitlesOfParts>
  <Company>Amports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Daniel Alfeder</dc:creator>
  <cp:lastModifiedBy>ada.pereira</cp:lastModifiedBy>
  <cp:revision>10</cp:revision>
  <dcterms:created xsi:type="dcterms:W3CDTF">2010-11-11T10:45:48Z</dcterms:created>
  <dcterms:modified xsi:type="dcterms:W3CDTF">2014-11-13T12:52:01Z</dcterms:modified>
</cp:coreProperties>
</file>