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Override PartName="/ppt/notesSlides/notesSlide18.xml" ContentType="application/vnd.openxmlformats-officedocument.presentationml.notesSlide+xml"/>
  <Override PartName="/ppt/notesSlides/notesSlide27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notesSlides/notesSlide25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bin" ContentType="application/vnd.openxmlformats-officedocument.oleObject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Default Extension="emf" ContentType="image/x-emf"/>
  <Override PartName="/ppt/notesSlides/notesSlide17.xml" ContentType="application/vnd.openxmlformats-officedocument.presentationml.notesSlide+xml"/>
  <Override PartName="/ppt/notesSlides/notesSlide28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6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Default Extension="vml" ContentType="application/vnd.openxmlformats-officedocument.vmlDrawing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6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</p:sldMasterIdLst>
  <p:notesMasterIdLst>
    <p:notesMasterId r:id="rId30"/>
  </p:notesMasterIdLst>
  <p:sldIdLst>
    <p:sldId id="256" r:id="rId2"/>
    <p:sldId id="260" r:id="rId3"/>
    <p:sldId id="261" r:id="rId4"/>
    <p:sldId id="268" r:id="rId5"/>
    <p:sldId id="265" r:id="rId6"/>
    <p:sldId id="263" r:id="rId7"/>
    <p:sldId id="264" r:id="rId8"/>
    <p:sldId id="267" r:id="rId9"/>
    <p:sldId id="257" r:id="rId10"/>
    <p:sldId id="262" r:id="rId11"/>
    <p:sldId id="283" r:id="rId12"/>
    <p:sldId id="271" r:id="rId13"/>
    <p:sldId id="278" r:id="rId14"/>
    <p:sldId id="284" r:id="rId15"/>
    <p:sldId id="285" r:id="rId16"/>
    <p:sldId id="286" r:id="rId17"/>
    <p:sldId id="279" r:id="rId18"/>
    <p:sldId id="273" r:id="rId19"/>
    <p:sldId id="287" r:id="rId20"/>
    <p:sldId id="270" r:id="rId21"/>
    <p:sldId id="288" r:id="rId22"/>
    <p:sldId id="296" r:id="rId23"/>
    <p:sldId id="290" r:id="rId24"/>
    <p:sldId id="291" r:id="rId25"/>
    <p:sldId id="277" r:id="rId26"/>
    <p:sldId id="276" r:id="rId27"/>
    <p:sldId id="292" r:id="rId28"/>
    <p:sldId id="295" r:id="rId29"/>
  </p:sldIdLst>
  <p:sldSz cx="9144000" cy="6858000" type="screen4x3"/>
  <p:notesSz cx="6797675" cy="987425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3200" kern="1200">
        <a:solidFill>
          <a:schemeClr val="tx1"/>
        </a:solidFill>
        <a:latin typeface="Verdana" pitchFamily="34" charset="0"/>
        <a:ea typeface="宋体"/>
        <a:cs typeface="宋体"/>
      </a:defRPr>
    </a:lvl1pPr>
    <a:lvl2pPr marL="457200" algn="l" rtl="0" fontAlgn="base">
      <a:spcBef>
        <a:spcPct val="0"/>
      </a:spcBef>
      <a:spcAft>
        <a:spcPct val="0"/>
      </a:spcAft>
      <a:defRPr sz="3200" kern="1200">
        <a:solidFill>
          <a:schemeClr val="tx1"/>
        </a:solidFill>
        <a:latin typeface="Verdana" pitchFamily="34" charset="0"/>
        <a:ea typeface="宋体"/>
        <a:cs typeface="宋体"/>
      </a:defRPr>
    </a:lvl2pPr>
    <a:lvl3pPr marL="914400" algn="l" rtl="0" fontAlgn="base">
      <a:spcBef>
        <a:spcPct val="0"/>
      </a:spcBef>
      <a:spcAft>
        <a:spcPct val="0"/>
      </a:spcAft>
      <a:defRPr sz="3200" kern="1200">
        <a:solidFill>
          <a:schemeClr val="tx1"/>
        </a:solidFill>
        <a:latin typeface="Verdana" pitchFamily="34" charset="0"/>
        <a:ea typeface="宋体"/>
        <a:cs typeface="宋体"/>
      </a:defRPr>
    </a:lvl3pPr>
    <a:lvl4pPr marL="1371600" algn="l" rtl="0" fontAlgn="base">
      <a:spcBef>
        <a:spcPct val="0"/>
      </a:spcBef>
      <a:spcAft>
        <a:spcPct val="0"/>
      </a:spcAft>
      <a:defRPr sz="3200" kern="1200">
        <a:solidFill>
          <a:schemeClr val="tx1"/>
        </a:solidFill>
        <a:latin typeface="Verdana" pitchFamily="34" charset="0"/>
        <a:ea typeface="宋体"/>
        <a:cs typeface="宋体"/>
      </a:defRPr>
    </a:lvl4pPr>
    <a:lvl5pPr marL="1828800" algn="l" rtl="0" fontAlgn="base">
      <a:spcBef>
        <a:spcPct val="0"/>
      </a:spcBef>
      <a:spcAft>
        <a:spcPct val="0"/>
      </a:spcAft>
      <a:defRPr sz="3200" kern="1200">
        <a:solidFill>
          <a:schemeClr val="tx1"/>
        </a:solidFill>
        <a:latin typeface="Verdana" pitchFamily="34" charset="0"/>
        <a:ea typeface="宋体"/>
        <a:cs typeface="宋体"/>
      </a:defRPr>
    </a:lvl5pPr>
    <a:lvl6pPr marL="2286000" algn="l" defTabSz="914400" rtl="0" eaLnBrk="1" latinLnBrk="0" hangingPunct="1">
      <a:defRPr sz="3200" kern="1200">
        <a:solidFill>
          <a:schemeClr val="tx1"/>
        </a:solidFill>
        <a:latin typeface="Verdana" pitchFamily="34" charset="0"/>
        <a:ea typeface="宋体"/>
        <a:cs typeface="宋体"/>
      </a:defRPr>
    </a:lvl6pPr>
    <a:lvl7pPr marL="2743200" algn="l" defTabSz="914400" rtl="0" eaLnBrk="1" latinLnBrk="0" hangingPunct="1">
      <a:defRPr sz="3200" kern="1200">
        <a:solidFill>
          <a:schemeClr val="tx1"/>
        </a:solidFill>
        <a:latin typeface="Verdana" pitchFamily="34" charset="0"/>
        <a:ea typeface="宋体"/>
        <a:cs typeface="宋体"/>
      </a:defRPr>
    </a:lvl7pPr>
    <a:lvl8pPr marL="3200400" algn="l" defTabSz="914400" rtl="0" eaLnBrk="1" latinLnBrk="0" hangingPunct="1">
      <a:defRPr sz="3200" kern="1200">
        <a:solidFill>
          <a:schemeClr val="tx1"/>
        </a:solidFill>
        <a:latin typeface="Verdana" pitchFamily="34" charset="0"/>
        <a:ea typeface="宋体"/>
        <a:cs typeface="宋体"/>
      </a:defRPr>
    </a:lvl8pPr>
    <a:lvl9pPr marL="3657600" algn="l" defTabSz="914400" rtl="0" eaLnBrk="1" latinLnBrk="0" hangingPunct="1">
      <a:defRPr sz="3200" kern="1200">
        <a:solidFill>
          <a:schemeClr val="tx1"/>
        </a:solidFill>
        <a:latin typeface="Verdana" pitchFamily="34" charset="0"/>
        <a:ea typeface="宋体"/>
        <a:cs typeface="宋体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87765" autoAdjust="0"/>
  </p:normalViewPr>
  <p:slideViewPr>
    <p:cSldViewPr>
      <p:cViewPr varScale="1">
        <p:scale>
          <a:sx n="60" d="100"/>
          <a:sy n="60" d="100"/>
        </p:scale>
        <p:origin x="-1572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9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20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31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6400" cy="493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lnSpc>
                <a:spcPct val="100000"/>
              </a:lnSpc>
              <a:spcBef>
                <a:spcPct val="0"/>
              </a:spcBef>
              <a:buClrTx/>
              <a:buFontTx/>
              <a:buNone/>
              <a:defRPr sz="1200"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49688" y="0"/>
            <a:ext cx="2946400" cy="493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lnSpc>
                <a:spcPct val="100000"/>
              </a:lnSpc>
              <a:spcBef>
                <a:spcPct val="0"/>
              </a:spcBef>
              <a:buClrTx/>
              <a:buFontTx/>
              <a:buNone/>
              <a:defRPr sz="1200"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331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31863" y="741363"/>
            <a:ext cx="4935537" cy="37020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12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9450" y="4691063"/>
            <a:ext cx="5438775" cy="4443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Klik om de opmaakprofielen van de modeltekst te bewerken</a:t>
            </a:r>
          </a:p>
          <a:p>
            <a:pPr lvl="1"/>
            <a:r>
              <a:rPr lang="en-US" noProof="0" smtClean="0"/>
              <a:t>Tweede niveau</a:t>
            </a:r>
          </a:p>
          <a:p>
            <a:pPr lvl="2"/>
            <a:r>
              <a:rPr lang="en-US" noProof="0" smtClean="0"/>
              <a:t>Derde niveau</a:t>
            </a:r>
          </a:p>
          <a:p>
            <a:pPr lvl="3"/>
            <a:r>
              <a:rPr lang="en-US" noProof="0" smtClean="0"/>
              <a:t>Vierde niveau</a:t>
            </a:r>
          </a:p>
          <a:p>
            <a:pPr lvl="4"/>
            <a:r>
              <a:rPr lang="en-US" noProof="0" smtClean="0"/>
              <a:t>Vijfde niveau</a:t>
            </a:r>
          </a:p>
        </p:txBody>
      </p:sp>
      <p:sp>
        <p:nvSpPr>
          <p:cNvPr id="512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378950"/>
            <a:ext cx="2946400" cy="493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lnSpc>
                <a:spcPct val="100000"/>
              </a:lnSpc>
              <a:spcBef>
                <a:spcPct val="0"/>
              </a:spcBef>
              <a:buClrTx/>
              <a:buFontTx/>
              <a:buNone/>
              <a:defRPr sz="1200"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12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49688" y="9378950"/>
            <a:ext cx="2946400" cy="493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lnSpc>
                <a:spcPct val="100000"/>
              </a:lnSpc>
              <a:spcBef>
                <a:spcPct val="0"/>
              </a:spcBef>
              <a:buClrTx/>
              <a:buFontTx/>
              <a:buNone/>
              <a:defRPr sz="1200"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fld id="{ED21BEC5-DA7C-4A7B-87CE-D67E89F9E2A1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48552611-E7A1-48DD-ADEE-A3AE69C615B5}" type="slidenum">
              <a:rPr lang="en-US" altLang="zh-CN" smtClean="0"/>
              <a:pPr>
                <a:defRPr/>
              </a:pPr>
              <a:t>1</a:t>
            </a:fld>
            <a:endParaRPr lang="en-US" altLang="zh-CN" smtClean="0"/>
          </a:p>
        </p:txBody>
      </p:sp>
      <p:sp>
        <p:nvSpPr>
          <p:cNvPr id="153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nl-NL" altLang="zh-CN" smtClean="0">
              <a:cs typeface="宋体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5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BD6A8C8-1B66-41A3-BB77-F590F44C97F2}" type="slidenum">
              <a:rPr lang="en-US" altLang="zh-CN" smtClean="0"/>
              <a:pPr>
                <a:defRPr/>
              </a:pPr>
              <a:t>10</a:t>
            </a:fld>
            <a:endParaRPr lang="en-US" altLang="zh-CN" smtClean="0"/>
          </a:p>
        </p:txBody>
      </p:sp>
      <p:sp>
        <p:nvSpPr>
          <p:cNvPr id="358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84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nl-NL" altLang="zh-CN" smtClean="0">
              <a:cs typeface="宋体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41CDD87-9D52-42E4-9C79-FD492471F58E}" type="slidenum">
              <a:rPr lang="en-US"/>
              <a:pPr>
                <a:defRPr/>
              </a:pPr>
              <a:t>11</a:t>
            </a:fld>
            <a:endParaRPr lang="en-US"/>
          </a:p>
        </p:txBody>
      </p:sp>
      <p:sp>
        <p:nvSpPr>
          <p:cNvPr id="378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789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nl-NL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3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2C7F7CC-AE9E-418E-B6E1-4E3DB6960C19}" type="slidenum">
              <a:rPr lang="en-US" altLang="zh-CN" smtClean="0"/>
              <a:pPr>
                <a:defRPr/>
              </a:pPr>
              <a:t>12</a:t>
            </a:fld>
            <a:endParaRPr lang="en-US" altLang="zh-CN" smtClean="0"/>
          </a:p>
        </p:txBody>
      </p:sp>
      <p:sp>
        <p:nvSpPr>
          <p:cNvPr id="399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993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altLang="zh-CN" smtClean="0">
                <a:cs typeface="宋体"/>
              </a:rPr>
              <a:t>On board of inland waterway vessels various types of technologies can be used in order for waste processing and for waste reduction. </a:t>
            </a:r>
            <a:endParaRPr lang="nl-NL" altLang="zh-CN" smtClean="0">
              <a:cs typeface="宋体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1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05D1016-4A87-47FE-80DA-BB36B436601B}" type="slidenum">
              <a:rPr lang="en-US" altLang="zh-CN" smtClean="0"/>
              <a:pPr>
                <a:defRPr/>
              </a:pPr>
              <a:t>13</a:t>
            </a:fld>
            <a:endParaRPr lang="en-US" altLang="zh-CN" smtClean="0"/>
          </a:p>
        </p:txBody>
      </p:sp>
      <p:sp>
        <p:nvSpPr>
          <p:cNvPr id="419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98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nl-NL" altLang="zh-CN" smtClean="0">
              <a:cs typeface="宋体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6142418-D444-4394-BF3B-ADC927C32CC9}" type="slidenum">
              <a:rPr lang="en-US"/>
              <a:pPr>
                <a:defRPr/>
              </a:pPr>
              <a:t>14</a:t>
            </a:fld>
            <a:endParaRPr lang="en-US"/>
          </a:p>
        </p:txBody>
      </p:sp>
      <p:sp>
        <p:nvSpPr>
          <p:cNvPr id="1095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957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 smtClean="0"/>
              <a:t>Even when one has an excellent infrastructure for waste. It can only work if key decisions are made regarding the payment model. Inland waterway ships are different. </a:t>
            </a:r>
            <a:endParaRPr lang="nl-NL" smtClean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0A90B25-95DE-43A8-BD63-A22AB5357737}" type="slidenum">
              <a:rPr lang="en-US"/>
              <a:pPr>
                <a:defRPr/>
              </a:pPr>
              <a:t>15</a:t>
            </a:fld>
            <a:endParaRPr lang="en-US"/>
          </a:p>
        </p:txBody>
      </p:sp>
      <p:sp>
        <p:nvSpPr>
          <p:cNvPr id="1105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059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 smtClean="0"/>
              <a:t>Even when one has an excellent infrastructure for waste. It can only work if key decisions are made regarding the payment model. Inland waterway ships are different. </a:t>
            </a:r>
            <a:endParaRPr lang="nl-NL" smtClean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55A1DB4-7ACC-4073-82EB-8C197BA484AF}" type="slidenum">
              <a:rPr lang="en-US"/>
              <a:pPr>
                <a:defRPr/>
              </a:pPr>
              <a:t>16</a:t>
            </a:fld>
            <a:endParaRPr lang="en-US"/>
          </a:p>
        </p:txBody>
      </p:sp>
      <p:sp>
        <p:nvSpPr>
          <p:cNvPr id="1126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64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 smtClean="0"/>
              <a:t>Even when one has an excellent infrastructure for waste. It can only work if key decisions are made regarding the payment model. Inland waterway ships are different. </a:t>
            </a:r>
            <a:endParaRPr lang="nl-NL" smtClean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1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50606E7-3BD7-4C65-BABB-1AE063E21758}" type="slidenum">
              <a:rPr lang="en-US" altLang="zh-CN" smtClean="0"/>
              <a:pPr>
                <a:defRPr/>
              </a:pPr>
              <a:t>17</a:t>
            </a:fld>
            <a:endParaRPr lang="en-US" altLang="zh-CN" smtClean="0"/>
          </a:p>
        </p:txBody>
      </p:sp>
      <p:sp>
        <p:nvSpPr>
          <p:cNvPr id="1146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469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nl-NL" altLang="zh-CN" smtClean="0">
              <a:cs typeface="宋体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89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4C78C79-52BF-42A5-98CC-8CB250174875}" type="slidenum">
              <a:rPr lang="en-US" altLang="zh-CN" smtClean="0"/>
              <a:pPr>
                <a:defRPr/>
              </a:pPr>
              <a:t>18</a:t>
            </a:fld>
            <a:endParaRPr lang="en-US" altLang="zh-CN" smtClean="0"/>
          </a:p>
        </p:txBody>
      </p:sp>
      <p:sp>
        <p:nvSpPr>
          <p:cNvPr id="1167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673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altLang="zh-CN" smtClean="0">
                <a:cs typeface="宋体"/>
              </a:rPr>
              <a:t>V</a:t>
            </a:r>
            <a:endParaRPr lang="nl-NL" altLang="zh-CN" smtClean="0">
              <a:cs typeface="宋体"/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502B5FC3-495C-44D5-9D97-AE174C1E76B9}" type="slidenum">
              <a:rPr lang="en-US"/>
              <a:pPr>
                <a:defRPr/>
              </a:pPr>
              <a:t>19</a:t>
            </a:fld>
            <a:endParaRPr lang="en-US"/>
          </a:p>
        </p:txBody>
      </p:sp>
      <p:sp>
        <p:nvSpPr>
          <p:cNvPr id="1187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878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 smtClean="0"/>
              <a:t>In the Netherlands and in China registration takes place of waste which is discharged. </a:t>
            </a:r>
            <a:endParaRPr lang="nl-NL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A1AD407-B7F7-4264-95D6-0A80FFED1615}" type="slidenum">
              <a:rPr lang="en-US" altLang="zh-CN" smtClean="0"/>
              <a:pPr>
                <a:defRPr/>
              </a:pPr>
              <a:t>2</a:t>
            </a:fld>
            <a:endParaRPr lang="en-US" altLang="zh-CN" smtClean="0"/>
          </a:p>
        </p:txBody>
      </p:sp>
      <p:sp>
        <p:nvSpPr>
          <p:cNvPr id="174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nl-NL" altLang="zh-CN" smtClean="0">
              <a:cs typeface="宋体"/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43D2534-F68F-4E5C-9331-579D85B4F9D4}" type="slidenum">
              <a:rPr lang="en-US" altLang="zh-CN" smtClean="0"/>
              <a:pPr>
                <a:defRPr/>
              </a:pPr>
              <a:t>20</a:t>
            </a:fld>
            <a:endParaRPr lang="en-US" altLang="zh-CN" smtClean="0"/>
          </a:p>
        </p:txBody>
      </p:sp>
      <p:sp>
        <p:nvSpPr>
          <p:cNvPr id="1208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083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nl-NL" altLang="zh-CN" smtClean="0">
              <a:cs typeface="宋体"/>
            </a:endParaRP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672EFAC-91E9-4001-8F66-1A390C1AD232}" type="slidenum">
              <a:rPr lang="en-US"/>
              <a:pPr>
                <a:defRPr/>
              </a:pPr>
              <a:t>21</a:t>
            </a:fld>
            <a:endParaRPr lang="en-US"/>
          </a:p>
        </p:txBody>
      </p:sp>
      <p:sp>
        <p:nvSpPr>
          <p:cNvPr id="1228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288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 smtClean="0"/>
              <a:t>Hoog kalorisch: energy containing waste like used oil, contaminated plastics</a:t>
            </a:r>
            <a:endParaRPr lang="nl-NL" smtClean="0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92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493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4022B541-034A-4FC6-9846-A3CBD795C6FF}" type="slidenum">
              <a:rPr lang="en-US"/>
              <a:pPr>
                <a:defRPr/>
              </a:pPr>
              <a:t>23</a:t>
            </a:fld>
            <a:endParaRPr lang="en-US"/>
          </a:p>
        </p:txBody>
      </p:sp>
      <p:sp>
        <p:nvSpPr>
          <p:cNvPr id="1269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697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nl-NL" smtClean="0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902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5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A152D50-4D35-49BD-B41F-38F7880C3907}" type="slidenum">
              <a:rPr lang="en-US" altLang="zh-CN" smtClean="0"/>
              <a:pPr>
                <a:defRPr/>
              </a:pPr>
              <a:t>25</a:t>
            </a:fld>
            <a:endParaRPr lang="en-US" altLang="zh-CN" smtClean="0"/>
          </a:p>
        </p:txBody>
      </p:sp>
      <p:sp>
        <p:nvSpPr>
          <p:cNvPr id="1310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107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nl-NL" altLang="zh-CN" smtClean="0">
              <a:cs typeface="宋体"/>
            </a:endParaRPr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3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4CFEA452-B681-44FB-BAA1-B056FBBFA8CC}" type="slidenum">
              <a:rPr lang="en-US" altLang="zh-CN" smtClean="0"/>
              <a:pPr>
                <a:defRPr/>
              </a:pPr>
              <a:t>26</a:t>
            </a:fld>
            <a:endParaRPr lang="en-US" altLang="zh-CN" smtClean="0"/>
          </a:p>
        </p:txBody>
      </p:sp>
      <p:sp>
        <p:nvSpPr>
          <p:cNvPr id="1331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312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nl-NL" altLang="zh-CN" smtClean="0">
              <a:cs typeface="宋体"/>
            </a:endParaRPr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8928A4EB-2F56-4635-9C09-DADE2C1420E3}" type="slidenum">
              <a:rPr lang="en-US"/>
              <a:pPr>
                <a:defRPr/>
              </a:pPr>
              <a:t>27</a:t>
            </a:fld>
            <a:endParaRPr lang="en-US"/>
          </a:p>
        </p:txBody>
      </p:sp>
      <p:sp>
        <p:nvSpPr>
          <p:cNvPr id="1351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517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nl-NL" smtClean="0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21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721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1F64E6D-DF4B-478F-B762-787569F405C3}" type="slidenum">
              <a:rPr lang="en-US" altLang="zh-CN" smtClean="0"/>
              <a:pPr>
                <a:defRPr/>
              </a:pPr>
              <a:t>3</a:t>
            </a:fld>
            <a:endParaRPr lang="en-US" altLang="zh-CN" smtClean="0"/>
          </a:p>
        </p:txBody>
      </p:sp>
      <p:sp>
        <p:nvSpPr>
          <p:cNvPr id="194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nl-NL" altLang="zh-CN" smtClean="0">
              <a:cs typeface="宋体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11658C0-954D-4999-815C-164E44CB1CE0}" type="slidenum">
              <a:rPr lang="en-US" altLang="zh-CN" smtClean="0"/>
              <a:pPr>
                <a:defRPr/>
              </a:pPr>
              <a:t>4</a:t>
            </a:fld>
            <a:endParaRPr lang="en-US" altLang="zh-CN" smtClean="0"/>
          </a:p>
        </p:txBody>
      </p:sp>
      <p:sp>
        <p:nvSpPr>
          <p:cNvPr id="215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altLang="zh-CN" smtClean="0">
                <a:cs typeface="宋体"/>
              </a:rPr>
              <a:t>Bilge water: Does one whish to process on board or does one want to reduce on board of the vessel. </a:t>
            </a:r>
            <a:endParaRPr lang="nl-NL" altLang="zh-CN" smtClean="0">
              <a:cs typeface="宋体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09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B10E2AB5-345C-4091-A9ED-7B40303CD208}" type="slidenum">
              <a:rPr lang="en-US" altLang="zh-CN" smtClean="0"/>
              <a:pPr>
                <a:defRPr/>
              </a:pPr>
              <a:t>5</a:t>
            </a:fld>
            <a:endParaRPr lang="en-US" altLang="zh-CN" smtClean="0"/>
          </a:p>
        </p:txBody>
      </p:sp>
      <p:sp>
        <p:nvSpPr>
          <p:cNvPr id="235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55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altLang="zh-CN" smtClean="0">
                <a:cs typeface="宋体"/>
              </a:rPr>
              <a:t>In this slide the principles of waste management are shown. The prevention of waste is the most preferable option. </a:t>
            </a:r>
            <a:endParaRPr lang="nl-NL" altLang="zh-CN" smtClean="0">
              <a:cs typeface="宋体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3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ABDD2F45-7924-4D3D-A0C9-319632BD96A6}" type="slidenum">
              <a:rPr lang="en-US" altLang="zh-CN" smtClean="0"/>
              <a:pPr>
                <a:defRPr/>
              </a:pPr>
              <a:t>6</a:t>
            </a:fld>
            <a:endParaRPr lang="en-US" altLang="zh-CN" smtClean="0"/>
          </a:p>
        </p:txBody>
      </p:sp>
      <p:sp>
        <p:nvSpPr>
          <p:cNvPr id="256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nl-NL" altLang="zh-CN" smtClean="0">
              <a:cs typeface="宋体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1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41F50AE3-2A17-428C-B687-FAAF13DE88A2}" type="slidenum">
              <a:rPr lang="en-US" altLang="zh-CN" smtClean="0"/>
              <a:pPr>
                <a:defRPr/>
              </a:pPr>
              <a:t>7</a:t>
            </a:fld>
            <a:endParaRPr lang="en-US" altLang="zh-CN" smtClean="0"/>
          </a:p>
        </p:txBody>
      </p:sp>
      <p:sp>
        <p:nvSpPr>
          <p:cNvPr id="276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nl-NL" altLang="zh-CN" smtClean="0">
              <a:cs typeface="宋体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5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A2E75B20-617A-4BA2-B00B-973B07227B19}" type="slidenum">
              <a:rPr lang="en-US" altLang="zh-CN" smtClean="0"/>
              <a:pPr>
                <a:defRPr/>
              </a:pPr>
              <a:t>8</a:t>
            </a:fld>
            <a:endParaRPr lang="en-US" altLang="zh-CN" smtClean="0"/>
          </a:p>
        </p:txBody>
      </p:sp>
      <p:sp>
        <p:nvSpPr>
          <p:cNvPr id="296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69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nl-NL" altLang="zh-CN" smtClean="0">
              <a:cs typeface="宋体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5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CFFB081-4750-4E8D-974B-372A07CBE1A5}" type="slidenum">
              <a:rPr lang="en-US" altLang="zh-CN" smtClean="0"/>
              <a:pPr>
                <a:defRPr/>
              </a:pPr>
              <a:t>9</a:t>
            </a:fld>
            <a:endParaRPr lang="en-US" altLang="zh-CN" smtClean="0"/>
          </a:p>
        </p:txBody>
      </p:sp>
      <p:sp>
        <p:nvSpPr>
          <p:cNvPr id="327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77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nl-NL" altLang="zh-CN" smtClean="0">
              <a:cs typeface="宋体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wmf"/><Relationship Id="rId2" Type="http://schemas.openxmlformats.org/officeDocument/2006/relationships/image" Target="../media/image1.wmf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2.png"/><Relationship Id="rId4" Type="http://schemas.openxmlformats.org/officeDocument/2006/relationships/image" Target="../media/image7.wmf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NEA PPT titleslide beeld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088188" y="3290888"/>
            <a:ext cx="2065337" cy="3594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4" descr="NEA PPT dia slide foto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692275" y="2060575"/>
            <a:ext cx="4371975" cy="4167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 Box 7"/>
          <p:cNvSpPr txBox="1">
            <a:spLocks noChangeArrowheads="1"/>
          </p:cNvSpPr>
          <p:nvPr/>
        </p:nvSpPr>
        <p:spPr bwMode="auto">
          <a:xfrm>
            <a:off x="4859338" y="5589588"/>
            <a:ext cx="1584325" cy="5810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lIns="128016" tIns="64008" rIns="128016" bIns="64008">
            <a:spAutoFit/>
          </a:bodyPr>
          <a:lstStyle/>
          <a:p>
            <a:pPr algn="r">
              <a:lnSpc>
                <a:spcPts val="3575"/>
              </a:lnSpc>
              <a:spcBef>
                <a:spcPct val="50000"/>
              </a:spcBef>
              <a:buClr>
                <a:schemeClr val="hlink"/>
              </a:buClr>
              <a:buFont typeface="Wingdings" pitchFamily="2" charset="2"/>
              <a:buNone/>
              <a:defRPr/>
            </a:pPr>
            <a:endParaRPr lang="nl-NL">
              <a:ea typeface="+mn-ea"/>
              <a:cs typeface="+mn-cs"/>
            </a:endParaRPr>
          </a:p>
        </p:txBody>
      </p:sp>
      <p:pic>
        <p:nvPicPr>
          <p:cNvPr id="7" name="Picture 8" descr="NEA Pay-of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290638" y="6021388"/>
            <a:ext cx="3641725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9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85775" y="503238"/>
            <a:ext cx="1868488" cy="50006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sp>
        <p:nvSpPr>
          <p:cNvPr id="9" name="Text Box 10"/>
          <p:cNvSpPr txBox="1">
            <a:spLocks noChangeArrowheads="1"/>
          </p:cNvSpPr>
          <p:nvPr/>
        </p:nvSpPr>
        <p:spPr bwMode="auto">
          <a:xfrm>
            <a:off x="6313488" y="6281738"/>
            <a:ext cx="2306637" cy="4540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lIns="0" tIns="0" rIns="0" bIns="0" anchor="ctr">
            <a:spAutoFit/>
          </a:bodyPr>
          <a:lstStyle/>
          <a:p>
            <a:pPr algn="r">
              <a:lnSpc>
                <a:spcPts val="3575"/>
              </a:lnSpc>
              <a:spcBef>
                <a:spcPct val="20000"/>
              </a:spcBef>
              <a:buClr>
                <a:schemeClr val="hlink"/>
              </a:buClr>
              <a:buFont typeface="Wingdings" pitchFamily="2" charset="2"/>
              <a:buNone/>
              <a:defRPr/>
            </a:pPr>
            <a:r>
              <a:rPr lang="nl-NL" sz="1000">
                <a:solidFill>
                  <a:schemeClr val="bg1"/>
                </a:solidFill>
                <a:ea typeface="+mn-ea"/>
                <a:cs typeface="+mn-cs"/>
              </a:rPr>
              <a:t>Registratienr:</a:t>
            </a:r>
            <a:endParaRPr lang="en-US" sz="1000">
              <a:solidFill>
                <a:schemeClr val="bg1"/>
              </a:solidFill>
              <a:ea typeface="+mn-ea"/>
              <a:cs typeface="+mn-cs"/>
            </a:endParaRPr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ctrTitle"/>
          </p:nvPr>
        </p:nvSpPr>
        <p:spPr>
          <a:xfrm>
            <a:off x="1187450" y="806450"/>
            <a:ext cx="7499350" cy="1398588"/>
          </a:xfrm>
        </p:spPr>
        <p:txBody>
          <a:bodyPr bIns="128556"/>
          <a:lstStyle>
            <a:lvl1pPr>
              <a:lnSpc>
                <a:spcPts val="4400"/>
              </a:lnSpc>
              <a:defRPr sz="3000"/>
            </a:lvl1pPr>
          </a:lstStyle>
          <a:p>
            <a:r>
              <a:rPr lang="en-US"/>
              <a:t>Presentatietitel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subTitle" idx="1"/>
          </p:nvPr>
        </p:nvSpPr>
        <p:spPr>
          <a:xfrm>
            <a:off x="1187450" y="2276475"/>
            <a:ext cx="6192838" cy="1152525"/>
          </a:xfrm>
        </p:spPr>
        <p:txBody>
          <a:bodyPr tIns="128556"/>
          <a:lstStyle>
            <a:lvl1pPr marL="0" indent="0">
              <a:lnSpc>
                <a:spcPts val="3575"/>
              </a:lnSpc>
              <a:defRPr sz="2800"/>
            </a:lvl1pPr>
          </a:lstStyle>
          <a:p>
            <a:r>
              <a:rPr lang="en-US"/>
              <a:t>Ondertitel van de presentatie</a:t>
            </a:r>
          </a:p>
        </p:txBody>
      </p:sp>
      <p:sp>
        <p:nvSpPr>
          <p:cNvPr id="10" name="Rectangle 3"/>
          <p:cNvSpPr>
            <a:spLocks noGrp="1" noChangeArrowheads="1"/>
          </p:cNvSpPr>
          <p:nvPr>
            <p:ph type="dt" sz="half" idx="10"/>
          </p:nvPr>
        </p:nvSpPr>
        <p:spPr>
          <a:xfrm>
            <a:off x="7308850" y="6257925"/>
            <a:ext cx="137795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0D59888-C3DE-499B-9298-50E029628272}" type="datetime3">
              <a:rPr lang="en-GB"/>
              <a:pPr>
                <a:defRPr/>
              </a:pPr>
              <a:t>13 November, 2014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7029450" y="260350"/>
            <a:ext cx="1946275" cy="6100763"/>
          </a:xfrm>
        </p:spPr>
        <p:txBody>
          <a:bodyPr vert="eaVert"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1187450" y="260350"/>
            <a:ext cx="5689600" cy="6100763"/>
          </a:xfrm>
        </p:spPr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1187450" y="1557338"/>
            <a:ext cx="2876550" cy="48037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216400" y="1557338"/>
            <a:ext cx="2876550" cy="48037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7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nl-NL" noProof="0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wmf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17" Type="http://schemas.openxmlformats.org/officeDocument/2006/relationships/image" Target="../media/image5.wmf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4.wmf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wmf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NEA PPT titleslide beeld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7088188" y="3290888"/>
            <a:ext cx="2065337" cy="3594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51" name="Rectangle 3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7283450" y="6257925"/>
            <a:ext cx="14033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29" tIns="45715" rIns="91429" bIns="45715" numCol="1" anchor="t" anchorCtr="0" compatLnSpc="1">
            <a:prstTxWarp prst="textNoShape">
              <a:avLst/>
            </a:prstTxWarp>
          </a:bodyPr>
          <a:lstStyle>
            <a:lvl1pPr algn="r">
              <a:lnSpc>
                <a:spcPct val="100000"/>
              </a:lnSpc>
              <a:spcBef>
                <a:spcPct val="0"/>
              </a:spcBef>
              <a:buClrTx/>
              <a:buFontTx/>
              <a:buNone/>
              <a:defRPr sz="1000">
                <a:solidFill>
                  <a:schemeClr val="bg1"/>
                </a:solidFill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052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2627313" y="260350"/>
            <a:ext cx="6348412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29" tIns="45715" rIns="91429" bIns="45715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Klik om te bewerken</a:t>
            </a: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body" idx="1"/>
          </p:nvPr>
        </p:nvSpPr>
        <p:spPr bwMode="auto">
          <a:xfrm>
            <a:off x="1187450" y="1557338"/>
            <a:ext cx="5905500" cy="4803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29" tIns="45715" rIns="91429" bIns="4571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CN" smtClean="0"/>
              <a:t>Klik om de opmaakprofielen van de modeltekst te bewerken</a:t>
            </a:r>
          </a:p>
          <a:p>
            <a:pPr lvl="1"/>
            <a:r>
              <a:rPr lang="en-US" altLang="zh-CN" smtClean="0"/>
              <a:t>Tweede niveau</a:t>
            </a:r>
          </a:p>
          <a:p>
            <a:pPr lvl="2"/>
            <a:r>
              <a:rPr lang="en-US" altLang="zh-CN" smtClean="0"/>
              <a:t>Derde niveau</a:t>
            </a:r>
          </a:p>
          <a:p>
            <a:pPr lvl="3"/>
            <a:r>
              <a:rPr lang="en-US" altLang="zh-CN" smtClean="0"/>
              <a:t>Vierde niveau</a:t>
            </a:r>
          </a:p>
          <a:p>
            <a:pPr lvl="4"/>
            <a:r>
              <a:rPr lang="en-US" altLang="zh-CN" smtClean="0"/>
              <a:t>Vijfde niveau</a:t>
            </a:r>
          </a:p>
        </p:txBody>
      </p:sp>
      <p:sp>
        <p:nvSpPr>
          <p:cNvPr id="2054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29" tIns="45715" rIns="91429" bIns="45715" numCol="1" anchor="t" anchorCtr="0" compatLnSpc="1">
            <a:prstTxWarp prst="textNoShape">
              <a:avLst/>
            </a:prstTxWarp>
          </a:bodyPr>
          <a:lstStyle>
            <a:lvl1pPr algn="ctr">
              <a:lnSpc>
                <a:spcPct val="100000"/>
              </a:lnSpc>
              <a:spcBef>
                <a:spcPct val="0"/>
              </a:spcBef>
              <a:buClrTx/>
              <a:buFontTx/>
              <a:buNone/>
              <a:defRPr sz="1000">
                <a:solidFill>
                  <a:schemeClr val="accent1"/>
                </a:solidFill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485775" y="503238"/>
            <a:ext cx="1868488" cy="50006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sp>
        <p:nvSpPr>
          <p:cNvPr id="2056" name="Text Box 8"/>
          <p:cNvSpPr txBox="1">
            <a:spLocks noChangeArrowheads="1"/>
          </p:cNvSpPr>
          <p:nvPr/>
        </p:nvSpPr>
        <p:spPr bwMode="auto">
          <a:xfrm>
            <a:off x="6307138" y="6280150"/>
            <a:ext cx="2306637" cy="4540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lIns="0" tIns="0" rIns="0" bIns="0" anchor="ctr">
            <a:spAutoFit/>
          </a:bodyPr>
          <a:lstStyle/>
          <a:p>
            <a:pPr algn="r">
              <a:lnSpc>
                <a:spcPts val="3575"/>
              </a:lnSpc>
              <a:spcBef>
                <a:spcPct val="20000"/>
              </a:spcBef>
              <a:buClr>
                <a:schemeClr val="hlink"/>
              </a:buClr>
              <a:buFont typeface="Wingdings" pitchFamily="2" charset="2"/>
              <a:buNone/>
              <a:defRPr/>
            </a:pPr>
            <a:r>
              <a:rPr lang="nl-NL" sz="1000">
                <a:solidFill>
                  <a:schemeClr val="bg1"/>
                </a:solidFill>
                <a:ea typeface="+mn-ea"/>
                <a:cs typeface="+mn-cs"/>
              </a:rPr>
              <a:t>Registratienr:</a:t>
            </a:r>
            <a:endParaRPr lang="en-US" sz="1000">
              <a:solidFill>
                <a:schemeClr val="bg1"/>
              </a:solidFill>
              <a:ea typeface="+mn-ea"/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0" r:id="rId2"/>
    <p:sldLayoutId id="2147483659" r:id="rId3"/>
    <p:sldLayoutId id="2147483658" r:id="rId4"/>
    <p:sldLayoutId id="2147483657" r:id="rId5"/>
    <p:sldLayoutId id="2147483656" r:id="rId6"/>
    <p:sldLayoutId id="2147483655" r:id="rId7"/>
    <p:sldLayoutId id="2147483654" r:id="rId8"/>
    <p:sldLayoutId id="2147483653" r:id="rId9"/>
    <p:sldLayoutId id="2147483652" r:id="rId10"/>
    <p:sldLayoutId id="2147483651" r:id="rId11"/>
  </p:sldLayoutIdLst>
  <p:txStyles>
    <p:titleStyle>
      <a:lvl1pPr algn="r" rtl="0" eaLnBrk="0" fontAlgn="base" hangingPunct="0">
        <a:lnSpc>
          <a:spcPts val="3575"/>
        </a:lnSpc>
        <a:spcBef>
          <a:spcPct val="0"/>
        </a:spcBef>
        <a:spcAft>
          <a:spcPct val="0"/>
        </a:spcAft>
        <a:defRPr sz="2800" b="1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+mj-lt"/>
          <a:ea typeface="+mj-ea"/>
          <a:cs typeface="+mj-cs"/>
        </a:defRPr>
      </a:lvl1pPr>
      <a:lvl2pPr algn="r" rtl="0" eaLnBrk="0" fontAlgn="base" hangingPunct="0">
        <a:lnSpc>
          <a:spcPts val="3575"/>
        </a:lnSpc>
        <a:spcBef>
          <a:spcPct val="0"/>
        </a:spcBef>
        <a:spcAft>
          <a:spcPct val="0"/>
        </a:spcAft>
        <a:defRPr sz="2800" b="1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Verdana" pitchFamily="34" charset="0"/>
        </a:defRPr>
      </a:lvl2pPr>
      <a:lvl3pPr algn="r" rtl="0" eaLnBrk="0" fontAlgn="base" hangingPunct="0">
        <a:lnSpc>
          <a:spcPts val="3575"/>
        </a:lnSpc>
        <a:spcBef>
          <a:spcPct val="0"/>
        </a:spcBef>
        <a:spcAft>
          <a:spcPct val="0"/>
        </a:spcAft>
        <a:defRPr sz="2800" b="1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Verdana" pitchFamily="34" charset="0"/>
        </a:defRPr>
      </a:lvl3pPr>
      <a:lvl4pPr algn="r" rtl="0" eaLnBrk="0" fontAlgn="base" hangingPunct="0">
        <a:lnSpc>
          <a:spcPts val="3575"/>
        </a:lnSpc>
        <a:spcBef>
          <a:spcPct val="0"/>
        </a:spcBef>
        <a:spcAft>
          <a:spcPct val="0"/>
        </a:spcAft>
        <a:defRPr sz="2800" b="1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Verdana" pitchFamily="34" charset="0"/>
        </a:defRPr>
      </a:lvl4pPr>
      <a:lvl5pPr algn="r" rtl="0" eaLnBrk="0" fontAlgn="base" hangingPunct="0">
        <a:lnSpc>
          <a:spcPts val="3575"/>
        </a:lnSpc>
        <a:spcBef>
          <a:spcPct val="0"/>
        </a:spcBef>
        <a:spcAft>
          <a:spcPct val="0"/>
        </a:spcAft>
        <a:defRPr sz="2800" b="1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Verdana" pitchFamily="34" charset="0"/>
        </a:defRPr>
      </a:lvl5pPr>
      <a:lvl6pPr marL="457200" algn="r" rtl="0" fontAlgn="base">
        <a:lnSpc>
          <a:spcPts val="3575"/>
        </a:lnSpc>
        <a:spcBef>
          <a:spcPct val="0"/>
        </a:spcBef>
        <a:spcAft>
          <a:spcPct val="0"/>
        </a:spcAft>
        <a:defRPr sz="2800" b="1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Verdana" pitchFamily="34" charset="0"/>
        </a:defRPr>
      </a:lvl6pPr>
      <a:lvl7pPr marL="914400" algn="r" rtl="0" fontAlgn="base">
        <a:lnSpc>
          <a:spcPts val="3575"/>
        </a:lnSpc>
        <a:spcBef>
          <a:spcPct val="0"/>
        </a:spcBef>
        <a:spcAft>
          <a:spcPct val="0"/>
        </a:spcAft>
        <a:defRPr sz="2800" b="1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Verdana" pitchFamily="34" charset="0"/>
        </a:defRPr>
      </a:lvl7pPr>
      <a:lvl8pPr marL="1371600" algn="r" rtl="0" fontAlgn="base">
        <a:lnSpc>
          <a:spcPts val="3575"/>
        </a:lnSpc>
        <a:spcBef>
          <a:spcPct val="0"/>
        </a:spcBef>
        <a:spcAft>
          <a:spcPct val="0"/>
        </a:spcAft>
        <a:defRPr sz="2800" b="1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Verdana" pitchFamily="34" charset="0"/>
        </a:defRPr>
      </a:lvl8pPr>
      <a:lvl9pPr marL="1828800" algn="r" rtl="0" fontAlgn="base">
        <a:lnSpc>
          <a:spcPts val="3575"/>
        </a:lnSpc>
        <a:spcBef>
          <a:spcPct val="0"/>
        </a:spcBef>
        <a:spcAft>
          <a:spcPct val="0"/>
        </a:spcAft>
        <a:defRPr sz="2800" b="1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Verdana" pitchFamily="34" charset="0"/>
        </a:defRPr>
      </a:lvl9pPr>
    </p:titleStyle>
    <p:bodyStyle>
      <a:lvl1pPr marL="1588" indent="-1588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01675" indent="-374650" algn="l" rtl="0" eaLnBrk="0" fontAlgn="base" hangingPunct="0">
        <a:spcBef>
          <a:spcPct val="20000"/>
        </a:spcBef>
        <a:spcAft>
          <a:spcPct val="0"/>
        </a:spcAft>
        <a:buSzPct val="80000"/>
        <a:buFont typeface="Times New Roman" pitchFamily="18" charset="0"/>
        <a:buBlip>
          <a:blip r:embed="rId15"/>
        </a:buBlip>
        <a:defRPr sz="2000">
          <a:solidFill>
            <a:schemeClr val="tx1"/>
          </a:solidFill>
          <a:latin typeface="+mn-lt"/>
        </a:defRPr>
      </a:lvl2pPr>
      <a:lvl3pPr marL="11811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Blip>
          <a:blip r:embed="rId16"/>
        </a:buBlip>
        <a:defRPr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SzPct val="70000"/>
        <a:buChar char="–"/>
        <a:defRPr sz="14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Blip>
          <a:blip r:embed="rId17"/>
        </a:buBlip>
        <a:defRPr sz="14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Blip>
          <a:blip r:embed="rId17"/>
        </a:buBlip>
        <a:defRPr sz="14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Blip>
          <a:blip r:embed="rId17"/>
        </a:buBlip>
        <a:defRPr sz="14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Blip>
          <a:blip r:embed="rId17"/>
        </a:buBlip>
        <a:defRPr sz="14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Blip>
          <a:blip r:embed="rId17"/>
        </a:buBlip>
        <a:defRPr sz="1400">
          <a:solidFill>
            <a:schemeClr val="tx1"/>
          </a:solidFill>
          <a:latin typeface="+mn-lt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2.vml"/><Relationship Id="rId4" Type="http://schemas.openxmlformats.org/officeDocument/2006/relationships/oleObject" Target="../embeddings/oleObject2.bin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3.vml"/><Relationship Id="rId4" Type="http://schemas.openxmlformats.org/officeDocument/2006/relationships/oleObject" Target="../embeddings/oleObject3.bin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.xml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4.vml"/><Relationship Id="rId4" Type="http://schemas.openxmlformats.org/officeDocument/2006/relationships/oleObject" Target="../embeddings/oleObject4.bin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6.xml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5.vml"/><Relationship Id="rId4" Type="http://schemas.openxmlformats.org/officeDocument/2006/relationships/oleObject" Target="../embeddings/oleObject5.bin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jpeg"/><Relationship Id="rId5" Type="http://schemas.openxmlformats.org/officeDocument/2006/relationships/image" Target="../media/image26.jpeg"/><Relationship Id="rId4" Type="http://schemas.openxmlformats.org/officeDocument/2006/relationships/image" Target="../media/image25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0.jpeg"/><Relationship Id="rId4" Type="http://schemas.openxmlformats.org/officeDocument/2006/relationships/image" Target="../media/image29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5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4" Type="http://schemas.openxmlformats.org/officeDocument/2006/relationships/oleObject" Target="../embeddings/oleObject6.bin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.vml"/><Relationship Id="rId4" Type="http://schemas.openxmlformats.org/officeDocument/2006/relationships/oleObject" Target="../embeddings/oleObject1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268538" y="806450"/>
            <a:ext cx="6418262" cy="1398588"/>
          </a:xfrm>
        </p:spPr>
        <p:txBody>
          <a:bodyPr/>
          <a:lstStyle/>
          <a:p>
            <a:pPr eaLnBrk="1" hangingPunct="1">
              <a:defRPr/>
            </a:pPr>
            <a:r>
              <a:rPr lang="en-US" altLang="zh-CN" sz="2000" smtClean="0">
                <a:ea typeface="宋体"/>
                <a:cs typeface="宋体"/>
              </a:rPr>
              <a:t/>
            </a:r>
            <a:br>
              <a:rPr lang="en-US" altLang="zh-CN" sz="2000" smtClean="0">
                <a:ea typeface="宋体"/>
                <a:cs typeface="宋体"/>
              </a:rPr>
            </a:br>
            <a:r>
              <a:rPr lang="en-US" altLang="zh-CN" sz="2000" smtClean="0">
                <a:ea typeface="宋体"/>
                <a:cs typeface="宋体"/>
              </a:rPr>
              <a:t>2</a:t>
            </a:r>
            <a:r>
              <a:rPr lang="en-US" altLang="zh-CN" sz="2000" baseline="30000" smtClean="0">
                <a:ea typeface="宋体"/>
                <a:cs typeface="宋体"/>
              </a:rPr>
              <a:t>nd</a:t>
            </a:r>
            <a:r>
              <a:rPr lang="en-US" altLang="zh-CN" sz="2000" smtClean="0">
                <a:ea typeface="宋体"/>
                <a:cs typeface="宋体"/>
              </a:rPr>
              <a:t> Master Class IWT</a:t>
            </a:r>
            <a:br>
              <a:rPr lang="en-US" altLang="zh-CN" sz="2000" smtClean="0">
                <a:ea typeface="宋体"/>
                <a:cs typeface="宋体"/>
              </a:rPr>
            </a:br>
            <a:r>
              <a:rPr lang="en-US" altLang="zh-CN" sz="2000" smtClean="0">
                <a:ea typeface="宋体"/>
                <a:cs typeface="宋体"/>
              </a:rPr>
              <a:t>Session 4B - IWT Waste Management, examples from the Netherlands and China</a:t>
            </a:r>
            <a:endParaRPr lang="zh-CN" altLang="en-US" sz="2000" smtClean="0">
              <a:ea typeface="宋体"/>
              <a:cs typeface="宋体"/>
            </a:endParaRPr>
          </a:p>
        </p:txBody>
      </p:sp>
      <p:sp>
        <p:nvSpPr>
          <p:cNvPr id="14338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algn="r" eaLnBrk="1" hangingPunct="1"/>
            <a:r>
              <a:rPr lang="en-US" altLang="zh-CN" sz="1600" smtClean="0">
                <a:ea typeface="宋体"/>
                <a:cs typeface="宋体"/>
              </a:rPr>
              <a:t>29 November 2010, Brasilia (Brasil)</a:t>
            </a:r>
          </a:p>
          <a:p>
            <a:pPr algn="r" eaLnBrk="1" hangingPunct="1"/>
            <a:r>
              <a:rPr lang="en-US" altLang="zh-CN" sz="1600" smtClean="0">
                <a:ea typeface="宋体"/>
                <a:cs typeface="宋体"/>
              </a:rPr>
              <a:t>Jarl Schoemaker (NEA)</a:t>
            </a:r>
          </a:p>
        </p:txBody>
      </p:sp>
      <p:pic>
        <p:nvPicPr>
          <p:cNvPr id="14339" name="Picture 4" descr="Flag klein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19475" y="4437063"/>
            <a:ext cx="1368425" cy="912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0" name="Picture 5" descr="Witteveen en Bod Logo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8000" y="2041525"/>
            <a:ext cx="1152525" cy="596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1" name="Picture 6" descr="Rijksoverheid_logo uitgeknipt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700338" y="4437063"/>
            <a:ext cx="511175" cy="936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2" name="Picture 7" descr="AmPorts logo nieuw nov04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68313" y="1485900"/>
            <a:ext cx="1223962" cy="409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altLang="zh-CN" smtClean="0">
                <a:ea typeface="宋体"/>
                <a:cs typeface="宋体"/>
              </a:rPr>
              <a:t>Institutional setting</a:t>
            </a:r>
            <a:endParaRPr lang="zh-CN" altLang="en-US" smtClean="0">
              <a:ea typeface="宋体"/>
              <a:cs typeface="宋体"/>
            </a:endParaRPr>
          </a:p>
        </p:txBody>
      </p:sp>
      <p:graphicFrame>
        <p:nvGraphicFramePr>
          <p:cNvPr id="20484" name="Object 4"/>
          <p:cNvGraphicFramePr>
            <a:graphicFrameLocks noChangeAspect="1"/>
          </p:cNvGraphicFramePr>
          <p:nvPr/>
        </p:nvGraphicFramePr>
        <p:xfrm>
          <a:off x="1908175" y="1052513"/>
          <a:ext cx="4605338" cy="5516562"/>
        </p:xfrm>
        <a:graphic>
          <a:graphicData uri="http://schemas.openxmlformats.org/presentationml/2006/ole">
            <p:oleObj spid="_x0000_s20484" name="Visio" r:id="rId4" imgW="3097530" imgH="3709797" progId="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>
          <a:xfrm>
            <a:off x="2555875" y="549275"/>
            <a:ext cx="6348413" cy="647700"/>
          </a:xfrm>
        </p:spPr>
        <p:txBody>
          <a:bodyPr/>
          <a:lstStyle/>
          <a:p>
            <a:pPr>
              <a:defRPr/>
            </a:pPr>
            <a:r>
              <a:rPr lang="en-US" dirty="0"/>
              <a:t>Comparison Chinese </a:t>
            </a:r>
            <a:r>
              <a:rPr lang="en-US" dirty="0" err="1"/>
              <a:t>vs</a:t>
            </a:r>
            <a:r>
              <a:rPr lang="en-US" dirty="0"/>
              <a:t> international regulations </a:t>
            </a:r>
          </a:p>
        </p:txBody>
      </p:sp>
      <p:sp>
        <p:nvSpPr>
          <p:cNvPr id="3686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55650" y="1557338"/>
            <a:ext cx="7416800" cy="4803775"/>
          </a:xfrm>
        </p:spPr>
        <p:txBody>
          <a:bodyPr/>
          <a:lstStyle/>
          <a:p>
            <a:r>
              <a:rPr lang="en-US" sz="2000" b="1" smtClean="0"/>
              <a:t>Conclusions:</a:t>
            </a:r>
          </a:p>
          <a:p>
            <a:pPr lvl="1"/>
            <a:r>
              <a:rPr lang="en-US" smtClean="0"/>
              <a:t>Legal framework in China is in line with the international requirements</a:t>
            </a:r>
          </a:p>
          <a:p>
            <a:pPr lvl="1"/>
            <a:r>
              <a:rPr lang="en-US" smtClean="0"/>
              <a:t>Sometimes China exceeds the minimum prescribed standards. </a:t>
            </a:r>
          </a:p>
          <a:p>
            <a:r>
              <a:rPr lang="en-US" sz="2000" b="1" smtClean="0"/>
              <a:t>Recommendations on improvement:</a:t>
            </a:r>
          </a:p>
          <a:p>
            <a:pPr lvl="1"/>
            <a:r>
              <a:rPr lang="en-US" smtClean="0"/>
              <a:t>Make the responsibilities of all involved competent authorities clear and well known;</a:t>
            </a:r>
          </a:p>
          <a:p>
            <a:pPr lvl="1"/>
            <a:r>
              <a:rPr lang="en-US" smtClean="0"/>
              <a:t>Share information between authorities regarding waste collection &amp; enforcement;</a:t>
            </a:r>
          </a:p>
          <a:p>
            <a:pPr lvl="1"/>
            <a:r>
              <a:rPr lang="en-US" smtClean="0"/>
              <a:t>Make on board processing vs. on shore processing should a free choice;</a:t>
            </a:r>
          </a:p>
          <a:p>
            <a:pPr lvl="1"/>
            <a:r>
              <a:rPr lang="en-US" smtClean="0"/>
              <a:t>Consider tightening standards for on board processing of bilge water </a:t>
            </a:r>
          </a:p>
          <a:p>
            <a:pPr lvl="1"/>
            <a:endParaRPr lang="en-US" smtClean="0"/>
          </a:p>
          <a:p>
            <a:pPr lvl="1">
              <a:buFont typeface="Times New Roman" pitchFamily="18" charset="0"/>
              <a:buNone/>
            </a:pPr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altLang="zh-CN" smtClean="0">
                <a:ea typeface="宋体"/>
                <a:cs typeface="宋体"/>
              </a:rPr>
              <a:t>Technologies on vessels</a:t>
            </a:r>
            <a:endParaRPr lang="zh-CN" altLang="en-US" smtClean="0">
              <a:ea typeface="宋体"/>
              <a:cs typeface="宋体"/>
            </a:endParaRPr>
          </a:p>
        </p:txBody>
      </p:sp>
      <p:pic>
        <p:nvPicPr>
          <p:cNvPr id="6" name="Afbeelding 5" descr="Seal IHC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68313" y="3141663"/>
            <a:ext cx="3851275" cy="298608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8916" name="Afbeelding 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43438" y="1412875"/>
            <a:ext cx="3600450" cy="293528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" name="Tekstvak 8"/>
          <p:cNvSpPr txBox="1">
            <a:spLocks noChangeArrowheads="1"/>
          </p:cNvSpPr>
          <p:nvPr/>
        </p:nvSpPr>
        <p:spPr bwMode="auto">
          <a:xfrm>
            <a:off x="468313" y="1484313"/>
            <a:ext cx="4391025" cy="1000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ts val="3575"/>
              </a:lnSpc>
              <a:spcBef>
                <a:spcPct val="20000"/>
              </a:spcBef>
              <a:buClr>
                <a:schemeClr val="hlink"/>
              </a:buClr>
              <a:buFont typeface="Wingdings" pitchFamily="2" charset="2"/>
              <a:buNone/>
            </a:pPr>
            <a:r>
              <a:rPr lang="en-US" altLang="zh-CN" sz="2400"/>
              <a:t>On board biological waste water treatment</a:t>
            </a:r>
            <a:endParaRPr lang="zh-CN" altLang="nl-NL" sz="2400"/>
          </a:p>
        </p:txBody>
      </p:sp>
      <p:sp>
        <p:nvSpPr>
          <p:cNvPr id="38917" name="Tekstvak 9"/>
          <p:cNvSpPr txBox="1">
            <a:spLocks noChangeArrowheads="1"/>
          </p:cNvSpPr>
          <p:nvPr/>
        </p:nvSpPr>
        <p:spPr bwMode="auto">
          <a:xfrm>
            <a:off x="4427538" y="4797425"/>
            <a:ext cx="4392612" cy="546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ts val="3575"/>
              </a:lnSpc>
              <a:spcBef>
                <a:spcPct val="20000"/>
              </a:spcBef>
              <a:buClr>
                <a:schemeClr val="hlink"/>
              </a:buClr>
              <a:buFont typeface="Wingdings" pitchFamily="2" charset="2"/>
              <a:buNone/>
            </a:pPr>
            <a:r>
              <a:rPr lang="en-US" altLang="zh-CN" sz="2400"/>
              <a:t>Bilge water reduction</a:t>
            </a:r>
            <a:endParaRPr lang="zh-CN" altLang="nl-NL" sz="24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altLang="zh-CN" smtClean="0">
                <a:ea typeface="宋体"/>
                <a:cs typeface="宋体"/>
              </a:rPr>
              <a:t>Payment scheme</a:t>
            </a:r>
            <a:endParaRPr lang="zh-CN" altLang="en-US" smtClean="0">
              <a:ea typeface="宋体"/>
              <a:cs typeface="宋体"/>
            </a:endParaRPr>
          </a:p>
        </p:txBody>
      </p:sp>
      <p:sp>
        <p:nvSpPr>
          <p:cNvPr id="4096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187450" y="1557338"/>
            <a:ext cx="7956550" cy="4803775"/>
          </a:xfrm>
        </p:spPr>
        <p:txBody>
          <a:bodyPr/>
          <a:lstStyle/>
          <a:p>
            <a:pPr eaLnBrk="1" hangingPunct="1">
              <a:buFont typeface="Arial" charset="0"/>
              <a:buChar char="•"/>
            </a:pPr>
            <a:r>
              <a:rPr lang="en-US" altLang="zh-CN" smtClean="0">
                <a:ea typeface="宋体"/>
                <a:cs typeface="宋体"/>
              </a:rPr>
              <a:t>“Polluter” pays (Y/N?) </a:t>
            </a:r>
            <a:endParaRPr lang="zh-CN" altLang="en-US" smtClean="0">
              <a:ea typeface="宋体"/>
              <a:cs typeface="宋体"/>
            </a:endParaRPr>
          </a:p>
          <a:p>
            <a:pPr eaLnBrk="1" hangingPunct="1">
              <a:buFont typeface="Arial" charset="0"/>
              <a:buChar char="•"/>
            </a:pPr>
            <a:r>
              <a:rPr lang="en-US" altLang="zh-CN" smtClean="0">
                <a:ea typeface="宋体"/>
                <a:cs typeface="宋体"/>
              </a:rPr>
              <a:t>Costs could stimulate non compliance (dumping) </a:t>
            </a:r>
            <a:endParaRPr lang="zh-CN" altLang="en-US" smtClean="0">
              <a:ea typeface="宋体"/>
              <a:cs typeface="宋体"/>
            </a:endParaRPr>
          </a:p>
          <a:p>
            <a:pPr eaLnBrk="1" hangingPunct="1"/>
            <a:endParaRPr lang="en-US" altLang="zh-CN" smtClean="0">
              <a:ea typeface="宋体"/>
              <a:cs typeface="宋体"/>
            </a:endParaRPr>
          </a:p>
          <a:p>
            <a:pPr eaLnBrk="1" hangingPunct="1">
              <a:buFont typeface="Arial" charset="0"/>
              <a:buChar char="•"/>
            </a:pPr>
            <a:r>
              <a:rPr lang="en-US" altLang="zh-CN" smtClean="0">
                <a:ea typeface="宋体"/>
                <a:cs typeface="宋体"/>
              </a:rPr>
              <a:t>How to improve compliance? </a:t>
            </a:r>
            <a:endParaRPr lang="zh-CN" altLang="en-US" smtClean="0">
              <a:ea typeface="宋体"/>
              <a:cs typeface="宋体"/>
            </a:endParaRPr>
          </a:p>
          <a:p>
            <a:pPr eaLnBrk="1" hangingPunct="1">
              <a:buFont typeface="Arial" charset="0"/>
              <a:buChar char="•"/>
            </a:pPr>
            <a:r>
              <a:rPr lang="en-US" altLang="zh-CN" smtClean="0">
                <a:ea typeface="宋体"/>
                <a:cs typeface="宋体"/>
              </a:rPr>
              <a:t>Indirect payment</a:t>
            </a:r>
            <a:endParaRPr lang="zh-CN" altLang="en-US" smtClean="0">
              <a:ea typeface="宋体"/>
              <a:cs typeface="宋体"/>
            </a:endParaRPr>
          </a:p>
          <a:p>
            <a:pPr eaLnBrk="1" hangingPunct="1"/>
            <a:r>
              <a:rPr lang="en-US" altLang="zh-CN" smtClean="0">
                <a:ea typeface="宋体"/>
                <a:cs typeface="宋体"/>
              </a:rPr>
              <a:t>		- Subscription based</a:t>
            </a:r>
            <a:endParaRPr lang="zh-CN" altLang="en-US" smtClean="0">
              <a:ea typeface="宋体"/>
              <a:cs typeface="宋体"/>
            </a:endParaRPr>
          </a:p>
          <a:p>
            <a:pPr eaLnBrk="1" hangingPunct="1"/>
            <a:r>
              <a:rPr lang="en-US" altLang="zh-CN" smtClean="0">
                <a:ea typeface="宋体"/>
                <a:cs typeface="宋体"/>
              </a:rPr>
              <a:t>		- Example in the Netherlands; quantities</a:t>
            </a:r>
            <a:endParaRPr lang="zh-CN" altLang="en-US" smtClean="0">
              <a:ea typeface="宋体"/>
              <a:cs typeface="宋体"/>
            </a:endParaRPr>
          </a:p>
          <a:p>
            <a:pPr eaLnBrk="1" hangingPunct="1"/>
            <a:r>
              <a:rPr lang="en-US" altLang="zh-CN" smtClean="0">
                <a:ea typeface="宋体"/>
                <a:cs typeface="宋体"/>
              </a:rPr>
              <a:t>		- Surcharge(s) (e.g. Fuel surcharge)</a:t>
            </a:r>
          </a:p>
          <a:p>
            <a:pPr eaLnBrk="1" hangingPunct="1"/>
            <a:r>
              <a:rPr lang="en-US" altLang="zh-CN" smtClean="0">
                <a:ea typeface="宋体"/>
                <a:cs typeface="宋体"/>
              </a:rPr>
              <a:t>Pro’s &amp; Con’s  </a:t>
            </a:r>
            <a:endParaRPr lang="zh-CN" altLang="en-US" smtClean="0">
              <a:ea typeface="宋体"/>
              <a:cs typeface="宋体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9" name="Rectangle 5"/>
          <p:cNvSpPr>
            <a:spLocks noChangeArrowheads="1"/>
          </p:cNvSpPr>
          <p:nvPr/>
        </p:nvSpPr>
        <p:spPr bwMode="auto">
          <a:xfrm>
            <a:off x="0" y="3038475"/>
            <a:ext cx="9144000" cy="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lIns="128016" tIns="64008" rIns="128016" bIns="64008" anchor="ctr">
            <a:spAutoFit/>
          </a:bodyPr>
          <a:lstStyle/>
          <a:p>
            <a:endParaRPr lang="nl-NL"/>
          </a:p>
        </p:txBody>
      </p:sp>
      <p:sp>
        <p:nvSpPr>
          <p:cNvPr id="106500" name="Rectangle 8"/>
          <p:cNvSpPr>
            <a:spLocks noChangeArrowheads="1"/>
          </p:cNvSpPr>
          <p:nvPr/>
        </p:nvSpPr>
        <p:spPr bwMode="auto">
          <a:xfrm>
            <a:off x="0" y="3028950"/>
            <a:ext cx="9144000" cy="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lIns="128016" tIns="64008" rIns="128016" bIns="64008" anchor="ctr">
            <a:spAutoFit/>
          </a:bodyPr>
          <a:lstStyle/>
          <a:p>
            <a:endParaRPr lang="nl-NL"/>
          </a:p>
        </p:txBody>
      </p:sp>
      <p:sp>
        <p:nvSpPr>
          <p:cNvPr id="106501" name="Rectangle 10"/>
          <p:cNvSpPr>
            <a:spLocks noChangeArrowheads="1"/>
          </p:cNvSpPr>
          <p:nvPr/>
        </p:nvSpPr>
        <p:spPr bwMode="auto">
          <a:xfrm>
            <a:off x="0" y="3062288"/>
            <a:ext cx="9144000" cy="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lIns="128016" tIns="64008" rIns="128016" bIns="64008" anchor="ctr">
            <a:spAutoFit/>
          </a:bodyPr>
          <a:lstStyle/>
          <a:p>
            <a:endParaRPr lang="nl-NL"/>
          </a:p>
        </p:txBody>
      </p:sp>
      <p:graphicFrame>
        <p:nvGraphicFramePr>
          <p:cNvPr id="106498" name="Object 2"/>
          <p:cNvGraphicFramePr>
            <a:graphicFrameLocks noChangeAspect="1"/>
          </p:cNvGraphicFramePr>
          <p:nvPr/>
        </p:nvGraphicFramePr>
        <p:xfrm>
          <a:off x="1835150" y="1484313"/>
          <a:ext cx="6307138" cy="1512887"/>
        </p:xfrm>
        <a:graphic>
          <a:graphicData uri="http://schemas.openxmlformats.org/presentationml/2006/ole">
            <p:oleObj spid="_x0000_s106498" name="Visio" r:id="rId4" imgW="4583573" imgH="1115139" progId="">
              <p:embed/>
            </p:oleObj>
          </a:graphicData>
        </a:graphic>
      </p:graphicFrame>
      <p:graphicFrame>
        <p:nvGraphicFramePr>
          <p:cNvPr id="10" name="Tabel 9"/>
          <p:cNvGraphicFramePr>
            <a:graphicFrameLocks noGrp="1"/>
          </p:cNvGraphicFramePr>
          <p:nvPr/>
        </p:nvGraphicFramePr>
        <p:xfrm>
          <a:off x="1547813" y="3213100"/>
          <a:ext cx="6096000" cy="321627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48000"/>
                <a:gridCol w="304800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Advantages</a:t>
                      </a:r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Disadvantages</a:t>
                      </a:r>
                      <a:endParaRPr lang="nl-NL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Simple scheme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 - Limited</a:t>
                      </a:r>
                      <a:r>
                        <a:rPr lang="en-US" baseline="0" dirty="0" smtClean="0"/>
                        <a:t> to zero overhead costs</a:t>
                      </a:r>
                      <a:endParaRPr lang="nl-NL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High threshold for proper waste disposal, which can cause non-compliance</a:t>
                      </a:r>
                      <a:endParaRPr lang="nl-NL" dirty="0" smtClean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aseline="0" dirty="0" smtClean="0"/>
                        <a:t>Reduction of the generated amount of  waste saves money</a:t>
                      </a:r>
                      <a:endParaRPr lang="nl-NL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NL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Polluter pays</a:t>
                      </a:r>
                      <a:endParaRPr lang="nl-NL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NL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NL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9" name="Rectangle 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altLang="zh-CN" smtClean="0">
                <a:ea typeface="宋体"/>
                <a:cs typeface="宋体"/>
              </a:rPr>
              <a:t>Payment scheme</a:t>
            </a:r>
            <a:endParaRPr lang="zh-CN" altLang="en-US" smtClean="0">
              <a:ea typeface="宋体"/>
              <a:cs typeface="宋体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3" name="Rectangle 5"/>
          <p:cNvSpPr>
            <a:spLocks noChangeArrowheads="1"/>
          </p:cNvSpPr>
          <p:nvPr/>
        </p:nvSpPr>
        <p:spPr bwMode="auto">
          <a:xfrm>
            <a:off x="0" y="3038475"/>
            <a:ext cx="9144000" cy="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lIns="128016" tIns="64008" rIns="128016" bIns="64008" anchor="ctr">
            <a:spAutoFit/>
          </a:bodyPr>
          <a:lstStyle/>
          <a:p>
            <a:endParaRPr lang="nl-NL"/>
          </a:p>
        </p:txBody>
      </p:sp>
      <p:sp>
        <p:nvSpPr>
          <p:cNvPr id="107524" name="Rectangle 8"/>
          <p:cNvSpPr>
            <a:spLocks noChangeArrowheads="1"/>
          </p:cNvSpPr>
          <p:nvPr/>
        </p:nvSpPr>
        <p:spPr bwMode="auto">
          <a:xfrm>
            <a:off x="0" y="3028950"/>
            <a:ext cx="9144000" cy="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lIns="128016" tIns="64008" rIns="128016" bIns="64008" anchor="ctr">
            <a:spAutoFit/>
          </a:bodyPr>
          <a:lstStyle/>
          <a:p>
            <a:endParaRPr lang="nl-NL"/>
          </a:p>
        </p:txBody>
      </p:sp>
      <p:sp>
        <p:nvSpPr>
          <p:cNvPr id="107525" name="Rectangle 10"/>
          <p:cNvSpPr>
            <a:spLocks noChangeArrowheads="1"/>
          </p:cNvSpPr>
          <p:nvPr/>
        </p:nvSpPr>
        <p:spPr bwMode="auto">
          <a:xfrm>
            <a:off x="0" y="3062288"/>
            <a:ext cx="9144000" cy="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lIns="128016" tIns="64008" rIns="128016" bIns="64008" anchor="ctr">
            <a:spAutoFit/>
          </a:bodyPr>
          <a:lstStyle/>
          <a:p>
            <a:endParaRPr lang="nl-NL"/>
          </a:p>
        </p:txBody>
      </p:sp>
      <p:graphicFrame>
        <p:nvGraphicFramePr>
          <p:cNvPr id="10" name="Tabel 9"/>
          <p:cNvGraphicFramePr>
            <a:graphicFrameLocks noGrp="1"/>
          </p:cNvGraphicFramePr>
          <p:nvPr/>
        </p:nvGraphicFramePr>
        <p:xfrm>
          <a:off x="1547813" y="3213100"/>
          <a:ext cx="6096000" cy="293687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48000"/>
                <a:gridCol w="304800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Advantages</a:t>
                      </a:r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Disadvantages</a:t>
                      </a:r>
                      <a:endParaRPr lang="nl-NL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Stimulates proper waste disposal</a:t>
                      </a:r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Overhead</a:t>
                      </a:r>
                      <a:r>
                        <a:rPr lang="en-US" baseline="0" dirty="0" smtClean="0"/>
                        <a:t> costs</a:t>
                      </a:r>
                      <a:endParaRPr lang="nl-NL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Polluter</a:t>
                      </a:r>
                      <a:r>
                        <a:rPr lang="en-US" baseline="0" dirty="0" smtClean="0"/>
                        <a:t> pays principle</a:t>
                      </a:r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No stimulus to</a:t>
                      </a:r>
                      <a:r>
                        <a:rPr lang="en-US" baseline="0" dirty="0" smtClean="0"/>
                        <a:t> reduce the generated amount of  waste</a:t>
                      </a:r>
                      <a:endParaRPr lang="nl-NL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More data available</a:t>
                      </a:r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Polluter pays principle is</a:t>
                      </a:r>
                      <a:r>
                        <a:rPr lang="en-US" baseline="0" dirty="0" smtClean="0"/>
                        <a:t> not optimized</a:t>
                      </a:r>
                      <a:endParaRPr lang="nl-NL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NL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107522" name="Object 2"/>
          <p:cNvGraphicFramePr>
            <a:graphicFrameLocks noChangeAspect="1"/>
          </p:cNvGraphicFramePr>
          <p:nvPr/>
        </p:nvGraphicFramePr>
        <p:xfrm>
          <a:off x="1619250" y="1412875"/>
          <a:ext cx="6376988" cy="1584325"/>
        </p:xfrm>
        <a:graphic>
          <a:graphicData uri="http://schemas.openxmlformats.org/presentationml/2006/ole">
            <p:oleObj spid="_x0000_s107522" name="Visio" r:id="rId4" imgW="4592574" imgH="1142143" progId="">
              <p:embed/>
            </p:oleObj>
          </a:graphicData>
        </a:graphic>
      </p:graphicFrame>
      <p:sp>
        <p:nvSpPr>
          <p:cNvPr id="9" name="Rectangle 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altLang="zh-CN" smtClean="0">
                <a:ea typeface="宋体"/>
                <a:cs typeface="宋体"/>
              </a:rPr>
              <a:t>Payment scheme</a:t>
            </a:r>
            <a:endParaRPr lang="zh-CN" altLang="en-US" smtClean="0">
              <a:ea typeface="宋体"/>
              <a:cs typeface="宋体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7" name="Rectangle 5"/>
          <p:cNvSpPr>
            <a:spLocks noChangeArrowheads="1"/>
          </p:cNvSpPr>
          <p:nvPr/>
        </p:nvSpPr>
        <p:spPr bwMode="auto">
          <a:xfrm>
            <a:off x="0" y="3038475"/>
            <a:ext cx="9144000" cy="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lIns="128016" tIns="64008" rIns="128016" bIns="64008" anchor="ctr">
            <a:spAutoFit/>
          </a:bodyPr>
          <a:lstStyle/>
          <a:p>
            <a:endParaRPr lang="nl-NL"/>
          </a:p>
        </p:txBody>
      </p:sp>
      <p:sp>
        <p:nvSpPr>
          <p:cNvPr id="108548" name="Rectangle 8"/>
          <p:cNvSpPr>
            <a:spLocks noChangeArrowheads="1"/>
          </p:cNvSpPr>
          <p:nvPr/>
        </p:nvSpPr>
        <p:spPr bwMode="auto">
          <a:xfrm>
            <a:off x="0" y="3028950"/>
            <a:ext cx="9144000" cy="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lIns="128016" tIns="64008" rIns="128016" bIns="64008" anchor="ctr">
            <a:spAutoFit/>
          </a:bodyPr>
          <a:lstStyle/>
          <a:p>
            <a:endParaRPr lang="nl-NL"/>
          </a:p>
        </p:txBody>
      </p:sp>
      <p:sp>
        <p:nvSpPr>
          <p:cNvPr id="108549" name="Rectangle 10"/>
          <p:cNvSpPr>
            <a:spLocks noChangeArrowheads="1"/>
          </p:cNvSpPr>
          <p:nvPr/>
        </p:nvSpPr>
        <p:spPr bwMode="auto">
          <a:xfrm>
            <a:off x="0" y="3062288"/>
            <a:ext cx="9144000" cy="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lIns="128016" tIns="64008" rIns="128016" bIns="64008" anchor="ctr">
            <a:spAutoFit/>
          </a:bodyPr>
          <a:lstStyle/>
          <a:p>
            <a:endParaRPr lang="nl-NL"/>
          </a:p>
        </p:txBody>
      </p:sp>
      <p:graphicFrame>
        <p:nvGraphicFramePr>
          <p:cNvPr id="108546" name="Object 2"/>
          <p:cNvGraphicFramePr>
            <a:graphicFrameLocks noChangeAspect="1"/>
          </p:cNvGraphicFramePr>
          <p:nvPr/>
        </p:nvGraphicFramePr>
        <p:xfrm>
          <a:off x="1476375" y="1844675"/>
          <a:ext cx="6281738" cy="1412875"/>
        </p:xfrm>
        <a:graphic>
          <a:graphicData uri="http://schemas.openxmlformats.org/presentationml/2006/ole">
            <p:oleObj spid="_x0000_s108546" name="Visio" r:id="rId4" imgW="4583573" imgH="1079135" progId="">
              <p:embed/>
            </p:oleObj>
          </a:graphicData>
        </a:graphic>
      </p:graphicFrame>
      <p:graphicFrame>
        <p:nvGraphicFramePr>
          <p:cNvPr id="10" name="Tabel 9"/>
          <p:cNvGraphicFramePr>
            <a:graphicFrameLocks noGrp="1"/>
          </p:cNvGraphicFramePr>
          <p:nvPr/>
        </p:nvGraphicFramePr>
        <p:xfrm>
          <a:off x="1547813" y="3213100"/>
          <a:ext cx="6096000" cy="320992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48000"/>
                <a:gridCol w="304800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Advantages</a:t>
                      </a:r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Disadvantages</a:t>
                      </a:r>
                      <a:endParaRPr lang="nl-NL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Stimulates proper waste disposal</a:t>
                      </a:r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Overhead</a:t>
                      </a:r>
                      <a:r>
                        <a:rPr lang="en-US" baseline="0" dirty="0" smtClean="0"/>
                        <a:t> costs</a:t>
                      </a:r>
                      <a:endParaRPr lang="nl-NL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Polluter pays principle is</a:t>
                      </a:r>
                      <a:r>
                        <a:rPr lang="en-US" baseline="0" dirty="0" smtClean="0"/>
                        <a:t> optimized</a:t>
                      </a:r>
                      <a:endParaRPr lang="nl-NL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Implementation</a:t>
                      </a:r>
                      <a:r>
                        <a:rPr lang="en-US" baseline="0" dirty="0" smtClean="0"/>
                        <a:t> is more complex</a:t>
                      </a:r>
                      <a:endParaRPr lang="nl-NL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Stimulus to</a:t>
                      </a:r>
                      <a:r>
                        <a:rPr lang="en-US" baseline="0" dirty="0" smtClean="0"/>
                        <a:t> reduce the generated amount of  waste</a:t>
                      </a:r>
                      <a:endParaRPr lang="nl-NL" dirty="0" smtClean="0"/>
                    </a:p>
                    <a:p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NL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NL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9" name="Rectangle 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altLang="zh-CN" smtClean="0">
                <a:ea typeface="宋体"/>
                <a:cs typeface="宋体"/>
              </a:rPr>
              <a:t>Payment scheme</a:t>
            </a:r>
            <a:endParaRPr lang="zh-CN" altLang="en-US" smtClean="0">
              <a:ea typeface="宋体"/>
              <a:cs typeface="宋体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altLang="zh-CN" smtClean="0">
                <a:ea typeface="宋体"/>
                <a:cs typeface="宋体"/>
              </a:rPr>
              <a:t>Payment scheme</a:t>
            </a:r>
            <a:endParaRPr lang="zh-CN" altLang="en-US" smtClean="0">
              <a:ea typeface="宋体"/>
              <a:cs typeface="宋体"/>
            </a:endParaRPr>
          </a:p>
        </p:txBody>
      </p:sp>
      <p:pic>
        <p:nvPicPr>
          <p:cNvPr id="5" name="Afbeelding 4" descr="00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763713" y="1773238"/>
            <a:ext cx="5364162" cy="357981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13667" name="Tekstvak 6"/>
          <p:cNvSpPr txBox="1">
            <a:spLocks noChangeArrowheads="1"/>
          </p:cNvSpPr>
          <p:nvPr/>
        </p:nvSpPr>
        <p:spPr bwMode="auto">
          <a:xfrm>
            <a:off x="0" y="5805488"/>
            <a:ext cx="7019925" cy="1085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>
              <a:lnSpc>
                <a:spcPts val="3575"/>
              </a:lnSpc>
              <a:spcBef>
                <a:spcPct val="20000"/>
              </a:spcBef>
              <a:buClr>
                <a:schemeClr val="hlink"/>
              </a:buClr>
              <a:buFont typeface="Wingdings" pitchFamily="2" charset="2"/>
              <a:buNone/>
            </a:pPr>
            <a:r>
              <a:rPr lang="en-US" altLang="zh-CN" sz="2000"/>
              <a:t>Demo electronic payment system</a:t>
            </a:r>
            <a:r>
              <a:rPr lang="zh-CN" altLang="en-US" sz="2800"/>
              <a:t> </a:t>
            </a:r>
          </a:p>
          <a:p>
            <a:pPr algn="r">
              <a:lnSpc>
                <a:spcPts val="3575"/>
              </a:lnSpc>
              <a:spcBef>
                <a:spcPct val="20000"/>
              </a:spcBef>
              <a:buClr>
                <a:schemeClr val="hlink"/>
              </a:buClr>
              <a:buFont typeface="Wingdings" pitchFamily="2" charset="2"/>
              <a:buNone/>
            </a:pPr>
            <a:r>
              <a:rPr lang="en-US" altLang="zh-CN" sz="2800"/>
              <a:t>CDNI Treaty CDNI</a:t>
            </a:r>
            <a:endParaRPr lang="zh-CN" altLang="nl-NL" sz="28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altLang="zh-CN" smtClean="0">
                <a:ea typeface="宋体"/>
                <a:cs typeface="宋体"/>
              </a:rPr>
              <a:t>Monitoring and Information Sharing</a:t>
            </a:r>
            <a:endParaRPr lang="zh-CN" altLang="en-US" smtClean="0">
              <a:ea typeface="宋体"/>
              <a:cs typeface="宋体"/>
            </a:endParaRPr>
          </a:p>
        </p:txBody>
      </p:sp>
      <p:sp>
        <p:nvSpPr>
          <p:cNvPr id="11571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187450" y="1557338"/>
            <a:ext cx="7345363" cy="4803775"/>
          </a:xfrm>
        </p:spPr>
        <p:txBody>
          <a:bodyPr/>
          <a:lstStyle/>
          <a:p>
            <a:pPr eaLnBrk="1" hangingPunct="1"/>
            <a:r>
              <a:rPr lang="en-US" altLang="zh-CN" smtClean="0">
                <a:ea typeface="宋体"/>
                <a:cs typeface="宋体"/>
              </a:rPr>
              <a:t>Data is needed:</a:t>
            </a:r>
            <a:endParaRPr lang="zh-CN" altLang="en-US" smtClean="0">
              <a:ea typeface="宋体"/>
              <a:cs typeface="宋体"/>
            </a:endParaRPr>
          </a:p>
          <a:p>
            <a:pPr marL="742950" lvl="1" indent="-285750" eaLnBrk="1" hangingPunct="1"/>
            <a:r>
              <a:rPr lang="en-US" altLang="zh-CN" smtClean="0">
                <a:ea typeface="宋体"/>
                <a:cs typeface="宋体"/>
              </a:rPr>
              <a:t>Monitoring the capacity of the infrastructure</a:t>
            </a:r>
            <a:endParaRPr lang="zh-CN" altLang="en-US" smtClean="0">
              <a:ea typeface="宋体"/>
              <a:cs typeface="宋体"/>
            </a:endParaRPr>
          </a:p>
          <a:p>
            <a:pPr marL="742950" lvl="1" indent="-285750" eaLnBrk="1" hangingPunct="1"/>
            <a:r>
              <a:rPr lang="en-US" altLang="zh-CN" smtClean="0">
                <a:ea typeface="宋体"/>
                <a:cs typeface="宋体"/>
              </a:rPr>
              <a:t>Cost price indication</a:t>
            </a:r>
            <a:endParaRPr lang="zh-CN" altLang="en-US" smtClean="0">
              <a:ea typeface="宋体"/>
              <a:cs typeface="宋体"/>
            </a:endParaRPr>
          </a:p>
          <a:p>
            <a:pPr marL="742950" lvl="1" indent="-285750" eaLnBrk="1" hangingPunct="1"/>
            <a:r>
              <a:rPr lang="en-US" altLang="zh-CN" smtClean="0">
                <a:ea typeface="宋体"/>
                <a:cs typeface="宋体"/>
              </a:rPr>
              <a:t>Possibility for trend analysis</a:t>
            </a:r>
            <a:endParaRPr lang="zh-CN" altLang="en-US" smtClean="0">
              <a:ea typeface="宋体"/>
              <a:cs typeface="宋体"/>
            </a:endParaRPr>
          </a:p>
          <a:p>
            <a:pPr marL="742950" lvl="1" indent="-285750" eaLnBrk="1" hangingPunct="1"/>
            <a:r>
              <a:rPr lang="en-US" altLang="zh-CN" smtClean="0">
                <a:ea typeface="宋体"/>
                <a:cs typeface="宋体"/>
              </a:rPr>
              <a:t>Efficient &amp; Effective Enforcement</a:t>
            </a:r>
            <a:endParaRPr lang="zh-CN" altLang="en-US" smtClean="0">
              <a:ea typeface="宋体"/>
              <a:cs typeface="宋体"/>
            </a:endParaRPr>
          </a:p>
          <a:p>
            <a:pPr marL="1143000" lvl="2" eaLnBrk="1" hangingPunct="1"/>
            <a:r>
              <a:rPr lang="en-US" altLang="zh-CN" smtClean="0">
                <a:ea typeface="宋体"/>
                <a:cs typeface="宋体"/>
              </a:rPr>
              <a:t>Vessel state control (database) </a:t>
            </a:r>
          </a:p>
          <a:p>
            <a:pPr marL="1143000" lvl="2" eaLnBrk="1" hangingPunct="1"/>
            <a:r>
              <a:rPr lang="en-US" altLang="zh-CN" smtClean="0">
                <a:ea typeface="宋体"/>
                <a:cs typeface="宋体"/>
              </a:rPr>
              <a:t>Lower enforcement burden </a:t>
            </a:r>
          </a:p>
          <a:p>
            <a:pPr marL="1143000" lvl="2" eaLnBrk="1" hangingPunct="1"/>
            <a:r>
              <a:rPr lang="en-US" altLang="zh-CN" smtClean="0">
                <a:ea typeface="宋体"/>
                <a:cs typeface="宋体"/>
              </a:rPr>
              <a:t>Cost reduction for operators and 		  enforcers</a:t>
            </a:r>
            <a:endParaRPr lang="zh-CN" altLang="nl-NL" smtClean="0">
              <a:ea typeface="宋体"/>
              <a:cs typeface="宋体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ChangeArrowheads="1"/>
          </p:cNvSpPr>
          <p:nvPr>
            <p:ph type="title"/>
          </p:nvPr>
        </p:nvSpPr>
        <p:spPr>
          <a:xfrm>
            <a:off x="2627313" y="560388"/>
            <a:ext cx="6348412" cy="647700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Monitoring and Information Sharing</a:t>
            </a:r>
            <a:endParaRPr lang="en-US" dirty="0"/>
          </a:p>
        </p:txBody>
      </p:sp>
      <p:pic>
        <p:nvPicPr>
          <p:cNvPr id="4" name="Afbeelding 3" descr="DSC_6354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42988" y="1196975"/>
            <a:ext cx="7716837" cy="513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Afbeelding 4" descr="SANY0182.JP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1484313"/>
            <a:ext cx="9144000" cy="5167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altLang="zh-CN" smtClean="0">
                <a:ea typeface="宋体"/>
                <a:cs typeface="宋体"/>
              </a:rPr>
              <a:t>Content</a:t>
            </a:r>
            <a:endParaRPr lang="zh-CN" altLang="en-US" smtClean="0">
              <a:ea typeface="宋体"/>
              <a:cs typeface="宋体"/>
            </a:endParaRPr>
          </a:p>
        </p:txBody>
      </p:sp>
      <p:sp>
        <p:nvSpPr>
          <p:cNvPr id="16386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457200" indent="-457200" eaLnBrk="1" hangingPunct="1">
              <a:lnSpc>
                <a:spcPct val="90000"/>
              </a:lnSpc>
              <a:buFont typeface="Wingdings" pitchFamily="2" charset="2"/>
              <a:buAutoNum type="arabicPeriod"/>
            </a:pPr>
            <a:r>
              <a:rPr lang="en-US" altLang="zh-CN" smtClean="0">
                <a:ea typeface="宋体"/>
                <a:cs typeface="宋体"/>
              </a:rPr>
              <a:t>Introduction</a:t>
            </a:r>
            <a:endParaRPr lang="zh-CN" altLang="en-US" smtClean="0">
              <a:ea typeface="宋体"/>
              <a:cs typeface="宋体"/>
            </a:endParaRPr>
          </a:p>
          <a:p>
            <a:pPr marL="457200" indent="-457200" eaLnBrk="1" hangingPunct="1">
              <a:lnSpc>
                <a:spcPct val="90000"/>
              </a:lnSpc>
              <a:buFont typeface="Wingdings" pitchFamily="2" charset="2"/>
              <a:buAutoNum type="arabicPeriod"/>
            </a:pPr>
            <a:r>
              <a:rPr lang="en-US" altLang="zh-CN" i="1" u="sng" smtClean="0">
                <a:ea typeface="宋体"/>
                <a:cs typeface="宋体"/>
              </a:rPr>
              <a:t>Movie 1</a:t>
            </a:r>
            <a:r>
              <a:rPr lang="en-US" altLang="zh-CN" smtClean="0">
                <a:ea typeface="宋体"/>
                <a:cs typeface="宋体"/>
              </a:rPr>
              <a:t>: Waste management in inland navigation 1</a:t>
            </a:r>
            <a:endParaRPr lang="zh-CN" altLang="en-US" smtClean="0">
              <a:ea typeface="宋体"/>
              <a:cs typeface="宋体"/>
            </a:endParaRPr>
          </a:p>
          <a:p>
            <a:pPr marL="457200" indent="-457200" eaLnBrk="1" hangingPunct="1">
              <a:lnSpc>
                <a:spcPct val="90000"/>
              </a:lnSpc>
              <a:buFont typeface="Wingdings" pitchFamily="2" charset="2"/>
              <a:buAutoNum type="arabicPeriod"/>
            </a:pPr>
            <a:r>
              <a:rPr lang="en-US" altLang="zh-CN" i="1" u="sng" smtClean="0">
                <a:ea typeface="宋体"/>
                <a:cs typeface="宋体"/>
              </a:rPr>
              <a:t>Movie 2</a:t>
            </a:r>
            <a:r>
              <a:rPr lang="en-US" altLang="zh-CN" smtClean="0">
                <a:ea typeface="宋体"/>
                <a:cs typeface="宋体"/>
              </a:rPr>
              <a:t>: European Convention on IWT Waste 2</a:t>
            </a:r>
            <a:endParaRPr lang="zh-CN" altLang="en-US" smtClean="0">
              <a:ea typeface="宋体"/>
              <a:cs typeface="宋体"/>
            </a:endParaRPr>
          </a:p>
          <a:p>
            <a:pPr marL="457200" indent="-457200" eaLnBrk="1" hangingPunct="1">
              <a:lnSpc>
                <a:spcPct val="90000"/>
              </a:lnSpc>
              <a:buFont typeface="Wingdings" pitchFamily="2" charset="2"/>
              <a:buAutoNum type="arabicPeriod"/>
            </a:pPr>
            <a:r>
              <a:rPr lang="en-US" altLang="zh-CN" smtClean="0">
                <a:ea typeface="宋体"/>
                <a:cs typeface="宋体"/>
              </a:rPr>
              <a:t>Institutional setting and current practice in China </a:t>
            </a:r>
          </a:p>
          <a:p>
            <a:pPr marL="457200" indent="-457200" eaLnBrk="1" hangingPunct="1">
              <a:lnSpc>
                <a:spcPct val="90000"/>
              </a:lnSpc>
              <a:buFont typeface="Wingdings" pitchFamily="2" charset="2"/>
              <a:buAutoNum type="arabicPeriod"/>
            </a:pPr>
            <a:r>
              <a:rPr lang="en-US" altLang="zh-CN" smtClean="0">
                <a:ea typeface="宋体"/>
                <a:cs typeface="宋体"/>
              </a:rPr>
              <a:t>Blueprint / road map:</a:t>
            </a:r>
            <a:endParaRPr lang="zh-CN" altLang="en-US" smtClean="0">
              <a:ea typeface="宋体"/>
              <a:cs typeface="宋体"/>
            </a:endParaRPr>
          </a:p>
          <a:p>
            <a:pPr marL="1295400" lvl="2" indent="-342900" eaLnBrk="1" hangingPunct="1">
              <a:lnSpc>
                <a:spcPct val="90000"/>
              </a:lnSpc>
              <a:buFont typeface="Wingdings" pitchFamily="2" charset="2"/>
              <a:buChar char="§"/>
            </a:pPr>
            <a:r>
              <a:rPr lang="en-US" altLang="zh-CN" smtClean="0">
                <a:ea typeface="宋体"/>
                <a:cs typeface="宋体"/>
              </a:rPr>
              <a:t>Development concept</a:t>
            </a:r>
            <a:endParaRPr lang="zh-CN" altLang="en-US" smtClean="0">
              <a:ea typeface="宋体"/>
              <a:cs typeface="宋体"/>
            </a:endParaRPr>
          </a:p>
          <a:p>
            <a:pPr marL="1295400" lvl="2" indent="-342900" eaLnBrk="1" hangingPunct="1">
              <a:lnSpc>
                <a:spcPct val="90000"/>
              </a:lnSpc>
              <a:buFont typeface="Wingdings" pitchFamily="2" charset="2"/>
              <a:buChar char="§"/>
            </a:pPr>
            <a:r>
              <a:rPr lang="en-US" altLang="zh-CN" smtClean="0">
                <a:ea typeface="宋体"/>
                <a:cs typeface="宋体"/>
              </a:rPr>
              <a:t>Payment scheme</a:t>
            </a:r>
            <a:endParaRPr lang="zh-CN" altLang="en-US" smtClean="0">
              <a:ea typeface="宋体"/>
              <a:cs typeface="宋体"/>
            </a:endParaRPr>
          </a:p>
          <a:p>
            <a:pPr marL="1295400" lvl="2" indent="-342900" eaLnBrk="1" hangingPunct="1">
              <a:lnSpc>
                <a:spcPct val="90000"/>
              </a:lnSpc>
              <a:buFont typeface="Wingdings" pitchFamily="2" charset="2"/>
              <a:buChar char="§"/>
            </a:pPr>
            <a:r>
              <a:rPr lang="en-US" altLang="zh-CN" smtClean="0">
                <a:ea typeface="宋体"/>
                <a:cs typeface="宋体"/>
              </a:rPr>
              <a:t>Waste collection infrastructure </a:t>
            </a:r>
            <a:endParaRPr lang="zh-CN" altLang="en-US" smtClean="0">
              <a:ea typeface="宋体"/>
              <a:cs typeface="宋体"/>
            </a:endParaRPr>
          </a:p>
          <a:p>
            <a:pPr marL="1295400" lvl="2" indent="-342900" eaLnBrk="1" hangingPunct="1">
              <a:lnSpc>
                <a:spcPct val="90000"/>
              </a:lnSpc>
              <a:buFont typeface="Wingdings" pitchFamily="2" charset="2"/>
              <a:buChar char="§"/>
            </a:pPr>
            <a:r>
              <a:rPr lang="en-US" altLang="zh-CN" smtClean="0">
                <a:ea typeface="宋体"/>
                <a:cs typeface="宋体"/>
              </a:rPr>
              <a:t>Treatment options</a:t>
            </a:r>
            <a:endParaRPr lang="zh-CN" altLang="en-US" smtClean="0">
              <a:ea typeface="宋体"/>
              <a:cs typeface="宋体"/>
            </a:endParaRPr>
          </a:p>
          <a:p>
            <a:pPr marL="1295400" lvl="2" indent="-342900" eaLnBrk="1" hangingPunct="1">
              <a:lnSpc>
                <a:spcPct val="90000"/>
              </a:lnSpc>
              <a:buFont typeface="Wingdings" pitchFamily="2" charset="2"/>
              <a:buChar char="§"/>
            </a:pPr>
            <a:r>
              <a:rPr lang="en-US" altLang="zh-CN" smtClean="0">
                <a:ea typeface="宋体"/>
                <a:cs typeface="宋体"/>
              </a:rPr>
              <a:t>Regulations and enforcement</a:t>
            </a:r>
            <a:endParaRPr lang="zh-CN" altLang="en-US" smtClean="0">
              <a:ea typeface="宋体"/>
              <a:cs typeface="宋体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altLang="zh-CN" smtClean="0">
                <a:ea typeface="宋体"/>
                <a:cs typeface="宋体"/>
              </a:rPr>
              <a:t>Collection and treatment infrastructure</a:t>
            </a:r>
            <a:endParaRPr lang="zh-CN" altLang="en-US" smtClean="0">
              <a:ea typeface="宋体"/>
              <a:cs typeface="宋体"/>
            </a:endParaRPr>
          </a:p>
        </p:txBody>
      </p:sp>
      <p:sp>
        <p:nvSpPr>
          <p:cNvPr id="11981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187450" y="1557338"/>
            <a:ext cx="7705725" cy="4803775"/>
          </a:xfrm>
        </p:spPr>
        <p:txBody>
          <a:bodyPr/>
          <a:lstStyle/>
          <a:p>
            <a:pPr eaLnBrk="1" hangingPunct="1"/>
            <a:r>
              <a:rPr lang="en-US" altLang="zh-CN" u="sng" smtClean="0">
                <a:ea typeface="宋体"/>
                <a:cs typeface="宋体"/>
              </a:rPr>
              <a:t>Collection </a:t>
            </a:r>
            <a:endParaRPr lang="zh-CN" altLang="en-US" u="sng" smtClean="0">
              <a:ea typeface="宋体"/>
              <a:cs typeface="宋体"/>
            </a:endParaRPr>
          </a:p>
          <a:p>
            <a:pPr eaLnBrk="1" hangingPunct="1">
              <a:buFont typeface="Wingdings" pitchFamily="2" charset="2"/>
              <a:buChar char="§"/>
            </a:pPr>
            <a:r>
              <a:rPr lang="en-US" altLang="zh-CN" smtClean="0">
                <a:ea typeface="宋体"/>
                <a:cs typeface="宋体"/>
              </a:rPr>
              <a:t>On shore: network density of collection points</a:t>
            </a:r>
            <a:endParaRPr lang="zh-CN" altLang="en-US" smtClean="0">
              <a:ea typeface="宋体"/>
              <a:cs typeface="宋体"/>
            </a:endParaRPr>
          </a:p>
          <a:p>
            <a:pPr eaLnBrk="1" hangingPunct="1">
              <a:buFont typeface="Wingdings" pitchFamily="2" charset="2"/>
              <a:buChar char="§"/>
            </a:pPr>
            <a:r>
              <a:rPr lang="en-US" altLang="zh-CN" smtClean="0">
                <a:ea typeface="宋体"/>
                <a:cs typeface="宋体"/>
              </a:rPr>
              <a:t>With bilge boat</a:t>
            </a:r>
          </a:p>
          <a:p>
            <a:pPr eaLnBrk="1" hangingPunct="1">
              <a:buFont typeface="Wingdings" pitchFamily="2" charset="2"/>
              <a:buChar char="§"/>
            </a:pPr>
            <a:r>
              <a:rPr lang="en-US" altLang="zh-CN" smtClean="0">
                <a:ea typeface="宋体"/>
                <a:cs typeface="宋体"/>
              </a:rPr>
              <a:t>With trucks</a:t>
            </a:r>
            <a:endParaRPr lang="zh-CN" altLang="en-US" smtClean="0">
              <a:ea typeface="宋体"/>
              <a:cs typeface="宋体"/>
            </a:endParaRPr>
          </a:p>
          <a:p>
            <a:pPr eaLnBrk="1" hangingPunct="1">
              <a:buFont typeface="Wingdings" pitchFamily="2" charset="2"/>
              <a:buChar char="§"/>
            </a:pPr>
            <a:endParaRPr lang="en-US" altLang="zh-CN" smtClean="0">
              <a:ea typeface="宋体"/>
              <a:cs typeface="宋体"/>
            </a:endParaRPr>
          </a:p>
          <a:p>
            <a:pPr eaLnBrk="1" hangingPunct="1"/>
            <a:r>
              <a:rPr lang="en-US" altLang="zh-CN" u="sng" smtClean="0">
                <a:ea typeface="宋体"/>
                <a:cs typeface="宋体"/>
              </a:rPr>
              <a:t>Treatment </a:t>
            </a:r>
            <a:endParaRPr lang="zh-CN" altLang="en-US" u="sng" smtClean="0">
              <a:ea typeface="宋体"/>
              <a:cs typeface="宋体"/>
            </a:endParaRPr>
          </a:p>
          <a:p>
            <a:pPr eaLnBrk="1" hangingPunct="1">
              <a:buFont typeface="Wingdings" pitchFamily="2" charset="2"/>
              <a:buChar char="§"/>
            </a:pPr>
            <a:r>
              <a:rPr lang="en-US" altLang="zh-CN" smtClean="0">
                <a:ea typeface="宋体"/>
                <a:cs typeface="宋体"/>
              </a:rPr>
              <a:t>On board treatment</a:t>
            </a:r>
            <a:endParaRPr lang="zh-CN" altLang="en-US" smtClean="0">
              <a:ea typeface="宋体"/>
              <a:cs typeface="宋体"/>
            </a:endParaRPr>
          </a:p>
          <a:p>
            <a:pPr eaLnBrk="1" hangingPunct="1">
              <a:buFont typeface="Wingdings" pitchFamily="2" charset="2"/>
              <a:buChar char="§"/>
            </a:pPr>
            <a:r>
              <a:rPr lang="en-US" altLang="zh-CN" smtClean="0">
                <a:ea typeface="宋体"/>
                <a:cs typeface="宋体"/>
              </a:rPr>
              <a:t>On shore treatment</a:t>
            </a:r>
            <a:endParaRPr lang="zh-CN" altLang="en-US" smtClean="0">
              <a:ea typeface="宋体"/>
              <a:cs typeface="宋体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>
          <a:xfrm>
            <a:off x="2627313" y="450850"/>
            <a:ext cx="6348412" cy="647700"/>
          </a:xfrm>
        </p:spPr>
        <p:txBody>
          <a:bodyPr/>
          <a:lstStyle/>
          <a:p>
            <a:pPr>
              <a:defRPr/>
            </a:pPr>
            <a:r>
              <a:rPr lang="en-US" dirty="0"/>
              <a:t>Collection and treatment infrastructure</a:t>
            </a:r>
          </a:p>
        </p:txBody>
      </p:sp>
      <p:sp>
        <p:nvSpPr>
          <p:cNvPr id="12185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187450" y="1557338"/>
            <a:ext cx="7705725" cy="4803775"/>
          </a:xfrm>
        </p:spPr>
        <p:txBody>
          <a:bodyPr/>
          <a:lstStyle/>
          <a:p>
            <a:r>
              <a:rPr lang="en-US" b="1" smtClean="0"/>
              <a:t>Choices:</a:t>
            </a:r>
          </a:p>
          <a:p>
            <a:r>
              <a:rPr lang="en-US" u="sng" smtClean="0"/>
              <a:t>Collection</a:t>
            </a:r>
          </a:p>
          <a:p>
            <a:pPr>
              <a:buFont typeface="Wingdings" pitchFamily="2" charset="2"/>
              <a:buChar char="§"/>
            </a:pPr>
            <a:r>
              <a:rPr lang="en-US" smtClean="0"/>
              <a:t> On shore: network density of collection points</a:t>
            </a:r>
          </a:p>
          <a:p>
            <a:pPr>
              <a:buFont typeface="Wingdings" pitchFamily="2" charset="2"/>
              <a:buChar char="§"/>
            </a:pPr>
            <a:r>
              <a:rPr lang="en-US" smtClean="0"/>
              <a:t> With collection vessels</a:t>
            </a:r>
          </a:p>
          <a:p>
            <a:pPr>
              <a:buFont typeface="Wingdings" pitchFamily="2" charset="2"/>
              <a:buChar char="§"/>
            </a:pPr>
            <a:r>
              <a:rPr lang="en-US" smtClean="0"/>
              <a:t> With collection trucks</a:t>
            </a:r>
          </a:p>
          <a:p>
            <a:pPr>
              <a:buFont typeface="Wingdings" pitchFamily="2" charset="2"/>
              <a:buChar char="§"/>
            </a:pPr>
            <a:endParaRPr lang="en-US" smtClean="0"/>
          </a:p>
          <a:p>
            <a:r>
              <a:rPr lang="en-US" u="sng" smtClean="0"/>
              <a:t>Treatment</a:t>
            </a:r>
          </a:p>
          <a:p>
            <a:pPr>
              <a:buFont typeface="Wingdings" pitchFamily="2" charset="2"/>
              <a:buChar char="§"/>
            </a:pPr>
            <a:r>
              <a:rPr lang="en-US" smtClean="0"/>
              <a:t> On board treatment </a:t>
            </a:r>
          </a:p>
          <a:p>
            <a:pPr>
              <a:buFont typeface="Wingdings" pitchFamily="2" charset="2"/>
              <a:buChar char="§"/>
            </a:pPr>
            <a:r>
              <a:rPr lang="en-US" smtClean="0"/>
              <a:t> On shore treatment</a:t>
            </a:r>
          </a:p>
          <a:p>
            <a:pPr lvl="1">
              <a:buFont typeface="Wingdings" pitchFamily="2" charset="2"/>
              <a:buChar char="§"/>
            </a:pPr>
            <a:r>
              <a:rPr lang="en-US" smtClean="0"/>
              <a:t>In the ports</a:t>
            </a:r>
          </a:p>
          <a:p>
            <a:pPr lvl="1">
              <a:buFont typeface="Wingdings" pitchFamily="2" charset="2"/>
              <a:buChar char="§"/>
            </a:pPr>
            <a:r>
              <a:rPr lang="en-US" smtClean="0"/>
              <a:t>Elsewhere, e.g. cement factories</a:t>
            </a:r>
          </a:p>
        </p:txBody>
      </p:sp>
      <p:pic>
        <p:nvPicPr>
          <p:cNvPr id="4" name="Afbeelding 3" descr="SANY0103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692275"/>
            <a:ext cx="9144000" cy="5165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Afbeelding 4" descr="Glass container.pn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395663" y="2252663"/>
            <a:ext cx="4344987" cy="4344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Afbeelding 5" descr="Receptacle in a port.jpg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116013" y="1700213"/>
            <a:ext cx="6985000" cy="464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Afbeelding 6" descr="Vacuumtruck1.jpg"/>
          <p:cNvPicPr>
            <a:picLocks noChangeAspect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84213" y="2133600"/>
            <a:ext cx="7572375" cy="4276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0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>
                <a:effectLst/>
              </a:rPr>
              <a:t>Enforcement</a:t>
            </a:r>
          </a:p>
        </p:txBody>
      </p:sp>
      <p:sp>
        <p:nvSpPr>
          <p:cNvPr id="12390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3850" y="1557338"/>
            <a:ext cx="7920038" cy="4803775"/>
          </a:xfrm>
        </p:spPr>
        <p:txBody>
          <a:bodyPr/>
          <a:lstStyle/>
          <a:p>
            <a:pPr lvl="1"/>
            <a:r>
              <a:rPr lang="en-US" smtClean="0"/>
              <a:t>Knowledgeable inspectors</a:t>
            </a:r>
          </a:p>
          <a:p>
            <a:pPr lvl="1"/>
            <a:r>
              <a:rPr lang="en-US" smtClean="0"/>
              <a:t>Vessel state control (database):</a:t>
            </a:r>
          </a:p>
          <a:p>
            <a:pPr lvl="2"/>
            <a:r>
              <a:rPr lang="en-US" smtClean="0"/>
              <a:t>Standardized inspection form – digital</a:t>
            </a:r>
          </a:p>
          <a:p>
            <a:pPr lvl="2"/>
            <a:r>
              <a:rPr lang="en-US" smtClean="0"/>
              <a:t>Inspection results are to be shared among all competent authorities</a:t>
            </a:r>
          </a:p>
          <a:p>
            <a:pPr lvl="1"/>
            <a:r>
              <a:rPr lang="en-US" smtClean="0"/>
              <a:t> Data analysis to help identify the priorities for enforcement</a:t>
            </a:r>
          </a:p>
          <a:p>
            <a:pPr lvl="1"/>
            <a:r>
              <a:rPr lang="en-US" smtClean="0"/>
              <a:t> Lower enforcement burden</a:t>
            </a:r>
          </a:p>
          <a:p>
            <a:pPr lvl="1"/>
            <a:r>
              <a:rPr lang="en-US" smtClean="0"/>
              <a:t> Cost reduction for operators and enforcers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Enforcement</a:t>
            </a:r>
            <a:endParaRPr lang="en-US" dirty="0"/>
          </a:p>
        </p:txBody>
      </p:sp>
      <p:sp>
        <p:nvSpPr>
          <p:cNvPr id="12595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187450" y="1557338"/>
            <a:ext cx="7345363" cy="4803775"/>
          </a:xfrm>
        </p:spPr>
        <p:txBody>
          <a:bodyPr/>
          <a:lstStyle/>
          <a:p>
            <a:r>
              <a:rPr lang="en-US" smtClean="0"/>
              <a:t>Efficient &amp; Effective Enforcement</a:t>
            </a:r>
          </a:p>
          <a:p>
            <a:r>
              <a:rPr lang="en-US" smtClean="0"/>
              <a:t>		- Vessel state control </a:t>
            </a:r>
          </a:p>
          <a:p>
            <a:r>
              <a:rPr lang="en-US" smtClean="0"/>
              <a:t>		</a:t>
            </a:r>
            <a:endParaRPr lang="nl-NL" smtClean="0"/>
          </a:p>
        </p:txBody>
      </p:sp>
      <p:graphicFrame>
        <p:nvGraphicFramePr>
          <p:cNvPr id="4" name="Tabel 3"/>
          <p:cNvGraphicFramePr>
            <a:graphicFrameLocks noGrp="1"/>
          </p:cNvGraphicFramePr>
          <p:nvPr/>
        </p:nvGraphicFramePr>
        <p:xfrm>
          <a:off x="839788" y="3284538"/>
          <a:ext cx="6911975" cy="1651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912768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Questions</a:t>
                      </a:r>
                      <a:endParaRPr lang="nl-NL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Arial" pitchFamily="34" charset="0"/>
                          <a:cs typeface="Arial" pitchFamily="34" charset="0"/>
                        </a:rPr>
                        <a:t>In</a:t>
                      </a:r>
                      <a:r>
                        <a:rPr lang="en-US" baseline="0" dirty="0" smtClean="0">
                          <a:latin typeface="Arial" pitchFamily="34" charset="0"/>
                          <a:cs typeface="Arial" pitchFamily="34" charset="0"/>
                        </a:rPr>
                        <a:t> what do the various MSA offices share information regarding the inspection results ?</a:t>
                      </a:r>
                      <a:endParaRPr lang="nl-NL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Arial" pitchFamily="34" charset="0"/>
                          <a:cs typeface="Arial" pitchFamily="34" charset="0"/>
                        </a:rPr>
                        <a:t>Does</a:t>
                      </a:r>
                      <a:r>
                        <a:rPr lang="en-US" baseline="0" dirty="0" smtClean="0">
                          <a:latin typeface="Arial" pitchFamily="34" charset="0"/>
                          <a:cs typeface="Arial" pitchFamily="34" charset="0"/>
                        </a:rPr>
                        <a:t> MSA share information with competent authorities for the waste reception facilities?</a:t>
                      </a:r>
                      <a:endParaRPr lang="nl-NL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Enforcement</a:t>
            </a:r>
            <a:endParaRPr lang="nl-NL" dirty="0"/>
          </a:p>
        </p:txBody>
      </p:sp>
      <p:pic>
        <p:nvPicPr>
          <p:cNvPr id="4" name="Afbeelding 3" descr="DSC_6321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03350" y="1484313"/>
            <a:ext cx="6064250" cy="4032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Afbeelding 4" descr="DSC_6330.JP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916238" y="908050"/>
            <a:ext cx="3743325" cy="5630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Afbeelding 6" descr="SANY0184.JPG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1125538"/>
            <a:ext cx="9144000" cy="5165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8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2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2233" name="Object 9"/>
          <p:cNvGraphicFramePr>
            <a:graphicFrameLocks noChangeAspect="1"/>
          </p:cNvGraphicFramePr>
          <p:nvPr>
            <p:ph idx="1"/>
          </p:nvPr>
        </p:nvGraphicFramePr>
        <p:xfrm>
          <a:off x="611188" y="1628775"/>
          <a:ext cx="7273925" cy="4124325"/>
        </p:xfrm>
        <a:graphic>
          <a:graphicData uri="http://schemas.openxmlformats.org/presentationml/2006/ole">
            <p:oleObj spid="_x0000_s52233" name="Visio" r:id="rId4" imgW="4987671" imgH="2827782" progId="">
              <p:embed/>
            </p:oleObj>
          </a:graphicData>
        </a:graphic>
      </p:graphicFrame>
      <p:sp>
        <p:nvSpPr>
          <p:cNvPr id="4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altLang="zh-CN" dirty="0" smtClean="0">
                <a:ea typeface="宋体" charset="-122"/>
              </a:rPr>
              <a:t>Waste forecast</a:t>
            </a:r>
            <a:endParaRPr lang="nl-NL" altLang="zh-CN" dirty="0" smtClean="0">
              <a:ea typeface="宋体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09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187450" y="1557338"/>
            <a:ext cx="6985000" cy="4803775"/>
          </a:xfrm>
        </p:spPr>
        <p:txBody>
          <a:bodyPr/>
          <a:lstStyle/>
          <a:p>
            <a:pPr eaLnBrk="1" hangingPunct="1"/>
            <a:r>
              <a:rPr lang="en-US" altLang="zh-CN" smtClean="0">
                <a:ea typeface="宋体"/>
                <a:cs typeface="宋体"/>
              </a:rPr>
              <a:t>Estimating collection volumes</a:t>
            </a:r>
            <a:endParaRPr lang="zh-CN" altLang="en-US" smtClean="0">
              <a:ea typeface="宋体"/>
              <a:cs typeface="宋体"/>
            </a:endParaRPr>
          </a:p>
          <a:p>
            <a:pPr eaLnBrk="1" hangingPunct="1"/>
            <a:endParaRPr lang="en-US" altLang="zh-CN" smtClean="0">
              <a:ea typeface="宋体"/>
              <a:cs typeface="宋体"/>
            </a:endParaRPr>
          </a:p>
          <a:p>
            <a:pPr eaLnBrk="1" hangingPunct="1">
              <a:buFont typeface="Wingdings" pitchFamily="2" charset="2"/>
              <a:buChar char="§"/>
            </a:pPr>
            <a:r>
              <a:rPr lang="en-GB" altLang="zh-CN" smtClean="0">
                <a:ea typeface="宋体"/>
                <a:cs typeface="宋体"/>
              </a:rPr>
              <a:t>Sanitary waste water and garbage </a:t>
            </a:r>
            <a:r>
              <a:rPr lang="en-US" altLang="zh-CN" smtClean="0">
                <a:ea typeface="宋体"/>
                <a:cs typeface="宋体"/>
              </a:rPr>
              <a:t>:</a:t>
            </a:r>
            <a:endParaRPr lang="zh-CN" altLang="en-US" smtClean="0">
              <a:ea typeface="宋体"/>
              <a:cs typeface="宋体"/>
            </a:endParaRPr>
          </a:p>
          <a:p>
            <a:pPr lvl="1" eaLnBrk="1" hangingPunct="1"/>
            <a:r>
              <a:rPr lang="en-GB" altLang="zh-CN" smtClean="0">
                <a:ea typeface="宋体"/>
                <a:cs typeface="宋体"/>
              </a:rPr>
              <a:t>The number of crew members on board; </a:t>
            </a:r>
            <a:endParaRPr lang="zh-CN" altLang="en-GB" smtClean="0">
              <a:ea typeface="宋体"/>
              <a:cs typeface="宋体"/>
            </a:endParaRPr>
          </a:p>
          <a:p>
            <a:pPr lvl="1" eaLnBrk="1" hangingPunct="1"/>
            <a:r>
              <a:rPr lang="en-GB" altLang="zh-CN" smtClean="0">
                <a:ea typeface="宋体"/>
                <a:cs typeface="宋体"/>
              </a:rPr>
              <a:t>The number of passengers on board; </a:t>
            </a:r>
            <a:endParaRPr lang="zh-CN" altLang="en-GB" smtClean="0">
              <a:ea typeface="宋体"/>
              <a:cs typeface="宋体"/>
            </a:endParaRPr>
          </a:p>
          <a:p>
            <a:pPr lvl="1" eaLnBrk="1" hangingPunct="1"/>
            <a:r>
              <a:rPr lang="en-GB" altLang="zh-CN" smtClean="0">
                <a:ea typeface="宋体"/>
                <a:cs typeface="宋体"/>
              </a:rPr>
              <a:t>Time per year that a ship is navigating with and without passengers (average number of navigation hours per day, navigation days per year); </a:t>
            </a:r>
            <a:endParaRPr lang="zh-CN" altLang="en-GB" i="1" smtClean="0">
              <a:ea typeface="宋体"/>
              <a:cs typeface="宋体"/>
            </a:endParaRPr>
          </a:p>
          <a:p>
            <a:pPr lvl="1" eaLnBrk="1" hangingPunct="1"/>
            <a:r>
              <a:rPr lang="en-GB" altLang="zh-CN" i="1" smtClean="0">
                <a:ea typeface="宋体"/>
                <a:cs typeface="宋体"/>
              </a:rPr>
              <a:t>For passenger ships</a:t>
            </a:r>
            <a:r>
              <a:rPr lang="en-GB" altLang="zh-CN" smtClean="0">
                <a:ea typeface="宋体"/>
                <a:cs typeface="宋体"/>
              </a:rPr>
              <a:t>: the time passengers stay on board (short trips vs. trips of more than one day). </a:t>
            </a:r>
            <a:endParaRPr lang="zh-CN" altLang="en-US" smtClean="0">
              <a:ea typeface="宋体"/>
              <a:cs typeface="宋体"/>
            </a:endParaRPr>
          </a:p>
        </p:txBody>
      </p:sp>
      <p:sp>
        <p:nvSpPr>
          <p:cNvPr id="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Waste forecast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Waste forecast</a:t>
            </a:r>
            <a:endParaRPr lang="en-US" dirty="0"/>
          </a:p>
        </p:txBody>
      </p:sp>
      <p:sp>
        <p:nvSpPr>
          <p:cNvPr id="13414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27088" y="1052513"/>
            <a:ext cx="7764462" cy="5308600"/>
          </a:xfrm>
        </p:spPr>
        <p:txBody>
          <a:bodyPr/>
          <a:lstStyle/>
          <a:p>
            <a:r>
              <a:rPr lang="en-US" smtClean="0"/>
              <a:t>Estimating sanitary waste amounts on vessels in the Netherlands</a:t>
            </a:r>
          </a:p>
          <a:p>
            <a:endParaRPr lang="en-US" smtClean="0"/>
          </a:p>
          <a:p>
            <a:r>
              <a:rPr lang="en-US" b="1" smtClean="0"/>
              <a:t>Cargo vessels:</a:t>
            </a:r>
          </a:p>
          <a:p>
            <a:r>
              <a:rPr lang="en-US" smtClean="0"/>
              <a:t>Grey water: 90 liters per day per person</a:t>
            </a:r>
          </a:p>
          <a:p>
            <a:r>
              <a:rPr lang="en-US" smtClean="0"/>
              <a:t>Black water: 40 liters per day per person</a:t>
            </a:r>
          </a:p>
          <a:p>
            <a:r>
              <a:rPr lang="en-US" b="1" smtClean="0"/>
              <a:t>Passenger vessels:</a:t>
            </a:r>
          </a:p>
          <a:p>
            <a:r>
              <a:rPr lang="en-US" smtClean="0"/>
              <a:t>Day trip vessels: 35 liters per day per passenger</a:t>
            </a:r>
          </a:p>
          <a:p>
            <a:r>
              <a:rPr lang="en-US" smtClean="0"/>
              <a:t>Hotel vessels: 70 liters per day per passenger</a:t>
            </a:r>
          </a:p>
          <a:p>
            <a:r>
              <a:rPr lang="en-US" b="1" smtClean="0"/>
              <a:t>Garbage:</a:t>
            </a:r>
          </a:p>
          <a:p>
            <a:r>
              <a:rPr lang="en-US" smtClean="0"/>
              <a:t>0.6 to 1.1 kilogram per day per person</a:t>
            </a:r>
          </a:p>
          <a:p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19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>
                <a:effectLst/>
              </a:rPr>
              <a:t>Prevention: Green award</a:t>
            </a:r>
          </a:p>
        </p:txBody>
      </p:sp>
      <p:sp>
        <p:nvSpPr>
          <p:cNvPr id="13619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4213" y="1557338"/>
            <a:ext cx="7559675" cy="4803775"/>
          </a:xfrm>
        </p:spPr>
        <p:txBody>
          <a:bodyPr/>
          <a:lstStyle/>
          <a:p>
            <a:pPr lvl="1"/>
            <a:r>
              <a:rPr lang="en-US" smtClean="0"/>
              <a:t>Certifies vessels which are above average standards on environmental performance and safety</a:t>
            </a:r>
          </a:p>
          <a:p>
            <a:pPr lvl="1"/>
            <a:r>
              <a:rPr lang="en-US" smtClean="0"/>
              <a:t>Takes safety, quality, technical and human factors into consideration</a:t>
            </a:r>
          </a:p>
          <a:p>
            <a:pPr lvl="1"/>
            <a:r>
              <a:rPr lang="en-US" smtClean="0"/>
              <a:t>A vessel with a Green Award certificate has various financial and non financial advantages:</a:t>
            </a:r>
          </a:p>
          <a:p>
            <a:pPr lvl="2"/>
            <a:r>
              <a:rPr lang="en-US" smtClean="0"/>
              <a:t>Lower port dues</a:t>
            </a:r>
          </a:p>
          <a:p>
            <a:pPr lvl="2"/>
            <a:r>
              <a:rPr lang="en-US" smtClean="0"/>
              <a:t>Lower bank loan rates</a:t>
            </a:r>
          </a:p>
          <a:p>
            <a:pPr lvl="1"/>
            <a:r>
              <a:rPr lang="en-US" smtClean="0"/>
              <a:t>Motivated crew</a:t>
            </a:r>
          </a:p>
          <a:p>
            <a:pPr lvl="1"/>
            <a:r>
              <a:rPr lang="en-US" smtClean="0"/>
              <a:t>Image</a:t>
            </a:r>
          </a:p>
          <a:p>
            <a:pPr lvl="1"/>
            <a:r>
              <a:rPr lang="en-US" smtClean="0"/>
              <a:t>Preference of shippers “cargo owners” </a:t>
            </a:r>
          </a:p>
          <a:p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altLang="zh-CN" smtClean="0">
                <a:ea typeface="宋体"/>
                <a:cs typeface="宋体"/>
              </a:rPr>
              <a:t>Introduction</a:t>
            </a:r>
            <a:endParaRPr lang="zh-CN" altLang="en-US" smtClean="0">
              <a:ea typeface="宋体"/>
              <a:cs typeface="宋体"/>
            </a:endParaRPr>
          </a:p>
        </p:txBody>
      </p:sp>
      <p:sp>
        <p:nvSpPr>
          <p:cNvPr id="18434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 typeface="Wingdings" pitchFamily="2" charset="2"/>
              <a:buChar char="§"/>
            </a:pPr>
            <a:r>
              <a:rPr lang="en-US" altLang="zh-CN" smtClean="0">
                <a:ea typeface="宋体"/>
                <a:cs typeface="宋体"/>
              </a:rPr>
              <a:t>IWT is priority in Chinese development policy</a:t>
            </a:r>
            <a:endParaRPr lang="zh-CN" altLang="en-US" smtClean="0">
              <a:ea typeface="宋体"/>
              <a:cs typeface="宋体"/>
            </a:endParaRPr>
          </a:p>
          <a:p>
            <a:pPr eaLnBrk="1" hangingPunct="1">
              <a:buFont typeface="Wingdings" pitchFamily="2" charset="2"/>
              <a:buChar char="§"/>
            </a:pPr>
            <a:r>
              <a:rPr lang="en-US" altLang="zh-CN" smtClean="0">
                <a:ea typeface="宋体"/>
                <a:cs typeface="宋体"/>
              </a:rPr>
              <a:t>Increasing transport volumes will lead to more strain on the environment</a:t>
            </a:r>
            <a:endParaRPr lang="zh-CN" altLang="en-US" smtClean="0">
              <a:ea typeface="宋体"/>
              <a:cs typeface="宋体"/>
            </a:endParaRPr>
          </a:p>
          <a:p>
            <a:pPr eaLnBrk="1" hangingPunct="1">
              <a:buFont typeface="Wingdings" pitchFamily="2" charset="2"/>
              <a:buChar char="§"/>
            </a:pPr>
            <a:r>
              <a:rPr lang="en-US" altLang="zh-CN" smtClean="0">
                <a:ea typeface="宋体"/>
                <a:cs typeface="宋体"/>
              </a:rPr>
              <a:t>Implementation of efficient and effective IWT waste management plan is imperative</a:t>
            </a:r>
            <a:endParaRPr lang="zh-CN" altLang="en-US" smtClean="0">
              <a:ea typeface="宋体"/>
              <a:cs typeface="宋体"/>
            </a:endParaRPr>
          </a:p>
          <a:p>
            <a:pPr eaLnBrk="1" hangingPunct="1">
              <a:buFont typeface="Wingdings" pitchFamily="2" charset="2"/>
              <a:buChar char="§"/>
            </a:pPr>
            <a:r>
              <a:rPr lang="en-US" altLang="zh-CN" smtClean="0">
                <a:ea typeface="宋体"/>
                <a:cs typeface="宋体"/>
              </a:rPr>
              <a:t>Blueprint / road map developed for Three Gorges area and Hunan Province</a:t>
            </a:r>
            <a:endParaRPr lang="zh-CN" altLang="en-US" smtClean="0">
              <a:ea typeface="宋体"/>
              <a:cs typeface="宋体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altLang="zh-CN" smtClean="0">
                <a:ea typeface="宋体"/>
                <a:cs typeface="宋体"/>
              </a:rPr>
              <a:t>IWT Waste types</a:t>
            </a:r>
            <a:endParaRPr lang="zh-CN" altLang="en-US" smtClean="0">
              <a:ea typeface="宋体"/>
              <a:cs typeface="宋体"/>
            </a:endParaRPr>
          </a:p>
        </p:txBody>
      </p:sp>
      <p:sp>
        <p:nvSpPr>
          <p:cNvPr id="3481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187450" y="1557338"/>
            <a:ext cx="7705725" cy="4803775"/>
          </a:xfrm>
        </p:spPr>
        <p:txBody>
          <a:bodyPr/>
          <a:lstStyle/>
          <a:p>
            <a:pPr eaLnBrk="1" hangingPunct="1"/>
            <a:r>
              <a:rPr lang="en-GB" altLang="zh-CN" smtClean="0">
                <a:ea typeface="宋体"/>
                <a:cs typeface="宋体"/>
              </a:rPr>
              <a:t>Types of IWT waste:</a:t>
            </a:r>
            <a:endParaRPr lang="zh-CN" altLang="en-GB" smtClean="0">
              <a:ea typeface="宋体"/>
              <a:cs typeface="宋体"/>
            </a:endParaRPr>
          </a:p>
          <a:p>
            <a:pPr eaLnBrk="1" hangingPunct="1">
              <a:buFont typeface="Wingdings" pitchFamily="2" charset="2"/>
              <a:buChar char="§"/>
            </a:pPr>
            <a:r>
              <a:rPr lang="en-GB" altLang="zh-CN" smtClean="0">
                <a:ea typeface="宋体"/>
                <a:cs typeface="宋体"/>
              </a:rPr>
              <a:t>Waste containing grease and oil (e.g. Bilge water) </a:t>
            </a:r>
            <a:endParaRPr lang="zh-CN" altLang="en-GB" smtClean="0">
              <a:ea typeface="宋体"/>
              <a:cs typeface="宋体"/>
            </a:endParaRPr>
          </a:p>
          <a:p>
            <a:pPr eaLnBrk="1" hangingPunct="1">
              <a:buFont typeface="Wingdings" pitchFamily="2" charset="2"/>
              <a:buChar char="§"/>
            </a:pPr>
            <a:r>
              <a:rPr lang="en-GB" altLang="zh-CN" smtClean="0">
                <a:ea typeface="宋体"/>
                <a:cs typeface="宋体"/>
              </a:rPr>
              <a:t>Cargo-related waste</a:t>
            </a:r>
            <a:endParaRPr lang="zh-CN" altLang="en-GB" smtClean="0">
              <a:ea typeface="宋体"/>
              <a:cs typeface="宋体"/>
            </a:endParaRPr>
          </a:p>
          <a:p>
            <a:pPr eaLnBrk="1" hangingPunct="1">
              <a:buFont typeface="Wingdings" pitchFamily="2" charset="2"/>
              <a:buChar char="§"/>
            </a:pPr>
            <a:r>
              <a:rPr lang="en-GB" altLang="zh-CN" smtClean="0">
                <a:ea typeface="宋体"/>
                <a:cs typeface="宋体"/>
              </a:rPr>
              <a:t>All other waste (e.g. Garbage, sanitary waste water) </a:t>
            </a:r>
            <a:endParaRPr lang="zh-CN" altLang="en-GB" smtClean="0">
              <a:ea typeface="宋体"/>
              <a:cs typeface="宋体"/>
            </a:endParaRPr>
          </a:p>
          <a:p>
            <a:pPr eaLnBrk="1" hangingPunct="1">
              <a:buFont typeface="Wingdings" pitchFamily="2" charset="2"/>
              <a:buChar char="§"/>
            </a:pPr>
            <a:endParaRPr lang="en-GB" altLang="zh-CN" smtClean="0">
              <a:ea typeface="宋体"/>
              <a:cs typeface="宋体"/>
            </a:endParaRPr>
          </a:p>
          <a:p>
            <a:pPr eaLnBrk="1" hangingPunct="1"/>
            <a:r>
              <a:rPr lang="en-GB" altLang="zh-CN" smtClean="0">
                <a:ea typeface="宋体"/>
                <a:cs typeface="宋体"/>
              </a:rPr>
              <a:t>Each type requires decisions on: </a:t>
            </a:r>
            <a:endParaRPr lang="zh-CN" altLang="en-GB" smtClean="0">
              <a:ea typeface="宋体"/>
              <a:cs typeface="宋体"/>
            </a:endParaRPr>
          </a:p>
          <a:p>
            <a:pPr eaLnBrk="1" hangingPunct="1">
              <a:buFont typeface="Wingdings" pitchFamily="2" charset="2"/>
              <a:buChar char="§"/>
            </a:pPr>
            <a:r>
              <a:rPr lang="en-GB" altLang="zh-CN" smtClean="0">
                <a:ea typeface="宋体"/>
                <a:cs typeface="宋体"/>
              </a:rPr>
              <a:t>Collection system and infrastructure</a:t>
            </a:r>
            <a:endParaRPr lang="zh-CN" altLang="en-GB" smtClean="0">
              <a:ea typeface="宋体"/>
              <a:cs typeface="宋体"/>
            </a:endParaRPr>
          </a:p>
          <a:p>
            <a:pPr eaLnBrk="1" hangingPunct="1">
              <a:buFont typeface="Wingdings" pitchFamily="2" charset="2"/>
              <a:buChar char="§"/>
            </a:pPr>
            <a:r>
              <a:rPr lang="en-GB" altLang="zh-CN" smtClean="0">
                <a:ea typeface="宋体"/>
                <a:cs typeface="宋体"/>
              </a:rPr>
              <a:t>Treatment location, type and level</a:t>
            </a:r>
            <a:endParaRPr lang="zh-CN" altLang="en-GB" smtClean="0">
              <a:ea typeface="宋体"/>
              <a:cs typeface="宋体"/>
            </a:endParaRPr>
          </a:p>
          <a:p>
            <a:pPr eaLnBrk="1" hangingPunct="1">
              <a:buFont typeface="Wingdings" pitchFamily="2" charset="2"/>
              <a:buChar char="§"/>
            </a:pPr>
            <a:r>
              <a:rPr lang="en-GB" altLang="zh-CN" smtClean="0">
                <a:ea typeface="宋体"/>
                <a:cs typeface="宋体"/>
              </a:rPr>
              <a:t>Payment scheme (e.g. Direct, indirect) </a:t>
            </a:r>
            <a:endParaRPr lang="zh-CN" altLang="en-GB" smtClean="0">
              <a:ea typeface="宋体"/>
              <a:cs typeface="宋体"/>
            </a:endParaRPr>
          </a:p>
          <a:p>
            <a:pPr eaLnBrk="1" hangingPunct="1">
              <a:buFont typeface="Wingdings" pitchFamily="2" charset="2"/>
              <a:buChar char="§"/>
            </a:pPr>
            <a:endParaRPr lang="en-US" altLang="zh-CN" smtClean="0">
              <a:ea typeface="宋体"/>
              <a:cs typeface="宋体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altLang="zh-CN" smtClean="0">
                <a:ea typeface="宋体"/>
                <a:cs typeface="宋体"/>
              </a:rPr>
              <a:t>Principles of waste management</a:t>
            </a:r>
            <a:endParaRPr lang="zh-CN" altLang="en-US" smtClean="0">
              <a:ea typeface="宋体"/>
              <a:cs typeface="宋体"/>
            </a:endParaRPr>
          </a:p>
        </p:txBody>
      </p:sp>
      <p:pic>
        <p:nvPicPr>
          <p:cNvPr id="22530" name="Picture 4" descr="550px-Waste_hierarchy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4213" y="1844675"/>
            <a:ext cx="6985000" cy="381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i="1" u="sng"/>
              <a:t>Movie 1</a:t>
            </a:r>
            <a:r>
              <a:rPr lang="en-US"/>
              <a:t>: Waste management in inland navigation</a:t>
            </a:r>
          </a:p>
        </p:txBody>
      </p:sp>
      <p:sp>
        <p:nvSpPr>
          <p:cNvPr id="24578" name="Gelijkbenige driehoek 7"/>
          <p:cNvSpPr>
            <a:spLocks noChangeArrowheads="1"/>
          </p:cNvSpPr>
          <p:nvPr/>
        </p:nvSpPr>
        <p:spPr bwMode="auto">
          <a:xfrm>
            <a:off x="3924300" y="2852738"/>
            <a:ext cx="2232025" cy="1944687"/>
          </a:xfrm>
          <a:prstGeom prst="triangle">
            <a:avLst>
              <a:gd name="adj" fmla="val 50000"/>
            </a:avLst>
          </a:prstGeom>
          <a:noFill/>
          <a:ln w="9525" algn="ctr">
            <a:noFill/>
            <a:round/>
            <a:headEnd/>
            <a:tailEnd/>
          </a:ln>
        </p:spPr>
        <p:txBody>
          <a:bodyPr lIns="128016" tIns="64008" rIns="128016" bIns="64008"/>
          <a:lstStyle/>
          <a:p>
            <a:pPr algn="r">
              <a:lnSpc>
                <a:spcPts val="3575"/>
              </a:lnSpc>
              <a:spcBef>
                <a:spcPct val="20000"/>
              </a:spcBef>
              <a:buClr>
                <a:schemeClr val="hlink"/>
              </a:buClr>
              <a:buFont typeface="Wingdings" pitchFamily="2" charset="2"/>
              <a:buNone/>
            </a:pPr>
            <a:endParaRPr lang="nl-NL" altLang="zh-CN"/>
          </a:p>
        </p:txBody>
      </p:sp>
      <p:sp>
        <p:nvSpPr>
          <p:cNvPr id="24579" name="Gelijkbenige driehoek 8"/>
          <p:cNvSpPr>
            <a:spLocks noChangeArrowheads="1"/>
          </p:cNvSpPr>
          <p:nvPr/>
        </p:nvSpPr>
        <p:spPr bwMode="auto">
          <a:xfrm>
            <a:off x="1763713" y="0"/>
            <a:ext cx="1060450" cy="914400"/>
          </a:xfrm>
          <a:prstGeom prst="triangle">
            <a:avLst>
              <a:gd name="adj" fmla="val 50000"/>
            </a:avLst>
          </a:prstGeom>
          <a:noFill/>
          <a:ln w="9525" algn="ctr">
            <a:noFill/>
            <a:round/>
            <a:headEnd/>
            <a:tailEnd/>
          </a:ln>
        </p:spPr>
        <p:txBody>
          <a:bodyPr lIns="128016" tIns="64008" rIns="128016" bIns="64008"/>
          <a:lstStyle/>
          <a:p>
            <a:pPr algn="r">
              <a:lnSpc>
                <a:spcPts val="3575"/>
              </a:lnSpc>
              <a:spcBef>
                <a:spcPct val="20000"/>
              </a:spcBef>
              <a:buClr>
                <a:schemeClr val="hlink"/>
              </a:buClr>
              <a:buFont typeface="Wingdings" pitchFamily="2" charset="2"/>
              <a:buNone/>
            </a:pPr>
            <a:endParaRPr lang="nl-NL" altLang="zh-CN"/>
          </a:p>
        </p:txBody>
      </p:sp>
      <p:sp>
        <p:nvSpPr>
          <p:cNvPr id="24580" name="Actieknop: Verder of Volgende 9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3203575" y="1989138"/>
            <a:ext cx="2305050" cy="1773237"/>
          </a:xfrm>
          <a:prstGeom prst="actionButtonForwardNext">
            <a:avLst/>
          </a:prstGeom>
          <a:noFill/>
          <a:ln w="9525" algn="ctr">
            <a:noFill/>
            <a:round/>
            <a:headEnd/>
            <a:tailEnd/>
          </a:ln>
        </p:spPr>
        <p:txBody>
          <a:bodyPr lIns="128016" tIns="64008" rIns="128016" bIns="64008"/>
          <a:lstStyle/>
          <a:p>
            <a:pPr algn="r">
              <a:lnSpc>
                <a:spcPts val="3575"/>
              </a:lnSpc>
              <a:spcBef>
                <a:spcPct val="20000"/>
              </a:spcBef>
              <a:buClr>
                <a:schemeClr val="hlink"/>
              </a:buClr>
              <a:buFont typeface="Wingdings" pitchFamily="2" charset="2"/>
              <a:buNone/>
            </a:pPr>
            <a:endParaRPr lang="nl-NL" altLang="zh-CN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altLang="zh-CN" i="1" u="sng" smtClean="0">
                <a:ea typeface="宋体"/>
                <a:cs typeface="宋体"/>
              </a:rPr>
              <a:t>Movie 2</a:t>
            </a:r>
            <a:r>
              <a:rPr lang="en-US" altLang="zh-CN" smtClean="0">
                <a:ea typeface="宋体"/>
                <a:cs typeface="宋体"/>
              </a:rPr>
              <a:t>: European Convention on IWT Waste 2</a:t>
            </a:r>
            <a:endParaRPr lang="zh-CN" altLang="en-US" smtClean="0">
              <a:ea typeface="宋体"/>
              <a:cs typeface="宋体"/>
            </a:endParaRPr>
          </a:p>
        </p:txBody>
      </p:sp>
      <p:pic>
        <p:nvPicPr>
          <p:cNvPr id="26626" name="Picture 4"/>
          <p:cNvPicPr>
            <a:picLocks noChangeAspect="1" noChangeArrowheads="1"/>
          </p:cNvPicPr>
          <p:nvPr/>
        </p:nvPicPr>
        <p:blipFill>
          <a:blip r:embed="rId3" cstate="print"/>
          <a:srcRect l="12402" t="16064" r="14951" b="17786"/>
          <a:stretch>
            <a:fillRect/>
          </a:stretch>
        </p:blipFill>
        <p:spPr bwMode="auto">
          <a:xfrm>
            <a:off x="1258888" y="1844675"/>
            <a:ext cx="6265862" cy="35655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sp>
        <p:nvSpPr>
          <p:cNvPr id="7" name="Actieknop: Verder of Volgende 6">
            <a:hlinkClick r:id="" action="ppaction://hlinkshowjump?jump=nextslide" highlightClick="1"/>
          </p:cNvPr>
          <p:cNvSpPr/>
          <p:nvPr/>
        </p:nvSpPr>
        <p:spPr bwMode="auto">
          <a:xfrm>
            <a:off x="468313" y="4797425"/>
            <a:ext cx="1223962" cy="1008063"/>
          </a:xfrm>
          <a:prstGeom prst="actionButtonForwardNex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lIns="128016" tIns="64008" rIns="128016" bIns="64008"/>
          <a:lstStyle/>
          <a:p>
            <a:pPr algn="r">
              <a:lnSpc>
                <a:spcPts val="3575"/>
              </a:lnSpc>
              <a:spcBef>
                <a:spcPct val="20000"/>
              </a:spcBef>
              <a:buClr>
                <a:schemeClr val="hlink"/>
              </a:buClr>
              <a:buFont typeface="Wingdings" pitchFamily="2" charset="2"/>
              <a:buNone/>
              <a:defRPr/>
            </a:pPr>
            <a:endParaRPr lang="nl-NL" b="1">
              <a:ln w="12700">
                <a:noFill/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altLang="zh-CN" smtClean="0">
                <a:ea typeface="宋体"/>
                <a:cs typeface="宋体"/>
              </a:rPr>
              <a:t>International policies and regulations</a:t>
            </a:r>
            <a:endParaRPr lang="zh-CN" altLang="en-US" smtClean="0">
              <a:ea typeface="宋体"/>
              <a:cs typeface="宋体"/>
            </a:endParaRPr>
          </a:p>
        </p:txBody>
      </p:sp>
      <p:sp>
        <p:nvSpPr>
          <p:cNvPr id="2867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187450" y="1557338"/>
            <a:ext cx="7956550" cy="4803775"/>
          </a:xfrm>
        </p:spPr>
        <p:txBody>
          <a:bodyPr/>
          <a:lstStyle/>
          <a:p>
            <a:pPr eaLnBrk="1" hangingPunct="1">
              <a:buFont typeface="Wingdings" pitchFamily="2" charset="2"/>
              <a:buChar char="§"/>
            </a:pPr>
            <a:r>
              <a:rPr lang="en-GB" altLang="zh-CN" smtClean="0">
                <a:ea typeface="宋体"/>
                <a:cs typeface="宋体"/>
              </a:rPr>
              <a:t>The MARPOL Convention on maritime pollution; MARPOL</a:t>
            </a:r>
            <a:endParaRPr lang="zh-CN" altLang="en-GB" smtClean="0">
              <a:ea typeface="宋体"/>
              <a:cs typeface="宋体"/>
            </a:endParaRPr>
          </a:p>
          <a:p>
            <a:pPr eaLnBrk="1" hangingPunct="1">
              <a:buFont typeface="Wingdings" pitchFamily="2" charset="2"/>
              <a:buChar char="§"/>
            </a:pPr>
            <a:r>
              <a:rPr lang="en-GB" altLang="zh-CN" smtClean="0">
                <a:ea typeface="宋体"/>
                <a:cs typeface="宋体"/>
              </a:rPr>
              <a:t>The Convention concerning the collection, storage, and discharging of waste from ships navigating along the Rhine and other inland waters (CDNI convention); </a:t>
            </a:r>
          </a:p>
          <a:p>
            <a:pPr eaLnBrk="1" hangingPunct="1">
              <a:buFont typeface="Wingdings" pitchFamily="2" charset="2"/>
              <a:buChar char="§"/>
            </a:pPr>
            <a:r>
              <a:rPr lang="en-GB" altLang="zh-CN" smtClean="0">
                <a:ea typeface="宋体"/>
                <a:cs typeface="宋体"/>
              </a:rPr>
              <a:t>The CEVNI-code: the framework for national legislation for navigation in Europe; </a:t>
            </a:r>
          </a:p>
          <a:p>
            <a:pPr eaLnBrk="1" hangingPunct="1">
              <a:buFont typeface="Wingdings" pitchFamily="2" charset="2"/>
              <a:buChar char="§"/>
            </a:pPr>
            <a:r>
              <a:rPr lang="en-GB" altLang="zh-CN" smtClean="0">
                <a:ea typeface="宋体"/>
                <a:cs typeface="宋体"/>
              </a:rPr>
              <a:t>The Recommendations of the Danube Commission. </a:t>
            </a:r>
            <a:endParaRPr lang="zh-CN" altLang="en-US" smtClean="0">
              <a:ea typeface="宋体"/>
              <a:cs typeface="宋体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altLang="zh-CN" smtClean="0">
                <a:ea typeface="宋体"/>
                <a:cs typeface="宋体"/>
              </a:rPr>
              <a:t>Development concept</a:t>
            </a:r>
            <a:endParaRPr lang="zh-CN" altLang="en-US" smtClean="0">
              <a:ea typeface="宋体"/>
              <a:cs typeface="宋体"/>
            </a:endParaRPr>
          </a:p>
        </p:txBody>
      </p:sp>
      <p:sp>
        <p:nvSpPr>
          <p:cNvPr id="7174" name="Rectangle 5"/>
          <p:cNvSpPr>
            <a:spLocks noChangeArrowheads="1"/>
          </p:cNvSpPr>
          <p:nvPr/>
        </p:nvSpPr>
        <p:spPr bwMode="auto">
          <a:xfrm>
            <a:off x="0" y="1914525"/>
            <a:ext cx="9144000" cy="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lIns="128016" tIns="64008" rIns="128016" bIns="64008" anchor="ctr">
            <a:spAutoFit/>
          </a:bodyPr>
          <a:lstStyle/>
          <a:p>
            <a:pPr algn="r">
              <a:lnSpc>
                <a:spcPts val="3575"/>
              </a:lnSpc>
              <a:spcBef>
                <a:spcPct val="20000"/>
              </a:spcBef>
              <a:buClr>
                <a:schemeClr val="hlink"/>
              </a:buClr>
              <a:buFont typeface="Wingdings" pitchFamily="2" charset="2"/>
              <a:buNone/>
            </a:pPr>
            <a:endParaRPr lang="nl-NL" altLang="zh-CN"/>
          </a:p>
        </p:txBody>
      </p:sp>
      <p:graphicFrame>
        <p:nvGraphicFramePr>
          <p:cNvPr id="7172" name="Object 4"/>
          <p:cNvGraphicFramePr>
            <a:graphicFrameLocks noChangeAspect="1"/>
          </p:cNvGraphicFramePr>
          <p:nvPr/>
        </p:nvGraphicFramePr>
        <p:xfrm>
          <a:off x="827088" y="1412875"/>
          <a:ext cx="7705725" cy="4910138"/>
        </p:xfrm>
        <a:graphic>
          <a:graphicData uri="http://schemas.openxmlformats.org/presentationml/2006/ole">
            <p:oleObj spid="_x0000_s7172" name="Visio" r:id="rId4" imgW="6166771" imgH="3934992" progId="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Wedstrijd">
  <a:themeElements>
    <a:clrScheme name="Wedstrijd 10">
      <a:dk1>
        <a:srgbClr val="4B240D"/>
      </a:dk1>
      <a:lt1>
        <a:srgbClr val="FFFFFF"/>
      </a:lt1>
      <a:dk2>
        <a:srgbClr val="C23E36"/>
      </a:dk2>
      <a:lt2>
        <a:srgbClr val="5F5F5F"/>
      </a:lt2>
      <a:accent1>
        <a:srgbClr val="9E7643"/>
      </a:accent1>
      <a:accent2>
        <a:srgbClr val="F27D19"/>
      </a:accent2>
      <a:accent3>
        <a:srgbClr val="FFFFFF"/>
      </a:accent3>
      <a:accent4>
        <a:srgbClr val="3F1D09"/>
      </a:accent4>
      <a:accent5>
        <a:srgbClr val="CCBDB0"/>
      </a:accent5>
      <a:accent6>
        <a:srgbClr val="DB7116"/>
      </a:accent6>
      <a:hlink>
        <a:srgbClr val="FFD300"/>
      </a:hlink>
      <a:folHlink>
        <a:srgbClr val="F5994D"/>
      </a:folHlink>
    </a:clrScheme>
    <a:fontScheme name="Wedstrijd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128016" tIns="64008" rIns="128016" bIns="64008" numCol="1" anchor="t" anchorCtr="0" compatLnSpc="1">
        <a:prstTxWarp prst="textNoShape">
          <a:avLst/>
        </a:prstTxWarp>
      </a:bodyPr>
      <a:lstStyle>
        <a:defPPr marL="0" marR="0" indent="0" algn="r" defTabSz="914400" rtl="0" eaLnBrk="1" fontAlgn="base" latinLnBrk="0" hangingPunct="1">
          <a:lnSpc>
            <a:spcPts val="3575"/>
          </a:lnSpc>
          <a:spcBef>
            <a:spcPct val="20000"/>
          </a:spcBef>
          <a:spcAft>
            <a:spcPct val="0"/>
          </a:spcAft>
          <a:buClr>
            <a:schemeClr val="hlink"/>
          </a:buClr>
          <a:buSzTx/>
          <a:buFont typeface="Wingdings" pitchFamily="2" charset="2"/>
          <a:buNone/>
          <a:tabLst/>
          <a:defRPr kumimoji="0" lang="en-US" sz="3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128016" tIns="64008" rIns="128016" bIns="64008" numCol="1" anchor="t" anchorCtr="0" compatLnSpc="1">
        <a:prstTxWarp prst="textNoShape">
          <a:avLst/>
        </a:prstTxWarp>
      </a:bodyPr>
      <a:lstStyle>
        <a:defPPr marL="0" marR="0" indent="0" algn="r" defTabSz="914400" rtl="0" eaLnBrk="1" fontAlgn="base" latinLnBrk="0" hangingPunct="1">
          <a:lnSpc>
            <a:spcPts val="3575"/>
          </a:lnSpc>
          <a:spcBef>
            <a:spcPct val="20000"/>
          </a:spcBef>
          <a:spcAft>
            <a:spcPct val="0"/>
          </a:spcAft>
          <a:buClr>
            <a:schemeClr val="hlink"/>
          </a:buClr>
          <a:buSzTx/>
          <a:buFont typeface="Wingdings" pitchFamily="2" charset="2"/>
          <a:buNone/>
          <a:tabLst/>
          <a:defRPr kumimoji="0" lang="en-US" sz="3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defRPr>
        </a:defPPr>
      </a:lstStyle>
    </a:lnDef>
  </a:objectDefaults>
  <a:extraClrSchemeLst>
    <a:extraClrScheme>
      <a:clrScheme name="Wedstrijd 1">
        <a:dk1>
          <a:srgbClr val="5C1F00"/>
        </a:dk1>
        <a:lt1>
          <a:srgbClr val="FFFFFF"/>
        </a:lt1>
        <a:dk2>
          <a:srgbClr val="990000"/>
        </a:dk2>
        <a:lt2>
          <a:srgbClr val="FFF9BB"/>
        </a:lt2>
        <a:accent1>
          <a:srgbClr val="FF3300"/>
        </a:accent1>
        <a:accent2>
          <a:srgbClr val="B86D52"/>
        </a:accent2>
        <a:accent3>
          <a:srgbClr val="CAAAAA"/>
        </a:accent3>
        <a:accent4>
          <a:srgbClr val="DADADA"/>
        </a:accent4>
        <a:accent5>
          <a:srgbClr val="FFADAA"/>
        </a:accent5>
        <a:accent6>
          <a:srgbClr val="A66249"/>
        </a:accent6>
        <a:hlink>
          <a:srgbClr val="FF9900"/>
        </a:hlink>
        <a:folHlink>
          <a:srgbClr val="FFCC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Wedstrijd 2">
        <a:dk1>
          <a:srgbClr val="800000"/>
        </a:dk1>
        <a:lt1>
          <a:srgbClr val="FFFFFF"/>
        </a:lt1>
        <a:dk2>
          <a:srgbClr val="FF9900"/>
        </a:dk2>
        <a:lt2>
          <a:srgbClr val="FFFF99"/>
        </a:lt2>
        <a:accent1>
          <a:srgbClr val="FF5050"/>
        </a:accent1>
        <a:accent2>
          <a:srgbClr val="CC3300"/>
        </a:accent2>
        <a:accent3>
          <a:srgbClr val="FFCAAA"/>
        </a:accent3>
        <a:accent4>
          <a:srgbClr val="DADADA"/>
        </a:accent4>
        <a:accent5>
          <a:srgbClr val="FFB3B3"/>
        </a:accent5>
        <a:accent6>
          <a:srgbClr val="B92D00"/>
        </a:accent6>
        <a:hlink>
          <a:srgbClr val="FFFF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Wedstrijd 3">
        <a:dk1>
          <a:srgbClr val="2A5400"/>
        </a:dk1>
        <a:lt1>
          <a:srgbClr val="FFFFFF"/>
        </a:lt1>
        <a:dk2>
          <a:srgbClr val="4A9400"/>
        </a:dk2>
        <a:lt2>
          <a:srgbClr val="F3F2D9"/>
        </a:lt2>
        <a:accent1>
          <a:srgbClr val="99CC00"/>
        </a:accent1>
        <a:accent2>
          <a:srgbClr val="6B4A39"/>
        </a:accent2>
        <a:accent3>
          <a:srgbClr val="B1C8AA"/>
        </a:accent3>
        <a:accent4>
          <a:srgbClr val="DADADA"/>
        </a:accent4>
        <a:accent5>
          <a:srgbClr val="CAE2AA"/>
        </a:accent5>
        <a:accent6>
          <a:srgbClr val="604233"/>
        </a:accent6>
        <a:hlink>
          <a:srgbClr val="E2BC5E"/>
        </a:hlink>
        <a:folHlink>
          <a:srgbClr val="AB7F6B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Wedstrijd 4">
        <a:dk1>
          <a:srgbClr val="005A58"/>
        </a:dk1>
        <a:lt1>
          <a:srgbClr val="FFFFFF"/>
        </a:lt1>
        <a:dk2>
          <a:srgbClr val="009E9A"/>
        </a:dk2>
        <a:lt2>
          <a:srgbClr val="C5EBE4"/>
        </a:lt2>
        <a:accent1>
          <a:srgbClr val="0099CC"/>
        </a:accent1>
        <a:accent2>
          <a:srgbClr val="339933"/>
        </a:accent2>
        <a:accent3>
          <a:srgbClr val="AACCCA"/>
        </a:accent3>
        <a:accent4>
          <a:srgbClr val="DADADA"/>
        </a:accent4>
        <a:accent5>
          <a:srgbClr val="AACAE2"/>
        </a:accent5>
        <a:accent6>
          <a:srgbClr val="2D8A2D"/>
        </a:accent6>
        <a:hlink>
          <a:srgbClr val="00FF99"/>
        </a:hlink>
        <a:folHlink>
          <a:srgbClr val="4CD2D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Wedstrijd 5">
        <a:dk1>
          <a:srgbClr val="000070"/>
        </a:dk1>
        <a:lt1>
          <a:srgbClr val="FFFFFF"/>
        </a:lt1>
        <a:dk2>
          <a:srgbClr val="0000FF"/>
        </a:dk2>
        <a:lt2>
          <a:srgbClr val="C5C5FF"/>
        </a:lt2>
        <a:accent1>
          <a:srgbClr val="0099FF"/>
        </a:accent1>
        <a:accent2>
          <a:srgbClr val="7883B4"/>
        </a:accent2>
        <a:accent3>
          <a:srgbClr val="AAAAFF"/>
        </a:accent3>
        <a:accent4>
          <a:srgbClr val="DADADA"/>
        </a:accent4>
        <a:accent5>
          <a:srgbClr val="AACAFF"/>
        </a:accent5>
        <a:accent6>
          <a:srgbClr val="6C76A3"/>
        </a:accent6>
        <a:hlink>
          <a:srgbClr val="00FFFF"/>
        </a:hlink>
        <a:folHlink>
          <a:srgbClr val="2DBF68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Wedstrijd 6">
        <a:dk1>
          <a:srgbClr val="4D4D4D"/>
        </a:dk1>
        <a:lt1>
          <a:srgbClr val="FFFFFF"/>
        </a:lt1>
        <a:dk2>
          <a:srgbClr val="8202E2"/>
        </a:dk2>
        <a:lt2>
          <a:srgbClr val="CCCCFF"/>
        </a:lt2>
        <a:accent1>
          <a:srgbClr val="CC99FF"/>
        </a:accent1>
        <a:accent2>
          <a:srgbClr val="666699"/>
        </a:accent2>
        <a:accent3>
          <a:srgbClr val="C1AAEE"/>
        </a:accent3>
        <a:accent4>
          <a:srgbClr val="DADADA"/>
        </a:accent4>
        <a:accent5>
          <a:srgbClr val="E2CAFF"/>
        </a:accent5>
        <a:accent6>
          <a:srgbClr val="5C5C8A"/>
        </a:accent6>
        <a:hlink>
          <a:srgbClr val="FF7C80"/>
        </a:hlink>
        <a:folHlink>
          <a:srgbClr val="FF505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Wedstrijd 7">
        <a:dk1>
          <a:srgbClr val="575863"/>
        </a:dk1>
        <a:lt1>
          <a:srgbClr val="FFFFFF"/>
        </a:lt1>
        <a:dk2>
          <a:srgbClr val="818982"/>
        </a:dk2>
        <a:lt2>
          <a:srgbClr val="EAEAEA"/>
        </a:lt2>
        <a:accent1>
          <a:srgbClr val="CC6600"/>
        </a:accent1>
        <a:accent2>
          <a:srgbClr val="A4A686"/>
        </a:accent2>
        <a:accent3>
          <a:srgbClr val="C1C4C1"/>
        </a:accent3>
        <a:accent4>
          <a:srgbClr val="DADADA"/>
        </a:accent4>
        <a:accent5>
          <a:srgbClr val="E2B8AA"/>
        </a:accent5>
        <a:accent6>
          <a:srgbClr val="949679"/>
        </a:accent6>
        <a:hlink>
          <a:srgbClr val="CCCC00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Wedstrijd 8">
        <a:dk1>
          <a:srgbClr val="000000"/>
        </a:dk1>
        <a:lt1>
          <a:srgbClr val="FFFFFF"/>
        </a:lt1>
        <a:dk2>
          <a:srgbClr val="000000"/>
        </a:dk2>
        <a:lt2>
          <a:srgbClr val="CDCDCD"/>
        </a:lt2>
        <a:accent1>
          <a:srgbClr val="CDD9F7"/>
        </a:accent1>
        <a:accent2>
          <a:srgbClr val="99FF33"/>
        </a:accent2>
        <a:accent3>
          <a:srgbClr val="FFFFFF"/>
        </a:accent3>
        <a:accent4>
          <a:srgbClr val="000000"/>
        </a:accent4>
        <a:accent5>
          <a:srgbClr val="E3E9FA"/>
        </a:accent5>
        <a:accent6>
          <a:srgbClr val="8AE72D"/>
        </a:accent6>
        <a:hlink>
          <a:srgbClr val="0033CC"/>
        </a:hlink>
        <a:folHlink>
          <a:srgbClr val="66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Wedstrijd 9">
        <a:dk1>
          <a:srgbClr val="4B240D"/>
        </a:dk1>
        <a:lt1>
          <a:srgbClr val="FFFFFF"/>
        </a:lt1>
        <a:dk2>
          <a:srgbClr val="F27D19"/>
        </a:dk2>
        <a:lt2>
          <a:srgbClr val="5F5F5F"/>
        </a:lt2>
        <a:accent1>
          <a:srgbClr val="9E7643"/>
        </a:accent1>
        <a:accent2>
          <a:srgbClr val="C23E36"/>
        </a:accent2>
        <a:accent3>
          <a:srgbClr val="FFFFFF"/>
        </a:accent3>
        <a:accent4>
          <a:srgbClr val="3F1D09"/>
        </a:accent4>
        <a:accent5>
          <a:srgbClr val="CCBDB0"/>
        </a:accent5>
        <a:accent6>
          <a:srgbClr val="B03730"/>
        </a:accent6>
        <a:hlink>
          <a:srgbClr val="FFD300"/>
        </a:hlink>
        <a:folHlink>
          <a:srgbClr val="F5994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Wedstrijd 10">
        <a:dk1>
          <a:srgbClr val="4B240D"/>
        </a:dk1>
        <a:lt1>
          <a:srgbClr val="FFFFFF"/>
        </a:lt1>
        <a:dk2>
          <a:srgbClr val="C23E36"/>
        </a:dk2>
        <a:lt2>
          <a:srgbClr val="5F5F5F"/>
        </a:lt2>
        <a:accent1>
          <a:srgbClr val="9E7643"/>
        </a:accent1>
        <a:accent2>
          <a:srgbClr val="F27D19"/>
        </a:accent2>
        <a:accent3>
          <a:srgbClr val="FFFFFF"/>
        </a:accent3>
        <a:accent4>
          <a:srgbClr val="3F1D09"/>
        </a:accent4>
        <a:accent5>
          <a:srgbClr val="CCBDB0"/>
        </a:accent5>
        <a:accent6>
          <a:srgbClr val="DB7116"/>
        </a:accent6>
        <a:hlink>
          <a:srgbClr val="FFD300"/>
        </a:hlink>
        <a:folHlink>
          <a:srgbClr val="F5994D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-them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Nea-standard-en</Template>
  <TotalTime>669</TotalTime>
  <Words>1052</Words>
  <Application>Microsoft Office PowerPoint</Application>
  <PresentationFormat>Apresentação na tela (4:3)</PresentationFormat>
  <Paragraphs>199</Paragraphs>
  <Slides>28</Slides>
  <Notes>28</Notes>
  <HiddenSlides>0</HiddenSlides>
  <MMClips>0</MMClips>
  <ScaleCrop>false</ScaleCrop>
  <HeadingPairs>
    <vt:vector size="6" baseType="variant">
      <vt:variant>
        <vt:lpstr>Tema</vt:lpstr>
      </vt:variant>
      <vt:variant>
        <vt:i4>1</vt:i4>
      </vt:variant>
      <vt:variant>
        <vt:lpstr>Servidores OLE incorporados</vt:lpstr>
      </vt:variant>
      <vt:variant>
        <vt:i4>1</vt:i4>
      </vt:variant>
      <vt:variant>
        <vt:lpstr>Títulos de slides</vt:lpstr>
      </vt:variant>
      <vt:variant>
        <vt:i4>28</vt:i4>
      </vt:variant>
    </vt:vector>
  </HeadingPairs>
  <TitlesOfParts>
    <vt:vector size="30" baseType="lpstr">
      <vt:lpstr>Wedstrijd</vt:lpstr>
      <vt:lpstr>Visio</vt:lpstr>
      <vt:lpstr> 2nd Master Class IWT Session 4B - IWT Waste Management, examples from the Netherlands and China</vt:lpstr>
      <vt:lpstr>Content</vt:lpstr>
      <vt:lpstr>Introduction</vt:lpstr>
      <vt:lpstr>IWT Waste types</vt:lpstr>
      <vt:lpstr>Principles of waste management</vt:lpstr>
      <vt:lpstr>Movie 1: Waste management in inland navigation</vt:lpstr>
      <vt:lpstr>Movie 2: European Convention on IWT Waste 2</vt:lpstr>
      <vt:lpstr>International policies and regulations</vt:lpstr>
      <vt:lpstr>Development concept</vt:lpstr>
      <vt:lpstr>Institutional setting</vt:lpstr>
      <vt:lpstr>Comparison Chinese vs international regulations </vt:lpstr>
      <vt:lpstr>Technologies on vessels</vt:lpstr>
      <vt:lpstr>Payment scheme</vt:lpstr>
      <vt:lpstr>Payment scheme</vt:lpstr>
      <vt:lpstr>Payment scheme</vt:lpstr>
      <vt:lpstr>Payment scheme</vt:lpstr>
      <vt:lpstr>Payment scheme</vt:lpstr>
      <vt:lpstr>Monitoring and Information Sharing</vt:lpstr>
      <vt:lpstr>Monitoring and Information Sharing</vt:lpstr>
      <vt:lpstr>Collection and treatment infrastructure</vt:lpstr>
      <vt:lpstr>Collection and treatment infrastructure</vt:lpstr>
      <vt:lpstr>Enforcement</vt:lpstr>
      <vt:lpstr>Enforcement</vt:lpstr>
      <vt:lpstr>Enforcement</vt:lpstr>
      <vt:lpstr>Waste forecast</vt:lpstr>
      <vt:lpstr>Waste forecast</vt:lpstr>
      <vt:lpstr>Waste forecast</vt:lpstr>
      <vt:lpstr>Prevention: Green award</vt:lpstr>
    </vt:vector>
  </TitlesOfParts>
  <Company>Panteia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IWT Waste Management</dc:title>
  <dc:creator>jsc</dc:creator>
  <cp:lastModifiedBy>ada.pereira</cp:lastModifiedBy>
  <cp:revision>28</cp:revision>
  <dcterms:created xsi:type="dcterms:W3CDTF">2010-10-29T03:34:03Z</dcterms:created>
  <dcterms:modified xsi:type="dcterms:W3CDTF">2014-11-13T12:49:00Z</dcterms:modified>
</cp:coreProperties>
</file>