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sldIdLst>
    <p:sldId id="256" r:id="rId2"/>
    <p:sldId id="257" r:id="rId3"/>
    <p:sldId id="260" r:id="rId4"/>
    <p:sldId id="275" r:id="rId5"/>
    <p:sldId id="258" r:id="rId6"/>
    <p:sldId id="261" r:id="rId7"/>
    <p:sldId id="292" r:id="rId8"/>
    <p:sldId id="277" r:id="rId9"/>
    <p:sldId id="262" r:id="rId10"/>
    <p:sldId id="299" r:id="rId11"/>
    <p:sldId id="279" r:id="rId12"/>
    <p:sldId id="272" r:id="rId13"/>
    <p:sldId id="290" r:id="rId14"/>
    <p:sldId id="291" r:id="rId15"/>
    <p:sldId id="268" r:id="rId16"/>
    <p:sldId id="295" r:id="rId17"/>
    <p:sldId id="278" r:id="rId18"/>
    <p:sldId id="293" r:id="rId19"/>
    <p:sldId id="281" r:id="rId20"/>
    <p:sldId id="289" r:id="rId21"/>
    <p:sldId id="270" r:id="rId22"/>
    <p:sldId id="273" r:id="rId23"/>
    <p:sldId id="271" r:id="rId24"/>
    <p:sldId id="288" r:id="rId25"/>
    <p:sldId id="267" r:id="rId26"/>
    <p:sldId id="283" r:id="rId27"/>
    <p:sldId id="285" r:id="rId28"/>
    <p:sldId id="286" r:id="rId29"/>
    <p:sldId id="287" r:id="rId30"/>
    <p:sldId id="284" r:id="rId31"/>
    <p:sldId id="282" r:id="rId32"/>
    <p:sldId id="297" r:id="rId33"/>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Verdana" pitchFamily="34" charset="0"/>
        <a:ea typeface="+mn-ea"/>
        <a:cs typeface="+mn-cs"/>
      </a:defRPr>
    </a:lvl1pPr>
    <a:lvl2pPr marL="457200" algn="l" rtl="0" fontAlgn="base">
      <a:spcBef>
        <a:spcPct val="0"/>
      </a:spcBef>
      <a:spcAft>
        <a:spcPct val="0"/>
      </a:spcAft>
      <a:defRPr sz="3200" kern="1200">
        <a:solidFill>
          <a:schemeClr val="tx1"/>
        </a:solidFill>
        <a:latin typeface="Verdana" pitchFamily="34" charset="0"/>
        <a:ea typeface="+mn-ea"/>
        <a:cs typeface="+mn-cs"/>
      </a:defRPr>
    </a:lvl2pPr>
    <a:lvl3pPr marL="914400" algn="l" rtl="0" fontAlgn="base">
      <a:spcBef>
        <a:spcPct val="0"/>
      </a:spcBef>
      <a:spcAft>
        <a:spcPct val="0"/>
      </a:spcAft>
      <a:defRPr sz="3200" kern="1200">
        <a:solidFill>
          <a:schemeClr val="tx1"/>
        </a:solidFill>
        <a:latin typeface="Verdana" pitchFamily="34" charset="0"/>
        <a:ea typeface="+mn-ea"/>
        <a:cs typeface="+mn-cs"/>
      </a:defRPr>
    </a:lvl3pPr>
    <a:lvl4pPr marL="1371600" algn="l" rtl="0" fontAlgn="base">
      <a:spcBef>
        <a:spcPct val="0"/>
      </a:spcBef>
      <a:spcAft>
        <a:spcPct val="0"/>
      </a:spcAft>
      <a:defRPr sz="3200" kern="1200">
        <a:solidFill>
          <a:schemeClr val="tx1"/>
        </a:solidFill>
        <a:latin typeface="Verdana" pitchFamily="34" charset="0"/>
        <a:ea typeface="+mn-ea"/>
        <a:cs typeface="+mn-cs"/>
      </a:defRPr>
    </a:lvl4pPr>
    <a:lvl5pPr marL="1828800" algn="l" rtl="0" fontAlgn="base">
      <a:spcBef>
        <a:spcPct val="0"/>
      </a:spcBef>
      <a:spcAft>
        <a:spcPct val="0"/>
      </a:spcAft>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9" autoAdjust="0"/>
  </p:normalViewPr>
  <p:slideViewPr>
    <p:cSldViewPr>
      <p:cViewPr varScale="1">
        <p:scale>
          <a:sx n="65" d="100"/>
          <a:sy n="65" d="100"/>
        </p:scale>
        <p:origin x="-145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FontTx/>
              <a:buNone/>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200">
                <a:latin typeface="Arial" charset="0"/>
              </a:defRPr>
            </a:lvl1pPr>
          </a:lstStyle>
          <a:p>
            <a:pPr>
              <a:defRPr/>
            </a:pPr>
            <a:endParaRPr lang="en-US"/>
          </a:p>
        </p:txBody>
      </p:sp>
      <p:sp>
        <p:nvSpPr>
          <p:cNvPr id="14340"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Klik om de opmaakprofielen van de modeltekst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ClrTx/>
              <a:buFontTx/>
              <a:buNone/>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FontTx/>
              <a:buNone/>
              <a:defRPr sz="1200">
                <a:latin typeface="Arial" charset="0"/>
              </a:defRPr>
            </a:lvl1pPr>
          </a:lstStyle>
          <a:p>
            <a:pPr>
              <a:defRPr/>
            </a:pPr>
            <a:fld id="{7FACBBCB-182D-495B-8F08-D5789FC33B4F}"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34B9407A-7D1A-4293-A535-8490E51126E4}" type="slidenum">
              <a:rPr lang="en-US" smtClean="0"/>
              <a:pPr/>
              <a:t>1</a:t>
            </a:fld>
            <a:endParaRPr lang="en-US" smtClean="0"/>
          </a:p>
        </p:txBody>
      </p:sp>
      <p:sp>
        <p:nvSpPr>
          <p:cNvPr id="16386" name="Rectangle 2"/>
          <p:cNvSpPr>
            <a:spLocks noGrp="1" noRo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50D13B74-B17B-4E0A-B316-7894BCF7FDEF}" type="slidenum">
              <a:rPr lang="en-US" smtClean="0"/>
              <a:pPr/>
              <a:t>2</a:t>
            </a:fld>
            <a:endParaRPr lang="en-US" smtClean="0"/>
          </a:p>
        </p:txBody>
      </p:sp>
      <p:sp>
        <p:nvSpPr>
          <p:cNvPr id="18434" name="Rectangle 2"/>
          <p:cNvSpPr>
            <a:spLocks noGrp="1" noRo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nl-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rrowheads="1" noTextEdit="1"/>
          </p:cNvSpPr>
          <p:nvPr>
            <p:ph type="sldImg"/>
          </p:nvPr>
        </p:nvSpPr>
        <p:spPr>
          <a:ln/>
        </p:spPr>
      </p:sp>
      <p:sp>
        <p:nvSpPr>
          <p:cNvPr id="72706"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90F03922-74D3-491B-A669-ECA0AE4F0E23}" type="slidenum">
              <a:rPr lang="nl-NL" smtClean="0"/>
              <a:pPr/>
              <a:t>27</a:t>
            </a:fld>
            <a:endParaRPr lang="nl-NL" smtClean="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nl-NL" smtClean="0"/>
              <a:t>Zondagmiddag (11 januari 2009) zijn een zeegaande chemicaliëntanker en een binnenvaartschip met containers in aanvaring gekomen. Sommige containers bevatten gevaarlijke stoffen. Er zijn geen slachtoffers gevallen. De situatie is onder controle. Het voorval is geclassificeerd volgens het “Handboek Ongevallenonderzoek” als “geel” (categorie 3c). Dit houdt in dat de TE BV een kort ongevallenonderzoek zal uitvoeren naar de oorzaken van het voorval. Het binnenvaartschip heeft ernstige averij opgelopen. Dinsdag aan het eind van de dag waren zijn alle containers gelost. Het schip is uit zichzelf gaan drijven. Dinsdag en woensdag zijn noodreparaties uitgevoerd, zodat het schip kan varen naar Dordrecht. De TE BV heeft toestemming gegeven aan de schipper van het binnenvaartschip om, onder begeleiding van Rijkswaterstaat, naar Dordrecht te varen voor verdere noodreparaties. Daarna kan het schip naar een werf varen voor de definitieve reparatie. De TE BV zal de reparatieperiode begeleiden. De containers met gevaarlijke stoffen zijn apart van de gewone containers in een duwbak geplaatst. Eén container, gevuld met blauwe drukinkt, bleek lek. Er is weinig tot niets in het milieu terecht gekomen. De TE BV ziet er toe dat de containers veilig afgevoerd en verwerkt worden. </a:t>
            </a:r>
            <a:r>
              <a:rPr lang="en-US" b="1" smtClean="0"/>
              <a:t>Chemicaliëntanker Sichem Anne:</a:t>
            </a:r>
            <a:r>
              <a:rPr lang="nl-NL" smtClean="0"/>
              <a:t> Zeegaand - Lengte115 meter - Leeg ongereinigd van Pygas - Loods aan boord - Geulgebonden</a:t>
            </a:r>
          </a:p>
          <a:p>
            <a:r>
              <a:rPr lang="nl-NL" smtClean="0"/>
              <a:t>Schade aan voorpiek</a:t>
            </a:r>
          </a:p>
          <a:p>
            <a:endParaRPr lang="nl-NL" smtClean="0"/>
          </a:p>
          <a:p>
            <a:r>
              <a:rPr lang="nl-NL" smtClean="0"/>
              <a:t> </a:t>
            </a:r>
          </a:p>
          <a:p>
            <a:endParaRPr lang="nl-NL" smtClean="0"/>
          </a:p>
          <a:p>
            <a:endParaRPr lang="nl-NL" smtClean="0"/>
          </a:p>
          <a:p>
            <a:r>
              <a:rPr lang="nl-NL" smtClean="0"/>
              <a:t> </a:t>
            </a:r>
          </a:p>
          <a:p>
            <a:endParaRPr lang="nl-NL" i="1" smtClean="0"/>
          </a:p>
          <a:p>
            <a:r>
              <a:rPr lang="nl-NL" smtClean="0"/>
              <a:t> </a:t>
            </a:r>
            <a:endParaRPr lang="nl-NL" i="1" smtClean="0"/>
          </a:p>
          <a:p>
            <a:endParaRPr lang="nl-NL" smtClean="0"/>
          </a:p>
          <a:p>
            <a:r>
              <a:rPr lang="nl-NL" smtClean="0"/>
              <a:t> </a:t>
            </a:r>
          </a:p>
          <a:p>
            <a:endParaRPr lang="nl-N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6FD98F0E-C940-45C4-B60A-F06B9FD4C464}" type="slidenum">
              <a:rPr lang="nl-NL" smtClean="0"/>
              <a:pPr/>
              <a:t>28</a:t>
            </a:fld>
            <a:endParaRPr lang="nl-NL"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nl-NL" smtClean="0"/>
              <a:t>De chemicaliëntanker was gelost bij Shell Moerdijk en ging op weg naar Shell Pernis om te laden. Het binnenvaartschip voer vanuit Duitsland in westwaartse richting. Tussen de schepen heeft communicatie plaatsgevonden via de marifoon. Desondanks zijn de schepen in aanvaring gekomen midden op de vaarweg. Het binnenvaartschip is ernstig geraakt aan bakboordzijde. Ook zijn enkele containers met gevaarlijke stoffen (in elk geval chloorhoudende stoffen) beschadigd. Het schip dreigde te zinken en is drooggelegd tussen twee kribben. Het is moeilijk om het schip stabiel te houden. Er zijn enkele containers gelost met een mobiele kraan. Dit is echter lastig, omdat de containers beschadigd zijn.</a:t>
            </a:r>
          </a:p>
          <a:p>
            <a:endParaRPr lang="nl-NL" smtClean="0"/>
          </a:p>
          <a:p>
            <a:endParaRPr lang="nl-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01" tIns="45700" rIns="91401" bIns="45700" anchor="b"/>
          <a:lstStyle/>
          <a:p>
            <a:pPr algn="r">
              <a:lnSpc>
                <a:spcPts val="3575"/>
              </a:lnSpc>
              <a:spcBef>
                <a:spcPct val="20000"/>
              </a:spcBef>
              <a:buClr>
                <a:schemeClr val="hlink"/>
              </a:buClr>
              <a:buFont typeface="Wingdings" pitchFamily="2" charset="2"/>
              <a:buNone/>
            </a:pPr>
            <a:fld id="{133795B7-24E2-4DF1-8906-5666105E637C}" type="slidenum">
              <a:rPr lang="nl-NL" sz="1200"/>
              <a:pPr algn="r">
                <a:lnSpc>
                  <a:spcPts val="3575"/>
                </a:lnSpc>
                <a:spcBef>
                  <a:spcPct val="20000"/>
                </a:spcBef>
                <a:buClr>
                  <a:schemeClr val="hlink"/>
                </a:buClr>
                <a:buFont typeface="Wingdings" pitchFamily="2" charset="2"/>
                <a:buNone/>
              </a:pPr>
              <a:t>29</a:t>
            </a:fld>
            <a:endParaRPr lang="nl-NL" sz="120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nl-NL" smtClean="0"/>
              <a:t>De chemicaliëntanker was gelost bij Shell Moerdijk en ging op weg naar Shell Pernis om te laden. Het binnenvaartschip voer vanuit Duitsland in westwaartse richting. Tussen de schepen heeft communicatie plaatsgevonden via de marifoon. Desondanks zijn de schepen in aanvaring gekomen midden op de vaarweg. Het binnenvaartschip is ernstig geraakt aan bakboordzijde. Ook zijn enkele containers met gevaarlijke stoffen (in elk geval chloorhoudende stoffen) beschadigd. Het schip dreigde te zinken en is drooggelegd tussen twee kribben. Het is moeilijk om het schip stabiel te houden. Er zijn enkele containers gelost met een mobiele kraan. Dit is echter lastig, omdat de containers beschadigd zijn.</a:t>
            </a:r>
          </a:p>
          <a:p>
            <a:endParaRPr lang="nl-NL" smtClean="0"/>
          </a:p>
          <a:p>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C7F44D03-51C5-4A08-A835-649A4FF16B1C}" type="slidenum">
              <a:rPr lang="nl-NL" smtClean="0"/>
              <a:pPr/>
              <a:t>30</a:t>
            </a:fld>
            <a:endParaRPr lang="nl-NL"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lnSpc>
                <a:spcPct val="90000"/>
              </a:lnSpc>
            </a:pPr>
            <a:r>
              <a:rPr lang="nl-NL" sz="1000" smtClean="0"/>
              <a:t>Met een brief in november 2001 heeft de toenmalige minister van Verkeer en Waterstaat, mw. T. Netelenbos, de tweede kamer geinformeerd over de rapportage welke was uitgevoerd door de toenmalige RVI, nu de IVW, waaruit onder andere naar voren was gekomen dat er bij overslagplaatsen voor binnenvaartschepen met gevaarlijke stoffen onvoldoende veilige vluchtwegen waren. Aanleiding voor nieuwe regelgeving was destijds een incident in mei 1999 met een tankschip dat tijdens het laden van benzine in brand was geraakt. Het schip lag afgemeerd bij een overslagbedrijf in Duitsland. Bij dit ongeval waren verschillende doden te betreuren en een 11tal personen raakten gewond. Later is gebleken dat de bemanningsleden door gebrek aan vluchtwegen geen veilige plaats meer konden bereiken. Op basis van de wetgeving viel uit de rapportage destijds op te maken dat van de 218 bezochte terminals 86 (=39%) geen vluchtweg hadden. De overige terminals 132 (61%) hadden tenminste 1 vluchtweg naar de wal of de steiger waarvan 72 er 2 hadden.  Naar aanleiding van dit incident en de rapportage heeft het ministerie in 201 een werkgroep ingesteld met vertegenwoordigers van alle direct betrokken partijen. De werkgroep kwam met een aantal aanbevelingen waaronder: Op de algemene verplichting in het aDNR om middels twee geschikte vaste middelen het schip te kunnen verlaten, een ontheffingsmogelijkheid te creeeren voor die overslag van gevaarlijke stoffen welke door hun eigenschappen geen plasbrand kunnen veroorzaken en die niet giftig of corrosief zijn. Uit ervaringen is gebleken dat tijdens het laden en lossen een bijboot niet altijd een afdoende tweede veilige aftocht kan waarborgen. Vanuit vooral de vervoerderszijde wordt een bijboot in beginsel niet meer gezien als alternatieve tweede vluchtweg. Sinds 1 juli 2005 kent het ADNR het voorschrift dat er twee vluchtwegen aanwezig moeten zijn op die binnenvaarttankers waar vloeibare gevaarlijke stoffen worden geladen of gelost. In 2007 is er ook een verplichting voor de droge lading bijgekomen. Concluderend wil ik graag referen naar het door de overheid uitgebrachte flyer: Afhandeling van scheepsongevallen: Transport en recreatie op het water in nederlnd is relatief veilig maar soms zijn er toch ongevallen. De eerste hulpverlening bij het ongeval richt zich allereerst op het redden van mensen, brand bestrijden en de situatie veilig stellen. Het is cruciaal dat we samenwerken maar werk ook met de mensen (deskundigen aan boord samen. Zij kennen het schip) Laten we hetzefde blijven doen maar dan beter. Bedankt voor uw aandacht. </a:t>
            </a:r>
          </a:p>
          <a:p>
            <a:pPr eaLnBrk="1" hangingPunct="1">
              <a:lnSpc>
                <a:spcPct val="90000"/>
              </a:lnSpc>
            </a:pPr>
            <a:endParaRPr lang="nl-NL" sz="10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DAAA3742-CA51-4CE5-B32E-40E055576597}" type="slidenum">
              <a:rPr lang="nl-NL" smtClean="0"/>
              <a:pPr/>
              <a:t>31</a:t>
            </a:fld>
            <a:endParaRPr lang="nl-NL"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lnSpc>
                <a:spcPct val="80000"/>
              </a:lnSpc>
            </a:pPr>
            <a:r>
              <a:rPr lang="en-GB" sz="800" smtClean="0"/>
              <a:t>Het ADNR maakt op verschillende plaatsen melding van de brandblusinstallatie aan boord van binnenvaartschepen. Na de publicatie van een onderzoeksrapport in 2007 naar aanleiding van een explosie aan boord van een type C tanker op 27 juni 2006 in Rotterdam is er een interpretatie omtrent het artikel in het ADNR. In de workshop zal deze casus nader toegelicht worden maar ik geef nu alvast mijn visie erop. Na het incident en het opgeleverde rapport een jaar later is er een interpretatie gekomen. Dit heeft veel teweeg gebracht in de binnenvaart echter wij zijn er als CBRB in eerste instantie achter gaan staan. In het rapport werd de bemanning van het binnenvaartschip verweten dat de brandblusslangen niet voor gereed zouden zijn en dat de bemanning van het zeeschip van waaruit geladen werd wel direct kon blussen. Gelet op de explosie ben ik van mening dat de bemanning van het binnenvaartschip geen rol in de brandbestrijding heeft kunnen spelen. Verder maakte het rapport melding van het verbeteren van een brandbestrijdingsopleiding. De inspectie Verkeer en Waterstaat beveelt de CCR lidstaten aan brandbestrijdingstraining voor alle bemanningsleden aan boord van binnenvaarttankschepen te verplichten. Een in eerste instantie goed streven echter ik ben van mening dat een dergelijke verplichting er al is en dus overbodig is. De bemanning moet met de bediening van de brandblusinstallaties en het gebruik van brandblusapparaten bekend gemaakt worden. CCR staat voor Centrale Commissie voor de Rijnvaart.  Eerder dit jaar is er nog een rapport verschenen van de IVW welke de naleving van de interpretatie onderzocht hebben. Het rapport maakt melding dat over het algemeen genomen kan worden gesteld dat na de publicatie van de eerste rapportage, een tweetal jaar geleden, de sector de nieuwe interpretatie van de IVW aanvaardt heeft echter nieuw inzicht en technologische ontwikkelingen zouden aanleiding kunnen zijn om een aanpassing van de wet verder te onderzoeken. Hierdoor kan er wellicht een verbeterslag ten aanzien van het spanningsveld tussen de wet vervoer gevaarlijke stoffen en de arbeidsomstandighedenwet verminderd kunnen worden. Op dit moment worden een aantal mogelijke verbeteringen niet gestimuleerd vanwege het feit dat naast deze innovaties brandblusslangen alsnog uitgerold moeten worden. Hierbij meteen mijn oproep om met de betroffen partijen zoals de brandweer - IVW – toeleveranciers en de sector in gesprek te komen om de wet aan te passen en erop toe te zien welke nieuwe ontwikkelingen nu echt geschikt zijn.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DB20F50-DF68-464B-BADE-810ED549F9A3}" type="slidenum">
              <a:rPr lang="nl-NL" smtClean="0"/>
              <a:pPr/>
              <a:t>4</a:t>
            </a:fld>
            <a:endParaRPr lang="nl-NL"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nl-NL" smtClean="0"/>
              <a:t>De wereld is in velerlei opzichten steeds kleiner geworden en niet alleen door het internet. Het maakt eigenlijk niet meer uit waar je op de wereld iets verbouwt of produceert, want e transportkosten per product over zee zijn zo laag dat de West-Europese  consument daar in de winkelprijs nauwelijks iets van merkt. Inmiddels staat de fabriek van de wereld in Azie. Op het gebied van oliehoudende producten was Rotterdam al geliefd gelet op het diepe water en de afvoermogelijkheden naar de Duitse industrie. Binnen de top tien van handelslanden in de wereld zijn zeven Europese landen terug te vinden. N totaal zijn deze zeven landen goed voor bijna 27% van de totale mondiale handel. Ondanks het feit dat we nu in recessie zijn en als vervoersmodaliteit in zeer slechte tijden verkeren in voornamelijk het droge lading segment leert de geschiedenis ons dat na een recessie het goederenvervoer altijd een inhaalslag maakt met een extra groei gedurende 1.5 jaar.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B385F612-4912-41E9-B48A-CD2C16F5F315}" type="slidenum">
              <a:rPr lang="en-US" smtClean="0"/>
              <a:pPr/>
              <a:t>5</a:t>
            </a:fld>
            <a:endParaRPr lang="en-US" smtClean="0"/>
          </a:p>
        </p:txBody>
      </p:sp>
      <p:sp>
        <p:nvSpPr>
          <p:cNvPr id="24578" name="Rectangle 2"/>
          <p:cNvSpPr>
            <a:spLocks noGrp="1" noRo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9CE34A0C-BF31-4812-9BEC-0678CC4C0D92}" type="slidenum">
              <a:rPr lang="nl-NL" smtClean="0"/>
              <a:pPr/>
              <a:t>8</a:t>
            </a:fld>
            <a:endParaRPr lang="nl-NL"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nl-NL" smtClean="0"/>
              <a:t>De noodzaak regelgeving op het gebied van gevaarlijke stoffen is logisch. Met meer dan 800.000 dagelijkse transporten van gevaarlijke stoffen in de VS alleen is het logisch dat deze regelgeving internationaal met elkaar is afgestemd. Kijk we alleen al naar een aantal ongelukken uit het verleden wat de harmonisatie bij de VN getriggerd heeft. Bijvoorbeeld het ongeluk in Texas City in Texas in 1947 ammonium nitraat – Grandchamp de explosie heeft twee vliegtuigen uit delucht gehaal en het anker kwam een kilometer. De explosie kostte aan 484 mensen het leven. Sinds die tijd is er veel gebeurt zoals u dat ongetwijfeld kunt beamen. In de EU is het transport tussen 1990 en 2002 toegenomen. Het transport over de weg kende de grootste stijging te weten 27.4% gevolgd door de binnenvaart met 11%. Het transport van gevaarlijke stoffen per spoor nam in deze periode af met 9.4%. In geheel de EU is in deze periode het transport van gevaarlijke stoffen met 13% toegenomen. Helaas is men nog ver weg van een complete harmonisatie. Een aantal voorbeelden. In Canada kent men separate regelgeving. In de VS kent men de 49 Code Of Federal Regulations 10 en 29 CFR zijn arbeidsomstandigheden. In Mexico de NOMs wat binnen een handelsgebied NAFTA voor aanzienlijke kosten voor bedrijven kan zorgen. Het bijzondere aan bijvoorbeeld de 49 CFR is het feit dat alle modaliteiten in deze regelgeving aan bod komen. Zoals al in een eerdere aankondiging te lezen was zal per 1 juli 2009 het hebben van een Material Safety Data Sheet voor de bemanning van zeeschepen verplicht gesteld worden indien deze beladen zijn met Marpol I stoffen Annex I oliën en "marine oils". Deze verplichting werd vorig jaar middels resolutie MSC.150(77) van de International Maritime Organization (IMO) bekrachtigd. Hierin staat o.a. ook beschreven dat bunkers onder deze verplichting vallen en de MSDS overhandigd moet worden aan de bemanning door de bunkerleverancier. Rotterdam is met circa 1 miljoen m3 stookolie (HFO - circa 1000 bunkeringen), 20.000 m3 gasolie (MGO - circa 400 bunkeringen) en 7.000 m3 dieselolie (MDO - 100 bunkeringen) </a:t>
            </a:r>
            <a:r>
              <a:rPr lang="nl-NL" u="sng" smtClean="0"/>
              <a:t>per maand</a:t>
            </a:r>
            <a:r>
              <a:rPr lang="nl-NL" smtClean="0"/>
              <a:t> na Singapore het grootste maritieme bunkerstation ter wereld.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descr="NEA PPT titleslide beeld"/>
          <p:cNvPicPr>
            <a:picLocks noChangeAspect="1" noChangeArrowheads="1"/>
          </p:cNvPicPr>
          <p:nvPr/>
        </p:nvPicPr>
        <p:blipFill>
          <a:blip r:embed="rId2" cstate="print"/>
          <a:srcRect/>
          <a:stretch>
            <a:fillRect/>
          </a:stretch>
        </p:blipFill>
        <p:spPr bwMode="auto">
          <a:xfrm>
            <a:off x="7088188" y="3290888"/>
            <a:ext cx="2065337" cy="3594100"/>
          </a:xfrm>
          <a:prstGeom prst="rect">
            <a:avLst/>
          </a:prstGeom>
          <a:noFill/>
          <a:ln w="9525">
            <a:noFill/>
            <a:miter lim="800000"/>
            <a:headEnd/>
            <a:tailEnd/>
          </a:ln>
        </p:spPr>
      </p:pic>
      <p:pic>
        <p:nvPicPr>
          <p:cNvPr id="5" name="Picture 4" descr="NEA PPT dia slide foto"/>
          <p:cNvPicPr>
            <a:picLocks noChangeAspect="1" noChangeArrowheads="1"/>
          </p:cNvPicPr>
          <p:nvPr/>
        </p:nvPicPr>
        <p:blipFill>
          <a:blip r:embed="rId3" cstate="print"/>
          <a:srcRect/>
          <a:stretch>
            <a:fillRect/>
          </a:stretch>
        </p:blipFill>
        <p:spPr bwMode="auto">
          <a:xfrm>
            <a:off x="-1692275" y="2060575"/>
            <a:ext cx="4371975" cy="4167188"/>
          </a:xfrm>
          <a:prstGeom prst="rect">
            <a:avLst/>
          </a:prstGeom>
          <a:noFill/>
          <a:ln w="9525">
            <a:noFill/>
            <a:miter lim="800000"/>
            <a:headEnd/>
            <a:tailEnd/>
          </a:ln>
        </p:spPr>
      </p:pic>
      <p:sp>
        <p:nvSpPr>
          <p:cNvPr id="6" name="Text Box 7"/>
          <p:cNvSpPr txBox="1">
            <a:spLocks noChangeArrowheads="1"/>
          </p:cNvSpPr>
          <p:nvPr/>
        </p:nvSpPr>
        <p:spPr bwMode="auto">
          <a:xfrm>
            <a:off x="4859338" y="5589588"/>
            <a:ext cx="1584325" cy="581025"/>
          </a:xfrm>
          <a:prstGeom prst="rect">
            <a:avLst/>
          </a:prstGeom>
          <a:noFill/>
          <a:ln w="9525" algn="ctr">
            <a:noFill/>
            <a:miter lim="800000"/>
            <a:headEnd/>
            <a:tailEnd/>
          </a:ln>
          <a:effectLst/>
        </p:spPr>
        <p:txBody>
          <a:bodyPr lIns="128016" tIns="64008" rIns="128016" bIns="64008">
            <a:spAutoFit/>
          </a:bodyPr>
          <a:lstStyle/>
          <a:p>
            <a:pPr algn="r">
              <a:lnSpc>
                <a:spcPts val="3575"/>
              </a:lnSpc>
              <a:spcBef>
                <a:spcPct val="50000"/>
              </a:spcBef>
              <a:buClr>
                <a:schemeClr val="hlink"/>
              </a:buClr>
              <a:buFont typeface="Wingdings" pitchFamily="2" charset="2"/>
              <a:buNone/>
              <a:defRPr/>
            </a:pPr>
            <a:endParaRPr lang="en-US"/>
          </a:p>
        </p:txBody>
      </p:sp>
      <p:pic>
        <p:nvPicPr>
          <p:cNvPr id="7" name="Picture 8" descr="NEA Pay-off"/>
          <p:cNvPicPr>
            <a:picLocks noChangeAspect="1" noChangeArrowheads="1"/>
          </p:cNvPicPr>
          <p:nvPr/>
        </p:nvPicPr>
        <p:blipFill>
          <a:blip r:embed="rId4" cstate="print"/>
          <a:srcRect/>
          <a:stretch>
            <a:fillRect/>
          </a:stretch>
        </p:blipFill>
        <p:spPr bwMode="auto">
          <a:xfrm>
            <a:off x="1290638" y="6021388"/>
            <a:ext cx="3641725" cy="276225"/>
          </a:xfrm>
          <a:prstGeom prst="rect">
            <a:avLst/>
          </a:prstGeom>
          <a:noFill/>
          <a:ln w="9525">
            <a:noFill/>
            <a:miter lim="800000"/>
            <a:headEnd/>
            <a:tailEnd/>
          </a:ln>
        </p:spPr>
      </p:pic>
      <p:pic>
        <p:nvPicPr>
          <p:cNvPr id="8" name="Picture 9"/>
          <p:cNvPicPr>
            <a:picLocks noChangeAspect="1" noChangeArrowheads="1"/>
          </p:cNvPicPr>
          <p:nvPr/>
        </p:nvPicPr>
        <p:blipFill>
          <a:blip r:embed="rId5" cstate="print"/>
          <a:srcRect/>
          <a:stretch>
            <a:fillRect/>
          </a:stretch>
        </p:blipFill>
        <p:spPr bwMode="auto">
          <a:xfrm>
            <a:off x="485775" y="503238"/>
            <a:ext cx="1868488" cy="500062"/>
          </a:xfrm>
          <a:prstGeom prst="rect">
            <a:avLst/>
          </a:prstGeom>
          <a:noFill/>
          <a:ln w="9525" algn="ctr">
            <a:noFill/>
            <a:miter lim="800000"/>
            <a:headEnd/>
            <a:tailEnd/>
          </a:ln>
        </p:spPr>
      </p:pic>
      <p:sp>
        <p:nvSpPr>
          <p:cNvPr id="9" name="Text Box 10"/>
          <p:cNvSpPr txBox="1">
            <a:spLocks noChangeArrowheads="1"/>
          </p:cNvSpPr>
          <p:nvPr/>
        </p:nvSpPr>
        <p:spPr bwMode="auto">
          <a:xfrm>
            <a:off x="6313488" y="6281738"/>
            <a:ext cx="2306637" cy="454025"/>
          </a:xfrm>
          <a:prstGeom prst="rect">
            <a:avLst/>
          </a:prstGeom>
          <a:noFill/>
          <a:ln w="9525" algn="ctr">
            <a:noFill/>
            <a:miter lim="800000"/>
            <a:headEnd/>
            <a:tailEnd/>
          </a:ln>
          <a:effectLst/>
        </p:spPr>
        <p:txBody>
          <a:bodyPr lIns="0" tIns="0" rIns="0" bIns="0" anchor="ctr">
            <a:spAutoFit/>
          </a:bodyPr>
          <a:lstStyle/>
          <a:p>
            <a:pPr algn="r">
              <a:lnSpc>
                <a:spcPts val="3575"/>
              </a:lnSpc>
              <a:spcBef>
                <a:spcPct val="20000"/>
              </a:spcBef>
              <a:buClr>
                <a:schemeClr val="hlink"/>
              </a:buClr>
              <a:buFont typeface="Wingdings" pitchFamily="2" charset="2"/>
              <a:buNone/>
            </a:pPr>
            <a:r>
              <a:rPr lang="nl-NL" sz="1000">
                <a:solidFill>
                  <a:schemeClr val="bg1"/>
                </a:solidFill>
              </a:rPr>
              <a:t>P20100043</a:t>
            </a:r>
            <a:endParaRPr lang="en-US" sz="1000">
              <a:solidFill>
                <a:schemeClr val="bg1"/>
              </a:solidFill>
            </a:endParaRPr>
          </a:p>
        </p:txBody>
      </p:sp>
      <p:sp>
        <p:nvSpPr>
          <p:cNvPr id="3077" name="Rectangle 5"/>
          <p:cNvSpPr>
            <a:spLocks noGrp="1" noChangeArrowheads="1"/>
          </p:cNvSpPr>
          <p:nvPr>
            <p:ph type="ctrTitle"/>
          </p:nvPr>
        </p:nvSpPr>
        <p:spPr>
          <a:xfrm>
            <a:off x="1187450" y="806450"/>
            <a:ext cx="7499350" cy="1398588"/>
          </a:xfrm>
        </p:spPr>
        <p:txBody>
          <a:bodyPr bIns="128556"/>
          <a:lstStyle>
            <a:lvl1pPr>
              <a:lnSpc>
                <a:spcPts val="4400"/>
              </a:lnSpc>
              <a:defRPr sz="3000"/>
            </a:lvl1pPr>
          </a:lstStyle>
          <a:p>
            <a:r>
              <a:rPr lang="en-US"/>
              <a:t>Presentatietitel</a:t>
            </a:r>
          </a:p>
        </p:txBody>
      </p:sp>
      <p:sp>
        <p:nvSpPr>
          <p:cNvPr id="3078" name="Rectangle 6"/>
          <p:cNvSpPr>
            <a:spLocks noGrp="1" noChangeArrowheads="1"/>
          </p:cNvSpPr>
          <p:nvPr>
            <p:ph type="subTitle" idx="1"/>
          </p:nvPr>
        </p:nvSpPr>
        <p:spPr>
          <a:xfrm>
            <a:off x="1187450" y="2276475"/>
            <a:ext cx="6192838" cy="1152525"/>
          </a:xfrm>
        </p:spPr>
        <p:txBody>
          <a:bodyPr tIns="128556"/>
          <a:lstStyle>
            <a:lvl1pPr marL="0" indent="0">
              <a:lnSpc>
                <a:spcPts val="3575"/>
              </a:lnSpc>
              <a:defRPr sz="2800"/>
            </a:lvl1pPr>
          </a:lstStyle>
          <a:p>
            <a:r>
              <a:rPr lang="en-US"/>
              <a:t>Ondertitel van de presentatie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29450" y="260350"/>
            <a:ext cx="1946275" cy="6100763"/>
          </a:xfrm>
        </p:spPr>
        <p:txBody>
          <a:bodyPr vert="eaVert"/>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1187450" y="260350"/>
            <a:ext cx="5689600" cy="610076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el en tabel">
    <p:spTree>
      <p:nvGrpSpPr>
        <p:cNvPr id="1" name=""/>
        <p:cNvGrpSpPr/>
        <p:nvPr/>
      </p:nvGrpSpPr>
      <p:grpSpPr>
        <a:xfrm>
          <a:off x="0" y="0"/>
          <a:ext cx="0" cy="0"/>
          <a:chOff x="0" y="0"/>
          <a:chExt cx="0" cy="0"/>
        </a:xfrm>
      </p:grpSpPr>
      <p:pic>
        <p:nvPicPr>
          <p:cNvPr id="4" name="Picture 2" descr="NEA PPT titleslide beeld"/>
          <p:cNvPicPr>
            <a:picLocks noChangeAspect="1" noChangeArrowheads="1"/>
          </p:cNvPicPr>
          <p:nvPr/>
        </p:nvPicPr>
        <p:blipFill>
          <a:blip r:embed="rId2" cstate="print"/>
          <a:srcRect/>
          <a:stretch>
            <a:fillRect/>
          </a:stretch>
        </p:blipFill>
        <p:spPr bwMode="auto">
          <a:xfrm>
            <a:off x="7088188" y="3290888"/>
            <a:ext cx="2065337" cy="3594100"/>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485775" y="503238"/>
            <a:ext cx="1868488" cy="500062"/>
          </a:xfrm>
          <a:prstGeom prst="rect">
            <a:avLst/>
          </a:prstGeom>
          <a:noFill/>
          <a:ln w="9525" algn="ctr">
            <a:noFill/>
            <a:miter lim="800000"/>
            <a:headEnd/>
            <a:tailEnd/>
          </a:ln>
        </p:spPr>
      </p:pic>
      <p:sp>
        <p:nvSpPr>
          <p:cNvPr id="6" name="Text Box 8"/>
          <p:cNvSpPr txBox="1">
            <a:spLocks noChangeArrowheads="1"/>
          </p:cNvSpPr>
          <p:nvPr/>
        </p:nvSpPr>
        <p:spPr bwMode="auto">
          <a:xfrm>
            <a:off x="6307138" y="6280150"/>
            <a:ext cx="2306637" cy="454025"/>
          </a:xfrm>
          <a:prstGeom prst="rect">
            <a:avLst/>
          </a:prstGeom>
          <a:noFill/>
          <a:ln w="9525" algn="ctr">
            <a:noFill/>
            <a:miter lim="800000"/>
            <a:headEnd/>
            <a:tailEnd/>
          </a:ln>
          <a:effectLst/>
        </p:spPr>
        <p:txBody>
          <a:bodyPr lIns="0" tIns="0" rIns="0" bIns="0" anchor="ctr">
            <a:spAutoFit/>
          </a:bodyPr>
          <a:lstStyle/>
          <a:p>
            <a:pPr algn="r">
              <a:lnSpc>
                <a:spcPts val="3575"/>
              </a:lnSpc>
              <a:spcBef>
                <a:spcPct val="20000"/>
              </a:spcBef>
              <a:buClr>
                <a:schemeClr val="hlink"/>
              </a:buClr>
              <a:buFont typeface="Wingdings" pitchFamily="2" charset="2"/>
              <a:buNone/>
              <a:defRPr/>
            </a:pPr>
            <a:r>
              <a:rPr lang="nl-NL" sz="1000">
                <a:solidFill>
                  <a:schemeClr val="bg1"/>
                </a:solidFill>
              </a:rPr>
              <a:t>Registratienr:</a:t>
            </a:r>
            <a:endParaRPr lang="en-US" sz="1000">
              <a:solidFill>
                <a:schemeClr val="bg1"/>
              </a:solidFill>
            </a:endParaRPr>
          </a:p>
        </p:txBody>
      </p:sp>
      <p:sp>
        <p:nvSpPr>
          <p:cNvPr id="2" name="Titel 1"/>
          <p:cNvSpPr>
            <a:spLocks noGrp="1"/>
          </p:cNvSpPr>
          <p:nvPr>
            <p:ph type="title"/>
          </p:nvPr>
        </p:nvSpPr>
        <p:spPr>
          <a:xfrm>
            <a:off x="2041525" y="31750"/>
            <a:ext cx="6950075"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2133600" y="1600200"/>
            <a:ext cx="6858000" cy="4953000"/>
          </a:xfrm>
        </p:spPr>
        <p:txBody>
          <a:bodyPr/>
          <a:lstStyle/>
          <a:p>
            <a:pPr lvl="0"/>
            <a:endParaRPr lang="nl-NL" noProof="0" smtClean="0"/>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7239000" y="6553200"/>
            <a:ext cx="1905000" cy="304800"/>
          </a:xfrm>
          <a:prstGeom prst="rect">
            <a:avLst/>
          </a:prstGeom>
        </p:spPr>
        <p:txBody>
          <a:bodyPr/>
          <a:lstStyle>
            <a:lvl1pPr algn="r">
              <a:lnSpc>
                <a:spcPts val="3575"/>
              </a:lnSpc>
              <a:spcBef>
                <a:spcPct val="20000"/>
              </a:spcBef>
              <a:buClr>
                <a:schemeClr val="hlink"/>
              </a:buClr>
              <a:buFont typeface="Wingdings" pitchFamily="2" charset="2"/>
              <a:buNone/>
              <a:defRPr/>
            </a:lvl1pPr>
          </a:lstStyle>
          <a:p>
            <a:pPr>
              <a:defRPr/>
            </a:pPr>
            <a:fld id="{645060C6-4735-441D-8F66-88F1D7927E82}"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sz="half" idx="1"/>
          </p:nvPr>
        </p:nvSpPr>
        <p:spPr>
          <a:xfrm>
            <a:off x="1187450" y="1557338"/>
            <a:ext cx="2876550"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216400" y="1557338"/>
            <a:ext cx="2876550"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2" descr="NEA PPT titleslide beeld"/>
          <p:cNvPicPr>
            <a:picLocks noChangeAspect="1" noChangeArrowheads="1"/>
          </p:cNvPicPr>
          <p:nvPr/>
        </p:nvPicPr>
        <p:blipFill>
          <a:blip r:embed="rId14" cstate="print"/>
          <a:srcRect/>
          <a:stretch>
            <a:fillRect/>
          </a:stretch>
        </p:blipFill>
        <p:spPr bwMode="auto">
          <a:xfrm>
            <a:off x="7088188" y="3290888"/>
            <a:ext cx="2065337" cy="3594100"/>
          </a:xfrm>
          <a:prstGeom prst="rect">
            <a:avLst/>
          </a:prstGeom>
          <a:noFill/>
          <a:ln w="9525">
            <a:noFill/>
            <a:miter lim="800000"/>
            <a:headEnd/>
            <a:tailEnd/>
          </a:ln>
        </p:spPr>
      </p:pic>
      <p:sp>
        <p:nvSpPr>
          <p:cNvPr id="2051" name="Rectangle 3"/>
          <p:cNvSpPr>
            <a:spLocks noGrp="1" noChangeArrowheads="1"/>
          </p:cNvSpPr>
          <p:nvPr>
            <p:ph type="dt" sz="half" idx="2"/>
          </p:nvPr>
        </p:nvSpPr>
        <p:spPr bwMode="auto">
          <a:xfrm>
            <a:off x="7283450" y="6257925"/>
            <a:ext cx="1403350" cy="45720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a:lnSpc>
                <a:spcPct val="100000"/>
              </a:lnSpc>
              <a:spcBef>
                <a:spcPct val="0"/>
              </a:spcBef>
              <a:buClrTx/>
              <a:buFontTx/>
              <a:buNone/>
              <a:defRPr sz="1000">
                <a:solidFill>
                  <a:schemeClr val="bg1"/>
                </a:solidFill>
              </a:defRPr>
            </a:lvl1pPr>
          </a:lstStyle>
          <a:p>
            <a:pPr>
              <a:defRPr/>
            </a:pPr>
            <a:endParaRPr lang="en-US"/>
          </a:p>
        </p:txBody>
      </p:sp>
      <p:sp>
        <p:nvSpPr>
          <p:cNvPr id="2052" name="Rectangle 4"/>
          <p:cNvSpPr>
            <a:spLocks noGrp="1" noChangeArrowheads="1"/>
          </p:cNvSpPr>
          <p:nvPr>
            <p:ph type="title"/>
          </p:nvPr>
        </p:nvSpPr>
        <p:spPr bwMode="auto">
          <a:xfrm>
            <a:off x="2627313" y="260350"/>
            <a:ext cx="6348412" cy="647700"/>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p>
            <a:pPr lvl="0"/>
            <a:r>
              <a:rPr lang="en-US" smtClean="0"/>
              <a:t>Klik om te bewerken</a:t>
            </a:r>
          </a:p>
        </p:txBody>
      </p:sp>
      <p:sp>
        <p:nvSpPr>
          <p:cNvPr id="30725" name="Rectangle 5"/>
          <p:cNvSpPr>
            <a:spLocks noGrp="1" noChangeArrowheads="1"/>
          </p:cNvSpPr>
          <p:nvPr>
            <p:ph type="body" idx="1"/>
          </p:nvPr>
        </p:nvSpPr>
        <p:spPr bwMode="auto">
          <a:xfrm>
            <a:off x="1187450" y="1557338"/>
            <a:ext cx="5905500" cy="4803775"/>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205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ctr">
              <a:lnSpc>
                <a:spcPct val="100000"/>
              </a:lnSpc>
              <a:spcBef>
                <a:spcPct val="0"/>
              </a:spcBef>
              <a:buClrTx/>
              <a:buFontTx/>
              <a:buNone/>
              <a:defRPr sz="1000">
                <a:solidFill>
                  <a:schemeClr val="accent1"/>
                </a:solidFill>
              </a:defRPr>
            </a:lvl1pPr>
          </a:lstStyle>
          <a:p>
            <a:pPr>
              <a:defRPr/>
            </a:pPr>
            <a:endParaRPr lang="en-US"/>
          </a:p>
        </p:txBody>
      </p:sp>
      <p:pic>
        <p:nvPicPr>
          <p:cNvPr id="30727" name="Picture 7"/>
          <p:cNvPicPr>
            <a:picLocks noChangeAspect="1" noChangeArrowheads="1"/>
          </p:cNvPicPr>
          <p:nvPr/>
        </p:nvPicPr>
        <p:blipFill>
          <a:blip r:embed="rId15" cstate="print"/>
          <a:srcRect/>
          <a:stretch>
            <a:fillRect/>
          </a:stretch>
        </p:blipFill>
        <p:spPr bwMode="auto">
          <a:xfrm>
            <a:off x="485775" y="503238"/>
            <a:ext cx="1868488" cy="500062"/>
          </a:xfrm>
          <a:prstGeom prst="rect">
            <a:avLst/>
          </a:prstGeom>
          <a:noFill/>
          <a:ln w="9525" algn="ctr">
            <a:noFill/>
            <a:miter lim="800000"/>
            <a:headEnd/>
            <a:tailEnd/>
          </a:ln>
        </p:spPr>
      </p:pic>
      <p:sp>
        <p:nvSpPr>
          <p:cNvPr id="2056" name="Text Box 8"/>
          <p:cNvSpPr txBox="1">
            <a:spLocks noChangeArrowheads="1"/>
          </p:cNvSpPr>
          <p:nvPr/>
        </p:nvSpPr>
        <p:spPr bwMode="auto">
          <a:xfrm>
            <a:off x="6307138" y="6280150"/>
            <a:ext cx="2306637" cy="454025"/>
          </a:xfrm>
          <a:prstGeom prst="rect">
            <a:avLst/>
          </a:prstGeom>
          <a:noFill/>
          <a:ln w="9525" algn="ctr">
            <a:noFill/>
            <a:miter lim="800000"/>
            <a:headEnd/>
            <a:tailEnd/>
          </a:ln>
          <a:effectLst/>
        </p:spPr>
        <p:txBody>
          <a:bodyPr lIns="0" tIns="0" rIns="0" bIns="0" anchor="ctr">
            <a:spAutoFit/>
          </a:bodyPr>
          <a:lstStyle/>
          <a:p>
            <a:pPr algn="r">
              <a:lnSpc>
                <a:spcPts val="3575"/>
              </a:lnSpc>
              <a:spcBef>
                <a:spcPct val="20000"/>
              </a:spcBef>
              <a:buClr>
                <a:schemeClr val="hlink"/>
              </a:buClr>
              <a:buFont typeface="Wingdings" pitchFamily="2" charset="2"/>
              <a:buNone/>
            </a:pPr>
            <a:r>
              <a:rPr lang="nl-NL" sz="1000">
                <a:solidFill>
                  <a:schemeClr val="bg1"/>
                </a:solidFill>
              </a:rPr>
              <a:t>P20100043</a:t>
            </a:r>
            <a:endParaRPr lang="en-US" sz="1000">
              <a:solidFill>
                <a:schemeClr val="bg1"/>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3" r:id="rId12"/>
  </p:sldLayoutIdLst>
  <p:txStyles>
    <p:titleStyle>
      <a:lvl1pPr algn="r" rtl="0" eaLnBrk="0" fontAlgn="base" hangingPunct="0">
        <a:lnSpc>
          <a:spcPts val="3575"/>
        </a:lnSpc>
        <a:spcBef>
          <a:spcPct val="0"/>
        </a:spcBef>
        <a:spcAft>
          <a:spcPct val="0"/>
        </a:spcAft>
        <a:defRPr sz="2800" b="1">
          <a:solidFill>
            <a:schemeClr val="tx2"/>
          </a:solidFill>
          <a:effectLst>
            <a:outerShdw blurRad="38100" dist="38100" dir="2700000" algn="tl">
              <a:srgbClr val="C0C0C0"/>
            </a:outerShdw>
          </a:effectLst>
          <a:latin typeface="+mj-lt"/>
          <a:ea typeface="+mj-ea"/>
          <a:cs typeface="+mj-cs"/>
        </a:defRPr>
      </a:lvl1pPr>
      <a:lvl2pPr algn="r" rtl="0" eaLnBrk="0" fontAlgn="base" hangingPunct="0">
        <a:lnSpc>
          <a:spcPts val="3575"/>
        </a:lnSpc>
        <a:spcBef>
          <a:spcPct val="0"/>
        </a:spcBef>
        <a:spcAft>
          <a:spcPct val="0"/>
        </a:spcAft>
        <a:defRPr sz="2800" b="1">
          <a:solidFill>
            <a:schemeClr val="tx2"/>
          </a:solidFill>
          <a:effectLst>
            <a:outerShdw blurRad="38100" dist="38100" dir="2700000" algn="tl">
              <a:srgbClr val="C0C0C0"/>
            </a:outerShdw>
          </a:effectLst>
          <a:latin typeface="Verdana" pitchFamily="34" charset="0"/>
        </a:defRPr>
      </a:lvl2pPr>
      <a:lvl3pPr algn="r" rtl="0" eaLnBrk="0" fontAlgn="base" hangingPunct="0">
        <a:lnSpc>
          <a:spcPts val="3575"/>
        </a:lnSpc>
        <a:spcBef>
          <a:spcPct val="0"/>
        </a:spcBef>
        <a:spcAft>
          <a:spcPct val="0"/>
        </a:spcAft>
        <a:defRPr sz="2800" b="1">
          <a:solidFill>
            <a:schemeClr val="tx2"/>
          </a:solidFill>
          <a:effectLst>
            <a:outerShdw blurRad="38100" dist="38100" dir="2700000" algn="tl">
              <a:srgbClr val="C0C0C0"/>
            </a:outerShdw>
          </a:effectLst>
          <a:latin typeface="Verdana" pitchFamily="34" charset="0"/>
        </a:defRPr>
      </a:lvl3pPr>
      <a:lvl4pPr algn="r" rtl="0" eaLnBrk="0" fontAlgn="base" hangingPunct="0">
        <a:lnSpc>
          <a:spcPts val="3575"/>
        </a:lnSpc>
        <a:spcBef>
          <a:spcPct val="0"/>
        </a:spcBef>
        <a:spcAft>
          <a:spcPct val="0"/>
        </a:spcAft>
        <a:defRPr sz="2800" b="1">
          <a:solidFill>
            <a:schemeClr val="tx2"/>
          </a:solidFill>
          <a:effectLst>
            <a:outerShdw blurRad="38100" dist="38100" dir="2700000" algn="tl">
              <a:srgbClr val="C0C0C0"/>
            </a:outerShdw>
          </a:effectLst>
          <a:latin typeface="Verdana" pitchFamily="34" charset="0"/>
        </a:defRPr>
      </a:lvl4pPr>
      <a:lvl5pPr algn="r" rtl="0" eaLnBrk="0" fontAlgn="base" hangingPunct="0">
        <a:lnSpc>
          <a:spcPts val="3575"/>
        </a:lnSpc>
        <a:spcBef>
          <a:spcPct val="0"/>
        </a:spcBef>
        <a:spcAft>
          <a:spcPct val="0"/>
        </a:spcAft>
        <a:defRPr sz="2800" b="1">
          <a:solidFill>
            <a:schemeClr val="tx2"/>
          </a:solidFill>
          <a:effectLst>
            <a:outerShdw blurRad="38100" dist="38100" dir="2700000" algn="tl">
              <a:srgbClr val="C0C0C0"/>
            </a:outerShdw>
          </a:effectLst>
          <a:latin typeface="Verdana" pitchFamily="34" charset="0"/>
        </a:defRPr>
      </a:lvl5pPr>
      <a:lvl6pPr marL="457200" algn="r" rtl="0" fontAlgn="base">
        <a:lnSpc>
          <a:spcPts val="3575"/>
        </a:lnSpc>
        <a:spcBef>
          <a:spcPct val="0"/>
        </a:spcBef>
        <a:spcAft>
          <a:spcPct val="0"/>
        </a:spcAft>
        <a:defRPr sz="2800" b="1">
          <a:solidFill>
            <a:schemeClr val="tx2"/>
          </a:solidFill>
          <a:effectLst>
            <a:outerShdw blurRad="38100" dist="38100" dir="2700000" algn="tl">
              <a:srgbClr val="C0C0C0"/>
            </a:outerShdw>
          </a:effectLst>
          <a:latin typeface="Verdana" pitchFamily="34" charset="0"/>
        </a:defRPr>
      </a:lvl6pPr>
      <a:lvl7pPr marL="914400" algn="r" rtl="0" fontAlgn="base">
        <a:lnSpc>
          <a:spcPts val="3575"/>
        </a:lnSpc>
        <a:spcBef>
          <a:spcPct val="0"/>
        </a:spcBef>
        <a:spcAft>
          <a:spcPct val="0"/>
        </a:spcAft>
        <a:defRPr sz="2800" b="1">
          <a:solidFill>
            <a:schemeClr val="tx2"/>
          </a:solidFill>
          <a:effectLst>
            <a:outerShdw blurRad="38100" dist="38100" dir="2700000" algn="tl">
              <a:srgbClr val="C0C0C0"/>
            </a:outerShdw>
          </a:effectLst>
          <a:latin typeface="Verdana" pitchFamily="34" charset="0"/>
        </a:defRPr>
      </a:lvl7pPr>
      <a:lvl8pPr marL="1371600" algn="r" rtl="0" fontAlgn="base">
        <a:lnSpc>
          <a:spcPts val="3575"/>
        </a:lnSpc>
        <a:spcBef>
          <a:spcPct val="0"/>
        </a:spcBef>
        <a:spcAft>
          <a:spcPct val="0"/>
        </a:spcAft>
        <a:defRPr sz="2800" b="1">
          <a:solidFill>
            <a:schemeClr val="tx2"/>
          </a:solidFill>
          <a:effectLst>
            <a:outerShdw blurRad="38100" dist="38100" dir="2700000" algn="tl">
              <a:srgbClr val="C0C0C0"/>
            </a:outerShdw>
          </a:effectLst>
          <a:latin typeface="Verdana" pitchFamily="34" charset="0"/>
        </a:defRPr>
      </a:lvl8pPr>
      <a:lvl9pPr marL="1828800" algn="r" rtl="0" fontAlgn="base">
        <a:lnSpc>
          <a:spcPts val="3575"/>
        </a:lnSpc>
        <a:spcBef>
          <a:spcPct val="0"/>
        </a:spcBef>
        <a:spcAft>
          <a:spcPct val="0"/>
        </a:spcAft>
        <a:defRPr sz="2800" b="1">
          <a:solidFill>
            <a:schemeClr val="tx2"/>
          </a:solidFill>
          <a:effectLst>
            <a:outerShdw blurRad="38100" dist="38100" dir="2700000" algn="tl">
              <a:srgbClr val="C0C0C0"/>
            </a:outerShdw>
          </a:effectLst>
          <a:latin typeface="Verdana" pitchFamily="34" charset="0"/>
        </a:defRPr>
      </a:lvl9pPr>
    </p:titleStyle>
    <p:bodyStyle>
      <a:lvl1pPr marL="1588" indent="-1588" algn="l" rtl="0" eaLnBrk="0" fontAlgn="base" hangingPunct="0">
        <a:spcBef>
          <a:spcPct val="20000"/>
        </a:spcBef>
        <a:spcAft>
          <a:spcPct val="0"/>
        </a:spcAft>
        <a:buClr>
          <a:schemeClr val="hlink"/>
        </a:buClr>
        <a:buFont typeface="Wingdings" pitchFamily="2" charset="2"/>
        <a:defRPr sz="2400">
          <a:solidFill>
            <a:schemeClr val="tx1"/>
          </a:solidFill>
          <a:latin typeface="+mn-lt"/>
          <a:ea typeface="+mn-ea"/>
          <a:cs typeface="+mn-cs"/>
        </a:defRPr>
      </a:lvl1pPr>
      <a:lvl2pPr marL="701675" indent="-374650" algn="l" rtl="0" eaLnBrk="0" fontAlgn="base" hangingPunct="0">
        <a:spcBef>
          <a:spcPct val="20000"/>
        </a:spcBef>
        <a:spcAft>
          <a:spcPct val="0"/>
        </a:spcAft>
        <a:buSzPct val="80000"/>
        <a:buFont typeface="Times New Roman" pitchFamily="18" charset="0"/>
        <a:buBlip>
          <a:blip r:embed="rId16"/>
        </a:buBlip>
        <a:defRPr sz="2000">
          <a:solidFill>
            <a:schemeClr val="tx1"/>
          </a:solidFill>
          <a:latin typeface="+mn-lt"/>
        </a:defRPr>
      </a:lvl2pPr>
      <a:lvl3pPr marL="1181100" indent="-228600" algn="l" rtl="0" eaLnBrk="0" fontAlgn="base" hangingPunct="0">
        <a:spcBef>
          <a:spcPct val="20000"/>
        </a:spcBef>
        <a:spcAft>
          <a:spcPct val="0"/>
        </a:spcAft>
        <a:buClr>
          <a:schemeClr val="hlink"/>
        </a:buClr>
        <a:buSzPct val="70000"/>
        <a:buFont typeface="Wingdings" pitchFamily="2" charset="2"/>
        <a:buBlip>
          <a:blip r:embed="rId17"/>
        </a:buBlip>
        <a:defRPr>
          <a:solidFill>
            <a:schemeClr val="tx1"/>
          </a:solidFill>
          <a:latin typeface="+mn-lt"/>
        </a:defRPr>
      </a:lvl3pPr>
      <a:lvl4pPr marL="1600200" indent="-228600" algn="l" rtl="0" eaLnBrk="0" fontAlgn="base" hangingPunct="0">
        <a:spcBef>
          <a:spcPct val="20000"/>
        </a:spcBef>
        <a:spcAft>
          <a:spcPct val="0"/>
        </a:spcAft>
        <a:buSzPct val="70000"/>
        <a:buChar char="–"/>
        <a:defRPr sz="14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Blip>
          <a:blip r:embed="rId18"/>
        </a:buBlip>
        <a:defRPr sz="1400">
          <a:solidFill>
            <a:schemeClr val="tx1"/>
          </a:solidFill>
          <a:latin typeface="+mn-lt"/>
        </a:defRPr>
      </a:lvl5pPr>
      <a:lvl6pPr marL="2514600" indent="-228600" algn="l" rtl="0" fontAlgn="base">
        <a:spcBef>
          <a:spcPct val="20000"/>
        </a:spcBef>
        <a:spcAft>
          <a:spcPct val="0"/>
        </a:spcAft>
        <a:buClr>
          <a:schemeClr val="hlink"/>
        </a:buClr>
        <a:buSzPct val="70000"/>
        <a:buFont typeface="Wingdings" pitchFamily="2" charset="2"/>
        <a:buBlip>
          <a:blip r:embed="rId18"/>
        </a:buBlip>
        <a:defRPr sz="1400">
          <a:solidFill>
            <a:schemeClr val="tx1"/>
          </a:solidFill>
          <a:latin typeface="+mn-lt"/>
        </a:defRPr>
      </a:lvl6pPr>
      <a:lvl7pPr marL="2971800" indent="-228600" algn="l" rtl="0" fontAlgn="base">
        <a:spcBef>
          <a:spcPct val="20000"/>
        </a:spcBef>
        <a:spcAft>
          <a:spcPct val="0"/>
        </a:spcAft>
        <a:buClr>
          <a:schemeClr val="hlink"/>
        </a:buClr>
        <a:buSzPct val="70000"/>
        <a:buFont typeface="Wingdings" pitchFamily="2" charset="2"/>
        <a:buBlip>
          <a:blip r:embed="rId18"/>
        </a:buBlip>
        <a:defRPr sz="1400">
          <a:solidFill>
            <a:schemeClr val="tx1"/>
          </a:solidFill>
          <a:latin typeface="+mn-lt"/>
        </a:defRPr>
      </a:lvl7pPr>
      <a:lvl8pPr marL="3429000" indent="-228600" algn="l" rtl="0" fontAlgn="base">
        <a:spcBef>
          <a:spcPct val="20000"/>
        </a:spcBef>
        <a:spcAft>
          <a:spcPct val="0"/>
        </a:spcAft>
        <a:buClr>
          <a:schemeClr val="hlink"/>
        </a:buClr>
        <a:buSzPct val="70000"/>
        <a:buFont typeface="Wingdings" pitchFamily="2" charset="2"/>
        <a:buBlip>
          <a:blip r:embed="rId18"/>
        </a:buBlip>
        <a:defRPr sz="1400">
          <a:solidFill>
            <a:schemeClr val="tx1"/>
          </a:solidFill>
          <a:latin typeface="+mn-lt"/>
        </a:defRPr>
      </a:lvl8pPr>
      <a:lvl9pPr marL="3886200" indent="-228600" algn="l" rtl="0" fontAlgn="base">
        <a:spcBef>
          <a:spcPct val="20000"/>
        </a:spcBef>
        <a:spcAft>
          <a:spcPct val="0"/>
        </a:spcAft>
        <a:buClr>
          <a:schemeClr val="hlink"/>
        </a:buClr>
        <a:buSzPct val="70000"/>
        <a:buFont typeface="Wingdings" pitchFamily="2" charset="2"/>
        <a:buBlip>
          <a:blip r:embed="rId18"/>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notesSlide" Target="../notesSlides/notesSlide13.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7.jpeg"/><Relationship Id="rId11" Type="http://schemas.openxmlformats.org/officeDocument/2006/relationships/image" Target="../media/image31.png"/><Relationship Id="rId5" Type="http://schemas.openxmlformats.org/officeDocument/2006/relationships/image" Target="../media/image56.jpeg"/><Relationship Id="rId10" Type="http://schemas.openxmlformats.org/officeDocument/2006/relationships/image" Target="../media/image30.png"/><Relationship Id="rId4" Type="http://schemas.openxmlformats.org/officeDocument/2006/relationships/image" Target="../media/image55.jpe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67.png"/><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2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27.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hyperlink" Target="http://www.labelmaster.com/show-style.cfm?style=ERG0012&amp;source=erg" TargetMode="External"/><Relationship Id="rId7" Type="http://schemas.openxmlformats.org/officeDocument/2006/relationships/image" Target="../media/image8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notesSlide" Target="../notesSlides/notesSlide30.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9.jpeg"/><Relationship Id="rId5" Type="http://schemas.openxmlformats.org/officeDocument/2006/relationships/image" Target="../media/image88.png"/><Relationship Id="rId4" Type="http://schemas.openxmlformats.org/officeDocument/2006/relationships/image" Target="../media/image87.jpeg"/><Relationship Id="rId9" Type="http://schemas.openxmlformats.org/officeDocument/2006/relationships/image" Target="../media/image74.jpeg"/></Relationships>
</file>

<file path=ppt/slides/_rels/slide31.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notesSlide" Target="../notesSlides/notesSlide31.xml"/><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93.jpeg"/><Relationship Id="rId11" Type="http://schemas.openxmlformats.org/officeDocument/2006/relationships/image" Target="../media/image97.png"/><Relationship Id="rId5" Type="http://schemas.openxmlformats.org/officeDocument/2006/relationships/image" Target="../media/image92.jpeg"/><Relationship Id="rId10" Type="http://schemas.openxmlformats.org/officeDocument/2006/relationships/image" Target="../media/image96.jpeg"/><Relationship Id="rId4" Type="http://schemas.openxmlformats.org/officeDocument/2006/relationships/image" Target="../media/image91.jpeg"/><Relationship Id="rId9" Type="http://schemas.openxmlformats.org/officeDocument/2006/relationships/image" Target="../media/image95.jpeg"/></Relationships>
</file>

<file path=ppt/slides/_rels/slide3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9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oleObject" Target="../embeddings/oleObject1.bin"/><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algn="ctr" eaLnBrk="1" hangingPunct="1"/>
            <a:r>
              <a:rPr lang="en-US" smtClean="0"/>
              <a:t/>
            </a:r>
            <a:br>
              <a:rPr lang="en-US" smtClean="0"/>
            </a:br>
            <a:r>
              <a:rPr lang="en-US" smtClean="0"/>
              <a:t/>
            </a:r>
            <a:br>
              <a:rPr lang="en-US" smtClean="0"/>
            </a:br>
            <a:r>
              <a:rPr lang="en-US" smtClean="0"/>
              <a:t>2</a:t>
            </a:r>
            <a:r>
              <a:rPr lang="en-US" baseline="30000" smtClean="0"/>
              <a:t>nd</a:t>
            </a:r>
            <a:r>
              <a:rPr lang="en-US" smtClean="0"/>
              <a:t> Master Class IWT</a:t>
            </a:r>
            <a:br>
              <a:rPr lang="en-US" smtClean="0"/>
            </a:br>
            <a:r>
              <a:rPr lang="en-US" smtClean="0"/>
              <a:t>Session 4A – Dangerous goods transportation and safety</a:t>
            </a:r>
          </a:p>
        </p:txBody>
      </p:sp>
      <p:sp>
        <p:nvSpPr>
          <p:cNvPr id="15362" name="Rectangle 3"/>
          <p:cNvSpPr>
            <a:spLocks noGrp="1" noChangeArrowheads="1"/>
          </p:cNvSpPr>
          <p:nvPr>
            <p:ph type="subTitle" idx="1"/>
          </p:nvPr>
        </p:nvSpPr>
        <p:spPr/>
        <p:txBody>
          <a:bodyPr/>
          <a:lstStyle/>
          <a:p>
            <a:pPr algn="r">
              <a:lnSpc>
                <a:spcPct val="100000"/>
              </a:lnSpc>
            </a:pPr>
            <a:r>
              <a:rPr lang="en-US" sz="1600" smtClean="0"/>
              <a:t>29 November 2010, Brasilia (Brasil)</a:t>
            </a:r>
          </a:p>
          <a:p>
            <a:pPr algn="r">
              <a:lnSpc>
                <a:spcPct val="100000"/>
              </a:lnSpc>
            </a:pPr>
            <a:r>
              <a:rPr lang="en-US" sz="1600" smtClean="0"/>
              <a:t>Jarl Schoemaker (NEA)</a:t>
            </a:r>
          </a:p>
        </p:txBody>
      </p:sp>
      <p:pic>
        <p:nvPicPr>
          <p:cNvPr id="15364" name="Picture 4" descr="Flag klein"/>
          <p:cNvPicPr>
            <a:picLocks noChangeAspect="1" noChangeArrowheads="1"/>
          </p:cNvPicPr>
          <p:nvPr/>
        </p:nvPicPr>
        <p:blipFill>
          <a:blip r:embed="rId3" cstate="print"/>
          <a:srcRect/>
          <a:stretch>
            <a:fillRect/>
          </a:stretch>
        </p:blipFill>
        <p:spPr bwMode="auto">
          <a:xfrm>
            <a:off x="4859338" y="4437063"/>
            <a:ext cx="1368425" cy="912812"/>
          </a:xfrm>
          <a:prstGeom prst="rect">
            <a:avLst/>
          </a:prstGeom>
          <a:noFill/>
        </p:spPr>
      </p:pic>
      <p:pic>
        <p:nvPicPr>
          <p:cNvPr id="15365" name="Picture 5" descr="Witteveen en Bod Logo"/>
          <p:cNvPicPr>
            <a:picLocks noChangeAspect="1" noChangeArrowheads="1"/>
          </p:cNvPicPr>
          <p:nvPr/>
        </p:nvPicPr>
        <p:blipFill>
          <a:blip r:embed="rId4" cstate="print"/>
          <a:srcRect/>
          <a:stretch>
            <a:fillRect/>
          </a:stretch>
        </p:blipFill>
        <p:spPr bwMode="auto">
          <a:xfrm>
            <a:off x="250825" y="1916113"/>
            <a:ext cx="1152525" cy="596900"/>
          </a:xfrm>
          <a:prstGeom prst="rect">
            <a:avLst/>
          </a:prstGeom>
          <a:noFill/>
        </p:spPr>
      </p:pic>
      <p:pic>
        <p:nvPicPr>
          <p:cNvPr id="15366" name="Picture 6" descr="Rijksoverheid_logo uitgeknipt"/>
          <p:cNvPicPr>
            <a:picLocks noChangeAspect="1" noChangeArrowheads="1"/>
          </p:cNvPicPr>
          <p:nvPr/>
        </p:nvPicPr>
        <p:blipFill>
          <a:blip r:embed="rId5" cstate="print"/>
          <a:srcRect/>
          <a:stretch>
            <a:fillRect/>
          </a:stretch>
        </p:blipFill>
        <p:spPr bwMode="auto">
          <a:xfrm>
            <a:off x="3779838" y="4437063"/>
            <a:ext cx="511175" cy="936625"/>
          </a:xfrm>
          <a:prstGeom prst="rect">
            <a:avLst/>
          </a:prstGeom>
          <a:noFill/>
        </p:spPr>
      </p:pic>
      <p:pic>
        <p:nvPicPr>
          <p:cNvPr id="15367" name="Picture 7" descr="AmPorts logo nieuw nov04"/>
          <p:cNvPicPr>
            <a:picLocks noChangeAspect="1" noChangeArrowheads="1"/>
          </p:cNvPicPr>
          <p:nvPr/>
        </p:nvPicPr>
        <p:blipFill>
          <a:blip r:embed="rId6" cstate="print"/>
          <a:srcRect/>
          <a:stretch>
            <a:fillRect/>
          </a:stretch>
        </p:blipFill>
        <p:spPr bwMode="auto">
          <a:xfrm>
            <a:off x="250825" y="1268413"/>
            <a:ext cx="1223963" cy="4095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7313" y="260350"/>
            <a:ext cx="6348412" cy="1008063"/>
          </a:xfrm>
        </p:spPr>
        <p:txBody>
          <a:bodyPr/>
          <a:lstStyle/>
          <a:p>
            <a:pPr algn="l"/>
            <a:r>
              <a:rPr lang="nl-NL" smtClean="0"/>
              <a:t>INTERNATIONAL RULES AND REGULATIONS</a:t>
            </a:r>
            <a:endParaRPr lang="en-GB" smtClean="0"/>
          </a:p>
        </p:txBody>
      </p:sp>
      <p:sp>
        <p:nvSpPr>
          <p:cNvPr id="34818" name="Tijdelijke aanduiding voor inhoud 2"/>
          <p:cNvSpPr>
            <a:spLocks noGrp="1"/>
          </p:cNvSpPr>
          <p:nvPr>
            <p:ph idx="1"/>
          </p:nvPr>
        </p:nvSpPr>
        <p:spPr>
          <a:xfrm>
            <a:off x="1187450" y="1557338"/>
            <a:ext cx="7632700" cy="4803775"/>
          </a:xfrm>
        </p:spPr>
        <p:txBody>
          <a:bodyPr/>
          <a:lstStyle/>
          <a:p>
            <a:r>
              <a:rPr lang="nl-NL" u="sng" smtClean="0"/>
              <a:t>ISGINTT</a:t>
            </a:r>
          </a:p>
          <a:p>
            <a:r>
              <a:rPr lang="nl-NL" sz="2000" smtClean="0"/>
              <a:t>International Safety Guide for Inland Navigation Tank Barges and Terminals</a:t>
            </a:r>
          </a:p>
          <a:p>
            <a:endParaRPr lang="nl-NL" smtClean="0"/>
          </a:p>
          <a:p>
            <a:r>
              <a:rPr lang="nl-NL" u="sng" smtClean="0"/>
              <a:t>EBIS</a:t>
            </a:r>
          </a:p>
          <a:p>
            <a:r>
              <a:rPr lang="nl-NL" sz="2000" smtClean="0"/>
              <a:t>European Barge Inspection Scheme</a:t>
            </a:r>
          </a:p>
          <a:p>
            <a:endParaRPr lang="en-GB"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7313" y="260350"/>
            <a:ext cx="6348412" cy="720725"/>
          </a:xfrm>
        </p:spPr>
        <p:txBody>
          <a:bodyPr/>
          <a:lstStyle/>
          <a:p>
            <a:pPr algn="l">
              <a:defRPr/>
            </a:pPr>
            <a:r>
              <a:rPr lang="nl-NL" dirty="0" smtClean="0"/>
              <a:t>IWT VESSELS IN NW-EUROPE</a:t>
            </a:r>
            <a:endParaRPr lang="en-GB" dirty="0"/>
          </a:p>
        </p:txBody>
      </p:sp>
      <p:pic>
        <p:nvPicPr>
          <p:cNvPr id="36866" name="Picture 4"/>
          <p:cNvPicPr>
            <a:picLocks noChangeAspect="1" noChangeArrowheads="1"/>
          </p:cNvPicPr>
          <p:nvPr/>
        </p:nvPicPr>
        <p:blipFill>
          <a:blip r:embed="rId3" cstate="print"/>
          <a:srcRect l="28299" t="28792" r="24355" b="21161"/>
          <a:stretch>
            <a:fillRect/>
          </a:stretch>
        </p:blipFill>
        <p:spPr bwMode="auto">
          <a:xfrm>
            <a:off x="2916238" y="1557338"/>
            <a:ext cx="6227762" cy="5265737"/>
          </a:xfrm>
          <a:prstGeom prst="rect">
            <a:avLst/>
          </a:prstGeom>
          <a:noFill/>
          <a:ln w="9525">
            <a:noFill/>
            <a:miter lim="800000"/>
            <a:headEnd/>
            <a:tailEnd/>
          </a:ln>
        </p:spPr>
      </p:pic>
      <p:sp>
        <p:nvSpPr>
          <p:cNvPr id="36867" name="Text Box 7"/>
          <p:cNvSpPr txBox="1">
            <a:spLocks noChangeArrowheads="1"/>
          </p:cNvSpPr>
          <p:nvPr/>
        </p:nvSpPr>
        <p:spPr bwMode="auto">
          <a:xfrm>
            <a:off x="250825" y="2420938"/>
            <a:ext cx="2665413" cy="2362200"/>
          </a:xfrm>
          <a:prstGeom prst="rect">
            <a:avLst/>
          </a:prstGeom>
          <a:noFill/>
          <a:ln w="9525">
            <a:noFill/>
            <a:miter lim="800000"/>
            <a:headEnd/>
            <a:tailEnd/>
          </a:ln>
        </p:spPr>
        <p:txBody>
          <a:bodyPr>
            <a:spAutoFit/>
          </a:bodyPr>
          <a:lstStyle/>
          <a:p>
            <a:pPr>
              <a:lnSpc>
                <a:spcPts val="3575"/>
              </a:lnSpc>
              <a:spcBef>
                <a:spcPct val="50000"/>
              </a:spcBef>
              <a:buClr>
                <a:schemeClr val="hlink"/>
              </a:buClr>
              <a:buFont typeface="Wingdings" pitchFamily="2" charset="2"/>
              <a:buNone/>
            </a:pPr>
            <a:r>
              <a:rPr lang="nl-NL" sz="2000">
                <a:latin typeface="Arial" charset="0"/>
              </a:rPr>
              <a:t>25% of the Northwest European fleet consists of new vessels up to 20 years old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jdelijke aanduiding voor inhoud 2"/>
          <p:cNvSpPr>
            <a:spLocks noGrp="1"/>
          </p:cNvSpPr>
          <p:nvPr>
            <p:ph idx="1"/>
          </p:nvPr>
        </p:nvSpPr>
        <p:spPr>
          <a:xfrm>
            <a:off x="1187450" y="1557338"/>
            <a:ext cx="7632700" cy="4803775"/>
          </a:xfrm>
        </p:spPr>
        <p:txBody>
          <a:bodyPr/>
          <a:lstStyle/>
          <a:p>
            <a:r>
              <a:rPr lang="en-GB" sz="2000" smtClean="0"/>
              <a:t>Vessels and sailing</a:t>
            </a:r>
          </a:p>
          <a:p>
            <a:endParaRPr lang="en-GB" sz="2000" smtClean="0"/>
          </a:p>
          <a:p>
            <a:pPr>
              <a:buFont typeface="Arial" charset="0"/>
              <a:buChar char="•"/>
            </a:pPr>
            <a:r>
              <a:rPr lang="en-GB" sz="2000" smtClean="0"/>
              <a:t>Many old vessels still in operation in Europe</a:t>
            </a:r>
          </a:p>
          <a:p>
            <a:pPr>
              <a:buFont typeface="Arial" charset="0"/>
              <a:buNone/>
            </a:pPr>
            <a:endParaRPr lang="en-GB" sz="2000" smtClean="0"/>
          </a:p>
          <a:p>
            <a:pPr>
              <a:buFont typeface="Arial" charset="0"/>
              <a:buChar char="•"/>
            </a:pPr>
            <a:r>
              <a:rPr lang="en-GB" sz="2000" smtClean="0"/>
              <a:t>For DG, specific construction requirements (for dry cargo and containers; mineral products, and chemical products)</a:t>
            </a:r>
          </a:p>
          <a:p>
            <a:pPr>
              <a:buFont typeface="Arial" charset="0"/>
              <a:buChar char="•"/>
            </a:pPr>
            <a:endParaRPr lang="nl-NL" sz="2000" smtClean="0"/>
          </a:p>
          <a:p>
            <a:pPr>
              <a:buFont typeface="Arial" charset="0"/>
              <a:buChar char="•"/>
            </a:pPr>
            <a:r>
              <a:rPr lang="nl-NL" sz="2000" smtClean="0"/>
              <a:t>Examples of rules: </a:t>
            </a:r>
            <a:r>
              <a:rPr lang="en-GB" sz="2000" smtClean="0"/>
              <a:t>a clear view from the cabin in all directions required, rules for diminishing the “blind spots” of the vessel.</a:t>
            </a:r>
            <a:endParaRPr lang="nl-NL" sz="2000" smtClean="0"/>
          </a:p>
          <a:p>
            <a:endParaRPr lang="en-GB" smtClean="0"/>
          </a:p>
        </p:txBody>
      </p:sp>
      <p:sp>
        <p:nvSpPr>
          <p:cNvPr id="6" name="Titel 1"/>
          <p:cNvSpPr>
            <a:spLocks noGrp="1"/>
          </p:cNvSpPr>
          <p:nvPr>
            <p:ph type="title"/>
          </p:nvPr>
        </p:nvSpPr>
        <p:spPr>
          <a:xfrm>
            <a:off x="2627313" y="260350"/>
            <a:ext cx="6348412" cy="720725"/>
          </a:xfrm>
        </p:spPr>
        <p:txBody>
          <a:bodyPr/>
          <a:lstStyle/>
          <a:p>
            <a:pPr algn="l">
              <a:defRPr/>
            </a:pPr>
            <a:r>
              <a:rPr lang="nl-NL" dirty="0" smtClean="0"/>
              <a:t>IWT VESSELS IN NW-EUROPE</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581400" y="228600"/>
            <a:ext cx="5219700" cy="914400"/>
            <a:chOff x="2256" y="144"/>
            <a:chExt cx="3288" cy="576"/>
          </a:xfrm>
        </p:grpSpPr>
        <p:pic>
          <p:nvPicPr>
            <p:cNvPr id="43043" name="Picture 3" descr="pic028"/>
            <p:cNvPicPr>
              <a:picLocks noChangeAspect="1" noChangeArrowheads="1"/>
            </p:cNvPicPr>
            <p:nvPr/>
          </p:nvPicPr>
          <p:blipFill>
            <a:blip r:embed="rId3" cstate="print"/>
            <a:srcRect/>
            <a:stretch>
              <a:fillRect/>
            </a:stretch>
          </p:blipFill>
          <p:spPr bwMode="auto">
            <a:xfrm>
              <a:off x="4968" y="144"/>
              <a:ext cx="576" cy="576"/>
            </a:xfrm>
            <a:prstGeom prst="rect">
              <a:avLst/>
            </a:prstGeom>
            <a:noFill/>
            <a:ln w="9525">
              <a:noFill/>
              <a:miter lim="800000"/>
              <a:headEnd/>
              <a:tailEnd/>
            </a:ln>
          </p:spPr>
        </p:pic>
        <p:pic>
          <p:nvPicPr>
            <p:cNvPr id="43044" name="Picture 4" descr="pic023"/>
            <p:cNvPicPr>
              <a:picLocks noChangeAspect="1" noChangeArrowheads="1"/>
            </p:cNvPicPr>
            <p:nvPr/>
          </p:nvPicPr>
          <p:blipFill>
            <a:blip r:embed="rId4" cstate="print"/>
            <a:srcRect/>
            <a:stretch>
              <a:fillRect/>
            </a:stretch>
          </p:blipFill>
          <p:spPr bwMode="auto">
            <a:xfrm>
              <a:off x="2256" y="144"/>
              <a:ext cx="576" cy="576"/>
            </a:xfrm>
            <a:prstGeom prst="rect">
              <a:avLst/>
            </a:prstGeom>
            <a:noFill/>
            <a:ln w="9525">
              <a:noFill/>
              <a:miter lim="800000"/>
              <a:headEnd/>
              <a:tailEnd/>
            </a:ln>
          </p:spPr>
        </p:pic>
        <p:pic>
          <p:nvPicPr>
            <p:cNvPr id="43045" name="Picture 5" descr="pic024"/>
            <p:cNvPicPr>
              <a:picLocks noChangeAspect="1" noChangeArrowheads="1"/>
            </p:cNvPicPr>
            <p:nvPr/>
          </p:nvPicPr>
          <p:blipFill>
            <a:blip r:embed="rId5" cstate="print"/>
            <a:srcRect/>
            <a:stretch>
              <a:fillRect/>
            </a:stretch>
          </p:blipFill>
          <p:spPr bwMode="auto">
            <a:xfrm>
              <a:off x="2792" y="144"/>
              <a:ext cx="576" cy="576"/>
            </a:xfrm>
            <a:prstGeom prst="rect">
              <a:avLst/>
            </a:prstGeom>
            <a:noFill/>
            <a:ln w="9525">
              <a:noFill/>
              <a:miter lim="800000"/>
              <a:headEnd/>
              <a:tailEnd/>
            </a:ln>
          </p:spPr>
        </p:pic>
        <p:pic>
          <p:nvPicPr>
            <p:cNvPr id="43046" name="Picture 6" descr="pic025"/>
            <p:cNvPicPr>
              <a:picLocks noChangeAspect="1" noChangeArrowheads="1"/>
            </p:cNvPicPr>
            <p:nvPr/>
          </p:nvPicPr>
          <p:blipFill>
            <a:blip r:embed="rId6" cstate="print"/>
            <a:srcRect/>
            <a:stretch>
              <a:fillRect/>
            </a:stretch>
          </p:blipFill>
          <p:spPr bwMode="auto">
            <a:xfrm>
              <a:off x="3336" y="144"/>
              <a:ext cx="576" cy="576"/>
            </a:xfrm>
            <a:prstGeom prst="rect">
              <a:avLst/>
            </a:prstGeom>
            <a:noFill/>
            <a:ln w="9525">
              <a:noFill/>
              <a:miter lim="800000"/>
              <a:headEnd/>
              <a:tailEnd/>
            </a:ln>
          </p:spPr>
        </p:pic>
        <p:pic>
          <p:nvPicPr>
            <p:cNvPr id="43047" name="Picture 7" descr="pic026"/>
            <p:cNvPicPr>
              <a:picLocks noChangeAspect="1" noChangeArrowheads="1"/>
            </p:cNvPicPr>
            <p:nvPr/>
          </p:nvPicPr>
          <p:blipFill>
            <a:blip r:embed="rId7" cstate="print"/>
            <a:srcRect/>
            <a:stretch>
              <a:fillRect/>
            </a:stretch>
          </p:blipFill>
          <p:spPr bwMode="auto">
            <a:xfrm>
              <a:off x="3880" y="144"/>
              <a:ext cx="576" cy="576"/>
            </a:xfrm>
            <a:prstGeom prst="rect">
              <a:avLst/>
            </a:prstGeom>
            <a:noFill/>
            <a:ln w="9525">
              <a:noFill/>
              <a:miter lim="800000"/>
              <a:headEnd/>
              <a:tailEnd/>
            </a:ln>
          </p:spPr>
        </p:pic>
        <p:pic>
          <p:nvPicPr>
            <p:cNvPr id="43048" name="Picture 8" descr="pic027"/>
            <p:cNvPicPr>
              <a:picLocks noChangeAspect="1" noChangeArrowheads="1"/>
            </p:cNvPicPr>
            <p:nvPr/>
          </p:nvPicPr>
          <p:blipFill>
            <a:blip r:embed="rId8" cstate="print"/>
            <a:srcRect/>
            <a:stretch>
              <a:fillRect/>
            </a:stretch>
          </p:blipFill>
          <p:spPr bwMode="auto">
            <a:xfrm>
              <a:off x="4424" y="144"/>
              <a:ext cx="576" cy="576"/>
            </a:xfrm>
            <a:prstGeom prst="rect">
              <a:avLst/>
            </a:prstGeom>
            <a:noFill/>
            <a:ln w="9525">
              <a:noFill/>
              <a:miter lim="800000"/>
              <a:headEnd/>
              <a:tailEnd/>
            </a:ln>
          </p:spPr>
        </p:pic>
      </p:grpSp>
      <p:grpSp>
        <p:nvGrpSpPr>
          <p:cNvPr id="3" name="Group 9"/>
          <p:cNvGrpSpPr>
            <a:grpSpLocks/>
          </p:cNvGrpSpPr>
          <p:nvPr/>
        </p:nvGrpSpPr>
        <p:grpSpPr bwMode="auto">
          <a:xfrm>
            <a:off x="3975100" y="925513"/>
            <a:ext cx="2641600" cy="914400"/>
            <a:chOff x="2528" y="576"/>
            <a:chExt cx="1664" cy="576"/>
          </a:xfrm>
        </p:grpSpPr>
        <p:pic>
          <p:nvPicPr>
            <p:cNvPr id="43040" name="Picture 10" descr="pic031"/>
            <p:cNvPicPr>
              <a:picLocks noChangeAspect="1" noChangeArrowheads="1"/>
            </p:cNvPicPr>
            <p:nvPr/>
          </p:nvPicPr>
          <p:blipFill>
            <a:blip r:embed="rId9" cstate="print"/>
            <a:srcRect/>
            <a:stretch>
              <a:fillRect/>
            </a:stretch>
          </p:blipFill>
          <p:spPr bwMode="auto">
            <a:xfrm>
              <a:off x="3616" y="576"/>
              <a:ext cx="576" cy="576"/>
            </a:xfrm>
            <a:prstGeom prst="rect">
              <a:avLst/>
            </a:prstGeom>
            <a:noFill/>
            <a:ln w="9525">
              <a:noFill/>
              <a:miter lim="800000"/>
              <a:headEnd/>
              <a:tailEnd/>
            </a:ln>
          </p:spPr>
        </p:pic>
        <p:pic>
          <p:nvPicPr>
            <p:cNvPr id="43041" name="Picture 11" descr="pic029"/>
            <p:cNvPicPr>
              <a:picLocks noChangeAspect="1" noChangeArrowheads="1"/>
            </p:cNvPicPr>
            <p:nvPr/>
          </p:nvPicPr>
          <p:blipFill>
            <a:blip r:embed="rId10" cstate="print"/>
            <a:srcRect/>
            <a:stretch>
              <a:fillRect/>
            </a:stretch>
          </p:blipFill>
          <p:spPr bwMode="auto">
            <a:xfrm>
              <a:off x="2528" y="576"/>
              <a:ext cx="576" cy="576"/>
            </a:xfrm>
            <a:prstGeom prst="rect">
              <a:avLst/>
            </a:prstGeom>
            <a:noFill/>
            <a:ln w="9525">
              <a:noFill/>
              <a:miter lim="800000"/>
              <a:headEnd/>
              <a:tailEnd/>
            </a:ln>
          </p:spPr>
        </p:pic>
        <p:pic>
          <p:nvPicPr>
            <p:cNvPr id="43042" name="Picture 12" descr="pic030"/>
            <p:cNvPicPr>
              <a:picLocks noChangeAspect="1" noChangeArrowheads="1"/>
            </p:cNvPicPr>
            <p:nvPr/>
          </p:nvPicPr>
          <p:blipFill>
            <a:blip r:embed="rId11" cstate="print"/>
            <a:srcRect/>
            <a:stretch>
              <a:fillRect/>
            </a:stretch>
          </p:blipFill>
          <p:spPr bwMode="auto">
            <a:xfrm>
              <a:off x="3072" y="576"/>
              <a:ext cx="576" cy="576"/>
            </a:xfrm>
            <a:prstGeom prst="rect">
              <a:avLst/>
            </a:prstGeom>
            <a:noFill/>
            <a:ln w="9525">
              <a:noFill/>
              <a:miter lim="800000"/>
              <a:headEnd/>
              <a:tailEnd/>
            </a:ln>
          </p:spPr>
        </p:pic>
      </p:grpSp>
      <p:pic>
        <p:nvPicPr>
          <p:cNvPr id="15" name="Picture 13" descr="pic032"/>
          <p:cNvPicPr>
            <a:picLocks noChangeAspect="1" noChangeArrowheads="1"/>
          </p:cNvPicPr>
          <p:nvPr/>
        </p:nvPicPr>
        <p:blipFill>
          <a:blip r:embed="rId12" cstate="print"/>
          <a:srcRect/>
          <a:stretch>
            <a:fillRect/>
          </a:stretch>
        </p:blipFill>
        <p:spPr bwMode="auto">
          <a:xfrm>
            <a:off x="3581400" y="1617663"/>
            <a:ext cx="914400" cy="914400"/>
          </a:xfrm>
          <a:prstGeom prst="rect">
            <a:avLst/>
          </a:prstGeom>
          <a:noFill/>
          <a:ln w="9525">
            <a:noFill/>
            <a:miter lim="800000"/>
            <a:headEnd/>
            <a:tailEnd/>
          </a:ln>
        </p:spPr>
      </p:pic>
      <p:grpSp>
        <p:nvGrpSpPr>
          <p:cNvPr id="4" name="Group 14"/>
          <p:cNvGrpSpPr>
            <a:grpSpLocks/>
          </p:cNvGrpSpPr>
          <p:nvPr/>
        </p:nvGrpSpPr>
        <p:grpSpPr bwMode="auto">
          <a:xfrm>
            <a:off x="4038600" y="2286000"/>
            <a:ext cx="2667000" cy="939800"/>
            <a:chOff x="2544" y="1440"/>
            <a:chExt cx="1680" cy="592"/>
          </a:xfrm>
        </p:grpSpPr>
        <p:pic>
          <p:nvPicPr>
            <p:cNvPr id="43037" name="Picture 15" descr="pic036"/>
            <p:cNvPicPr>
              <a:picLocks noChangeAspect="1" noChangeArrowheads="1"/>
            </p:cNvPicPr>
            <p:nvPr/>
          </p:nvPicPr>
          <p:blipFill>
            <a:blip r:embed="rId13" cstate="print"/>
            <a:srcRect/>
            <a:stretch>
              <a:fillRect/>
            </a:stretch>
          </p:blipFill>
          <p:spPr bwMode="auto">
            <a:xfrm>
              <a:off x="3648" y="1456"/>
              <a:ext cx="576" cy="576"/>
            </a:xfrm>
            <a:prstGeom prst="rect">
              <a:avLst/>
            </a:prstGeom>
            <a:noFill/>
            <a:ln w="9525">
              <a:noFill/>
              <a:miter lim="800000"/>
              <a:headEnd/>
              <a:tailEnd/>
            </a:ln>
          </p:spPr>
        </p:pic>
        <p:pic>
          <p:nvPicPr>
            <p:cNvPr id="43038" name="Picture 16" descr="pic034"/>
            <p:cNvPicPr>
              <a:picLocks noChangeAspect="1" noChangeArrowheads="1"/>
            </p:cNvPicPr>
            <p:nvPr/>
          </p:nvPicPr>
          <p:blipFill>
            <a:blip r:embed="rId14" cstate="print"/>
            <a:srcRect/>
            <a:stretch>
              <a:fillRect/>
            </a:stretch>
          </p:blipFill>
          <p:spPr bwMode="auto">
            <a:xfrm>
              <a:off x="2544" y="1440"/>
              <a:ext cx="576" cy="576"/>
            </a:xfrm>
            <a:prstGeom prst="rect">
              <a:avLst/>
            </a:prstGeom>
            <a:noFill/>
            <a:ln w="9525">
              <a:noFill/>
              <a:miter lim="800000"/>
              <a:headEnd/>
              <a:tailEnd/>
            </a:ln>
          </p:spPr>
        </p:pic>
        <p:pic>
          <p:nvPicPr>
            <p:cNvPr id="43039" name="Picture 17" descr="pic035"/>
            <p:cNvPicPr>
              <a:picLocks noChangeAspect="1" noChangeArrowheads="1"/>
            </p:cNvPicPr>
            <p:nvPr/>
          </p:nvPicPr>
          <p:blipFill>
            <a:blip r:embed="rId15" cstate="print"/>
            <a:srcRect/>
            <a:stretch>
              <a:fillRect/>
            </a:stretch>
          </p:blipFill>
          <p:spPr bwMode="auto">
            <a:xfrm>
              <a:off x="3096" y="1448"/>
              <a:ext cx="576" cy="576"/>
            </a:xfrm>
            <a:prstGeom prst="rect">
              <a:avLst/>
            </a:prstGeom>
            <a:noFill/>
            <a:ln w="9525">
              <a:noFill/>
              <a:miter lim="800000"/>
              <a:headEnd/>
              <a:tailEnd/>
            </a:ln>
          </p:spPr>
        </p:pic>
      </p:grpSp>
      <p:grpSp>
        <p:nvGrpSpPr>
          <p:cNvPr id="11" name="Group 18"/>
          <p:cNvGrpSpPr>
            <a:grpSpLocks/>
          </p:cNvGrpSpPr>
          <p:nvPr/>
        </p:nvGrpSpPr>
        <p:grpSpPr bwMode="auto">
          <a:xfrm>
            <a:off x="5321300" y="2971800"/>
            <a:ext cx="1816100" cy="927100"/>
            <a:chOff x="3352" y="1872"/>
            <a:chExt cx="1144" cy="584"/>
          </a:xfrm>
        </p:grpSpPr>
        <p:pic>
          <p:nvPicPr>
            <p:cNvPr id="43035" name="Picture 19" descr="pic038"/>
            <p:cNvPicPr>
              <a:picLocks noChangeAspect="1" noChangeArrowheads="1"/>
            </p:cNvPicPr>
            <p:nvPr/>
          </p:nvPicPr>
          <p:blipFill>
            <a:blip r:embed="rId16" cstate="print"/>
            <a:srcRect/>
            <a:stretch>
              <a:fillRect/>
            </a:stretch>
          </p:blipFill>
          <p:spPr bwMode="auto">
            <a:xfrm>
              <a:off x="3920" y="1880"/>
              <a:ext cx="576" cy="576"/>
            </a:xfrm>
            <a:prstGeom prst="rect">
              <a:avLst/>
            </a:prstGeom>
            <a:noFill/>
            <a:ln w="9525">
              <a:noFill/>
              <a:miter lim="800000"/>
              <a:headEnd/>
              <a:tailEnd/>
            </a:ln>
          </p:spPr>
        </p:pic>
        <p:pic>
          <p:nvPicPr>
            <p:cNvPr id="43036" name="Picture 20" descr="pic037"/>
            <p:cNvPicPr>
              <a:picLocks noChangeAspect="1" noChangeArrowheads="1"/>
            </p:cNvPicPr>
            <p:nvPr/>
          </p:nvPicPr>
          <p:blipFill>
            <a:blip r:embed="rId17" cstate="print"/>
            <a:srcRect/>
            <a:stretch>
              <a:fillRect/>
            </a:stretch>
          </p:blipFill>
          <p:spPr bwMode="auto">
            <a:xfrm>
              <a:off x="3352" y="1872"/>
              <a:ext cx="576" cy="576"/>
            </a:xfrm>
            <a:prstGeom prst="rect">
              <a:avLst/>
            </a:prstGeom>
            <a:noFill/>
            <a:ln w="9525">
              <a:noFill/>
              <a:miter lim="800000"/>
              <a:headEnd/>
              <a:tailEnd/>
            </a:ln>
          </p:spPr>
        </p:pic>
      </p:grpSp>
      <p:grpSp>
        <p:nvGrpSpPr>
          <p:cNvPr id="16" name="Group 21"/>
          <p:cNvGrpSpPr>
            <a:grpSpLocks/>
          </p:cNvGrpSpPr>
          <p:nvPr/>
        </p:nvGrpSpPr>
        <p:grpSpPr bwMode="auto">
          <a:xfrm>
            <a:off x="3987800" y="3670300"/>
            <a:ext cx="2705100" cy="927100"/>
            <a:chOff x="2512" y="2312"/>
            <a:chExt cx="1704" cy="584"/>
          </a:xfrm>
        </p:grpSpPr>
        <p:pic>
          <p:nvPicPr>
            <p:cNvPr id="43032" name="Picture 22" descr="pic041"/>
            <p:cNvPicPr>
              <a:picLocks noChangeAspect="1" noChangeArrowheads="1"/>
            </p:cNvPicPr>
            <p:nvPr/>
          </p:nvPicPr>
          <p:blipFill>
            <a:blip r:embed="rId18" cstate="print"/>
            <a:srcRect/>
            <a:stretch>
              <a:fillRect/>
            </a:stretch>
          </p:blipFill>
          <p:spPr bwMode="auto">
            <a:xfrm>
              <a:off x="3640" y="2320"/>
              <a:ext cx="576" cy="576"/>
            </a:xfrm>
            <a:prstGeom prst="rect">
              <a:avLst/>
            </a:prstGeom>
            <a:noFill/>
            <a:ln w="9525">
              <a:noFill/>
              <a:miter lim="800000"/>
              <a:headEnd/>
              <a:tailEnd/>
            </a:ln>
          </p:spPr>
        </p:pic>
        <p:pic>
          <p:nvPicPr>
            <p:cNvPr id="43033" name="Picture 23" descr="pic039"/>
            <p:cNvPicPr>
              <a:picLocks noChangeAspect="1" noChangeArrowheads="1"/>
            </p:cNvPicPr>
            <p:nvPr/>
          </p:nvPicPr>
          <p:blipFill>
            <a:blip r:embed="rId19" cstate="print"/>
            <a:srcRect/>
            <a:stretch>
              <a:fillRect/>
            </a:stretch>
          </p:blipFill>
          <p:spPr bwMode="auto">
            <a:xfrm>
              <a:off x="2512" y="2312"/>
              <a:ext cx="576" cy="576"/>
            </a:xfrm>
            <a:prstGeom prst="rect">
              <a:avLst/>
            </a:prstGeom>
            <a:noFill/>
            <a:ln w="9525">
              <a:noFill/>
              <a:miter lim="800000"/>
              <a:headEnd/>
              <a:tailEnd/>
            </a:ln>
          </p:spPr>
        </p:pic>
        <p:pic>
          <p:nvPicPr>
            <p:cNvPr id="43034" name="Picture 24" descr="pic040"/>
            <p:cNvPicPr>
              <a:picLocks noChangeAspect="1" noChangeArrowheads="1"/>
            </p:cNvPicPr>
            <p:nvPr/>
          </p:nvPicPr>
          <p:blipFill>
            <a:blip r:embed="rId20" cstate="print"/>
            <a:srcRect/>
            <a:stretch>
              <a:fillRect/>
            </a:stretch>
          </p:blipFill>
          <p:spPr bwMode="auto">
            <a:xfrm>
              <a:off x="3072" y="2312"/>
              <a:ext cx="576" cy="576"/>
            </a:xfrm>
            <a:prstGeom prst="rect">
              <a:avLst/>
            </a:prstGeom>
            <a:noFill/>
            <a:ln w="9525">
              <a:noFill/>
              <a:miter lim="800000"/>
              <a:headEnd/>
              <a:tailEnd/>
            </a:ln>
          </p:spPr>
        </p:pic>
      </p:grpSp>
      <p:pic>
        <p:nvPicPr>
          <p:cNvPr id="27" name="Picture 25" descr="pic012"/>
          <p:cNvPicPr>
            <a:picLocks noChangeAspect="1" noChangeArrowheads="1"/>
          </p:cNvPicPr>
          <p:nvPr/>
        </p:nvPicPr>
        <p:blipFill>
          <a:blip r:embed="rId21" cstate="print"/>
          <a:srcRect/>
          <a:stretch>
            <a:fillRect/>
          </a:stretch>
        </p:blipFill>
        <p:spPr bwMode="auto">
          <a:xfrm>
            <a:off x="4000500" y="5038725"/>
            <a:ext cx="914400" cy="914400"/>
          </a:xfrm>
          <a:prstGeom prst="rect">
            <a:avLst/>
          </a:prstGeom>
          <a:noFill/>
          <a:ln w="9525">
            <a:noFill/>
            <a:miter lim="800000"/>
            <a:headEnd/>
            <a:tailEnd/>
          </a:ln>
        </p:spPr>
      </p:pic>
      <p:pic>
        <p:nvPicPr>
          <p:cNvPr id="28" name="Picture 26" descr="pic021"/>
          <p:cNvPicPr>
            <a:picLocks noChangeAspect="1" noChangeArrowheads="1"/>
          </p:cNvPicPr>
          <p:nvPr/>
        </p:nvPicPr>
        <p:blipFill>
          <a:blip r:embed="rId22" cstate="print"/>
          <a:srcRect/>
          <a:stretch>
            <a:fillRect/>
          </a:stretch>
        </p:blipFill>
        <p:spPr bwMode="auto">
          <a:xfrm>
            <a:off x="4445000" y="5737225"/>
            <a:ext cx="914400" cy="914400"/>
          </a:xfrm>
          <a:prstGeom prst="rect">
            <a:avLst/>
          </a:prstGeom>
          <a:noFill/>
          <a:ln w="9525">
            <a:noFill/>
            <a:miter lim="800000"/>
            <a:headEnd/>
            <a:tailEnd/>
          </a:ln>
        </p:spPr>
      </p:pic>
      <p:grpSp>
        <p:nvGrpSpPr>
          <p:cNvPr id="20" name="Group 27"/>
          <p:cNvGrpSpPr>
            <a:grpSpLocks/>
          </p:cNvGrpSpPr>
          <p:nvPr/>
        </p:nvGrpSpPr>
        <p:grpSpPr bwMode="auto">
          <a:xfrm>
            <a:off x="4419600" y="4356100"/>
            <a:ext cx="3644900" cy="939800"/>
            <a:chOff x="2784" y="2744"/>
            <a:chExt cx="2296" cy="592"/>
          </a:xfrm>
        </p:grpSpPr>
        <p:pic>
          <p:nvPicPr>
            <p:cNvPr id="43028" name="Picture 28" descr="pic016"/>
            <p:cNvPicPr>
              <a:picLocks noChangeAspect="1" noChangeArrowheads="1"/>
            </p:cNvPicPr>
            <p:nvPr/>
          </p:nvPicPr>
          <p:blipFill>
            <a:blip r:embed="rId23" cstate="print"/>
            <a:srcRect/>
            <a:stretch>
              <a:fillRect/>
            </a:stretch>
          </p:blipFill>
          <p:spPr bwMode="auto">
            <a:xfrm>
              <a:off x="3352" y="2752"/>
              <a:ext cx="576" cy="576"/>
            </a:xfrm>
            <a:prstGeom prst="rect">
              <a:avLst/>
            </a:prstGeom>
            <a:noFill/>
            <a:ln w="9525">
              <a:noFill/>
              <a:miter lim="800000"/>
              <a:headEnd/>
              <a:tailEnd/>
            </a:ln>
          </p:spPr>
        </p:pic>
        <p:pic>
          <p:nvPicPr>
            <p:cNvPr id="43029" name="Picture 29" descr="pic042"/>
            <p:cNvPicPr>
              <a:picLocks noChangeAspect="1" noChangeArrowheads="1"/>
            </p:cNvPicPr>
            <p:nvPr/>
          </p:nvPicPr>
          <p:blipFill>
            <a:blip r:embed="rId24" cstate="print"/>
            <a:srcRect/>
            <a:stretch>
              <a:fillRect/>
            </a:stretch>
          </p:blipFill>
          <p:spPr bwMode="auto">
            <a:xfrm>
              <a:off x="2784" y="2744"/>
              <a:ext cx="576" cy="576"/>
            </a:xfrm>
            <a:prstGeom prst="rect">
              <a:avLst/>
            </a:prstGeom>
            <a:noFill/>
            <a:ln w="9525">
              <a:noFill/>
              <a:miter lim="800000"/>
              <a:headEnd/>
              <a:tailEnd/>
            </a:ln>
          </p:spPr>
        </p:pic>
        <p:pic>
          <p:nvPicPr>
            <p:cNvPr id="43030" name="Picture 30" descr="pic043"/>
            <p:cNvPicPr>
              <a:picLocks noChangeAspect="1" noChangeArrowheads="1"/>
            </p:cNvPicPr>
            <p:nvPr/>
          </p:nvPicPr>
          <p:blipFill>
            <a:blip r:embed="rId25" cstate="print"/>
            <a:srcRect/>
            <a:stretch>
              <a:fillRect/>
            </a:stretch>
          </p:blipFill>
          <p:spPr bwMode="auto">
            <a:xfrm>
              <a:off x="3928" y="2758"/>
              <a:ext cx="576" cy="576"/>
            </a:xfrm>
            <a:prstGeom prst="rect">
              <a:avLst/>
            </a:prstGeom>
            <a:noFill/>
            <a:ln w="9525">
              <a:noFill/>
              <a:miter lim="800000"/>
              <a:headEnd/>
              <a:tailEnd/>
            </a:ln>
          </p:spPr>
        </p:pic>
        <p:pic>
          <p:nvPicPr>
            <p:cNvPr id="43031" name="Picture 31" descr="pic044"/>
            <p:cNvPicPr>
              <a:picLocks noChangeAspect="1" noChangeArrowheads="1"/>
            </p:cNvPicPr>
            <p:nvPr/>
          </p:nvPicPr>
          <p:blipFill>
            <a:blip r:embed="rId26" cstate="print"/>
            <a:srcRect/>
            <a:stretch>
              <a:fillRect/>
            </a:stretch>
          </p:blipFill>
          <p:spPr bwMode="auto">
            <a:xfrm>
              <a:off x="4504" y="2760"/>
              <a:ext cx="576" cy="576"/>
            </a:xfrm>
            <a:prstGeom prst="rect">
              <a:avLst/>
            </a:prstGeom>
            <a:noFill/>
            <a:ln w="9525">
              <a:noFill/>
              <a:miter lim="800000"/>
              <a:headEnd/>
              <a:tailEnd/>
            </a:ln>
          </p:spPr>
        </p:pic>
      </p:grpSp>
      <p:sp>
        <p:nvSpPr>
          <p:cNvPr id="34" name="Rectangle 32"/>
          <p:cNvSpPr txBox="1">
            <a:spLocks noChangeArrowheads="1"/>
          </p:cNvSpPr>
          <p:nvPr/>
        </p:nvSpPr>
        <p:spPr bwMode="auto">
          <a:xfrm>
            <a:off x="2667000" y="431800"/>
            <a:ext cx="914400" cy="444500"/>
          </a:xfrm>
          <a:prstGeom prst="rect">
            <a:avLst/>
          </a:prstGeom>
          <a:noFill/>
          <a:ln w="9525">
            <a:noFill/>
            <a:miter lim="800000"/>
            <a:headEnd/>
            <a:tailEnd/>
          </a:ln>
        </p:spPr>
        <p:txBody>
          <a:bodyPr lIns="91429" tIns="45715" rIns="91429" bIns="45715"/>
          <a:lstStyle/>
          <a:p>
            <a:pPr marL="1588" indent="-1588">
              <a:lnSpc>
                <a:spcPct val="80000"/>
              </a:lnSpc>
              <a:spcBef>
                <a:spcPct val="20000"/>
              </a:spcBef>
              <a:buClr>
                <a:schemeClr val="hlink"/>
              </a:buClr>
              <a:defRPr/>
            </a:pPr>
            <a:r>
              <a:rPr lang="en-US" sz="1800" b="1" kern="0" dirty="0">
                <a:latin typeface="Times New Roman" pitchFamily="18" charset="0"/>
              </a:rPr>
              <a:t>Class 1</a:t>
            </a:r>
          </a:p>
        </p:txBody>
      </p:sp>
      <p:sp>
        <p:nvSpPr>
          <p:cNvPr id="35" name="Rectangle 33"/>
          <p:cNvSpPr>
            <a:spLocks noChangeArrowheads="1"/>
          </p:cNvSpPr>
          <p:nvPr/>
        </p:nvSpPr>
        <p:spPr bwMode="auto">
          <a:xfrm>
            <a:off x="2667000" y="1130300"/>
            <a:ext cx="914400" cy="444500"/>
          </a:xfrm>
          <a:prstGeom prst="rect">
            <a:avLst/>
          </a:prstGeom>
          <a:noFill/>
          <a:ln w="9525">
            <a:noFill/>
            <a:miter lim="800000"/>
            <a:headEnd/>
            <a:tailEnd/>
          </a:ln>
        </p:spPr>
        <p:txBody>
          <a:bodyPr/>
          <a:lstStyle/>
          <a:p>
            <a:pPr marL="342900" indent="-342900" algn="r">
              <a:lnSpc>
                <a:spcPts val="3575"/>
              </a:lnSpc>
              <a:spcBef>
                <a:spcPct val="20000"/>
              </a:spcBef>
              <a:buClr>
                <a:schemeClr val="hlink"/>
              </a:buClr>
              <a:buFont typeface="Wingdings" pitchFamily="2" charset="2"/>
              <a:buNone/>
            </a:pPr>
            <a:r>
              <a:rPr lang="en-US" sz="1800" b="1">
                <a:latin typeface="Times New Roman" pitchFamily="18" charset="0"/>
              </a:rPr>
              <a:t>Class 2</a:t>
            </a:r>
          </a:p>
        </p:txBody>
      </p:sp>
      <p:sp>
        <p:nvSpPr>
          <p:cNvPr id="36" name="Rectangle 34"/>
          <p:cNvSpPr>
            <a:spLocks noChangeArrowheads="1"/>
          </p:cNvSpPr>
          <p:nvPr/>
        </p:nvSpPr>
        <p:spPr bwMode="auto">
          <a:xfrm>
            <a:off x="2667000" y="1778000"/>
            <a:ext cx="914400" cy="457200"/>
          </a:xfrm>
          <a:prstGeom prst="rect">
            <a:avLst/>
          </a:prstGeom>
          <a:noFill/>
          <a:ln w="9525">
            <a:noFill/>
            <a:miter lim="800000"/>
            <a:headEnd/>
            <a:tailEnd/>
          </a:ln>
        </p:spPr>
        <p:txBody>
          <a:bodyPr/>
          <a:lstStyle/>
          <a:p>
            <a:pPr marL="342900" indent="-342900" algn="r">
              <a:lnSpc>
                <a:spcPts val="3575"/>
              </a:lnSpc>
              <a:spcBef>
                <a:spcPct val="20000"/>
              </a:spcBef>
              <a:buClr>
                <a:schemeClr val="hlink"/>
              </a:buClr>
              <a:buFont typeface="Wingdings" pitchFamily="2" charset="2"/>
              <a:buNone/>
            </a:pPr>
            <a:r>
              <a:rPr lang="en-US" sz="1800" b="1">
                <a:latin typeface="Times New Roman" pitchFamily="18" charset="0"/>
              </a:rPr>
              <a:t>Class 3</a:t>
            </a:r>
          </a:p>
        </p:txBody>
      </p:sp>
      <p:sp>
        <p:nvSpPr>
          <p:cNvPr id="37" name="Rectangle 35"/>
          <p:cNvSpPr>
            <a:spLocks noChangeArrowheads="1"/>
          </p:cNvSpPr>
          <p:nvPr/>
        </p:nvSpPr>
        <p:spPr bwMode="auto">
          <a:xfrm>
            <a:off x="2667000" y="2501900"/>
            <a:ext cx="914400" cy="457200"/>
          </a:xfrm>
          <a:prstGeom prst="rect">
            <a:avLst/>
          </a:prstGeom>
          <a:noFill/>
          <a:ln w="9525">
            <a:noFill/>
            <a:miter lim="800000"/>
            <a:headEnd/>
            <a:tailEnd/>
          </a:ln>
        </p:spPr>
        <p:txBody>
          <a:bodyPr/>
          <a:lstStyle/>
          <a:p>
            <a:pPr marL="342900" indent="-342900" algn="r">
              <a:lnSpc>
                <a:spcPts val="3575"/>
              </a:lnSpc>
              <a:spcBef>
                <a:spcPct val="20000"/>
              </a:spcBef>
              <a:buClr>
                <a:schemeClr val="hlink"/>
              </a:buClr>
              <a:buFont typeface="Wingdings" pitchFamily="2" charset="2"/>
              <a:buNone/>
            </a:pPr>
            <a:r>
              <a:rPr lang="en-US" sz="1800" b="1">
                <a:latin typeface="Times New Roman" pitchFamily="18" charset="0"/>
              </a:rPr>
              <a:t>Class 4</a:t>
            </a:r>
          </a:p>
        </p:txBody>
      </p:sp>
      <p:sp>
        <p:nvSpPr>
          <p:cNvPr id="38" name="Rectangle 36"/>
          <p:cNvSpPr>
            <a:spLocks noChangeArrowheads="1"/>
          </p:cNvSpPr>
          <p:nvPr/>
        </p:nvSpPr>
        <p:spPr bwMode="auto">
          <a:xfrm>
            <a:off x="2667000" y="3238500"/>
            <a:ext cx="914400" cy="457200"/>
          </a:xfrm>
          <a:prstGeom prst="rect">
            <a:avLst/>
          </a:prstGeom>
          <a:noFill/>
          <a:ln w="9525">
            <a:noFill/>
            <a:miter lim="800000"/>
            <a:headEnd/>
            <a:tailEnd/>
          </a:ln>
        </p:spPr>
        <p:txBody>
          <a:bodyPr/>
          <a:lstStyle/>
          <a:p>
            <a:pPr marL="342900" indent="-342900" algn="r">
              <a:lnSpc>
                <a:spcPts val="3575"/>
              </a:lnSpc>
              <a:spcBef>
                <a:spcPct val="20000"/>
              </a:spcBef>
              <a:buClr>
                <a:schemeClr val="hlink"/>
              </a:buClr>
              <a:buFont typeface="Wingdings" pitchFamily="2" charset="2"/>
              <a:buNone/>
            </a:pPr>
            <a:r>
              <a:rPr lang="en-US" sz="1800" b="1">
                <a:latin typeface="Times New Roman" pitchFamily="18" charset="0"/>
              </a:rPr>
              <a:t>Class 5</a:t>
            </a:r>
          </a:p>
        </p:txBody>
      </p:sp>
      <p:sp>
        <p:nvSpPr>
          <p:cNvPr id="39" name="Rectangle 37"/>
          <p:cNvSpPr>
            <a:spLocks noChangeArrowheads="1"/>
          </p:cNvSpPr>
          <p:nvPr/>
        </p:nvSpPr>
        <p:spPr bwMode="auto">
          <a:xfrm>
            <a:off x="2667000" y="3895725"/>
            <a:ext cx="914400" cy="457200"/>
          </a:xfrm>
          <a:prstGeom prst="rect">
            <a:avLst/>
          </a:prstGeom>
          <a:noFill/>
          <a:ln w="9525">
            <a:noFill/>
            <a:miter lim="800000"/>
            <a:headEnd/>
            <a:tailEnd/>
          </a:ln>
        </p:spPr>
        <p:txBody>
          <a:bodyPr/>
          <a:lstStyle/>
          <a:p>
            <a:pPr marL="342900" indent="-342900" algn="r">
              <a:lnSpc>
                <a:spcPts val="3575"/>
              </a:lnSpc>
              <a:spcBef>
                <a:spcPct val="20000"/>
              </a:spcBef>
              <a:buClr>
                <a:schemeClr val="hlink"/>
              </a:buClr>
              <a:buFont typeface="Wingdings" pitchFamily="2" charset="2"/>
              <a:buNone/>
            </a:pPr>
            <a:r>
              <a:rPr lang="en-US" sz="1800" b="1">
                <a:latin typeface="Times New Roman" pitchFamily="18" charset="0"/>
              </a:rPr>
              <a:t>Class 6</a:t>
            </a:r>
          </a:p>
        </p:txBody>
      </p:sp>
      <p:sp>
        <p:nvSpPr>
          <p:cNvPr id="40" name="Rectangle 38"/>
          <p:cNvSpPr>
            <a:spLocks noChangeArrowheads="1"/>
          </p:cNvSpPr>
          <p:nvPr/>
        </p:nvSpPr>
        <p:spPr bwMode="auto">
          <a:xfrm>
            <a:off x="2667000" y="4584700"/>
            <a:ext cx="914400" cy="457200"/>
          </a:xfrm>
          <a:prstGeom prst="rect">
            <a:avLst/>
          </a:prstGeom>
          <a:noFill/>
          <a:ln w="9525">
            <a:noFill/>
            <a:miter lim="800000"/>
            <a:headEnd/>
            <a:tailEnd/>
          </a:ln>
        </p:spPr>
        <p:txBody>
          <a:bodyPr/>
          <a:lstStyle/>
          <a:p>
            <a:pPr marL="342900" indent="-342900" algn="r">
              <a:lnSpc>
                <a:spcPts val="3575"/>
              </a:lnSpc>
              <a:spcBef>
                <a:spcPct val="20000"/>
              </a:spcBef>
              <a:buClr>
                <a:schemeClr val="hlink"/>
              </a:buClr>
              <a:buFont typeface="Wingdings" pitchFamily="2" charset="2"/>
              <a:buNone/>
            </a:pPr>
            <a:r>
              <a:rPr lang="en-US" sz="1800" b="1">
                <a:latin typeface="Times New Roman" pitchFamily="18" charset="0"/>
              </a:rPr>
              <a:t>Class 7</a:t>
            </a:r>
          </a:p>
        </p:txBody>
      </p:sp>
      <p:sp>
        <p:nvSpPr>
          <p:cNvPr id="41" name="Rectangle 39"/>
          <p:cNvSpPr>
            <a:spLocks noChangeArrowheads="1"/>
          </p:cNvSpPr>
          <p:nvPr/>
        </p:nvSpPr>
        <p:spPr bwMode="auto">
          <a:xfrm>
            <a:off x="2667000" y="5295900"/>
            <a:ext cx="914400" cy="457200"/>
          </a:xfrm>
          <a:prstGeom prst="rect">
            <a:avLst/>
          </a:prstGeom>
          <a:noFill/>
          <a:ln w="9525">
            <a:noFill/>
            <a:miter lim="800000"/>
            <a:headEnd/>
            <a:tailEnd/>
          </a:ln>
        </p:spPr>
        <p:txBody>
          <a:bodyPr/>
          <a:lstStyle/>
          <a:p>
            <a:pPr marL="342900" indent="-342900" algn="r">
              <a:lnSpc>
                <a:spcPts val="3575"/>
              </a:lnSpc>
              <a:spcBef>
                <a:spcPct val="20000"/>
              </a:spcBef>
              <a:buClr>
                <a:schemeClr val="hlink"/>
              </a:buClr>
              <a:buFont typeface="Wingdings" pitchFamily="2" charset="2"/>
              <a:buNone/>
            </a:pPr>
            <a:r>
              <a:rPr lang="en-US" sz="1800" b="1">
                <a:latin typeface="Times New Roman" pitchFamily="18" charset="0"/>
              </a:rPr>
              <a:t>Class 8</a:t>
            </a:r>
          </a:p>
        </p:txBody>
      </p:sp>
      <p:sp>
        <p:nvSpPr>
          <p:cNvPr id="42" name="Rectangle 40"/>
          <p:cNvSpPr>
            <a:spLocks noChangeArrowheads="1"/>
          </p:cNvSpPr>
          <p:nvPr/>
        </p:nvSpPr>
        <p:spPr bwMode="auto">
          <a:xfrm>
            <a:off x="2667000" y="5956300"/>
            <a:ext cx="914400" cy="457200"/>
          </a:xfrm>
          <a:prstGeom prst="rect">
            <a:avLst/>
          </a:prstGeom>
          <a:noFill/>
          <a:ln w="9525">
            <a:noFill/>
            <a:miter lim="800000"/>
            <a:headEnd/>
            <a:tailEnd/>
          </a:ln>
        </p:spPr>
        <p:txBody>
          <a:bodyPr/>
          <a:lstStyle/>
          <a:p>
            <a:pPr marL="342900" indent="-342900" algn="r">
              <a:lnSpc>
                <a:spcPts val="3575"/>
              </a:lnSpc>
              <a:spcBef>
                <a:spcPct val="20000"/>
              </a:spcBef>
              <a:buClr>
                <a:schemeClr val="hlink"/>
              </a:buClr>
              <a:buFont typeface="Wingdings" pitchFamily="2" charset="2"/>
              <a:buNone/>
            </a:pPr>
            <a:r>
              <a:rPr lang="en-US" sz="1800" b="1">
                <a:latin typeface="Times New Roman" pitchFamily="18" charset="0"/>
              </a:rPr>
              <a:t>Class 9</a:t>
            </a:r>
          </a:p>
        </p:txBody>
      </p:sp>
      <p:sp>
        <p:nvSpPr>
          <p:cNvPr id="43" name="Tekstvak 42"/>
          <p:cNvSpPr txBox="1"/>
          <p:nvPr/>
        </p:nvSpPr>
        <p:spPr>
          <a:xfrm>
            <a:off x="323528" y="1772816"/>
            <a:ext cx="605359" cy="4104456"/>
          </a:xfrm>
          <a:prstGeom prst="rect">
            <a:avLst/>
          </a:prstGeom>
          <a:noFill/>
        </p:spPr>
        <p:txBody>
          <a:bodyPr vert="vert270">
            <a:spAutoFit/>
          </a:bodyPr>
          <a:lstStyle/>
          <a:p>
            <a:pPr algn="r">
              <a:lnSpc>
                <a:spcPts val="3575"/>
              </a:lnSpc>
              <a:spcBef>
                <a:spcPct val="20000"/>
              </a:spcBef>
              <a:buClr>
                <a:schemeClr val="hlink"/>
              </a:buClr>
              <a:buFont typeface="Wingdings" pitchFamily="2" charset="2"/>
              <a:buNone/>
              <a:defRPr/>
            </a:pPr>
            <a:r>
              <a:rPr lang="nl-NL" sz="2800" b="1" dirty="0" err="1">
                <a:solidFill>
                  <a:srgbClr val="FF0000"/>
                </a:solidFill>
                <a:effectLst>
                  <a:outerShdw blurRad="38100" dist="38100" dir="2700000" algn="tl">
                    <a:srgbClr val="000000">
                      <a:alpha val="43137"/>
                    </a:srgbClr>
                  </a:outerShdw>
                </a:effectLst>
              </a:rPr>
              <a:t>Classification</a:t>
            </a:r>
            <a:endParaRPr lang="en-GB" sz="28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16"/>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20"/>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0"/>
                                  </p:stCondLst>
                                  <p:childTnLst>
                                    <p:set>
                                      <p:cBhvr>
                                        <p:cTn id="27" dur="1" fill="hold">
                                          <p:stCondLst>
                                            <p:cond delay="499"/>
                                          </p:stCondLst>
                                        </p:cTn>
                                        <p:tgtEl>
                                          <p:spTgt spid="27"/>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499"/>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ox(in)">
                                      <p:cBhvr>
                                        <p:cTn id="35" dur="500"/>
                                        <p:tgtEl>
                                          <p:spTgt spid="34"/>
                                        </p:tgtEl>
                                      </p:cBhvr>
                                    </p:animEffect>
                                  </p:childTnLst>
                                  <p:subTnLst>
                                    <p:animClr clrSpc="rgb" dir="cw">
                                      <p:cBhvr override="childStyle">
                                        <p:cTn dur="1" fill="hold" display="0" masterRel="nextClick" afterEffect="1"/>
                                        <p:tgtEl>
                                          <p:spTgt spid="34"/>
                                        </p:tgtEl>
                                        <p:attrNameLst>
                                          <p:attrName>ppt_c</p:attrName>
                                        </p:attrNameLst>
                                      </p:cBhvr>
                                      <p:to>
                                        <a:srgbClr val="000099"/>
                                      </p:to>
                                    </p:animClr>
                                  </p:sub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box(in)">
                                      <p:cBhvr>
                                        <p:cTn id="40" dur="500"/>
                                        <p:tgtEl>
                                          <p:spTgt spid="35"/>
                                        </p:tgtEl>
                                      </p:cBhvr>
                                    </p:animEffect>
                                  </p:childTnLst>
                                  <p:subTnLst>
                                    <p:animClr clrSpc="rgb" dir="cw">
                                      <p:cBhvr override="childStyle">
                                        <p:cTn dur="1" fill="hold" display="0" masterRel="nextClick" afterEffect="1"/>
                                        <p:tgtEl>
                                          <p:spTgt spid="35"/>
                                        </p:tgtEl>
                                        <p:attrNameLst>
                                          <p:attrName>ppt_c</p:attrName>
                                        </p:attrNameLst>
                                      </p:cBhvr>
                                      <p:to>
                                        <a:srgbClr val="000099"/>
                                      </p:to>
                                    </p:animClr>
                                  </p:sub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ox(in)">
                                      <p:cBhvr>
                                        <p:cTn id="45" dur="500"/>
                                        <p:tgtEl>
                                          <p:spTgt spid="36"/>
                                        </p:tgtEl>
                                      </p:cBhvr>
                                    </p:animEffect>
                                  </p:childTnLst>
                                  <p:subTnLst>
                                    <p:animClr clrSpc="rgb" dir="cw">
                                      <p:cBhvr override="childStyle">
                                        <p:cTn dur="1" fill="hold" display="0" masterRel="nextClick" afterEffect="1"/>
                                        <p:tgtEl>
                                          <p:spTgt spid="36"/>
                                        </p:tgtEl>
                                        <p:attrNameLst>
                                          <p:attrName>ppt_c</p:attrName>
                                        </p:attrNameLst>
                                      </p:cBhvr>
                                      <p:to>
                                        <a:srgbClr val="000099"/>
                                      </p:to>
                                    </p:animClr>
                                  </p:sub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ox(in)">
                                      <p:cBhvr>
                                        <p:cTn id="50" dur="500"/>
                                        <p:tgtEl>
                                          <p:spTgt spid="37"/>
                                        </p:tgtEl>
                                      </p:cBhvr>
                                    </p:animEffect>
                                  </p:childTnLst>
                                  <p:subTnLst>
                                    <p:animClr clrSpc="rgb" dir="cw">
                                      <p:cBhvr override="childStyle">
                                        <p:cTn dur="1" fill="hold" display="0" masterRel="nextClick" afterEffect="1"/>
                                        <p:tgtEl>
                                          <p:spTgt spid="37"/>
                                        </p:tgtEl>
                                        <p:attrNameLst>
                                          <p:attrName>ppt_c</p:attrName>
                                        </p:attrNameLst>
                                      </p:cBhvr>
                                      <p:to>
                                        <a:srgbClr val="000099"/>
                                      </p:to>
                                    </p:animClr>
                                  </p:sub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box(in)">
                                      <p:cBhvr>
                                        <p:cTn id="55" dur="500"/>
                                        <p:tgtEl>
                                          <p:spTgt spid="38"/>
                                        </p:tgtEl>
                                      </p:cBhvr>
                                    </p:animEffect>
                                  </p:childTnLst>
                                  <p:subTnLst>
                                    <p:animClr clrSpc="rgb" dir="cw">
                                      <p:cBhvr override="childStyle">
                                        <p:cTn dur="1" fill="hold" display="0" masterRel="nextClick" afterEffect="1"/>
                                        <p:tgtEl>
                                          <p:spTgt spid="38"/>
                                        </p:tgtEl>
                                        <p:attrNameLst>
                                          <p:attrName>ppt_c</p:attrName>
                                        </p:attrNameLst>
                                      </p:cBhvr>
                                      <p:to>
                                        <a:srgbClr val="000099"/>
                                      </p:to>
                                    </p:animClr>
                                  </p:sub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box(in)">
                                      <p:cBhvr>
                                        <p:cTn id="60" dur="500"/>
                                        <p:tgtEl>
                                          <p:spTgt spid="39"/>
                                        </p:tgtEl>
                                      </p:cBhvr>
                                    </p:animEffect>
                                  </p:childTnLst>
                                  <p:subTnLst>
                                    <p:animClr clrSpc="rgb" dir="cw">
                                      <p:cBhvr override="childStyle">
                                        <p:cTn dur="1" fill="hold" display="0" masterRel="nextClick" afterEffect="1"/>
                                        <p:tgtEl>
                                          <p:spTgt spid="39"/>
                                        </p:tgtEl>
                                        <p:attrNameLst>
                                          <p:attrName>ppt_c</p:attrName>
                                        </p:attrNameLst>
                                      </p:cBhvr>
                                      <p:to>
                                        <a:srgbClr val="000099"/>
                                      </p:to>
                                    </p:animClr>
                                  </p:sub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ox(in)">
                                      <p:cBhvr>
                                        <p:cTn id="65" dur="500"/>
                                        <p:tgtEl>
                                          <p:spTgt spid="40"/>
                                        </p:tgtEl>
                                      </p:cBhvr>
                                    </p:animEffect>
                                  </p:childTnLst>
                                  <p:subTnLst>
                                    <p:animClr clrSpc="rgb" dir="cw">
                                      <p:cBhvr override="childStyle">
                                        <p:cTn dur="1" fill="hold" display="0" masterRel="nextClick" afterEffect="1"/>
                                        <p:tgtEl>
                                          <p:spTgt spid="40"/>
                                        </p:tgtEl>
                                        <p:attrNameLst>
                                          <p:attrName>ppt_c</p:attrName>
                                        </p:attrNameLst>
                                      </p:cBhvr>
                                      <p:to>
                                        <a:srgbClr val="000099"/>
                                      </p:to>
                                    </p:animClr>
                                  </p:sub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box(in)">
                                      <p:cBhvr>
                                        <p:cTn id="70" dur="500"/>
                                        <p:tgtEl>
                                          <p:spTgt spid="41"/>
                                        </p:tgtEl>
                                      </p:cBhvr>
                                    </p:animEffect>
                                  </p:childTnLst>
                                  <p:subTnLst>
                                    <p:animClr clrSpc="rgb" dir="cw">
                                      <p:cBhvr override="childStyle">
                                        <p:cTn dur="1" fill="hold" display="0" masterRel="nextClick" afterEffect="1"/>
                                        <p:tgtEl>
                                          <p:spTgt spid="41"/>
                                        </p:tgtEl>
                                        <p:attrNameLst>
                                          <p:attrName>ppt_c</p:attrName>
                                        </p:attrNameLst>
                                      </p:cBhvr>
                                      <p:to>
                                        <a:srgbClr val="000099"/>
                                      </p:to>
                                    </p:animClr>
                                  </p:sub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ox(in)">
                                      <p:cBhvr>
                                        <p:cTn id="75" dur="500"/>
                                        <p:tgtEl>
                                          <p:spTgt spid="42"/>
                                        </p:tgtEl>
                                      </p:cBhvr>
                                    </p:animEffect>
                                  </p:childTnLst>
                                  <p:subTnLst>
                                    <p:animClr clrSpc="rgb" dir="cw">
                                      <p:cBhvr override="childStyle">
                                        <p:cTn dur="1" fill="hold" display="0" masterRel="nextClick" afterEffect="1"/>
                                        <p:tgtEl>
                                          <p:spTgt spid="42"/>
                                        </p:tgtEl>
                                        <p:attrNameLst>
                                          <p:attrName>ppt_c</p:attrName>
                                        </p:attrNameLst>
                                      </p:cBhvr>
                                      <p:to>
                                        <a:srgbClr val="00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utoUpdateAnimBg="0"/>
      <p:bldP spid="35" grpId="0" autoUpdateAnimBg="0"/>
      <p:bldP spid="36" grpId="0" autoUpdateAnimBg="0"/>
      <p:bldP spid="37" grpId="0" autoUpdateAnimBg="0"/>
      <p:bldP spid="38" grpId="0" autoUpdateAnimBg="0"/>
      <p:bldP spid="39" grpId="0" autoUpdateAnimBg="0"/>
      <p:bldP spid="40" grpId="0" autoUpdateAnimBg="0"/>
      <p:bldP spid="41" grpId="0" autoUpdateAnimBg="0"/>
      <p:bldP spid="4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defRPr/>
            </a:pPr>
            <a:r>
              <a:rPr lang="nl-NL" dirty="0" smtClean="0"/>
              <a:t>CLASSIFICATION</a:t>
            </a:r>
            <a:endParaRPr lang="en-GB" dirty="0"/>
          </a:p>
        </p:txBody>
      </p:sp>
      <p:sp>
        <p:nvSpPr>
          <p:cNvPr id="45058" name="Tijdelijke aanduiding voor inhoud 2"/>
          <p:cNvSpPr>
            <a:spLocks noGrp="1"/>
          </p:cNvSpPr>
          <p:nvPr>
            <p:ph idx="1"/>
          </p:nvPr>
        </p:nvSpPr>
        <p:spPr>
          <a:xfrm>
            <a:off x="250825" y="836613"/>
            <a:ext cx="8893175" cy="2520950"/>
          </a:xfrm>
        </p:spPr>
        <p:txBody>
          <a:bodyPr/>
          <a:lstStyle/>
          <a:p>
            <a:pPr marL="1371600" indent="-1371600" eaLnBrk="1" hangingPunct="1">
              <a:lnSpc>
                <a:spcPct val="90000"/>
              </a:lnSpc>
              <a:spcBef>
                <a:spcPct val="0"/>
              </a:spcBef>
              <a:buFontTx/>
              <a:buNone/>
              <a:tabLst>
                <a:tab pos="1371600" algn="l"/>
              </a:tabLst>
            </a:pPr>
            <a:r>
              <a:rPr lang="en-US" smtClean="0">
                <a:solidFill>
                  <a:srgbClr val="FF0000"/>
                </a:solidFill>
                <a:latin typeface="Times New Roman" pitchFamily="18" charset="0"/>
              </a:rPr>
              <a:t>Example:	Class 3 – Flammable Liquid</a:t>
            </a:r>
          </a:p>
          <a:p>
            <a:pPr marL="1371600" indent="-1371600" eaLnBrk="1" hangingPunct="1">
              <a:lnSpc>
                <a:spcPct val="90000"/>
              </a:lnSpc>
              <a:spcBef>
                <a:spcPct val="0"/>
              </a:spcBef>
              <a:buFontTx/>
              <a:buNone/>
              <a:tabLst>
                <a:tab pos="1371600" algn="l"/>
              </a:tabLst>
            </a:pPr>
            <a:r>
              <a:rPr lang="en-US" sz="2800" smtClean="0">
                <a:solidFill>
                  <a:srgbClr val="FF0000"/>
                </a:solidFill>
                <a:latin typeface="Times New Roman" pitchFamily="18" charset="0"/>
              </a:rPr>
              <a:t>	</a:t>
            </a:r>
            <a:r>
              <a:rPr lang="en-US" smtClean="0">
                <a:solidFill>
                  <a:srgbClr val="FF0000"/>
                </a:solidFill>
                <a:latin typeface="Times New Roman" pitchFamily="18" charset="0"/>
              </a:rPr>
              <a:t>Class 3:  liquid with </a:t>
            </a:r>
            <a:r>
              <a:rPr lang="nl-NL" smtClean="0">
                <a:solidFill>
                  <a:srgbClr val="FF0000"/>
                </a:solidFill>
                <a:latin typeface="Times New Roman" pitchFamily="18" charset="0"/>
              </a:rPr>
              <a:t>flashpoint ≤ 61°C (141°F)</a:t>
            </a:r>
          </a:p>
          <a:p>
            <a:pPr marL="1371600" indent="-1371600" eaLnBrk="1" hangingPunct="1">
              <a:lnSpc>
                <a:spcPct val="90000"/>
              </a:lnSpc>
              <a:spcBef>
                <a:spcPct val="0"/>
              </a:spcBef>
              <a:buFontTx/>
              <a:buNone/>
              <a:tabLst>
                <a:tab pos="1371600" algn="l"/>
              </a:tabLst>
            </a:pPr>
            <a:r>
              <a:rPr lang="en-US" smtClean="0">
                <a:latin typeface="Times New Roman" pitchFamily="18" charset="0"/>
              </a:rPr>
              <a:t> </a:t>
            </a:r>
          </a:p>
          <a:p>
            <a:pPr marL="1371600" indent="-1371600" eaLnBrk="1" hangingPunct="1">
              <a:lnSpc>
                <a:spcPct val="90000"/>
              </a:lnSpc>
              <a:spcBef>
                <a:spcPct val="0"/>
              </a:spcBef>
              <a:buFontTx/>
              <a:buNone/>
              <a:tabLst>
                <a:tab pos="1371600" algn="l"/>
              </a:tabLst>
            </a:pPr>
            <a:r>
              <a:rPr lang="en-US" b="1" smtClean="0">
                <a:latin typeface="Times New Roman" pitchFamily="18" charset="0"/>
              </a:rPr>
              <a:t>Case:</a:t>
            </a:r>
            <a:r>
              <a:rPr lang="en-US" smtClean="0">
                <a:latin typeface="Times New Roman" pitchFamily="18" charset="0"/>
              </a:rPr>
              <a:t> 	A liquid (e.g., fuel injector cleaner) that has a flashpoint of 10°C (50°F) and initial boiling point of 90°C (194°F).  This substance contains naphtha and butyl alcohol.</a:t>
            </a:r>
          </a:p>
          <a:p>
            <a:pPr marL="1371600" indent="-1371600" eaLnBrk="1" hangingPunct="1">
              <a:lnSpc>
                <a:spcPct val="90000"/>
              </a:lnSpc>
              <a:spcBef>
                <a:spcPct val="0"/>
              </a:spcBef>
              <a:buFontTx/>
              <a:buNone/>
              <a:tabLst>
                <a:tab pos="1371600" algn="l"/>
              </a:tabLst>
            </a:pPr>
            <a:endParaRPr lang="en-US" sz="1000" smtClean="0">
              <a:latin typeface="Times New Roman" pitchFamily="18" charset="0"/>
            </a:endParaRPr>
          </a:p>
          <a:p>
            <a:pPr marL="1371600" indent="-1371600" eaLnBrk="1" hangingPunct="1">
              <a:lnSpc>
                <a:spcPct val="90000"/>
              </a:lnSpc>
              <a:spcBef>
                <a:spcPct val="0"/>
              </a:spcBef>
              <a:buFontTx/>
              <a:buNone/>
              <a:tabLst>
                <a:tab pos="1371600" algn="l"/>
              </a:tabLst>
            </a:pPr>
            <a:r>
              <a:rPr lang="en-US" b="1" smtClean="0">
                <a:latin typeface="Times New Roman" pitchFamily="18" charset="0"/>
              </a:rPr>
              <a:t>Question:</a:t>
            </a:r>
            <a:r>
              <a:rPr lang="en-US" smtClean="0">
                <a:latin typeface="Times New Roman" pitchFamily="18" charset="0"/>
              </a:rPr>
              <a:t> 	Proper Shipping Name?  ID Number?</a:t>
            </a:r>
            <a:endParaRPr lang="en-GB" smtClean="0"/>
          </a:p>
        </p:txBody>
      </p:sp>
      <p:graphicFrame>
        <p:nvGraphicFramePr>
          <p:cNvPr id="5" name="Group 4"/>
          <p:cNvGraphicFramePr>
            <a:graphicFrameLocks/>
          </p:cNvGraphicFramePr>
          <p:nvPr/>
        </p:nvGraphicFramePr>
        <p:xfrm>
          <a:off x="1042988" y="4005263"/>
          <a:ext cx="6477000" cy="1898650"/>
        </p:xfrm>
        <a:graphic>
          <a:graphicData uri="http://schemas.openxmlformats.org/drawingml/2006/table">
            <a:tbl>
              <a:tblPr/>
              <a:tblGrid>
                <a:gridCol w="561975"/>
                <a:gridCol w="1495425"/>
                <a:gridCol w="2209800"/>
                <a:gridCol w="2209800"/>
              </a:tblGrid>
              <a:tr h="3873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dirty="0" smtClean="0">
                          <a:ln>
                            <a:noFill/>
                          </a:ln>
                          <a:solidFill>
                            <a:schemeClr val="tx1"/>
                          </a:solidFill>
                          <a:effectLst/>
                          <a:latin typeface="Times New Roman" pitchFamily="18" charset="0"/>
                        </a:rPr>
                        <a:t>PG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dirty="0" err="1" smtClean="0">
                          <a:ln>
                            <a:noFill/>
                          </a:ln>
                          <a:solidFill>
                            <a:schemeClr val="tx1"/>
                          </a:solidFill>
                          <a:effectLst/>
                          <a:latin typeface="Times New Roman" pitchFamily="18" charset="0"/>
                        </a:rPr>
                        <a:t>Danger</a:t>
                      </a:r>
                      <a:endParaRPr kumimoji="0" lang="nl-NL"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tx1"/>
                          </a:solidFill>
                          <a:effectLst/>
                          <a:latin typeface="Times New Roman" pitchFamily="18" charset="0"/>
                        </a:rPr>
                        <a:t>Flashpoint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dirty="0" err="1" smtClean="0">
                          <a:ln>
                            <a:noFill/>
                          </a:ln>
                          <a:solidFill>
                            <a:schemeClr val="tx1"/>
                          </a:solidFill>
                          <a:effectLst/>
                          <a:latin typeface="Times New Roman" pitchFamily="18" charset="0"/>
                        </a:rPr>
                        <a:t>Initial</a:t>
                      </a:r>
                      <a:r>
                        <a:rPr kumimoji="0" lang="nl-NL" sz="1800" b="1" i="0" u="none" strike="noStrike" cap="none" normalizeH="0" baseline="0" dirty="0" smtClean="0">
                          <a:ln>
                            <a:noFill/>
                          </a:ln>
                          <a:solidFill>
                            <a:schemeClr val="tx1"/>
                          </a:solidFill>
                          <a:effectLst/>
                          <a:latin typeface="Times New Roman" pitchFamily="18" charset="0"/>
                        </a:rPr>
                        <a:t> </a:t>
                      </a:r>
                      <a:r>
                        <a:rPr kumimoji="0" lang="nl-NL" sz="1800" b="1" i="0" u="none" strike="noStrike" cap="none" normalizeH="0" baseline="0" dirty="0" err="1" smtClean="0">
                          <a:ln>
                            <a:noFill/>
                          </a:ln>
                          <a:solidFill>
                            <a:schemeClr val="tx1"/>
                          </a:solidFill>
                          <a:effectLst/>
                          <a:latin typeface="Times New Roman" pitchFamily="18" charset="0"/>
                        </a:rPr>
                        <a:t>Boiling</a:t>
                      </a:r>
                      <a:r>
                        <a:rPr kumimoji="0" lang="nl-NL" sz="1800" b="1" i="0" u="none" strike="noStrike" cap="none" normalizeH="0" baseline="0" dirty="0" smtClean="0">
                          <a:ln>
                            <a:noFill/>
                          </a:ln>
                          <a:solidFill>
                            <a:schemeClr val="tx1"/>
                          </a:solidFill>
                          <a:effectLst/>
                          <a:latin typeface="Times New Roman" pitchFamily="18" charset="0"/>
                        </a:rPr>
                        <a:t> Point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4143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I</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dirty="0" smtClean="0">
                          <a:ln>
                            <a:noFill/>
                          </a:ln>
                          <a:solidFill>
                            <a:schemeClr val="tx1"/>
                          </a:solidFill>
                          <a:effectLst/>
                          <a:latin typeface="Times New Roman" pitchFamily="18" charset="0"/>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Times New Roman" pitchFamily="18" charset="0"/>
                        </a:rPr>
                        <a:t>ibp </a:t>
                      </a:r>
                      <a:r>
                        <a:rPr kumimoji="0" lang="nl-NL" sz="1800" b="0" i="0" u="none" strike="noStrike" cap="none" normalizeH="0" baseline="0" smtClean="0">
                          <a:ln>
                            <a:noFill/>
                          </a:ln>
                          <a:solidFill>
                            <a:schemeClr val="tx1"/>
                          </a:solidFill>
                          <a:effectLst/>
                          <a:latin typeface="Times New Roman" pitchFamily="18" charset="0"/>
                          <a:cs typeface="Times New Roman" pitchFamily="18" charset="0"/>
                        </a:rPr>
                        <a:t>≤</a:t>
                      </a:r>
                      <a:r>
                        <a:rPr kumimoji="0" lang="nl-NL" sz="1800" b="0" i="0" u="none" strike="noStrike" cap="none" normalizeH="0" baseline="0" smtClean="0">
                          <a:ln>
                            <a:noFill/>
                          </a:ln>
                          <a:solidFill>
                            <a:schemeClr val="tx1"/>
                          </a:solidFill>
                          <a:effectLst/>
                          <a:latin typeface="Times New Roman" pitchFamily="18" charset="0"/>
                        </a:rPr>
                        <a:t> 35°C (95°F)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II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Times New Roman" pitchFamily="18" charset="0"/>
                        </a:rPr>
                        <a:t>Moderate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Times New Roman" pitchFamily="18" charset="0"/>
                        </a:rPr>
                        <a:t>fp </a:t>
                      </a:r>
                      <a:r>
                        <a:rPr kumimoji="0" lang="nl-NL" sz="1800" b="0" i="0" u="none" strike="noStrike" cap="none" normalizeH="0" baseline="0" smtClean="0">
                          <a:ln>
                            <a:noFill/>
                          </a:ln>
                          <a:solidFill>
                            <a:schemeClr val="tx1"/>
                          </a:solidFill>
                          <a:effectLst/>
                          <a:latin typeface="Times New Roman" pitchFamily="18" charset="0"/>
                          <a:cs typeface="Times New Roman" pitchFamily="18" charset="0"/>
                        </a:rPr>
                        <a:t>≤</a:t>
                      </a:r>
                      <a:r>
                        <a:rPr kumimoji="0" lang="nl-NL" sz="1800" b="0" i="0" u="none" strike="noStrike" cap="none" normalizeH="0" baseline="0" smtClean="0">
                          <a:ln>
                            <a:noFill/>
                          </a:ln>
                          <a:solidFill>
                            <a:schemeClr val="tx1"/>
                          </a:solidFill>
                          <a:effectLst/>
                          <a:latin typeface="Times New Roman" pitchFamily="18" charset="0"/>
                        </a:rPr>
                        <a:t> 23°C (73°F)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Times New Roman" pitchFamily="18" charset="0"/>
                        </a:rPr>
                        <a:t>ibp </a:t>
                      </a:r>
                      <a:r>
                        <a:rPr kumimoji="0" lang="nl-NL" sz="1800" b="0" i="0" u="none" strike="noStrike" cap="none" normalizeH="0" baseline="0" smtClean="0">
                          <a:ln>
                            <a:noFill/>
                          </a:ln>
                          <a:solidFill>
                            <a:schemeClr val="tx1"/>
                          </a:solidFill>
                          <a:effectLst/>
                          <a:latin typeface="Times New Roman" pitchFamily="18" charset="0"/>
                          <a:cs typeface="Times New Roman" pitchFamily="18" charset="0"/>
                        </a:rPr>
                        <a:t>&gt;</a:t>
                      </a:r>
                      <a:r>
                        <a:rPr kumimoji="0" lang="nl-NL" sz="1800" b="0" i="0" u="none" strike="noStrike" cap="none" normalizeH="0" baseline="0" smtClean="0">
                          <a:ln>
                            <a:noFill/>
                          </a:ln>
                          <a:solidFill>
                            <a:schemeClr val="tx1"/>
                          </a:solidFill>
                          <a:effectLst/>
                          <a:latin typeface="Times New Roman" pitchFamily="18" charset="0"/>
                        </a:rPr>
                        <a:t> 35°C (95°F)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III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1"/>
                          </a:solidFill>
                          <a:effectLst/>
                          <a:latin typeface="Times New Roman" pitchFamily="18" charset="0"/>
                        </a:rPr>
                        <a:t>Low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dirty="0" err="1" smtClean="0">
                          <a:ln>
                            <a:noFill/>
                          </a:ln>
                          <a:solidFill>
                            <a:schemeClr val="tx1"/>
                          </a:solidFill>
                          <a:effectLst/>
                          <a:latin typeface="Times New Roman" pitchFamily="18" charset="0"/>
                        </a:rPr>
                        <a:t>fp</a:t>
                      </a:r>
                      <a:r>
                        <a:rPr kumimoji="0" lang="nl-NL" sz="1800" b="0" i="0" u="none" strike="noStrike" cap="none" normalizeH="0" baseline="0" dirty="0" smtClean="0">
                          <a:ln>
                            <a:noFill/>
                          </a:ln>
                          <a:solidFill>
                            <a:schemeClr val="tx1"/>
                          </a:solidFill>
                          <a:effectLst/>
                          <a:latin typeface="Times New Roman" pitchFamily="18" charset="0"/>
                        </a:rPr>
                        <a:t> </a:t>
                      </a:r>
                      <a:r>
                        <a:rPr kumimoji="0" lang="nl-NL" sz="1800" b="0" i="0" u="none" strike="noStrike" cap="none" normalizeH="0" baseline="0" dirty="0" smtClean="0">
                          <a:ln>
                            <a:noFill/>
                          </a:ln>
                          <a:solidFill>
                            <a:schemeClr val="tx1"/>
                          </a:solidFill>
                          <a:effectLst/>
                          <a:latin typeface="Times New Roman" pitchFamily="18" charset="0"/>
                          <a:cs typeface="Times New Roman" pitchFamily="18" charset="0"/>
                        </a:rPr>
                        <a:t>&gt;</a:t>
                      </a:r>
                      <a:r>
                        <a:rPr kumimoji="0" lang="nl-NL" sz="1800" b="0" i="0" u="none" strike="noStrike" cap="none" normalizeH="0" baseline="0" dirty="0" smtClean="0">
                          <a:ln>
                            <a:noFill/>
                          </a:ln>
                          <a:solidFill>
                            <a:schemeClr val="tx1"/>
                          </a:solidFill>
                          <a:effectLst/>
                          <a:latin typeface="Times New Roman" pitchFamily="18" charset="0"/>
                        </a:rPr>
                        <a:t> 23°C (73°F) and</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dirty="0" err="1" smtClean="0">
                          <a:ln>
                            <a:noFill/>
                          </a:ln>
                          <a:solidFill>
                            <a:schemeClr val="tx1"/>
                          </a:solidFill>
                          <a:effectLst/>
                          <a:latin typeface="Times New Roman" pitchFamily="18" charset="0"/>
                        </a:rPr>
                        <a:t>fp</a:t>
                      </a:r>
                      <a:r>
                        <a:rPr kumimoji="0" lang="nl-NL" sz="1800" b="0" i="0" u="none" strike="noStrike" cap="none" normalizeH="0" baseline="0" dirty="0" smtClean="0">
                          <a:ln>
                            <a:noFill/>
                          </a:ln>
                          <a:solidFill>
                            <a:schemeClr val="tx1"/>
                          </a:solidFill>
                          <a:effectLst/>
                          <a:latin typeface="Times New Roman" pitchFamily="18" charset="0"/>
                        </a:rPr>
                        <a:t> </a:t>
                      </a:r>
                      <a:r>
                        <a:rPr kumimoji="0" lang="nl-NL" sz="18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nl-NL" sz="1800" b="0" i="0" u="none" strike="noStrike" cap="none" normalizeH="0" baseline="0" dirty="0" smtClean="0">
                          <a:ln>
                            <a:noFill/>
                          </a:ln>
                          <a:solidFill>
                            <a:schemeClr val="tx1"/>
                          </a:solidFill>
                          <a:effectLst/>
                          <a:latin typeface="Times New Roman" pitchFamily="18" charset="0"/>
                        </a:rPr>
                        <a:t> 61°C (141°F)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dirty="0" err="1" smtClean="0">
                          <a:ln>
                            <a:noFill/>
                          </a:ln>
                          <a:solidFill>
                            <a:schemeClr val="tx1"/>
                          </a:solidFill>
                          <a:effectLst/>
                          <a:latin typeface="Times New Roman" pitchFamily="18" charset="0"/>
                        </a:rPr>
                        <a:t>ibp</a:t>
                      </a:r>
                      <a:r>
                        <a:rPr kumimoji="0" lang="nl-NL" sz="1800" b="0" i="0" u="none" strike="noStrike" cap="none" normalizeH="0" baseline="0" dirty="0" smtClean="0">
                          <a:ln>
                            <a:noFill/>
                          </a:ln>
                          <a:solidFill>
                            <a:schemeClr val="tx1"/>
                          </a:solidFill>
                          <a:effectLst/>
                          <a:latin typeface="Times New Roman" pitchFamily="18" charset="0"/>
                        </a:rPr>
                        <a:t> </a:t>
                      </a:r>
                      <a:r>
                        <a:rPr kumimoji="0" lang="nl-NL" sz="1800" b="0" i="0" u="none" strike="noStrike" cap="none" normalizeH="0" baseline="0" dirty="0" smtClean="0">
                          <a:ln>
                            <a:noFill/>
                          </a:ln>
                          <a:solidFill>
                            <a:schemeClr val="tx1"/>
                          </a:solidFill>
                          <a:effectLst/>
                          <a:latin typeface="Times New Roman" pitchFamily="18" charset="0"/>
                          <a:cs typeface="Times New Roman" pitchFamily="18" charset="0"/>
                        </a:rPr>
                        <a:t>&gt;</a:t>
                      </a:r>
                      <a:r>
                        <a:rPr kumimoji="0" lang="nl-NL" sz="1800" b="0" i="0" u="none" strike="noStrike" cap="none" normalizeH="0" baseline="0" dirty="0" smtClean="0">
                          <a:ln>
                            <a:noFill/>
                          </a:ln>
                          <a:solidFill>
                            <a:schemeClr val="tx1"/>
                          </a:solidFill>
                          <a:effectLst/>
                          <a:latin typeface="Times New Roman" pitchFamily="18" charset="0"/>
                        </a:rPr>
                        <a:t> 35°C (95°F)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41"/>
          <p:cNvGrpSpPr>
            <a:grpSpLocks/>
          </p:cNvGrpSpPr>
          <p:nvPr/>
        </p:nvGrpSpPr>
        <p:grpSpPr bwMode="auto">
          <a:xfrm>
            <a:off x="250825" y="908050"/>
            <a:ext cx="4564063" cy="4789488"/>
            <a:chOff x="1200" y="108"/>
            <a:chExt cx="3552" cy="4212"/>
          </a:xfrm>
        </p:grpSpPr>
        <p:pic>
          <p:nvPicPr>
            <p:cNvPr id="47130" name="Picture 42" descr="Vaarwegen basisnet 20070606"/>
            <p:cNvPicPr>
              <a:picLocks noChangeAspect="1" noChangeArrowheads="1"/>
            </p:cNvPicPr>
            <p:nvPr/>
          </p:nvPicPr>
          <p:blipFill>
            <a:blip r:embed="rId3" cstate="print"/>
            <a:srcRect l="4710" t="10001" r="4221" b="13333"/>
            <a:stretch>
              <a:fillRect/>
            </a:stretch>
          </p:blipFill>
          <p:spPr bwMode="auto">
            <a:xfrm>
              <a:off x="1226" y="108"/>
              <a:ext cx="3511" cy="4176"/>
            </a:xfrm>
            <a:prstGeom prst="rect">
              <a:avLst/>
            </a:prstGeom>
            <a:noFill/>
            <a:ln w="9525">
              <a:noFill/>
              <a:miter lim="800000"/>
              <a:headEnd/>
              <a:tailEnd/>
            </a:ln>
          </p:spPr>
        </p:pic>
        <p:sp>
          <p:nvSpPr>
            <p:cNvPr id="47131" name="Oval 43"/>
            <p:cNvSpPr>
              <a:spLocks noChangeArrowheads="1"/>
            </p:cNvSpPr>
            <p:nvPr/>
          </p:nvSpPr>
          <p:spPr bwMode="auto">
            <a:xfrm>
              <a:off x="3744" y="2640"/>
              <a:ext cx="672" cy="480"/>
            </a:xfrm>
            <a:prstGeom prst="ellipse">
              <a:avLst/>
            </a:prstGeom>
            <a:noFill/>
            <a:ln w="12700">
              <a:solidFill>
                <a:srgbClr val="FF3300"/>
              </a:solidFill>
              <a:round/>
              <a:headEnd type="none" w="sm" len="sm"/>
              <a:tailEnd type="none" w="sm" len="sm"/>
            </a:ln>
          </p:spPr>
          <p:txBody>
            <a:bodyPr wrap="none" anchor="ctr"/>
            <a:lstStyle/>
            <a:p>
              <a:pPr algn="r">
                <a:lnSpc>
                  <a:spcPts val="3575"/>
                </a:lnSpc>
                <a:spcBef>
                  <a:spcPct val="20000"/>
                </a:spcBef>
                <a:buClr>
                  <a:schemeClr val="hlink"/>
                </a:buClr>
                <a:buFont typeface="Wingdings" pitchFamily="2" charset="2"/>
                <a:buNone/>
              </a:pPr>
              <a:endParaRPr lang="nl-NL"/>
            </a:p>
          </p:txBody>
        </p:sp>
        <p:sp>
          <p:nvSpPr>
            <p:cNvPr id="47132" name="Oval 44"/>
            <p:cNvSpPr>
              <a:spLocks noChangeArrowheads="1"/>
            </p:cNvSpPr>
            <p:nvPr/>
          </p:nvSpPr>
          <p:spPr bwMode="auto">
            <a:xfrm>
              <a:off x="4368" y="240"/>
              <a:ext cx="384" cy="288"/>
            </a:xfrm>
            <a:prstGeom prst="ellipse">
              <a:avLst/>
            </a:prstGeom>
            <a:noFill/>
            <a:ln w="12700">
              <a:solidFill>
                <a:srgbClr val="FF3300"/>
              </a:solidFill>
              <a:round/>
              <a:headEnd type="none" w="sm" len="sm"/>
              <a:tailEnd type="none" w="sm" len="sm"/>
            </a:ln>
          </p:spPr>
          <p:txBody>
            <a:bodyPr wrap="none" anchor="ctr"/>
            <a:lstStyle/>
            <a:p>
              <a:pPr algn="r">
                <a:lnSpc>
                  <a:spcPts val="3575"/>
                </a:lnSpc>
                <a:spcBef>
                  <a:spcPct val="20000"/>
                </a:spcBef>
                <a:buClr>
                  <a:schemeClr val="hlink"/>
                </a:buClr>
                <a:buFont typeface="Wingdings" pitchFamily="2" charset="2"/>
                <a:buNone/>
              </a:pPr>
              <a:endParaRPr lang="nl-NL"/>
            </a:p>
          </p:txBody>
        </p:sp>
        <p:sp>
          <p:nvSpPr>
            <p:cNvPr id="47133" name="Oval 45"/>
            <p:cNvSpPr>
              <a:spLocks noChangeArrowheads="1"/>
            </p:cNvSpPr>
            <p:nvPr/>
          </p:nvSpPr>
          <p:spPr bwMode="auto">
            <a:xfrm>
              <a:off x="2064" y="3312"/>
              <a:ext cx="480" cy="336"/>
            </a:xfrm>
            <a:prstGeom prst="ellipse">
              <a:avLst/>
            </a:prstGeom>
            <a:noFill/>
            <a:ln w="12700">
              <a:solidFill>
                <a:srgbClr val="FF3300"/>
              </a:solidFill>
              <a:round/>
              <a:headEnd type="none" w="sm" len="sm"/>
              <a:tailEnd type="none" w="sm" len="sm"/>
            </a:ln>
          </p:spPr>
          <p:txBody>
            <a:bodyPr wrap="none" anchor="ctr"/>
            <a:lstStyle/>
            <a:p>
              <a:pPr algn="r">
                <a:lnSpc>
                  <a:spcPts val="3575"/>
                </a:lnSpc>
                <a:spcBef>
                  <a:spcPct val="20000"/>
                </a:spcBef>
                <a:buClr>
                  <a:schemeClr val="hlink"/>
                </a:buClr>
                <a:buFont typeface="Wingdings" pitchFamily="2" charset="2"/>
                <a:buNone/>
              </a:pPr>
              <a:endParaRPr lang="nl-NL"/>
            </a:p>
          </p:txBody>
        </p:sp>
        <p:sp>
          <p:nvSpPr>
            <p:cNvPr id="47134" name="Oval 46"/>
            <p:cNvSpPr>
              <a:spLocks noChangeArrowheads="1"/>
            </p:cNvSpPr>
            <p:nvPr/>
          </p:nvSpPr>
          <p:spPr bwMode="auto">
            <a:xfrm>
              <a:off x="2256" y="2832"/>
              <a:ext cx="240" cy="144"/>
            </a:xfrm>
            <a:prstGeom prst="ellipse">
              <a:avLst/>
            </a:prstGeom>
            <a:noFill/>
            <a:ln w="12700">
              <a:solidFill>
                <a:srgbClr val="FF3300"/>
              </a:solidFill>
              <a:round/>
              <a:headEnd type="none" w="sm" len="sm"/>
              <a:tailEnd type="none" w="sm" len="sm"/>
            </a:ln>
          </p:spPr>
          <p:txBody>
            <a:bodyPr wrap="none" anchor="ctr"/>
            <a:lstStyle/>
            <a:p>
              <a:pPr algn="r">
                <a:lnSpc>
                  <a:spcPts val="3575"/>
                </a:lnSpc>
                <a:spcBef>
                  <a:spcPct val="20000"/>
                </a:spcBef>
                <a:buClr>
                  <a:schemeClr val="hlink"/>
                </a:buClr>
                <a:buFont typeface="Wingdings" pitchFamily="2" charset="2"/>
                <a:buNone/>
              </a:pPr>
              <a:endParaRPr lang="nl-NL"/>
            </a:p>
          </p:txBody>
        </p:sp>
        <p:sp>
          <p:nvSpPr>
            <p:cNvPr id="47135" name="Oval 47"/>
            <p:cNvSpPr>
              <a:spLocks noChangeArrowheads="1"/>
            </p:cNvSpPr>
            <p:nvPr/>
          </p:nvSpPr>
          <p:spPr bwMode="auto">
            <a:xfrm>
              <a:off x="1536" y="3360"/>
              <a:ext cx="288" cy="192"/>
            </a:xfrm>
            <a:prstGeom prst="ellipse">
              <a:avLst/>
            </a:prstGeom>
            <a:noFill/>
            <a:ln w="12700">
              <a:solidFill>
                <a:srgbClr val="FF3300"/>
              </a:solidFill>
              <a:round/>
              <a:headEnd type="none" w="sm" len="sm"/>
              <a:tailEnd type="none" w="sm" len="sm"/>
            </a:ln>
          </p:spPr>
          <p:txBody>
            <a:bodyPr wrap="none" anchor="ctr"/>
            <a:lstStyle/>
            <a:p>
              <a:pPr algn="r">
                <a:lnSpc>
                  <a:spcPts val="3575"/>
                </a:lnSpc>
                <a:spcBef>
                  <a:spcPct val="20000"/>
                </a:spcBef>
                <a:buClr>
                  <a:schemeClr val="hlink"/>
                </a:buClr>
                <a:buFont typeface="Wingdings" pitchFamily="2" charset="2"/>
                <a:buNone/>
              </a:pPr>
              <a:endParaRPr lang="nl-NL"/>
            </a:p>
          </p:txBody>
        </p:sp>
        <p:sp>
          <p:nvSpPr>
            <p:cNvPr id="47136" name="Oval 48"/>
            <p:cNvSpPr>
              <a:spLocks noChangeArrowheads="1"/>
            </p:cNvSpPr>
            <p:nvPr/>
          </p:nvSpPr>
          <p:spPr bwMode="auto">
            <a:xfrm>
              <a:off x="1296" y="3120"/>
              <a:ext cx="288" cy="192"/>
            </a:xfrm>
            <a:prstGeom prst="ellipse">
              <a:avLst/>
            </a:prstGeom>
            <a:noFill/>
            <a:ln w="12700">
              <a:solidFill>
                <a:srgbClr val="FF3300"/>
              </a:solidFill>
              <a:round/>
              <a:headEnd type="none" w="sm" len="sm"/>
              <a:tailEnd type="none" w="sm" len="sm"/>
            </a:ln>
          </p:spPr>
          <p:txBody>
            <a:bodyPr wrap="none" anchor="ctr"/>
            <a:lstStyle/>
            <a:p>
              <a:pPr algn="r">
                <a:lnSpc>
                  <a:spcPts val="3575"/>
                </a:lnSpc>
                <a:spcBef>
                  <a:spcPct val="20000"/>
                </a:spcBef>
                <a:buClr>
                  <a:schemeClr val="hlink"/>
                </a:buClr>
                <a:buFont typeface="Wingdings" pitchFamily="2" charset="2"/>
                <a:buNone/>
              </a:pPr>
              <a:endParaRPr lang="nl-NL"/>
            </a:p>
          </p:txBody>
        </p:sp>
        <p:sp>
          <p:nvSpPr>
            <p:cNvPr id="47137" name="Oval 49"/>
            <p:cNvSpPr>
              <a:spLocks noChangeArrowheads="1"/>
            </p:cNvSpPr>
            <p:nvPr/>
          </p:nvSpPr>
          <p:spPr bwMode="auto">
            <a:xfrm>
              <a:off x="1824" y="2352"/>
              <a:ext cx="480" cy="336"/>
            </a:xfrm>
            <a:prstGeom prst="ellipse">
              <a:avLst/>
            </a:prstGeom>
            <a:noFill/>
            <a:ln w="12700">
              <a:solidFill>
                <a:srgbClr val="FF3300"/>
              </a:solidFill>
              <a:round/>
              <a:headEnd type="none" w="sm" len="sm"/>
              <a:tailEnd type="none" w="sm" len="sm"/>
            </a:ln>
          </p:spPr>
          <p:txBody>
            <a:bodyPr wrap="none" anchor="ctr"/>
            <a:lstStyle/>
            <a:p>
              <a:pPr algn="r">
                <a:lnSpc>
                  <a:spcPts val="3575"/>
                </a:lnSpc>
                <a:spcBef>
                  <a:spcPct val="20000"/>
                </a:spcBef>
                <a:buClr>
                  <a:schemeClr val="hlink"/>
                </a:buClr>
                <a:buFont typeface="Wingdings" pitchFamily="2" charset="2"/>
                <a:buNone/>
              </a:pPr>
              <a:endParaRPr lang="nl-NL"/>
            </a:p>
          </p:txBody>
        </p:sp>
        <p:sp>
          <p:nvSpPr>
            <p:cNvPr id="47138" name="Oval 50"/>
            <p:cNvSpPr>
              <a:spLocks noChangeArrowheads="1"/>
            </p:cNvSpPr>
            <p:nvPr/>
          </p:nvSpPr>
          <p:spPr bwMode="auto">
            <a:xfrm>
              <a:off x="2256" y="1632"/>
              <a:ext cx="480" cy="336"/>
            </a:xfrm>
            <a:prstGeom prst="ellipse">
              <a:avLst/>
            </a:prstGeom>
            <a:noFill/>
            <a:ln w="12700">
              <a:solidFill>
                <a:srgbClr val="FF3300"/>
              </a:solidFill>
              <a:round/>
              <a:headEnd type="none" w="sm" len="sm"/>
              <a:tailEnd type="none" w="sm" len="sm"/>
            </a:ln>
          </p:spPr>
          <p:txBody>
            <a:bodyPr wrap="none" anchor="ctr"/>
            <a:lstStyle/>
            <a:p>
              <a:pPr algn="r">
                <a:lnSpc>
                  <a:spcPts val="3575"/>
                </a:lnSpc>
                <a:spcBef>
                  <a:spcPct val="20000"/>
                </a:spcBef>
                <a:buClr>
                  <a:schemeClr val="hlink"/>
                </a:buClr>
                <a:buFont typeface="Wingdings" pitchFamily="2" charset="2"/>
                <a:buNone/>
              </a:pPr>
              <a:endParaRPr lang="nl-NL"/>
            </a:p>
          </p:txBody>
        </p:sp>
        <p:sp>
          <p:nvSpPr>
            <p:cNvPr id="47139" name="Oval 51"/>
            <p:cNvSpPr>
              <a:spLocks noChangeArrowheads="1"/>
            </p:cNvSpPr>
            <p:nvPr/>
          </p:nvSpPr>
          <p:spPr bwMode="auto">
            <a:xfrm>
              <a:off x="3456" y="3840"/>
              <a:ext cx="240" cy="144"/>
            </a:xfrm>
            <a:prstGeom prst="ellipse">
              <a:avLst/>
            </a:prstGeom>
            <a:noFill/>
            <a:ln w="12700">
              <a:solidFill>
                <a:srgbClr val="FF3300"/>
              </a:solidFill>
              <a:round/>
              <a:headEnd type="none" w="sm" len="sm"/>
              <a:tailEnd type="none" w="sm" len="sm"/>
            </a:ln>
          </p:spPr>
          <p:txBody>
            <a:bodyPr wrap="none" anchor="ctr"/>
            <a:lstStyle/>
            <a:p>
              <a:pPr algn="r">
                <a:lnSpc>
                  <a:spcPts val="3575"/>
                </a:lnSpc>
                <a:spcBef>
                  <a:spcPct val="20000"/>
                </a:spcBef>
                <a:buClr>
                  <a:schemeClr val="hlink"/>
                </a:buClr>
                <a:buFont typeface="Wingdings" pitchFamily="2" charset="2"/>
                <a:buNone/>
              </a:pPr>
              <a:endParaRPr lang="nl-NL"/>
            </a:p>
          </p:txBody>
        </p:sp>
        <p:sp>
          <p:nvSpPr>
            <p:cNvPr id="47140" name="Rectangle 52"/>
            <p:cNvSpPr>
              <a:spLocks noChangeArrowheads="1"/>
            </p:cNvSpPr>
            <p:nvPr/>
          </p:nvSpPr>
          <p:spPr bwMode="auto">
            <a:xfrm>
              <a:off x="1200" y="4128"/>
              <a:ext cx="1920" cy="192"/>
            </a:xfrm>
            <a:prstGeom prst="rect">
              <a:avLst/>
            </a:prstGeom>
            <a:solidFill>
              <a:schemeClr val="bg1"/>
            </a:solidFill>
            <a:ln w="12700">
              <a:noFill/>
              <a:miter lim="800000"/>
              <a:headEnd type="none" w="sm" len="sm"/>
              <a:tailEnd type="none" w="sm" len="sm"/>
            </a:ln>
          </p:spPr>
          <p:txBody>
            <a:bodyPr wrap="none" anchor="ctr"/>
            <a:lstStyle/>
            <a:p>
              <a:pPr algn="r">
                <a:lnSpc>
                  <a:spcPts val="3575"/>
                </a:lnSpc>
                <a:spcBef>
                  <a:spcPct val="20000"/>
                </a:spcBef>
                <a:buClr>
                  <a:schemeClr val="hlink"/>
                </a:buClr>
                <a:buFont typeface="Wingdings" pitchFamily="2" charset="2"/>
                <a:buNone/>
              </a:pPr>
              <a:endParaRPr lang="nl-NL"/>
            </a:p>
          </p:txBody>
        </p:sp>
      </p:grpSp>
      <p:sp>
        <p:nvSpPr>
          <p:cNvPr id="2" name="Titel 1"/>
          <p:cNvSpPr>
            <a:spLocks noGrp="1"/>
          </p:cNvSpPr>
          <p:nvPr>
            <p:ph type="title"/>
          </p:nvPr>
        </p:nvSpPr>
        <p:spPr>
          <a:xfrm>
            <a:off x="2627313" y="260350"/>
            <a:ext cx="6348412" cy="936625"/>
          </a:xfrm>
        </p:spPr>
        <p:txBody>
          <a:bodyPr/>
          <a:lstStyle/>
          <a:p>
            <a:pPr algn="l"/>
            <a:r>
              <a:rPr lang="nl-NL" smtClean="0"/>
              <a:t>EXTERNAL SAFETY RISKS</a:t>
            </a:r>
            <a:endParaRPr lang="en-GB" smtClean="0"/>
          </a:p>
        </p:txBody>
      </p:sp>
      <p:grpSp>
        <p:nvGrpSpPr>
          <p:cNvPr id="47107" name="Group 14"/>
          <p:cNvGrpSpPr>
            <a:grpSpLocks/>
          </p:cNvGrpSpPr>
          <p:nvPr/>
        </p:nvGrpSpPr>
        <p:grpSpPr bwMode="auto">
          <a:xfrm>
            <a:off x="317500" y="4927600"/>
            <a:ext cx="4946650" cy="1814513"/>
            <a:chOff x="126" y="768"/>
            <a:chExt cx="5058" cy="2432"/>
          </a:xfrm>
        </p:grpSpPr>
        <p:sp>
          <p:nvSpPr>
            <p:cNvPr id="47109" name="Freeform 15"/>
            <p:cNvSpPr>
              <a:spLocks/>
            </p:cNvSpPr>
            <p:nvPr/>
          </p:nvSpPr>
          <p:spPr bwMode="auto">
            <a:xfrm>
              <a:off x="958" y="1934"/>
              <a:ext cx="4226" cy="949"/>
            </a:xfrm>
            <a:custGeom>
              <a:avLst/>
              <a:gdLst>
                <a:gd name="T0" fmla="*/ 4226 w 4226"/>
                <a:gd name="T1" fmla="*/ 378 h 949"/>
                <a:gd name="T2" fmla="*/ 3614 w 4226"/>
                <a:gd name="T3" fmla="*/ 484 h 949"/>
                <a:gd name="T4" fmla="*/ 2402 w 4226"/>
                <a:gd name="T5" fmla="*/ 575 h 949"/>
                <a:gd name="T6" fmla="*/ 1909 w 4226"/>
                <a:gd name="T7" fmla="*/ 546 h 949"/>
                <a:gd name="T8" fmla="*/ 1769 w 4226"/>
                <a:gd name="T9" fmla="*/ 816 h 949"/>
                <a:gd name="T10" fmla="*/ 1315 w 4226"/>
                <a:gd name="T11" fmla="*/ 949 h 949"/>
                <a:gd name="T12" fmla="*/ 905 w 4226"/>
                <a:gd name="T13" fmla="*/ 831 h 949"/>
                <a:gd name="T14" fmla="*/ 634 w 4226"/>
                <a:gd name="T15" fmla="*/ 353 h 949"/>
                <a:gd name="T16" fmla="*/ 228 w 4226"/>
                <a:gd name="T17" fmla="*/ 210 h 949"/>
                <a:gd name="T18" fmla="*/ 0 w 4226"/>
                <a:gd name="T19" fmla="*/ 0 h 949"/>
                <a:gd name="T20" fmla="*/ 4196 w 4226"/>
                <a:gd name="T21" fmla="*/ 9 h 949"/>
                <a:gd name="T22" fmla="*/ 4226 w 4226"/>
                <a:gd name="T23" fmla="*/ 378 h 9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26"/>
                <a:gd name="T37" fmla="*/ 0 h 949"/>
                <a:gd name="T38" fmla="*/ 4226 w 4226"/>
                <a:gd name="T39" fmla="*/ 949 h 9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26" h="949">
                  <a:moveTo>
                    <a:pt x="4226" y="378"/>
                  </a:moveTo>
                  <a:lnTo>
                    <a:pt x="3614" y="484"/>
                  </a:lnTo>
                  <a:lnTo>
                    <a:pt x="2402" y="575"/>
                  </a:lnTo>
                  <a:lnTo>
                    <a:pt x="1909" y="546"/>
                  </a:lnTo>
                  <a:lnTo>
                    <a:pt x="1769" y="816"/>
                  </a:lnTo>
                  <a:lnTo>
                    <a:pt x="1315" y="949"/>
                  </a:lnTo>
                  <a:lnTo>
                    <a:pt x="905" y="831"/>
                  </a:lnTo>
                  <a:lnTo>
                    <a:pt x="634" y="353"/>
                  </a:lnTo>
                  <a:lnTo>
                    <a:pt x="228" y="210"/>
                  </a:lnTo>
                  <a:lnTo>
                    <a:pt x="0" y="0"/>
                  </a:lnTo>
                  <a:lnTo>
                    <a:pt x="4196" y="9"/>
                  </a:lnTo>
                  <a:lnTo>
                    <a:pt x="4226" y="378"/>
                  </a:lnTo>
                  <a:close/>
                </a:path>
              </a:pathLst>
            </a:custGeom>
            <a:solidFill>
              <a:srgbClr val="3399FF"/>
            </a:solidFill>
            <a:ln w="9525">
              <a:noFill/>
              <a:round/>
              <a:headEnd/>
              <a:tailEnd/>
            </a:ln>
          </p:spPr>
          <p:txBody>
            <a:bodyPr/>
            <a:lstStyle/>
            <a:p>
              <a:endParaRPr lang="nl-NL"/>
            </a:p>
          </p:txBody>
        </p:sp>
        <p:sp>
          <p:nvSpPr>
            <p:cNvPr id="47110" name="Freeform 16"/>
            <p:cNvSpPr>
              <a:spLocks/>
            </p:cNvSpPr>
            <p:nvPr/>
          </p:nvSpPr>
          <p:spPr bwMode="auto">
            <a:xfrm>
              <a:off x="1013" y="1943"/>
              <a:ext cx="4171" cy="940"/>
            </a:xfrm>
            <a:custGeom>
              <a:avLst/>
              <a:gdLst>
                <a:gd name="T0" fmla="*/ 4171 w 4171"/>
                <a:gd name="T1" fmla="*/ 369 h 940"/>
                <a:gd name="T2" fmla="*/ 3559 w 4171"/>
                <a:gd name="T3" fmla="*/ 475 h 940"/>
                <a:gd name="T4" fmla="*/ 2347 w 4171"/>
                <a:gd name="T5" fmla="*/ 566 h 940"/>
                <a:gd name="T6" fmla="*/ 1854 w 4171"/>
                <a:gd name="T7" fmla="*/ 537 h 940"/>
                <a:gd name="T8" fmla="*/ 1714 w 4171"/>
                <a:gd name="T9" fmla="*/ 807 h 940"/>
                <a:gd name="T10" fmla="*/ 1260 w 4171"/>
                <a:gd name="T11" fmla="*/ 940 h 940"/>
                <a:gd name="T12" fmla="*/ 850 w 4171"/>
                <a:gd name="T13" fmla="*/ 822 h 940"/>
                <a:gd name="T14" fmla="*/ 579 w 4171"/>
                <a:gd name="T15" fmla="*/ 344 h 940"/>
                <a:gd name="T16" fmla="*/ 155 w 4171"/>
                <a:gd name="T17" fmla="*/ 197 h 940"/>
                <a:gd name="T18" fmla="*/ 0 w 4171"/>
                <a:gd name="T19" fmla="*/ 9 h 940"/>
                <a:gd name="T20" fmla="*/ 4123 w 4171"/>
                <a:gd name="T21" fmla="*/ 0 h 9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71"/>
                <a:gd name="T34" fmla="*/ 0 h 940"/>
                <a:gd name="T35" fmla="*/ 4171 w 4171"/>
                <a:gd name="T36" fmla="*/ 940 h 9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71" h="940">
                  <a:moveTo>
                    <a:pt x="4171" y="369"/>
                  </a:moveTo>
                  <a:lnTo>
                    <a:pt x="3559" y="475"/>
                  </a:lnTo>
                  <a:lnTo>
                    <a:pt x="2347" y="566"/>
                  </a:lnTo>
                  <a:lnTo>
                    <a:pt x="1854" y="537"/>
                  </a:lnTo>
                  <a:lnTo>
                    <a:pt x="1714" y="807"/>
                  </a:lnTo>
                  <a:lnTo>
                    <a:pt x="1260" y="940"/>
                  </a:lnTo>
                  <a:lnTo>
                    <a:pt x="850" y="822"/>
                  </a:lnTo>
                  <a:lnTo>
                    <a:pt x="579" y="344"/>
                  </a:lnTo>
                  <a:lnTo>
                    <a:pt x="155" y="197"/>
                  </a:lnTo>
                  <a:lnTo>
                    <a:pt x="0" y="9"/>
                  </a:lnTo>
                  <a:lnTo>
                    <a:pt x="4123" y="0"/>
                  </a:lnTo>
                </a:path>
              </a:pathLst>
            </a:custGeom>
            <a:noFill/>
            <a:ln w="9525">
              <a:solidFill>
                <a:srgbClr val="000000"/>
              </a:solidFill>
              <a:round/>
              <a:headEnd/>
              <a:tailEnd/>
            </a:ln>
          </p:spPr>
          <p:txBody>
            <a:bodyPr/>
            <a:lstStyle/>
            <a:p>
              <a:endParaRPr lang="nl-NL"/>
            </a:p>
          </p:txBody>
        </p:sp>
        <p:grpSp>
          <p:nvGrpSpPr>
            <p:cNvPr id="47111" name="Group 17"/>
            <p:cNvGrpSpPr>
              <a:grpSpLocks/>
            </p:cNvGrpSpPr>
            <p:nvPr/>
          </p:nvGrpSpPr>
          <p:grpSpPr bwMode="auto">
            <a:xfrm flipH="1">
              <a:off x="3533" y="1926"/>
              <a:ext cx="1033" cy="571"/>
              <a:chOff x="1327" y="2068"/>
              <a:chExt cx="855" cy="368"/>
            </a:xfrm>
          </p:grpSpPr>
          <p:sp>
            <p:nvSpPr>
              <p:cNvPr id="47128" name="Freeform 18"/>
              <p:cNvSpPr>
                <a:spLocks/>
              </p:cNvSpPr>
              <p:nvPr/>
            </p:nvSpPr>
            <p:spPr bwMode="auto">
              <a:xfrm>
                <a:off x="1327" y="2068"/>
                <a:ext cx="855" cy="368"/>
              </a:xfrm>
              <a:custGeom>
                <a:avLst/>
                <a:gdLst>
                  <a:gd name="T0" fmla="*/ 855 w 855"/>
                  <a:gd name="T1" fmla="*/ 368 h 368"/>
                  <a:gd name="T2" fmla="*/ 663 w 855"/>
                  <a:gd name="T3" fmla="*/ 204 h 368"/>
                  <a:gd name="T4" fmla="*/ 454 w 855"/>
                  <a:gd name="T5" fmla="*/ 0 h 368"/>
                  <a:gd name="T6" fmla="*/ 359 w 855"/>
                  <a:gd name="T7" fmla="*/ 4 h 368"/>
                  <a:gd name="T8" fmla="*/ 265 w 855"/>
                  <a:gd name="T9" fmla="*/ 164 h 368"/>
                  <a:gd name="T10" fmla="*/ 193 w 855"/>
                  <a:gd name="T11" fmla="*/ 229 h 368"/>
                  <a:gd name="T12" fmla="*/ 0 w 855"/>
                  <a:gd name="T13" fmla="*/ 313 h 368"/>
                  <a:gd name="T14" fmla="*/ 625 w 855"/>
                  <a:gd name="T15" fmla="*/ 359 h 368"/>
                  <a:gd name="T16" fmla="*/ 855 w 855"/>
                  <a:gd name="T17" fmla="*/ 368 h 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5"/>
                  <a:gd name="T28" fmla="*/ 0 h 368"/>
                  <a:gd name="T29" fmla="*/ 855 w 855"/>
                  <a:gd name="T30" fmla="*/ 368 h 3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5" h="368">
                    <a:moveTo>
                      <a:pt x="855" y="368"/>
                    </a:moveTo>
                    <a:lnTo>
                      <a:pt x="663" y="204"/>
                    </a:lnTo>
                    <a:lnTo>
                      <a:pt x="454" y="0"/>
                    </a:lnTo>
                    <a:lnTo>
                      <a:pt x="359" y="4"/>
                    </a:lnTo>
                    <a:lnTo>
                      <a:pt x="265" y="164"/>
                    </a:lnTo>
                    <a:lnTo>
                      <a:pt x="193" y="229"/>
                    </a:lnTo>
                    <a:lnTo>
                      <a:pt x="0" y="313"/>
                    </a:lnTo>
                    <a:lnTo>
                      <a:pt x="625" y="359"/>
                    </a:lnTo>
                    <a:lnTo>
                      <a:pt x="855" y="368"/>
                    </a:lnTo>
                    <a:close/>
                  </a:path>
                </a:pathLst>
              </a:custGeom>
              <a:solidFill>
                <a:srgbClr val="000000"/>
              </a:solidFill>
              <a:ln w="9525">
                <a:noFill/>
                <a:round/>
                <a:headEnd/>
                <a:tailEnd/>
              </a:ln>
            </p:spPr>
            <p:txBody>
              <a:bodyPr/>
              <a:lstStyle/>
              <a:p>
                <a:endParaRPr lang="nl-NL"/>
              </a:p>
            </p:txBody>
          </p:sp>
          <p:sp>
            <p:nvSpPr>
              <p:cNvPr id="47129" name="Freeform 19"/>
              <p:cNvSpPr>
                <a:spLocks/>
              </p:cNvSpPr>
              <p:nvPr/>
            </p:nvSpPr>
            <p:spPr bwMode="auto">
              <a:xfrm>
                <a:off x="1327" y="2068"/>
                <a:ext cx="855" cy="368"/>
              </a:xfrm>
              <a:custGeom>
                <a:avLst/>
                <a:gdLst>
                  <a:gd name="T0" fmla="*/ 855 w 855"/>
                  <a:gd name="T1" fmla="*/ 368 h 368"/>
                  <a:gd name="T2" fmla="*/ 663 w 855"/>
                  <a:gd name="T3" fmla="*/ 204 h 368"/>
                  <a:gd name="T4" fmla="*/ 454 w 855"/>
                  <a:gd name="T5" fmla="*/ 0 h 368"/>
                  <a:gd name="T6" fmla="*/ 359 w 855"/>
                  <a:gd name="T7" fmla="*/ 4 h 368"/>
                  <a:gd name="T8" fmla="*/ 265 w 855"/>
                  <a:gd name="T9" fmla="*/ 164 h 368"/>
                  <a:gd name="T10" fmla="*/ 193 w 855"/>
                  <a:gd name="T11" fmla="*/ 229 h 368"/>
                  <a:gd name="T12" fmla="*/ 0 w 855"/>
                  <a:gd name="T13" fmla="*/ 313 h 368"/>
                  <a:gd name="T14" fmla="*/ 625 w 855"/>
                  <a:gd name="T15" fmla="*/ 359 h 368"/>
                  <a:gd name="T16" fmla="*/ 0 60000 65536"/>
                  <a:gd name="T17" fmla="*/ 0 60000 65536"/>
                  <a:gd name="T18" fmla="*/ 0 60000 65536"/>
                  <a:gd name="T19" fmla="*/ 0 60000 65536"/>
                  <a:gd name="T20" fmla="*/ 0 60000 65536"/>
                  <a:gd name="T21" fmla="*/ 0 60000 65536"/>
                  <a:gd name="T22" fmla="*/ 0 60000 65536"/>
                  <a:gd name="T23" fmla="*/ 0 60000 65536"/>
                  <a:gd name="T24" fmla="*/ 0 w 855"/>
                  <a:gd name="T25" fmla="*/ 0 h 368"/>
                  <a:gd name="T26" fmla="*/ 855 w 855"/>
                  <a:gd name="T27" fmla="*/ 368 h 3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5" h="368">
                    <a:moveTo>
                      <a:pt x="855" y="368"/>
                    </a:moveTo>
                    <a:lnTo>
                      <a:pt x="663" y="204"/>
                    </a:lnTo>
                    <a:lnTo>
                      <a:pt x="454" y="0"/>
                    </a:lnTo>
                    <a:lnTo>
                      <a:pt x="359" y="4"/>
                    </a:lnTo>
                    <a:lnTo>
                      <a:pt x="265" y="164"/>
                    </a:lnTo>
                    <a:lnTo>
                      <a:pt x="193" y="229"/>
                    </a:lnTo>
                    <a:lnTo>
                      <a:pt x="0" y="313"/>
                    </a:lnTo>
                    <a:lnTo>
                      <a:pt x="625" y="359"/>
                    </a:lnTo>
                  </a:path>
                </a:pathLst>
              </a:custGeom>
              <a:noFill/>
              <a:ln w="9525">
                <a:solidFill>
                  <a:srgbClr val="000000"/>
                </a:solidFill>
                <a:round/>
                <a:headEnd/>
                <a:tailEnd/>
              </a:ln>
            </p:spPr>
            <p:txBody>
              <a:bodyPr/>
              <a:lstStyle/>
              <a:p>
                <a:endParaRPr lang="nl-NL"/>
              </a:p>
            </p:txBody>
          </p:sp>
        </p:grpSp>
        <p:sp>
          <p:nvSpPr>
            <p:cNvPr id="47112" name="Rectangle 20"/>
            <p:cNvSpPr>
              <a:spLocks noChangeArrowheads="1"/>
            </p:cNvSpPr>
            <p:nvPr/>
          </p:nvSpPr>
          <p:spPr bwMode="auto">
            <a:xfrm flipH="1">
              <a:off x="1728" y="1824"/>
              <a:ext cx="98" cy="185"/>
            </a:xfrm>
            <a:prstGeom prst="rect">
              <a:avLst/>
            </a:prstGeom>
            <a:solidFill>
              <a:srgbClr val="FF0000"/>
            </a:solidFill>
            <a:ln w="9525">
              <a:solidFill>
                <a:srgbClr val="000000"/>
              </a:solidFill>
              <a:miter lim="800000"/>
              <a:headEnd/>
              <a:tailEnd/>
            </a:ln>
          </p:spPr>
          <p:txBody>
            <a:bodyPr/>
            <a:lstStyle/>
            <a:p>
              <a:pPr algn="r">
                <a:lnSpc>
                  <a:spcPts val="3575"/>
                </a:lnSpc>
                <a:spcBef>
                  <a:spcPct val="20000"/>
                </a:spcBef>
                <a:buClr>
                  <a:schemeClr val="hlink"/>
                </a:buClr>
                <a:buFont typeface="Wingdings" pitchFamily="2" charset="2"/>
                <a:buNone/>
              </a:pPr>
              <a:endParaRPr lang="nl-NL"/>
            </a:p>
          </p:txBody>
        </p:sp>
        <p:sp>
          <p:nvSpPr>
            <p:cNvPr id="47113" name="Rectangle 21"/>
            <p:cNvSpPr>
              <a:spLocks noChangeArrowheads="1"/>
            </p:cNvSpPr>
            <p:nvPr/>
          </p:nvSpPr>
          <p:spPr bwMode="auto">
            <a:xfrm flipH="1">
              <a:off x="2340" y="2318"/>
              <a:ext cx="100" cy="194"/>
            </a:xfrm>
            <a:prstGeom prst="rect">
              <a:avLst/>
            </a:prstGeom>
            <a:noFill/>
            <a:ln w="9525">
              <a:noFill/>
              <a:miter lim="800000"/>
              <a:headEnd/>
              <a:tailEnd/>
            </a:ln>
          </p:spPr>
          <p:txBody>
            <a:bodyPr/>
            <a:lstStyle/>
            <a:p>
              <a:pPr algn="r">
                <a:lnSpc>
                  <a:spcPts val="3575"/>
                </a:lnSpc>
                <a:spcBef>
                  <a:spcPct val="20000"/>
                </a:spcBef>
                <a:buClr>
                  <a:schemeClr val="hlink"/>
                </a:buClr>
                <a:buFont typeface="Wingdings" pitchFamily="2" charset="2"/>
                <a:buNone/>
              </a:pPr>
              <a:endParaRPr lang="nl-NL"/>
            </a:p>
          </p:txBody>
        </p:sp>
        <p:sp>
          <p:nvSpPr>
            <p:cNvPr id="47114" name="Line 22"/>
            <p:cNvSpPr>
              <a:spLocks noChangeShapeType="1"/>
            </p:cNvSpPr>
            <p:nvPr/>
          </p:nvSpPr>
          <p:spPr bwMode="auto">
            <a:xfrm flipH="1">
              <a:off x="480" y="768"/>
              <a:ext cx="1" cy="1029"/>
            </a:xfrm>
            <a:prstGeom prst="line">
              <a:avLst/>
            </a:prstGeom>
            <a:noFill/>
            <a:ln w="9525">
              <a:solidFill>
                <a:srgbClr val="000000"/>
              </a:solidFill>
              <a:round/>
              <a:headEnd/>
              <a:tailEnd/>
            </a:ln>
          </p:spPr>
          <p:txBody>
            <a:bodyPr/>
            <a:lstStyle/>
            <a:p>
              <a:endParaRPr lang="pt-BR"/>
            </a:p>
          </p:txBody>
        </p:sp>
        <p:sp>
          <p:nvSpPr>
            <p:cNvPr id="47115" name="Rectangle 23"/>
            <p:cNvSpPr>
              <a:spLocks noChangeArrowheads="1"/>
            </p:cNvSpPr>
            <p:nvPr/>
          </p:nvSpPr>
          <p:spPr bwMode="auto">
            <a:xfrm flipH="1">
              <a:off x="3382" y="2545"/>
              <a:ext cx="1037" cy="608"/>
            </a:xfrm>
            <a:prstGeom prst="rect">
              <a:avLst/>
            </a:prstGeom>
            <a:noFill/>
            <a:ln w="9525">
              <a:noFill/>
              <a:miter lim="800000"/>
              <a:headEnd/>
              <a:tailEnd/>
            </a:ln>
          </p:spPr>
          <p:txBody>
            <a:bodyPr wrap="none" lIns="0" tIns="0" rIns="0" bIns="0">
              <a:spAutoFit/>
            </a:bodyPr>
            <a:lstStyle/>
            <a:p>
              <a:pPr algn="r">
                <a:lnSpc>
                  <a:spcPts val="3575"/>
                </a:lnSpc>
                <a:spcBef>
                  <a:spcPct val="20000"/>
                </a:spcBef>
                <a:buClr>
                  <a:schemeClr val="hlink"/>
                </a:buClr>
                <a:buFont typeface="Wingdings" pitchFamily="2" charset="2"/>
                <a:buNone/>
              </a:pPr>
              <a:r>
                <a:rPr lang="nl-NL" sz="1400" b="1">
                  <a:solidFill>
                    <a:srgbClr val="000000"/>
                  </a:solidFill>
                </a:rPr>
                <a:t>Zomerdijk</a:t>
              </a:r>
              <a:endParaRPr lang="nl-NL" sz="3600">
                <a:latin typeface="Times New Roman" pitchFamily="18" charset="0"/>
              </a:endParaRPr>
            </a:p>
          </p:txBody>
        </p:sp>
        <p:grpSp>
          <p:nvGrpSpPr>
            <p:cNvPr id="47116" name="Group 24"/>
            <p:cNvGrpSpPr>
              <a:grpSpLocks/>
            </p:cNvGrpSpPr>
            <p:nvPr/>
          </p:nvGrpSpPr>
          <p:grpSpPr bwMode="auto">
            <a:xfrm flipH="1">
              <a:off x="240" y="1732"/>
              <a:ext cx="1357" cy="724"/>
              <a:chOff x="3783" y="1943"/>
              <a:chExt cx="1123" cy="467"/>
            </a:xfrm>
          </p:grpSpPr>
          <p:sp>
            <p:nvSpPr>
              <p:cNvPr id="47126" name="Freeform 25"/>
              <p:cNvSpPr>
                <a:spLocks/>
              </p:cNvSpPr>
              <p:nvPr/>
            </p:nvSpPr>
            <p:spPr bwMode="auto">
              <a:xfrm>
                <a:off x="3783" y="1943"/>
                <a:ext cx="1123" cy="467"/>
              </a:xfrm>
              <a:custGeom>
                <a:avLst/>
                <a:gdLst>
                  <a:gd name="T0" fmla="*/ 1113 w 1123"/>
                  <a:gd name="T1" fmla="*/ 0 h 467"/>
                  <a:gd name="T2" fmla="*/ 709 w 1123"/>
                  <a:gd name="T3" fmla="*/ 17 h 467"/>
                  <a:gd name="T4" fmla="*/ 558 w 1123"/>
                  <a:gd name="T5" fmla="*/ 91 h 467"/>
                  <a:gd name="T6" fmla="*/ 419 w 1123"/>
                  <a:gd name="T7" fmla="*/ 174 h 467"/>
                  <a:gd name="T8" fmla="*/ 405 w 1123"/>
                  <a:gd name="T9" fmla="*/ 187 h 467"/>
                  <a:gd name="T10" fmla="*/ 392 w 1123"/>
                  <a:gd name="T11" fmla="*/ 198 h 467"/>
                  <a:gd name="T12" fmla="*/ 368 w 1123"/>
                  <a:gd name="T13" fmla="*/ 222 h 467"/>
                  <a:gd name="T14" fmla="*/ 354 w 1123"/>
                  <a:gd name="T15" fmla="*/ 235 h 467"/>
                  <a:gd name="T16" fmla="*/ 340 w 1123"/>
                  <a:gd name="T17" fmla="*/ 248 h 467"/>
                  <a:gd name="T18" fmla="*/ 320 w 1123"/>
                  <a:gd name="T19" fmla="*/ 259 h 467"/>
                  <a:gd name="T20" fmla="*/ 296 w 1123"/>
                  <a:gd name="T21" fmla="*/ 272 h 467"/>
                  <a:gd name="T22" fmla="*/ 281 w 1123"/>
                  <a:gd name="T23" fmla="*/ 278 h 467"/>
                  <a:gd name="T24" fmla="*/ 263 w 1123"/>
                  <a:gd name="T25" fmla="*/ 285 h 467"/>
                  <a:gd name="T26" fmla="*/ 242 w 1123"/>
                  <a:gd name="T27" fmla="*/ 290 h 467"/>
                  <a:gd name="T28" fmla="*/ 219 w 1123"/>
                  <a:gd name="T29" fmla="*/ 297 h 467"/>
                  <a:gd name="T30" fmla="*/ 170 w 1123"/>
                  <a:gd name="T31" fmla="*/ 312 h 467"/>
                  <a:gd name="T32" fmla="*/ 119 w 1123"/>
                  <a:gd name="T33" fmla="*/ 324 h 467"/>
                  <a:gd name="T34" fmla="*/ 93 w 1123"/>
                  <a:gd name="T35" fmla="*/ 331 h 467"/>
                  <a:gd name="T36" fmla="*/ 70 w 1123"/>
                  <a:gd name="T37" fmla="*/ 337 h 467"/>
                  <a:gd name="T38" fmla="*/ 49 w 1123"/>
                  <a:gd name="T39" fmla="*/ 344 h 467"/>
                  <a:gd name="T40" fmla="*/ 31 w 1123"/>
                  <a:gd name="T41" fmla="*/ 350 h 467"/>
                  <a:gd name="T42" fmla="*/ 17 w 1123"/>
                  <a:gd name="T43" fmla="*/ 355 h 467"/>
                  <a:gd name="T44" fmla="*/ 5 w 1123"/>
                  <a:gd name="T45" fmla="*/ 361 h 467"/>
                  <a:gd name="T46" fmla="*/ 0 w 1123"/>
                  <a:gd name="T47" fmla="*/ 367 h 467"/>
                  <a:gd name="T48" fmla="*/ 0 w 1123"/>
                  <a:gd name="T49" fmla="*/ 372 h 467"/>
                  <a:gd name="T50" fmla="*/ 354 w 1123"/>
                  <a:gd name="T51" fmla="*/ 423 h 467"/>
                  <a:gd name="T52" fmla="*/ 708 w 1123"/>
                  <a:gd name="T53" fmla="*/ 453 h 467"/>
                  <a:gd name="T54" fmla="*/ 1123 w 1123"/>
                  <a:gd name="T55" fmla="*/ 467 h 467"/>
                  <a:gd name="T56" fmla="*/ 1113 w 1123"/>
                  <a:gd name="T57" fmla="*/ 0 h 4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23"/>
                  <a:gd name="T88" fmla="*/ 0 h 467"/>
                  <a:gd name="T89" fmla="*/ 1123 w 1123"/>
                  <a:gd name="T90" fmla="*/ 467 h 4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23" h="467">
                    <a:moveTo>
                      <a:pt x="1113" y="0"/>
                    </a:moveTo>
                    <a:lnTo>
                      <a:pt x="709" y="17"/>
                    </a:lnTo>
                    <a:lnTo>
                      <a:pt x="558" y="91"/>
                    </a:lnTo>
                    <a:lnTo>
                      <a:pt x="419" y="174"/>
                    </a:lnTo>
                    <a:lnTo>
                      <a:pt x="405" y="187"/>
                    </a:lnTo>
                    <a:lnTo>
                      <a:pt x="392" y="198"/>
                    </a:lnTo>
                    <a:lnTo>
                      <a:pt x="368" y="222"/>
                    </a:lnTo>
                    <a:lnTo>
                      <a:pt x="354" y="235"/>
                    </a:lnTo>
                    <a:lnTo>
                      <a:pt x="340" y="248"/>
                    </a:lnTo>
                    <a:lnTo>
                      <a:pt x="320" y="259"/>
                    </a:lnTo>
                    <a:lnTo>
                      <a:pt x="296" y="272"/>
                    </a:lnTo>
                    <a:lnTo>
                      <a:pt x="281" y="278"/>
                    </a:lnTo>
                    <a:lnTo>
                      <a:pt x="263" y="285"/>
                    </a:lnTo>
                    <a:lnTo>
                      <a:pt x="242" y="290"/>
                    </a:lnTo>
                    <a:lnTo>
                      <a:pt x="219" y="297"/>
                    </a:lnTo>
                    <a:lnTo>
                      <a:pt x="170" y="312"/>
                    </a:lnTo>
                    <a:lnTo>
                      <a:pt x="119" y="324"/>
                    </a:lnTo>
                    <a:lnTo>
                      <a:pt x="93" y="331"/>
                    </a:lnTo>
                    <a:lnTo>
                      <a:pt x="70" y="337"/>
                    </a:lnTo>
                    <a:lnTo>
                      <a:pt x="49" y="344"/>
                    </a:lnTo>
                    <a:lnTo>
                      <a:pt x="31" y="350"/>
                    </a:lnTo>
                    <a:lnTo>
                      <a:pt x="17" y="355"/>
                    </a:lnTo>
                    <a:lnTo>
                      <a:pt x="5" y="361"/>
                    </a:lnTo>
                    <a:lnTo>
                      <a:pt x="0" y="367"/>
                    </a:lnTo>
                    <a:lnTo>
                      <a:pt x="0" y="372"/>
                    </a:lnTo>
                    <a:lnTo>
                      <a:pt x="354" y="423"/>
                    </a:lnTo>
                    <a:lnTo>
                      <a:pt x="708" y="453"/>
                    </a:lnTo>
                    <a:lnTo>
                      <a:pt x="1123" y="467"/>
                    </a:lnTo>
                    <a:lnTo>
                      <a:pt x="1113" y="0"/>
                    </a:lnTo>
                    <a:close/>
                  </a:path>
                </a:pathLst>
              </a:custGeom>
              <a:solidFill>
                <a:srgbClr val="000000"/>
              </a:solidFill>
              <a:ln w="9525">
                <a:noFill/>
                <a:round/>
                <a:headEnd/>
                <a:tailEnd/>
              </a:ln>
            </p:spPr>
            <p:txBody>
              <a:bodyPr/>
              <a:lstStyle/>
              <a:p>
                <a:endParaRPr lang="nl-NL"/>
              </a:p>
            </p:txBody>
          </p:sp>
          <p:sp>
            <p:nvSpPr>
              <p:cNvPr id="47127" name="Freeform 26"/>
              <p:cNvSpPr>
                <a:spLocks/>
              </p:cNvSpPr>
              <p:nvPr/>
            </p:nvSpPr>
            <p:spPr bwMode="auto">
              <a:xfrm>
                <a:off x="3783" y="1943"/>
                <a:ext cx="1123" cy="467"/>
              </a:xfrm>
              <a:custGeom>
                <a:avLst/>
                <a:gdLst>
                  <a:gd name="T0" fmla="*/ 1113 w 1123"/>
                  <a:gd name="T1" fmla="*/ 0 h 467"/>
                  <a:gd name="T2" fmla="*/ 709 w 1123"/>
                  <a:gd name="T3" fmla="*/ 17 h 467"/>
                  <a:gd name="T4" fmla="*/ 558 w 1123"/>
                  <a:gd name="T5" fmla="*/ 91 h 467"/>
                  <a:gd name="T6" fmla="*/ 419 w 1123"/>
                  <a:gd name="T7" fmla="*/ 174 h 467"/>
                  <a:gd name="T8" fmla="*/ 405 w 1123"/>
                  <a:gd name="T9" fmla="*/ 187 h 467"/>
                  <a:gd name="T10" fmla="*/ 392 w 1123"/>
                  <a:gd name="T11" fmla="*/ 198 h 467"/>
                  <a:gd name="T12" fmla="*/ 368 w 1123"/>
                  <a:gd name="T13" fmla="*/ 222 h 467"/>
                  <a:gd name="T14" fmla="*/ 354 w 1123"/>
                  <a:gd name="T15" fmla="*/ 235 h 467"/>
                  <a:gd name="T16" fmla="*/ 340 w 1123"/>
                  <a:gd name="T17" fmla="*/ 248 h 467"/>
                  <a:gd name="T18" fmla="*/ 320 w 1123"/>
                  <a:gd name="T19" fmla="*/ 259 h 467"/>
                  <a:gd name="T20" fmla="*/ 296 w 1123"/>
                  <a:gd name="T21" fmla="*/ 272 h 467"/>
                  <a:gd name="T22" fmla="*/ 281 w 1123"/>
                  <a:gd name="T23" fmla="*/ 278 h 467"/>
                  <a:gd name="T24" fmla="*/ 263 w 1123"/>
                  <a:gd name="T25" fmla="*/ 285 h 467"/>
                  <a:gd name="T26" fmla="*/ 242 w 1123"/>
                  <a:gd name="T27" fmla="*/ 290 h 467"/>
                  <a:gd name="T28" fmla="*/ 219 w 1123"/>
                  <a:gd name="T29" fmla="*/ 297 h 467"/>
                  <a:gd name="T30" fmla="*/ 170 w 1123"/>
                  <a:gd name="T31" fmla="*/ 312 h 467"/>
                  <a:gd name="T32" fmla="*/ 119 w 1123"/>
                  <a:gd name="T33" fmla="*/ 324 h 467"/>
                  <a:gd name="T34" fmla="*/ 93 w 1123"/>
                  <a:gd name="T35" fmla="*/ 331 h 467"/>
                  <a:gd name="T36" fmla="*/ 70 w 1123"/>
                  <a:gd name="T37" fmla="*/ 337 h 467"/>
                  <a:gd name="T38" fmla="*/ 49 w 1123"/>
                  <a:gd name="T39" fmla="*/ 344 h 467"/>
                  <a:gd name="T40" fmla="*/ 31 w 1123"/>
                  <a:gd name="T41" fmla="*/ 350 h 467"/>
                  <a:gd name="T42" fmla="*/ 17 w 1123"/>
                  <a:gd name="T43" fmla="*/ 355 h 467"/>
                  <a:gd name="T44" fmla="*/ 5 w 1123"/>
                  <a:gd name="T45" fmla="*/ 361 h 467"/>
                  <a:gd name="T46" fmla="*/ 0 w 1123"/>
                  <a:gd name="T47" fmla="*/ 367 h 467"/>
                  <a:gd name="T48" fmla="*/ 0 w 1123"/>
                  <a:gd name="T49" fmla="*/ 372 h 467"/>
                  <a:gd name="T50" fmla="*/ 354 w 1123"/>
                  <a:gd name="T51" fmla="*/ 423 h 467"/>
                  <a:gd name="T52" fmla="*/ 708 w 1123"/>
                  <a:gd name="T53" fmla="*/ 453 h 467"/>
                  <a:gd name="T54" fmla="*/ 1123 w 1123"/>
                  <a:gd name="T55" fmla="*/ 467 h 4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3"/>
                  <a:gd name="T85" fmla="*/ 0 h 467"/>
                  <a:gd name="T86" fmla="*/ 1123 w 1123"/>
                  <a:gd name="T87" fmla="*/ 467 h 4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3" h="467">
                    <a:moveTo>
                      <a:pt x="1113" y="0"/>
                    </a:moveTo>
                    <a:lnTo>
                      <a:pt x="709" y="17"/>
                    </a:lnTo>
                    <a:lnTo>
                      <a:pt x="558" y="91"/>
                    </a:lnTo>
                    <a:lnTo>
                      <a:pt x="419" y="174"/>
                    </a:lnTo>
                    <a:lnTo>
                      <a:pt x="405" y="187"/>
                    </a:lnTo>
                    <a:lnTo>
                      <a:pt x="392" y="198"/>
                    </a:lnTo>
                    <a:lnTo>
                      <a:pt x="368" y="222"/>
                    </a:lnTo>
                    <a:lnTo>
                      <a:pt x="354" y="235"/>
                    </a:lnTo>
                    <a:lnTo>
                      <a:pt x="340" y="248"/>
                    </a:lnTo>
                    <a:lnTo>
                      <a:pt x="320" y="259"/>
                    </a:lnTo>
                    <a:lnTo>
                      <a:pt x="296" y="272"/>
                    </a:lnTo>
                    <a:lnTo>
                      <a:pt x="281" y="278"/>
                    </a:lnTo>
                    <a:lnTo>
                      <a:pt x="263" y="285"/>
                    </a:lnTo>
                    <a:lnTo>
                      <a:pt x="242" y="290"/>
                    </a:lnTo>
                    <a:lnTo>
                      <a:pt x="219" y="297"/>
                    </a:lnTo>
                    <a:lnTo>
                      <a:pt x="170" y="312"/>
                    </a:lnTo>
                    <a:lnTo>
                      <a:pt x="119" y="324"/>
                    </a:lnTo>
                    <a:lnTo>
                      <a:pt x="93" y="331"/>
                    </a:lnTo>
                    <a:lnTo>
                      <a:pt x="70" y="337"/>
                    </a:lnTo>
                    <a:lnTo>
                      <a:pt x="49" y="344"/>
                    </a:lnTo>
                    <a:lnTo>
                      <a:pt x="31" y="350"/>
                    </a:lnTo>
                    <a:lnTo>
                      <a:pt x="17" y="355"/>
                    </a:lnTo>
                    <a:lnTo>
                      <a:pt x="5" y="361"/>
                    </a:lnTo>
                    <a:lnTo>
                      <a:pt x="0" y="367"/>
                    </a:lnTo>
                    <a:lnTo>
                      <a:pt x="0" y="372"/>
                    </a:lnTo>
                    <a:lnTo>
                      <a:pt x="354" y="423"/>
                    </a:lnTo>
                    <a:lnTo>
                      <a:pt x="708" y="453"/>
                    </a:lnTo>
                    <a:lnTo>
                      <a:pt x="1123" y="467"/>
                    </a:lnTo>
                  </a:path>
                </a:pathLst>
              </a:custGeom>
              <a:noFill/>
              <a:ln w="9525">
                <a:solidFill>
                  <a:srgbClr val="000000"/>
                </a:solidFill>
                <a:round/>
                <a:headEnd/>
                <a:tailEnd/>
              </a:ln>
            </p:spPr>
            <p:txBody>
              <a:bodyPr/>
              <a:lstStyle/>
              <a:p>
                <a:endParaRPr lang="nl-NL"/>
              </a:p>
            </p:txBody>
          </p:sp>
        </p:grpSp>
        <p:sp>
          <p:nvSpPr>
            <p:cNvPr id="47117" name="Rectangle 27"/>
            <p:cNvSpPr>
              <a:spLocks noChangeArrowheads="1"/>
            </p:cNvSpPr>
            <p:nvPr/>
          </p:nvSpPr>
          <p:spPr bwMode="auto">
            <a:xfrm flipH="1">
              <a:off x="3907" y="1008"/>
              <a:ext cx="514" cy="609"/>
            </a:xfrm>
            <a:prstGeom prst="rect">
              <a:avLst/>
            </a:prstGeom>
            <a:noFill/>
            <a:ln w="9525">
              <a:noFill/>
              <a:miter lim="800000"/>
              <a:headEnd/>
              <a:tailEnd/>
            </a:ln>
          </p:spPr>
          <p:txBody>
            <a:bodyPr wrap="none" lIns="0" tIns="0" rIns="0" bIns="0">
              <a:spAutoFit/>
            </a:bodyPr>
            <a:lstStyle/>
            <a:p>
              <a:pPr algn="r">
                <a:lnSpc>
                  <a:spcPts val="3575"/>
                </a:lnSpc>
                <a:spcBef>
                  <a:spcPct val="20000"/>
                </a:spcBef>
                <a:buClr>
                  <a:schemeClr val="hlink"/>
                </a:buClr>
                <a:buFont typeface="Wingdings" pitchFamily="2" charset="2"/>
                <a:buNone/>
              </a:pPr>
              <a:r>
                <a:rPr lang="nl-NL" sz="1400" b="1">
                  <a:solidFill>
                    <a:srgbClr val="000000"/>
                  </a:solidFill>
                </a:rPr>
                <a:t>25 m</a:t>
              </a:r>
              <a:endParaRPr lang="nl-NL" sz="3600">
                <a:latin typeface="Times New Roman" pitchFamily="18" charset="0"/>
              </a:endParaRPr>
            </a:p>
          </p:txBody>
        </p:sp>
        <p:sp>
          <p:nvSpPr>
            <p:cNvPr id="47118" name="Line 28"/>
            <p:cNvSpPr>
              <a:spLocks noChangeShapeType="1"/>
            </p:cNvSpPr>
            <p:nvPr/>
          </p:nvSpPr>
          <p:spPr bwMode="auto">
            <a:xfrm flipH="1">
              <a:off x="4560" y="1008"/>
              <a:ext cx="1" cy="1163"/>
            </a:xfrm>
            <a:prstGeom prst="line">
              <a:avLst/>
            </a:prstGeom>
            <a:noFill/>
            <a:ln w="9525">
              <a:solidFill>
                <a:srgbClr val="000000"/>
              </a:solidFill>
              <a:round/>
              <a:headEnd/>
              <a:tailEnd/>
            </a:ln>
          </p:spPr>
          <p:txBody>
            <a:bodyPr/>
            <a:lstStyle/>
            <a:p>
              <a:endParaRPr lang="pt-BR"/>
            </a:p>
          </p:txBody>
        </p:sp>
        <p:sp>
          <p:nvSpPr>
            <p:cNvPr id="47119" name="Rectangle 29"/>
            <p:cNvSpPr>
              <a:spLocks noChangeArrowheads="1"/>
            </p:cNvSpPr>
            <p:nvPr/>
          </p:nvSpPr>
          <p:spPr bwMode="auto">
            <a:xfrm flipH="1">
              <a:off x="126" y="2591"/>
              <a:ext cx="1073" cy="609"/>
            </a:xfrm>
            <a:prstGeom prst="rect">
              <a:avLst/>
            </a:prstGeom>
            <a:noFill/>
            <a:ln w="9525">
              <a:noFill/>
              <a:miter lim="800000"/>
              <a:headEnd/>
              <a:tailEnd/>
            </a:ln>
          </p:spPr>
          <p:txBody>
            <a:bodyPr wrap="none" lIns="0" tIns="0" rIns="0" bIns="0">
              <a:spAutoFit/>
            </a:bodyPr>
            <a:lstStyle/>
            <a:p>
              <a:pPr algn="r">
                <a:lnSpc>
                  <a:spcPts val="3575"/>
                </a:lnSpc>
                <a:spcBef>
                  <a:spcPct val="20000"/>
                </a:spcBef>
                <a:buClr>
                  <a:schemeClr val="hlink"/>
                </a:buClr>
                <a:buFont typeface="Wingdings" pitchFamily="2" charset="2"/>
                <a:buNone/>
              </a:pPr>
              <a:r>
                <a:rPr lang="nl-NL" sz="1400" b="1">
                  <a:solidFill>
                    <a:srgbClr val="000000"/>
                  </a:solidFill>
                </a:rPr>
                <a:t>Winterdijk</a:t>
              </a:r>
              <a:endParaRPr lang="nl-NL" sz="3600">
                <a:latin typeface="Times New Roman" pitchFamily="18" charset="0"/>
              </a:endParaRPr>
            </a:p>
          </p:txBody>
        </p:sp>
        <p:sp>
          <p:nvSpPr>
            <p:cNvPr id="47120" name="AutoShape 30"/>
            <p:cNvSpPr>
              <a:spLocks noChangeArrowheads="1"/>
            </p:cNvSpPr>
            <p:nvPr/>
          </p:nvSpPr>
          <p:spPr bwMode="auto">
            <a:xfrm>
              <a:off x="2688" y="1824"/>
              <a:ext cx="144" cy="192"/>
            </a:xfrm>
            <a:prstGeom prst="triangle">
              <a:avLst>
                <a:gd name="adj" fmla="val 50000"/>
              </a:avLst>
            </a:prstGeom>
            <a:solidFill>
              <a:srgbClr val="00FF00"/>
            </a:solidFill>
            <a:ln w="12700">
              <a:solidFill>
                <a:schemeClr val="tx1"/>
              </a:solidFill>
              <a:miter lim="800000"/>
              <a:headEnd type="none" w="sm" len="sm"/>
              <a:tailEnd type="none" w="sm" len="sm"/>
            </a:ln>
          </p:spPr>
          <p:txBody>
            <a:bodyPr wrap="none" anchor="ctr"/>
            <a:lstStyle/>
            <a:p>
              <a:pPr algn="r">
                <a:lnSpc>
                  <a:spcPts val="3575"/>
                </a:lnSpc>
                <a:spcBef>
                  <a:spcPct val="20000"/>
                </a:spcBef>
                <a:buClr>
                  <a:schemeClr val="hlink"/>
                </a:buClr>
                <a:buFont typeface="Wingdings" pitchFamily="2" charset="2"/>
                <a:buNone/>
              </a:pPr>
              <a:endParaRPr lang="nl-NL"/>
            </a:p>
          </p:txBody>
        </p:sp>
        <p:sp>
          <p:nvSpPr>
            <p:cNvPr id="47121" name="Rectangle 31"/>
            <p:cNvSpPr>
              <a:spLocks noChangeArrowheads="1"/>
            </p:cNvSpPr>
            <p:nvPr/>
          </p:nvSpPr>
          <p:spPr bwMode="auto">
            <a:xfrm flipH="1">
              <a:off x="496" y="1008"/>
              <a:ext cx="515" cy="609"/>
            </a:xfrm>
            <a:prstGeom prst="rect">
              <a:avLst/>
            </a:prstGeom>
            <a:noFill/>
            <a:ln w="9525">
              <a:noFill/>
              <a:miter lim="800000"/>
              <a:headEnd/>
              <a:tailEnd/>
            </a:ln>
          </p:spPr>
          <p:txBody>
            <a:bodyPr wrap="none" lIns="0" tIns="0" rIns="0" bIns="0">
              <a:spAutoFit/>
            </a:bodyPr>
            <a:lstStyle/>
            <a:p>
              <a:pPr algn="r">
                <a:lnSpc>
                  <a:spcPts val="3575"/>
                </a:lnSpc>
                <a:spcBef>
                  <a:spcPct val="20000"/>
                </a:spcBef>
                <a:buClr>
                  <a:schemeClr val="hlink"/>
                </a:buClr>
                <a:buFont typeface="Wingdings" pitchFamily="2" charset="2"/>
                <a:buNone/>
              </a:pPr>
              <a:r>
                <a:rPr lang="nl-NL" sz="1400" b="1">
                  <a:solidFill>
                    <a:srgbClr val="000000"/>
                  </a:solidFill>
                </a:rPr>
                <a:t>25 m</a:t>
              </a:r>
              <a:endParaRPr lang="nl-NL" sz="3600">
                <a:latin typeface="Times New Roman" pitchFamily="18" charset="0"/>
              </a:endParaRPr>
            </a:p>
          </p:txBody>
        </p:sp>
        <p:sp>
          <p:nvSpPr>
            <p:cNvPr id="47122" name="Line 32"/>
            <p:cNvSpPr>
              <a:spLocks noChangeShapeType="1"/>
            </p:cNvSpPr>
            <p:nvPr/>
          </p:nvSpPr>
          <p:spPr bwMode="auto">
            <a:xfrm flipV="1">
              <a:off x="4032" y="1200"/>
              <a:ext cx="0" cy="768"/>
            </a:xfrm>
            <a:prstGeom prst="line">
              <a:avLst/>
            </a:prstGeom>
            <a:noFill/>
            <a:ln w="12700">
              <a:solidFill>
                <a:schemeClr val="folHlink"/>
              </a:solidFill>
              <a:round/>
              <a:headEnd type="none" w="sm" len="sm"/>
              <a:tailEnd type="none" w="sm" len="sm"/>
            </a:ln>
          </p:spPr>
          <p:txBody>
            <a:bodyPr/>
            <a:lstStyle/>
            <a:p>
              <a:endParaRPr lang="pt-BR"/>
            </a:p>
          </p:txBody>
        </p:sp>
        <p:sp>
          <p:nvSpPr>
            <p:cNvPr id="47123" name="Line 33"/>
            <p:cNvSpPr>
              <a:spLocks noChangeShapeType="1"/>
            </p:cNvSpPr>
            <p:nvPr/>
          </p:nvSpPr>
          <p:spPr bwMode="auto">
            <a:xfrm>
              <a:off x="4032" y="1392"/>
              <a:ext cx="480" cy="0"/>
            </a:xfrm>
            <a:prstGeom prst="line">
              <a:avLst/>
            </a:prstGeom>
            <a:noFill/>
            <a:ln w="12700">
              <a:solidFill>
                <a:schemeClr val="tx1"/>
              </a:solidFill>
              <a:round/>
              <a:headEnd type="none" w="sm" len="sm"/>
              <a:tailEnd type="triangle" w="med" len="med"/>
            </a:ln>
          </p:spPr>
          <p:txBody>
            <a:bodyPr/>
            <a:lstStyle/>
            <a:p>
              <a:endParaRPr lang="pt-BR"/>
            </a:p>
          </p:txBody>
        </p:sp>
        <p:sp>
          <p:nvSpPr>
            <p:cNvPr id="47124" name="Line 34"/>
            <p:cNvSpPr>
              <a:spLocks noChangeShapeType="1"/>
            </p:cNvSpPr>
            <p:nvPr/>
          </p:nvSpPr>
          <p:spPr bwMode="auto">
            <a:xfrm flipH="1">
              <a:off x="480" y="1344"/>
              <a:ext cx="528" cy="0"/>
            </a:xfrm>
            <a:prstGeom prst="line">
              <a:avLst/>
            </a:prstGeom>
            <a:noFill/>
            <a:ln w="12700">
              <a:solidFill>
                <a:schemeClr val="tx1"/>
              </a:solidFill>
              <a:round/>
              <a:headEnd type="none" w="sm" len="sm"/>
              <a:tailEnd type="triangle" w="med" len="med"/>
            </a:ln>
          </p:spPr>
          <p:txBody>
            <a:bodyPr/>
            <a:lstStyle/>
            <a:p>
              <a:endParaRPr lang="pt-BR"/>
            </a:p>
          </p:txBody>
        </p:sp>
        <p:sp>
          <p:nvSpPr>
            <p:cNvPr id="47125" name="Line 35"/>
            <p:cNvSpPr>
              <a:spLocks noChangeShapeType="1"/>
            </p:cNvSpPr>
            <p:nvPr/>
          </p:nvSpPr>
          <p:spPr bwMode="auto">
            <a:xfrm flipV="1">
              <a:off x="1014" y="1161"/>
              <a:ext cx="0" cy="768"/>
            </a:xfrm>
            <a:prstGeom prst="line">
              <a:avLst/>
            </a:prstGeom>
            <a:noFill/>
            <a:ln w="12700">
              <a:solidFill>
                <a:schemeClr val="folHlink"/>
              </a:solidFill>
              <a:round/>
              <a:headEnd type="none" w="sm" len="sm"/>
              <a:tailEnd type="none" w="sm" len="sm"/>
            </a:ln>
          </p:spPr>
          <p:txBody>
            <a:bodyPr/>
            <a:lstStyle/>
            <a:p>
              <a:endParaRPr lang="pt-BR"/>
            </a:p>
          </p:txBody>
        </p:sp>
      </p:grpSp>
      <p:pic>
        <p:nvPicPr>
          <p:cNvPr id="47108" name="Picture 102"/>
          <p:cNvPicPr>
            <a:picLocks noChangeAspect="1" noChangeArrowheads="1"/>
          </p:cNvPicPr>
          <p:nvPr/>
        </p:nvPicPr>
        <p:blipFill>
          <a:blip r:embed="rId4" cstate="print"/>
          <a:srcRect/>
          <a:stretch>
            <a:fillRect/>
          </a:stretch>
        </p:blipFill>
        <p:spPr bwMode="auto">
          <a:xfrm>
            <a:off x="5148263" y="1341438"/>
            <a:ext cx="3995737"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3" descr="nrdzeekan toek"/>
          <p:cNvPicPr>
            <a:picLocks noChangeAspect="1" noChangeArrowheads="1"/>
          </p:cNvPicPr>
          <p:nvPr/>
        </p:nvPicPr>
        <p:blipFill>
          <a:blip r:embed="rId3" cstate="print"/>
          <a:srcRect r="25449"/>
          <a:stretch>
            <a:fillRect/>
          </a:stretch>
        </p:blipFill>
        <p:spPr bwMode="auto">
          <a:xfrm>
            <a:off x="5003800" y="2760663"/>
            <a:ext cx="2447925" cy="2630487"/>
          </a:xfrm>
          <a:prstGeom prst="rect">
            <a:avLst/>
          </a:prstGeom>
          <a:noFill/>
          <a:ln w="9525">
            <a:noFill/>
            <a:miter lim="800000"/>
            <a:headEnd/>
            <a:tailEnd/>
          </a:ln>
        </p:spPr>
      </p:pic>
      <p:pic>
        <p:nvPicPr>
          <p:cNvPr id="49154" name="Picture 34" descr="ij amsterdam1"/>
          <p:cNvPicPr>
            <a:picLocks noChangeAspect="1" noChangeArrowheads="1"/>
          </p:cNvPicPr>
          <p:nvPr/>
        </p:nvPicPr>
        <p:blipFill>
          <a:blip r:embed="rId4" cstate="print"/>
          <a:srcRect r="27492"/>
          <a:stretch>
            <a:fillRect/>
          </a:stretch>
        </p:blipFill>
        <p:spPr bwMode="auto">
          <a:xfrm>
            <a:off x="1258888" y="2781300"/>
            <a:ext cx="2368550" cy="2570163"/>
          </a:xfrm>
          <a:prstGeom prst="rect">
            <a:avLst/>
          </a:prstGeom>
          <a:noFill/>
          <a:ln w="9525">
            <a:noFill/>
            <a:miter lim="800000"/>
            <a:headEnd/>
            <a:tailEnd/>
          </a:ln>
        </p:spPr>
      </p:pic>
      <p:sp>
        <p:nvSpPr>
          <p:cNvPr id="6" name="Titel 1"/>
          <p:cNvSpPr>
            <a:spLocks noGrp="1"/>
          </p:cNvSpPr>
          <p:nvPr>
            <p:ph type="title"/>
          </p:nvPr>
        </p:nvSpPr>
        <p:spPr>
          <a:xfrm>
            <a:off x="2627313" y="260350"/>
            <a:ext cx="6348412" cy="936625"/>
          </a:xfrm>
        </p:spPr>
        <p:txBody>
          <a:bodyPr/>
          <a:lstStyle/>
          <a:p>
            <a:pPr algn="l"/>
            <a:r>
              <a:rPr lang="nl-NL" smtClean="0"/>
              <a:t>EXTERNAL SAFETY RISKS</a:t>
            </a:r>
            <a:endParaRPr lang="en-GB" smtClean="0"/>
          </a:p>
        </p:txBody>
      </p:sp>
      <p:sp>
        <p:nvSpPr>
          <p:cNvPr id="49156" name="Tekstvak 6"/>
          <p:cNvSpPr txBox="1">
            <a:spLocks noChangeArrowheads="1"/>
          </p:cNvSpPr>
          <p:nvPr/>
        </p:nvSpPr>
        <p:spPr bwMode="auto">
          <a:xfrm>
            <a:off x="1403350" y="5661025"/>
            <a:ext cx="1800225" cy="554038"/>
          </a:xfrm>
          <a:prstGeom prst="rect">
            <a:avLst/>
          </a:prstGeom>
          <a:noFill/>
          <a:ln w="9525">
            <a:noFill/>
            <a:miter lim="800000"/>
            <a:headEnd/>
            <a:tailEnd/>
          </a:ln>
        </p:spPr>
        <p:txBody>
          <a:bodyPr>
            <a:spAutoFit/>
          </a:bodyPr>
          <a:lstStyle/>
          <a:p>
            <a:pPr algn="r">
              <a:lnSpc>
                <a:spcPts val="3575"/>
              </a:lnSpc>
              <a:spcBef>
                <a:spcPct val="20000"/>
              </a:spcBef>
              <a:buClr>
                <a:schemeClr val="hlink"/>
              </a:buClr>
              <a:buFont typeface="Wingdings" pitchFamily="2" charset="2"/>
              <a:buNone/>
            </a:pPr>
            <a:r>
              <a:rPr lang="nl-NL"/>
              <a:t>2010</a:t>
            </a:r>
            <a:endParaRPr lang="en-GB"/>
          </a:p>
        </p:txBody>
      </p:sp>
      <p:sp>
        <p:nvSpPr>
          <p:cNvPr id="49157" name="Tekstvak 7"/>
          <p:cNvSpPr txBox="1">
            <a:spLocks noChangeArrowheads="1"/>
          </p:cNvSpPr>
          <p:nvPr/>
        </p:nvSpPr>
        <p:spPr bwMode="auto">
          <a:xfrm>
            <a:off x="4932363" y="5732463"/>
            <a:ext cx="1800225" cy="554037"/>
          </a:xfrm>
          <a:prstGeom prst="rect">
            <a:avLst/>
          </a:prstGeom>
          <a:noFill/>
          <a:ln w="9525">
            <a:noFill/>
            <a:miter lim="800000"/>
            <a:headEnd/>
            <a:tailEnd/>
          </a:ln>
        </p:spPr>
        <p:txBody>
          <a:bodyPr>
            <a:spAutoFit/>
          </a:bodyPr>
          <a:lstStyle/>
          <a:p>
            <a:pPr algn="r">
              <a:lnSpc>
                <a:spcPts val="3575"/>
              </a:lnSpc>
              <a:spcBef>
                <a:spcPct val="20000"/>
              </a:spcBef>
              <a:buClr>
                <a:schemeClr val="hlink"/>
              </a:buClr>
              <a:buFont typeface="Wingdings" pitchFamily="2" charset="2"/>
              <a:buNone/>
            </a:pPr>
            <a:r>
              <a:rPr lang="nl-NL"/>
              <a:t>2033</a:t>
            </a: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mtClean="0"/>
              <a:t>EXTERNAL SAFETY RISKS</a:t>
            </a:r>
            <a:endParaRPr lang="en-GB" smtClean="0"/>
          </a:p>
        </p:txBody>
      </p:sp>
      <p:grpSp>
        <p:nvGrpSpPr>
          <p:cNvPr id="51202" name="Tijdelijke aanduiding voor inhoud 3"/>
          <p:cNvGrpSpPr>
            <a:grpSpLocks noGrp="1"/>
          </p:cNvGrpSpPr>
          <p:nvPr>
            <p:ph idx="1"/>
          </p:nvPr>
        </p:nvGrpSpPr>
        <p:grpSpPr bwMode="auto">
          <a:xfrm>
            <a:off x="1187450" y="1006475"/>
            <a:ext cx="7488238" cy="5354638"/>
            <a:chOff x="1993900" y="438238"/>
            <a:chExt cx="8825753" cy="6229262"/>
          </a:xfrm>
        </p:grpSpPr>
        <p:pic>
          <p:nvPicPr>
            <p:cNvPr id="21508" name="Picture 45" descr="Enschede"/>
            <p:cNvPicPr>
              <a:picLocks noChangeAspect="1" noChangeArrowheads="1"/>
            </p:cNvPicPr>
            <p:nvPr/>
          </p:nvPicPr>
          <p:blipFill>
            <a:blip r:embed="rId3" cstate="print"/>
            <a:srcRect l="2000" t="319" r="30000" b="23248"/>
            <a:stretch>
              <a:fillRect/>
            </a:stretch>
          </p:blipFill>
          <p:spPr bwMode="auto">
            <a:xfrm>
              <a:off x="1993900" y="1079079"/>
              <a:ext cx="4037730" cy="3564327"/>
            </a:xfrm>
            <a:prstGeom prst="rect">
              <a:avLst/>
            </a:prstGeom>
            <a:ln>
              <a:noFill/>
            </a:ln>
            <a:effectLst>
              <a:outerShdw blurRad="292100" dist="139700" dir="2700000" algn="tl" rotWithShape="0">
                <a:srgbClr val="333333">
                  <a:alpha val="65000"/>
                </a:srgbClr>
              </a:outerShdw>
            </a:effectLst>
          </p:spPr>
        </p:pic>
        <p:pic>
          <p:nvPicPr>
            <p:cNvPr id="21509" name="Picture 28" descr="Fireworks2, The Netherlands, 2000"/>
            <p:cNvPicPr>
              <a:picLocks noChangeAspect="1" noChangeArrowheads="1"/>
            </p:cNvPicPr>
            <p:nvPr/>
          </p:nvPicPr>
          <p:blipFill>
            <a:blip r:embed="rId4" cstate="print"/>
            <a:srcRect/>
            <a:stretch>
              <a:fillRect/>
            </a:stretch>
          </p:blipFill>
          <p:spPr bwMode="auto">
            <a:xfrm>
              <a:off x="2439210" y="4953668"/>
              <a:ext cx="2742962" cy="1713832"/>
            </a:xfrm>
            <a:prstGeom prst="rect">
              <a:avLst/>
            </a:prstGeom>
            <a:ln>
              <a:noFill/>
            </a:ln>
            <a:effectLst>
              <a:outerShdw blurRad="292100" dist="139700" dir="2700000" algn="tl" rotWithShape="0">
                <a:srgbClr val="333333">
                  <a:alpha val="65000"/>
                </a:srgbClr>
              </a:outerShdw>
            </a:effectLst>
          </p:spPr>
        </p:pic>
        <p:pic>
          <p:nvPicPr>
            <p:cNvPr id="21510" name="Picture 35" descr="Fireworks1, The Netherlands, 2000"/>
            <p:cNvPicPr>
              <a:picLocks noChangeAspect="1" noChangeArrowheads="1"/>
            </p:cNvPicPr>
            <p:nvPr/>
          </p:nvPicPr>
          <p:blipFill>
            <a:blip r:embed="rId5" cstate="print"/>
            <a:srcRect/>
            <a:stretch>
              <a:fillRect/>
            </a:stretch>
          </p:blipFill>
          <p:spPr bwMode="auto">
            <a:xfrm>
              <a:off x="6858635" y="438238"/>
              <a:ext cx="3961018" cy="2304808"/>
            </a:xfrm>
            <a:prstGeom prst="rect">
              <a:avLst/>
            </a:prstGeom>
            <a:ln>
              <a:noFill/>
            </a:ln>
            <a:effectLst>
              <a:outerShdw blurRad="292100" dist="139700" dir="2700000" algn="tl" rotWithShape="0">
                <a:srgbClr val="333333">
                  <a:alpha val="65000"/>
                </a:srgbClr>
              </a:outerShdw>
            </a:effectLst>
          </p:spPr>
        </p:pic>
        <p:sp>
          <p:nvSpPr>
            <p:cNvPr id="51206" name="AutoShape 43"/>
            <p:cNvSpPr>
              <a:spLocks noChangeArrowheads="1"/>
            </p:cNvSpPr>
            <p:nvPr/>
          </p:nvSpPr>
          <p:spPr bwMode="auto">
            <a:xfrm>
              <a:off x="2438400" y="2514600"/>
              <a:ext cx="2743200" cy="2438400"/>
            </a:xfrm>
            <a:prstGeom prst="triangle">
              <a:avLst>
                <a:gd name="adj" fmla="val 63889"/>
              </a:avLst>
            </a:prstGeom>
            <a:solidFill>
              <a:schemeClr val="folHlink">
                <a:alpha val="32941"/>
              </a:schemeClr>
            </a:solidFill>
            <a:ln w="9525">
              <a:solidFill>
                <a:schemeClr val="tx1"/>
              </a:solidFill>
              <a:miter lim="800000"/>
              <a:headEnd/>
              <a:tailEnd/>
            </a:ln>
          </p:spPr>
          <p:txBody>
            <a:bodyPr wrap="none" anchor="ctr"/>
            <a:lstStyle/>
            <a:p>
              <a:pPr algn="r">
                <a:lnSpc>
                  <a:spcPts val="3575"/>
                </a:lnSpc>
                <a:spcBef>
                  <a:spcPct val="20000"/>
                </a:spcBef>
                <a:buClr>
                  <a:schemeClr val="hlink"/>
                </a:buClr>
                <a:buFont typeface="Wingdings" pitchFamily="2" charset="2"/>
                <a:buNone/>
              </a:pPr>
              <a:endParaRPr lang="nl-NL"/>
            </a:p>
          </p:txBody>
        </p:sp>
        <p:pic>
          <p:nvPicPr>
            <p:cNvPr id="21512" name="Picture 47" descr="11_A"/>
            <p:cNvPicPr>
              <a:picLocks noChangeAspect="1" noChangeArrowheads="1"/>
            </p:cNvPicPr>
            <p:nvPr/>
          </p:nvPicPr>
          <p:blipFill>
            <a:blip r:embed="rId6" cstate="print"/>
            <a:srcRect/>
            <a:stretch>
              <a:fillRect/>
            </a:stretch>
          </p:blipFill>
          <p:spPr bwMode="auto">
            <a:xfrm>
              <a:off x="6031630" y="2857548"/>
              <a:ext cx="914945" cy="914167"/>
            </a:xfrm>
            <a:prstGeom prst="rect">
              <a:avLst/>
            </a:prstGeom>
            <a:ln>
              <a:noFill/>
            </a:ln>
            <a:effectLst>
              <a:outerShdw blurRad="292100" dist="139700" dir="2700000" algn="tl" rotWithShape="0">
                <a:srgbClr val="333333">
                  <a:alpha val="65000"/>
                </a:srgbClr>
              </a:outerShdw>
            </a:effectLst>
          </p:spPr>
        </p:pic>
        <p:pic>
          <p:nvPicPr>
            <p:cNvPr id="21513" name="Picture 48" descr="12_B"/>
            <p:cNvPicPr>
              <a:picLocks noChangeAspect="1" noChangeArrowheads="1"/>
            </p:cNvPicPr>
            <p:nvPr/>
          </p:nvPicPr>
          <p:blipFill>
            <a:blip r:embed="rId7" cstate="print"/>
            <a:srcRect/>
            <a:stretch>
              <a:fillRect/>
            </a:stretch>
          </p:blipFill>
          <p:spPr bwMode="auto">
            <a:xfrm>
              <a:off x="6031630" y="3721851"/>
              <a:ext cx="914945" cy="914167"/>
            </a:xfrm>
            <a:prstGeom prst="rect">
              <a:avLst/>
            </a:prstGeom>
            <a:ln>
              <a:noFill/>
            </a:ln>
            <a:effectLst>
              <a:outerShdw blurRad="292100" dist="139700" dir="2700000" algn="tl" rotWithShape="0">
                <a:srgbClr val="333333">
                  <a:alpha val="65000"/>
                </a:srgbClr>
              </a:outerShdw>
            </a:effectLst>
          </p:spPr>
        </p:pic>
        <p:pic>
          <p:nvPicPr>
            <p:cNvPr id="21514" name="Picture 49" descr="pic028"/>
            <p:cNvPicPr>
              <a:picLocks noChangeAspect="1" noChangeArrowheads="1"/>
            </p:cNvPicPr>
            <p:nvPr/>
          </p:nvPicPr>
          <p:blipFill>
            <a:blip r:embed="rId8" cstate="print"/>
            <a:srcRect/>
            <a:stretch>
              <a:fillRect/>
            </a:stretch>
          </p:blipFill>
          <p:spPr bwMode="auto">
            <a:xfrm>
              <a:off x="6946575" y="5537257"/>
              <a:ext cx="914944" cy="914166"/>
            </a:xfrm>
            <a:prstGeom prst="rect">
              <a:avLst/>
            </a:prstGeom>
            <a:ln>
              <a:noFill/>
            </a:ln>
            <a:effectLst>
              <a:outerShdw blurRad="292100" dist="139700" dir="2700000" algn="tl" rotWithShape="0">
                <a:srgbClr val="333333">
                  <a:alpha val="65000"/>
                </a:srgbClr>
              </a:outerShdw>
            </a:effectLst>
          </p:spPr>
        </p:pic>
        <p:pic>
          <p:nvPicPr>
            <p:cNvPr id="21515" name="Picture 50" descr="pic025"/>
            <p:cNvPicPr>
              <a:picLocks noChangeAspect="1" noChangeArrowheads="1"/>
            </p:cNvPicPr>
            <p:nvPr/>
          </p:nvPicPr>
          <p:blipFill>
            <a:blip r:embed="rId9" cstate="print"/>
            <a:srcRect/>
            <a:stretch>
              <a:fillRect/>
            </a:stretch>
          </p:blipFill>
          <p:spPr bwMode="auto">
            <a:xfrm>
              <a:off x="6044728" y="4623090"/>
              <a:ext cx="914944" cy="914167"/>
            </a:xfrm>
            <a:prstGeom prst="rect">
              <a:avLst/>
            </a:prstGeom>
            <a:ln>
              <a:noFill/>
            </a:ln>
            <a:effectLst>
              <a:outerShdw blurRad="292100" dist="139700" dir="2700000" algn="tl" rotWithShape="0">
                <a:srgbClr val="333333">
                  <a:alpha val="65000"/>
                </a:srgbClr>
              </a:outerShdw>
            </a:effectLst>
          </p:spPr>
        </p:pic>
        <p:pic>
          <p:nvPicPr>
            <p:cNvPr id="21516" name="Picture 51" descr="pic026"/>
            <p:cNvPicPr>
              <a:picLocks noChangeAspect="1" noChangeArrowheads="1"/>
            </p:cNvPicPr>
            <p:nvPr/>
          </p:nvPicPr>
          <p:blipFill>
            <a:blip r:embed="rId10" cstate="print"/>
            <a:srcRect/>
            <a:stretch>
              <a:fillRect/>
            </a:stretch>
          </p:blipFill>
          <p:spPr bwMode="auto">
            <a:xfrm>
              <a:off x="5193399" y="5550185"/>
              <a:ext cx="914945" cy="914167"/>
            </a:xfrm>
            <a:prstGeom prst="rect">
              <a:avLst/>
            </a:prstGeom>
            <a:ln>
              <a:noFill/>
            </a:ln>
            <a:effectLst>
              <a:outerShdw blurRad="292100" dist="139700" dir="2700000" algn="tl" rotWithShape="0">
                <a:srgbClr val="333333">
                  <a:alpha val="65000"/>
                </a:srgbClr>
              </a:outerShdw>
            </a:effectLst>
          </p:spPr>
        </p:pic>
        <p:pic>
          <p:nvPicPr>
            <p:cNvPr id="21517" name="Picture 52" descr="pic027"/>
            <p:cNvPicPr>
              <a:picLocks noChangeAspect="1" noChangeArrowheads="1"/>
            </p:cNvPicPr>
            <p:nvPr/>
          </p:nvPicPr>
          <p:blipFill>
            <a:blip r:embed="rId11" cstate="print"/>
            <a:srcRect/>
            <a:stretch>
              <a:fillRect/>
            </a:stretch>
          </p:blipFill>
          <p:spPr bwMode="auto">
            <a:xfrm>
              <a:off x="6070923" y="5524329"/>
              <a:ext cx="914944" cy="914167"/>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7313" y="260350"/>
            <a:ext cx="6348412" cy="936625"/>
          </a:xfrm>
        </p:spPr>
        <p:txBody>
          <a:bodyPr/>
          <a:lstStyle/>
          <a:p>
            <a:pPr algn="l"/>
            <a:r>
              <a:rPr lang="nl-NL" smtClean="0"/>
              <a:t>EUROPEAN RULES  (ADN)</a:t>
            </a:r>
            <a:endParaRPr lang="en-GB" smtClean="0"/>
          </a:p>
        </p:txBody>
      </p:sp>
      <p:sp>
        <p:nvSpPr>
          <p:cNvPr id="53250" name="Tijdelijke aanduiding voor inhoud 2"/>
          <p:cNvSpPr>
            <a:spLocks noGrp="1"/>
          </p:cNvSpPr>
          <p:nvPr>
            <p:ph idx="1"/>
          </p:nvPr>
        </p:nvSpPr>
        <p:spPr>
          <a:xfrm>
            <a:off x="611188" y="1125538"/>
            <a:ext cx="8064500" cy="4803775"/>
          </a:xfrm>
        </p:spPr>
        <p:txBody>
          <a:bodyPr/>
          <a:lstStyle/>
          <a:p>
            <a:r>
              <a:rPr lang="en-GB" sz="2000" u="sng" smtClean="0"/>
              <a:t>Vessel certification</a:t>
            </a:r>
          </a:p>
          <a:p>
            <a:endParaRPr lang="nl-NL" sz="2000" smtClean="0"/>
          </a:p>
          <a:p>
            <a:r>
              <a:rPr lang="en-GB" sz="2000" smtClean="0"/>
              <a:t>For carrying of DG it needs to be built under supervision of a recognized classification society:</a:t>
            </a:r>
          </a:p>
          <a:p>
            <a:endParaRPr lang="en-GB" sz="2000" smtClean="0"/>
          </a:p>
          <a:p>
            <a:pPr>
              <a:buFont typeface="Arial" charset="0"/>
              <a:buChar char="•"/>
            </a:pPr>
            <a:r>
              <a:rPr lang="en-GB" sz="2000" smtClean="0"/>
              <a:t>Germanische Lloyd</a:t>
            </a:r>
          </a:p>
          <a:p>
            <a:pPr>
              <a:buFont typeface="Arial" charset="0"/>
              <a:buChar char="•"/>
            </a:pPr>
            <a:r>
              <a:rPr lang="en-GB" sz="2000" smtClean="0"/>
              <a:t>Bureau Veritas</a:t>
            </a:r>
          </a:p>
          <a:p>
            <a:pPr>
              <a:buFont typeface="Arial" charset="0"/>
              <a:buChar char="•"/>
            </a:pPr>
            <a:r>
              <a:rPr lang="en-GB" sz="2000" smtClean="0"/>
              <a:t>Lloyds Register</a:t>
            </a:r>
          </a:p>
          <a:p>
            <a:pPr>
              <a:buFont typeface="Arial" charset="0"/>
              <a:buChar char="•"/>
            </a:pPr>
            <a:r>
              <a:rPr lang="en-GB" sz="2000" smtClean="0"/>
              <a:t>Russian Fleet Registry</a:t>
            </a:r>
          </a:p>
          <a:p>
            <a:pPr>
              <a:buFont typeface="Arial" charset="0"/>
              <a:buChar char="•"/>
            </a:pPr>
            <a:r>
              <a:rPr lang="en-GB" sz="2000" smtClean="0"/>
              <a:t>Ukranian Classification Society</a:t>
            </a:r>
          </a:p>
          <a:p>
            <a:pPr>
              <a:buFont typeface="Arial" charset="0"/>
              <a:buChar char="•"/>
            </a:pPr>
            <a:endParaRPr lang="en-GB" sz="2000" smtClean="0"/>
          </a:p>
          <a:p>
            <a:r>
              <a:rPr lang="en-GB" sz="2000" smtClean="0"/>
              <a:t>Vessel receives a ‘Certificate of Approval’ from the Shipping Inspectorate of the Ministry of Transport</a:t>
            </a:r>
          </a:p>
          <a:p>
            <a:endParaRPr lang="en-GB" smtClean="0"/>
          </a:p>
          <a:p>
            <a:endParaRPr lang="en-GB"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7313" y="260350"/>
            <a:ext cx="6348412" cy="576263"/>
          </a:xfrm>
        </p:spPr>
        <p:txBody>
          <a:bodyPr/>
          <a:lstStyle/>
          <a:p>
            <a:pPr algn="l"/>
            <a:r>
              <a:rPr lang="nl-NL" smtClean="0"/>
              <a:t>EUROPEAN RULES  (ADN)</a:t>
            </a:r>
            <a:endParaRPr lang="en-GB" smtClean="0"/>
          </a:p>
        </p:txBody>
      </p:sp>
      <p:sp>
        <p:nvSpPr>
          <p:cNvPr id="57346" name="Tijdelijke aanduiding voor inhoud 2"/>
          <p:cNvSpPr>
            <a:spLocks noGrp="1"/>
          </p:cNvSpPr>
          <p:nvPr>
            <p:ph idx="1"/>
          </p:nvPr>
        </p:nvSpPr>
        <p:spPr>
          <a:xfrm>
            <a:off x="1116013" y="1412875"/>
            <a:ext cx="5905500" cy="5111750"/>
          </a:xfrm>
        </p:spPr>
        <p:txBody>
          <a:bodyPr/>
          <a:lstStyle/>
          <a:p>
            <a:r>
              <a:rPr lang="nl-NL" sz="2000" smtClean="0"/>
              <a:t>Special requirements - double hull tanker</a:t>
            </a:r>
          </a:p>
          <a:p>
            <a:pPr>
              <a:buFont typeface="Arial" charset="0"/>
              <a:buChar char="•"/>
            </a:pPr>
            <a:endParaRPr lang="en-GB" sz="2000" smtClean="0"/>
          </a:p>
          <a:p>
            <a:endParaRPr lang="en-GB" smtClean="0"/>
          </a:p>
          <a:p>
            <a:endParaRPr lang="en-GB" smtClean="0"/>
          </a:p>
        </p:txBody>
      </p:sp>
      <p:pic>
        <p:nvPicPr>
          <p:cNvPr id="26628" name="Picture 13"/>
          <p:cNvPicPr>
            <a:picLocks noChangeAspect="1" noChangeArrowheads="1"/>
          </p:cNvPicPr>
          <p:nvPr/>
        </p:nvPicPr>
        <p:blipFill>
          <a:blip r:embed="rId3" cstate="print"/>
          <a:srcRect l="44376" t="42188" r="12500" b="18750"/>
          <a:stretch>
            <a:fillRect/>
          </a:stretch>
        </p:blipFill>
        <p:spPr bwMode="auto">
          <a:xfrm>
            <a:off x="1763713" y="4437063"/>
            <a:ext cx="2306637" cy="1905000"/>
          </a:xfrm>
          <a:prstGeom prst="rect">
            <a:avLst/>
          </a:prstGeom>
          <a:ln>
            <a:noFill/>
          </a:ln>
          <a:effectLst>
            <a:outerShdw blurRad="292100" dist="139700" dir="2700000" algn="tl" rotWithShape="0">
              <a:srgbClr val="333333">
                <a:alpha val="65000"/>
              </a:srgbClr>
            </a:outerShdw>
          </a:effectLst>
        </p:spPr>
      </p:pic>
      <p:pic>
        <p:nvPicPr>
          <p:cNvPr id="26629" name="Picture 15" descr="deuk1top"/>
          <p:cNvPicPr>
            <a:picLocks noChangeAspect="1" noChangeArrowheads="1"/>
          </p:cNvPicPr>
          <p:nvPr/>
        </p:nvPicPr>
        <p:blipFill>
          <a:blip r:embed="rId4" cstate="print"/>
          <a:srcRect/>
          <a:stretch>
            <a:fillRect/>
          </a:stretch>
        </p:blipFill>
        <p:spPr bwMode="auto">
          <a:xfrm>
            <a:off x="4643438" y="2349500"/>
            <a:ext cx="2474912" cy="1905000"/>
          </a:xfrm>
          <a:prstGeom prst="rect">
            <a:avLst/>
          </a:prstGeom>
          <a:ln>
            <a:noFill/>
          </a:ln>
          <a:effectLst>
            <a:outerShdw blurRad="292100" dist="139700" dir="2700000" algn="tl" rotWithShape="0">
              <a:srgbClr val="333333">
                <a:alpha val="65000"/>
              </a:srgbClr>
            </a:outerShdw>
          </a:effectLst>
        </p:spPr>
      </p:pic>
      <p:pic>
        <p:nvPicPr>
          <p:cNvPr id="26630" name="Picture 16" descr="collboot"/>
          <p:cNvPicPr>
            <a:picLocks noChangeAspect="1" noChangeArrowheads="1"/>
          </p:cNvPicPr>
          <p:nvPr/>
        </p:nvPicPr>
        <p:blipFill>
          <a:blip r:embed="rId5" cstate="print"/>
          <a:srcRect/>
          <a:stretch>
            <a:fillRect/>
          </a:stretch>
        </p:blipFill>
        <p:spPr bwMode="auto">
          <a:xfrm>
            <a:off x="1692275" y="2276475"/>
            <a:ext cx="2362200" cy="1936750"/>
          </a:xfrm>
          <a:prstGeom prst="rect">
            <a:avLst/>
          </a:prstGeom>
          <a:ln>
            <a:noFill/>
          </a:ln>
          <a:effectLst>
            <a:outerShdw blurRad="292100" dist="139700" dir="2700000" algn="tl" rotWithShape="0">
              <a:srgbClr val="333333">
                <a:alpha val="65000"/>
              </a:srgbClr>
            </a:outerShdw>
          </a:effectLst>
        </p:spPr>
      </p:pic>
      <p:pic>
        <p:nvPicPr>
          <p:cNvPr id="26631" name="Picture 17" descr="collfrnt"/>
          <p:cNvPicPr>
            <a:picLocks noChangeAspect="1" noChangeArrowheads="1"/>
          </p:cNvPicPr>
          <p:nvPr/>
        </p:nvPicPr>
        <p:blipFill>
          <a:blip r:embed="rId6" cstate="print"/>
          <a:srcRect/>
          <a:stretch>
            <a:fillRect/>
          </a:stretch>
        </p:blipFill>
        <p:spPr bwMode="auto">
          <a:xfrm>
            <a:off x="4643438" y="4581525"/>
            <a:ext cx="2438400" cy="1749425"/>
          </a:xfrm>
          <a:prstGeom prst="rect">
            <a:avLst/>
          </a:prstGeom>
          <a:ln>
            <a:noFill/>
          </a:ln>
          <a:effectLst>
            <a:outerShdw blurRad="292100" dist="139700" dir="2700000" algn="tl" rotWithShape="0">
              <a:srgbClr val="333333">
                <a:alpha val="65000"/>
              </a:srgbClr>
            </a:outerShdw>
          </a:effectLst>
        </p:spPr>
      </p:pic>
      <p:pic>
        <p:nvPicPr>
          <p:cNvPr id="57351" name="Picture 21" descr="stresgraph"/>
          <p:cNvPicPr>
            <a:picLocks noChangeAspect="1" noChangeArrowheads="1"/>
          </p:cNvPicPr>
          <p:nvPr/>
        </p:nvPicPr>
        <p:blipFill>
          <a:blip r:embed="rId7" cstate="print"/>
          <a:srcRect/>
          <a:stretch>
            <a:fillRect/>
          </a:stretch>
        </p:blipFill>
        <p:spPr bwMode="auto">
          <a:xfrm>
            <a:off x="0" y="3429000"/>
            <a:ext cx="2227263" cy="3006725"/>
          </a:xfrm>
          <a:prstGeom prst="rect">
            <a:avLst/>
          </a:prstGeom>
          <a:noFill/>
          <a:ln w="9525">
            <a:noFill/>
            <a:miter lim="800000"/>
            <a:headEnd/>
            <a:tailEnd/>
          </a:ln>
        </p:spPr>
      </p:pic>
      <p:pic>
        <p:nvPicPr>
          <p:cNvPr id="57352" name="Picture 25"/>
          <p:cNvPicPr>
            <a:picLocks noChangeAspect="1" noChangeArrowheads="1"/>
          </p:cNvPicPr>
          <p:nvPr/>
        </p:nvPicPr>
        <p:blipFill>
          <a:blip r:embed="rId8" cstate="print"/>
          <a:srcRect l="18349" t="32106" r="13762" b="18587"/>
          <a:stretch>
            <a:fillRect/>
          </a:stretch>
        </p:blipFill>
        <p:spPr bwMode="auto">
          <a:xfrm>
            <a:off x="6588125" y="981075"/>
            <a:ext cx="2195513" cy="127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627313" y="260350"/>
            <a:ext cx="6348412" cy="1008063"/>
          </a:xfrm>
        </p:spPr>
        <p:txBody>
          <a:bodyPr/>
          <a:lstStyle/>
          <a:p>
            <a:pPr algn="l" eaLnBrk="1" hangingPunct="1">
              <a:defRPr/>
            </a:pPr>
            <a:r>
              <a:rPr lang="en-US" dirty="0" smtClean="0"/>
              <a:t>CONTENTS OF PRESENTATION</a:t>
            </a:r>
          </a:p>
        </p:txBody>
      </p:sp>
      <p:sp>
        <p:nvSpPr>
          <p:cNvPr id="17410" name="Rectangle 3"/>
          <p:cNvSpPr>
            <a:spLocks noGrp="1" noChangeArrowheads="1"/>
          </p:cNvSpPr>
          <p:nvPr>
            <p:ph type="body" idx="1"/>
          </p:nvPr>
        </p:nvSpPr>
        <p:spPr>
          <a:xfrm>
            <a:off x="1187450" y="2205038"/>
            <a:ext cx="7632700" cy="4156075"/>
          </a:xfrm>
        </p:spPr>
        <p:txBody>
          <a:bodyPr/>
          <a:lstStyle/>
          <a:p>
            <a:pPr eaLnBrk="1" hangingPunct="1">
              <a:buFont typeface="Arial" charset="0"/>
              <a:buChar char="•"/>
            </a:pPr>
            <a:r>
              <a:rPr lang="en-US" smtClean="0"/>
              <a:t>Role of DG in IWT worldwide</a:t>
            </a:r>
          </a:p>
          <a:p>
            <a:pPr eaLnBrk="1" hangingPunct="1">
              <a:buFont typeface="Arial" charset="0"/>
              <a:buChar char="•"/>
            </a:pPr>
            <a:endParaRPr lang="en-US" smtClean="0"/>
          </a:p>
          <a:p>
            <a:pPr eaLnBrk="1" hangingPunct="1">
              <a:buFont typeface="Arial" charset="0"/>
              <a:buChar char="•"/>
            </a:pPr>
            <a:r>
              <a:rPr lang="en-US" smtClean="0"/>
              <a:t>International rules and regulations</a:t>
            </a:r>
          </a:p>
          <a:p>
            <a:pPr eaLnBrk="1" hangingPunct="1">
              <a:buFont typeface="Arial" charset="0"/>
              <a:buChar char="•"/>
            </a:pPr>
            <a:endParaRPr lang="en-US" smtClean="0"/>
          </a:p>
          <a:p>
            <a:pPr eaLnBrk="1" hangingPunct="1">
              <a:buFont typeface="Arial" charset="0"/>
              <a:buChar char="•"/>
            </a:pPr>
            <a:r>
              <a:rPr lang="en-US" smtClean="0"/>
              <a:t>Learning from DG accidents and incidents</a:t>
            </a:r>
          </a:p>
          <a:p>
            <a:pPr eaLnBrk="1" hangingPunct="1">
              <a:buFont typeface="Arial" charset="0"/>
              <a:buChar char="•"/>
            </a:pPr>
            <a:endParaRPr lang="en-US" smtClean="0"/>
          </a:p>
          <a:p>
            <a:pPr eaLnBrk="1" hangingPunct="1">
              <a:buFont typeface="Arial" charset="0"/>
              <a:buChar char="•"/>
            </a:pPr>
            <a:endParaRPr lang="en-US" smtClean="0"/>
          </a:p>
          <a:p>
            <a:pPr eaLnBrk="1" hangingPunct="1">
              <a:buFont typeface="Arial" charset="0"/>
              <a:buChar char="•"/>
            </a:pPr>
            <a:endParaRPr lang="en-US" smtClean="0"/>
          </a:p>
          <a:p>
            <a:pPr eaLnBrk="1" hangingPunct="1">
              <a:buFont typeface="Arial" charset="0"/>
              <a:buChar char="•"/>
            </a:pPr>
            <a:endParaRPr lang="en-US" smtClean="0"/>
          </a:p>
          <a:p>
            <a:pPr eaLnBrk="1" hangingPunct="1">
              <a:buFont typeface="Arial" charset="0"/>
              <a:buChar char="•"/>
            </a:pPr>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1"/>
          <p:cNvPicPr>
            <a:picLocks noChangeAspect="1" noChangeArrowheads="1"/>
          </p:cNvPicPr>
          <p:nvPr/>
        </p:nvPicPr>
        <p:blipFill>
          <a:blip r:embed="rId3" cstate="print"/>
          <a:srcRect l="26250" t="60938" r="39375" b="21094"/>
          <a:stretch>
            <a:fillRect/>
          </a:stretch>
        </p:blipFill>
        <p:spPr bwMode="auto">
          <a:xfrm>
            <a:off x="611188" y="5084763"/>
            <a:ext cx="3124200" cy="1306512"/>
          </a:xfrm>
          <a:prstGeom prst="rect">
            <a:avLst/>
          </a:prstGeom>
          <a:noFill/>
          <a:ln w="9525">
            <a:noFill/>
            <a:miter lim="800000"/>
            <a:headEnd/>
            <a:tailEnd/>
          </a:ln>
        </p:spPr>
      </p:pic>
      <p:pic>
        <p:nvPicPr>
          <p:cNvPr id="55298" name="Picture 12"/>
          <p:cNvPicPr>
            <a:picLocks noChangeAspect="1" noChangeArrowheads="1"/>
          </p:cNvPicPr>
          <p:nvPr/>
        </p:nvPicPr>
        <p:blipFill>
          <a:blip r:embed="rId4" cstate="print"/>
          <a:srcRect l="21875" t="22656" r="36874" b="62500"/>
          <a:stretch>
            <a:fillRect/>
          </a:stretch>
        </p:blipFill>
        <p:spPr bwMode="auto">
          <a:xfrm>
            <a:off x="323850" y="3500438"/>
            <a:ext cx="3810000" cy="1325562"/>
          </a:xfrm>
          <a:prstGeom prst="rect">
            <a:avLst/>
          </a:prstGeom>
          <a:noFill/>
          <a:ln w="9525">
            <a:noFill/>
            <a:miter lim="800000"/>
            <a:headEnd/>
            <a:tailEnd/>
          </a:ln>
        </p:spPr>
      </p:pic>
      <p:pic>
        <p:nvPicPr>
          <p:cNvPr id="55299" name="Picture 13"/>
          <p:cNvPicPr>
            <a:picLocks noChangeAspect="1" noChangeArrowheads="1"/>
          </p:cNvPicPr>
          <p:nvPr/>
        </p:nvPicPr>
        <p:blipFill>
          <a:blip r:embed="rId5" cstate="print"/>
          <a:srcRect l="22501" t="57813" r="38750" b="25000"/>
          <a:stretch>
            <a:fillRect/>
          </a:stretch>
        </p:blipFill>
        <p:spPr bwMode="auto">
          <a:xfrm>
            <a:off x="539750" y="1844675"/>
            <a:ext cx="3124200" cy="1546225"/>
          </a:xfrm>
          <a:prstGeom prst="rect">
            <a:avLst/>
          </a:prstGeom>
          <a:noFill/>
          <a:ln w="9525">
            <a:noFill/>
            <a:miter lim="800000"/>
            <a:headEnd/>
            <a:tailEnd/>
          </a:ln>
        </p:spPr>
      </p:pic>
      <p:sp>
        <p:nvSpPr>
          <p:cNvPr id="55300" name="Text Box 15"/>
          <p:cNvSpPr txBox="1">
            <a:spLocks noChangeArrowheads="1"/>
          </p:cNvSpPr>
          <p:nvPr/>
        </p:nvSpPr>
        <p:spPr bwMode="auto">
          <a:xfrm>
            <a:off x="5181600" y="2667000"/>
            <a:ext cx="3962400" cy="4154488"/>
          </a:xfrm>
          <a:prstGeom prst="rect">
            <a:avLst/>
          </a:prstGeom>
          <a:noFill/>
          <a:ln w="9525">
            <a:noFill/>
            <a:miter lim="800000"/>
            <a:headEnd/>
            <a:tailEnd/>
          </a:ln>
        </p:spPr>
        <p:txBody>
          <a:bodyPr>
            <a:spAutoFit/>
          </a:bodyPr>
          <a:lstStyle/>
          <a:p>
            <a:pPr>
              <a:spcBef>
                <a:spcPct val="50000"/>
              </a:spcBef>
              <a:buClr>
                <a:schemeClr val="hlink"/>
              </a:buClr>
              <a:buFont typeface="Wingdings" pitchFamily="2" charset="2"/>
              <a:buNone/>
            </a:pPr>
            <a:r>
              <a:rPr lang="nl-NL" sz="2400">
                <a:latin typeface="Times New Roman" pitchFamily="18" charset="0"/>
              </a:rPr>
              <a:t>Double hull vessels – liquid products</a:t>
            </a:r>
          </a:p>
          <a:p>
            <a:pPr>
              <a:spcBef>
                <a:spcPct val="50000"/>
              </a:spcBef>
              <a:buClr>
                <a:schemeClr val="hlink"/>
              </a:buClr>
              <a:buFont typeface="Wingdings" pitchFamily="2" charset="2"/>
              <a:buNone/>
            </a:pPr>
            <a:r>
              <a:rPr lang="nl-NL" sz="2400">
                <a:latin typeface="Times New Roman" pitchFamily="18" charset="0"/>
              </a:rPr>
              <a:t>Type N – 72%</a:t>
            </a:r>
          </a:p>
          <a:p>
            <a:pPr>
              <a:spcBef>
                <a:spcPct val="50000"/>
              </a:spcBef>
              <a:buClr>
                <a:schemeClr val="hlink"/>
              </a:buClr>
              <a:buFont typeface="Wingdings" pitchFamily="2" charset="2"/>
              <a:buNone/>
            </a:pPr>
            <a:r>
              <a:rPr lang="nl-NL" sz="2400">
                <a:latin typeface="Times New Roman" pitchFamily="18" charset="0"/>
              </a:rPr>
              <a:t>Type C – 28%</a:t>
            </a:r>
          </a:p>
          <a:p>
            <a:pPr>
              <a:spcBef>
                <a:spcPct val="50000"/>
              </a:spcBef>
              <a:buClr>
                <a:schemeClr val="hlink"/>
              </a:buClr>
              <a:buFont typeface="Wingdings" pitchFamily="2" charset="2"/>
              <a:buNone/>
            </a:pPr>
            <a:r>
              <a:rPr lang="nl-NL" sz="2400">
                <a:latin typeface="Times New Roman" pitchFamily="18" charset="0"/>
              </a:rPr>
              <a:t>0.60 meter</a:t>
            </a:r>
          </a:p>
          <a:p>
            <a:pPr>
              <a:spcBef>
                <a:spcPct val="50000"/>
              </a:spcBef>
              <a:buClr>
                <a:schemeClr val="hlink"/>
              </a:buClr>
              <a:buFont typeface="Wingdings" pitchFamily="2" charset="2"/>
              <a:buNone/>
            </a:pPr>
            <a:r>
              <a:rPr lang="nl-NL" sz="2400">
                <a:latin typeface="Times New Roman" pitchFamily="18" charset="0"/>
              </a:rPr>
              <a:t>0.80 meter</a:t>
            </a:r>
          </a:p>
          <a:p>
            <a:pPr>
              <a:spcBef>
                <a:spcPct val="50000"/>
              </a:spcBef>
              <a:buClr>
                <a:schemeClr val="hlink"/>
              </a:buClr>
              <a:buFont typeface="Wingdings" pitchFamily="2" charset="2"/>
              <a:buNone/>
            </a:pPr>
            <a:r>
              <a:rPr lang="nl-NL" sz="2400">
                <a:latin typeface="Times New Roman" pitchFamily="18" charset="0"/>
              </a:rPr>
              <a:t>1.00 meter</a:t>
            </a:r>
          </a:p>
          <a:p>
            <a:pPr>
              <a:spcBef>
                <a:spcPct val="50000"/>
              </a:spcBef>
              <a:buClr>
                <a:schemeClr val="hlink"/>
              </a:buClr>
              <a:buFont typeface="Wingdings" pitchFamily="2" charset="2"/>
              <a:buNone/>
            </a:pPr>
            <a:endParaRPr lang="nl-NL" sz="2400">
              <a:latin typeface="Times New Roman" pitchFamily="18" charset="0"/>
            </a:endParaRPr>
          </a:p>
        </p:txBody>
      </p:sp>
      <p:sp>
        <p:nvSpPr>
          <p:cNvPr id="55301" name="Rectangle 16"/>
          <p:cNvSpPr>
            <a:spLocks noChangeArrowheads="1"/>
          </p:cNvSpPr>
          <p:nvPr/>
        </p:nvSpPr>
        <p:spPr bwMode="auto">
          <a:xfrm>
            <a:off x="1817688" y="1217613"/>
            <a:ext cx="5849937" cy="1016000"/>
          </a:xfrm>
          <a:prstGeom prst="rect">
            <a:avLst/>
          </a:prstGeom>
          <a:noFill/>
          <a:ln w="9525">
            <a:noFill/>
            <a:miter lim="800000"/>
            <a:headEnd/>
            <a:tailEnd/>
          </a:ln>
        </p:spPr>
        <p:txBody>
          <a:bodyPr>
            <a:spAutoFit/>
          </a:bodyPr>
          <a:lstStyle/>
          <a:p>
            <a:pPr>
              <a:lnSpc>
                <a:spcPts val="3575"/>
              </a:lnSpc>
              <a:spcBef>
                <a:spcPct val="20000"/>
              </a:spcBef>
              <a:buClr>
                <a:schemeClr val="hlink"/>
              </a:buClr>
              <a:buFont typeface="Wingdings" pitchFamily="2" charset="2"/>
              <a:buNone/>
            </a:pPr>
            <a:r>
              <a:rPr lang="nl-NL" sz="2000">
                <a:solidFill>
                  <a:schemeClr val="tx2"/>
                </a:solidFill>
                <a:latin typeface="Times New Roman" pitchFamily="18" charset="0"/>
              </a:rPr>
              <a:t>709 Double Hull barges – EBIS - 2010</a:t>
            </a:r>
            <a:br>
              <a:rPr lang="nl-NL" sz="2000">
                <a:solidFill>
                  <a:schemeClr val="tx2"/>
                </a:solidFill>
                <a:latin typeface="Times New Roman" pitchFamily="18" charset="0"/>
              </a:rPr>
            </a:br>
            <a:r>
              <a:rPr lang="nl-NL" sz="2000">
                <a:solidFill>
                  <a:schemeClr val="tx2"/>
                </a:solidFill>
                <a:latin typeface="Times New Roman" pitchFamily="18" charset="0"/>
              </a:rPr>
              <a:t>306 Single Hull barges- EBIS - 2010</a:t>
            </a:r>
          </a:p>
        </p:txBody>
      </p:sp>
      <p:sp>
        <p:nvSpPr>
          <p:cNvPr id="16" name="Titel 1"/>
          <p:cNvSpPr>
            <a:spLocks noGrp="1"/>
          </p:cNvSpPr>
          <p:nvPr>
            <p:ph type="title"/>
          </p:nvPr>
        </p:nvSpPr>
        <p:spPr>
          <a:xfrm>
            <a:off x="2627313" y="260350"/>
            <a:ext cx="6348412" cy="936625"/>
          </a:xfrm>
        </p:spPr>
        <p:txBody>
          <a:bodyPr/>
          <a:lstStyle/>
          <a:p>
            <a:pPr algn="l"/>
            <a:r>
              <a:rPr lang="nl-NL" smtClean="0"/>
              <a:t>EUROPEAN RULES  (ADN)</a:t>
            </a:r>
            <a:endParaRPr lang="en-GB"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7313" y="260350"/>
            <a:ext cx="6348412" cy="936625"/>
          </a:xfrm>
        </p:spPr>
        <p:txBody>
          <a:bodyPr/>
          <a:lstStyle/>
          <a:p>
            <a:pPr algn="l"/>
            <a:r>
              <a:rPr lang="nl-NL" smtClean="0"/>
              <a:t>EUROPEAN RULES  (ADN)</a:t>
            </a:r>
            <a:endParaRPr lang="en-GB" smtClean="0"/>
          </a:p>
        </p:txBody>
      </p:sp>
      <p:sp>
        <p:nvSpPr>
          <p:cNvPr id="88066" name="Tijdelijke aanduiding voor inhoud 2"/>
          <p:cNvSpPr>
            <a:spLocks noGrp="1"/>
          </p:cNvSpPr>
          <p:nvPr>
            <p:ph idx="1"/>
          </p:nvPr>
        </p:nvSpPr>
        <p:spPr>
          <a:xfrm>
            <a:off x="827088" y="1557338"/>
            <a:ext cx="8316912" cy="4803775"/>
          </a:xfrm>
        </p:spPr>
        <p:txBody>
          <a:bodyPr/>
          <a:lstStyle/>
          <a:p>
            <a:r>
              <a:rPr lang="en-GB" sz="2000" u="sng" smtClean="0"/>
              <a:t>Vessels and sailing</a:t>
            </a:r>
          </a:p>
          <a:p>
            <a:endParaRPr lang="en-GB" sz="2000" smtClean="0"/>
          </a:p>
          <a:p>
            <a:r>
              <a:rPr lang="en-GB" sz="2000" smtClean="0"/>
              <a:t>Night sailing requires:</a:t>
            </a:r>
          </a:p>
          <a:p>
            <a:endParaRPr lang="en-GB" sz="2000" smtClean="0"/>
          </a:p>
          <a:p>
            <a:pPr>
              <a:buFont typeface="Arial" charset="0"/>
              <a:buChar char="•"/>
            </a:pPr>
            <a:r>
              <a:rPr lang="en-GB" sz="2000" smtClean="0"/>
              <a:t>Adequate navigation lights (so proper control and inspection required!) </a:t>
            </a:r>
          </a:p>
          <a:p>
            <a:pPr>
              <a:buFont typeface="Arial" charset="0"/>
              <a:buChar char="•"/>
            </a:pPr>
            <a:r>
              <a:rPr lang="en-GB" sz="2000" smtClean="0"/>
              <a:t>Carrying of DG signs (for day and night)</a:t>
            </a:r>
          </a:p>
          <a:p>
            <a:pPr>
              <a:buFont typeface="Arial" charset="0"/>
              <a:buChar char="•"/>
            </a:pPr>
            <a:r>
              <a:rPr lang="en-GB" sz="2000" smtClean="0"/>
              <a:t>Radar suitable for river sailing</a:t>
            </a:r>
          </a:p>
          <a:p>
            <a:pPr>
              <a:buFont typeface="Arial" charset="0"/>
              <a:buChar char="•"/>
            </a:pPr>
            <a:r>
              <a:rPr lang="en-GB" sz="2000" smtClean="0"/>
              <a:t>System for identification of bends and position steering gear</a:t>
            </a:r>
          </a:p>
          <a:p>
            <a:pPr>
              <a:buFont typeface="Arial" charset="0"/>
              <a:buChar char="•"/>
            </a:pPr>
            <a:r>
              <a:rPr lang="en-GB" sz="2000" smtClean="0"/>
              <a:t>VHF communication (ship-ship and ship-shore) is a must </a:t>
            </a:r>
          </a:p>
          <a:p>
            <a:pPr>
              <a:buFont typeface="Arial" charset="0"/>
              <a:buChar char="•"/>
            </a:pPr>
            <a:endParaRPr lang="en-GB" smtClean="0"/>
          </a:p>
          <a:p>
            <a:endParaRPr lang="en-GB" smtClean="0"/>
          </a:p>
          <a:p>
            <a:endParaRPr lang="en-GB"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7313" y="260350"/>
            <a:ext cx="6348412" cy="936625"/>
          </a:xfrm>
        </p:spPr>
        <p:txBody>
          <a:bodyPr/>
          <a:lstStyle/>
          <a:p>
            <a:pPr algn="l"/>
            <a:r>
              <a:rPr lang="nl-NL" smtClean="0"/>
              <a:t>EUROPEAN RULES  (ADN)</a:t>
            </a:r>
            <a:endParaRPr lang="en-GB" smtClean="0"/>
          </a:p>
        </p:txBody>
      </p:sp>
      <p:sp>
        <p:nvSpPr>
          <p:cNvPr id="61442" name="Tijdelijke aanduiding voor inhoud 2"/>
          <p:cNvSpPr>
            <a:spLocks noGrp="1"/>
          </p:cNvSpPr>
          <p:nvPr>
            <p:ph idx="1"/>
          </p:nvPr>
        </p:nvSpPr>
        <p:spPr>
          <a:xfrm>
            <a:off x="684213" y="1557338"/>
            <a:ext cx="8135937" cy="4803775"/>
          </a:xfrm>
        </p:spPr>
        <p:txBody>
          <a:bodyPr/>
          <a:lstStyle/>
          <a:p>
            <a:r>
              <a:rPr lang="en-GB" sz="2000" u="sng" smtClean="0"/>
              <a:t>Vessels –qualification of crew members for DG</a:t>
            </a:r>
          </a:p>
          <a:p>
            <a:endParaRPr lang="nl-NL" smtClean="0"/>
          </a:p>
          <a:p>
            <a:r>
              <a:rPr lang="en-GB" sz="2000" smtClean="0"/>
              <a:t>‘ADN Certificate’ requires a written course in a training institute or a five day vocational training programme. Recurrent training every 5 years. </a:t>
            </a:r>
          </a:p>
          <a:p>
            <a:endParaRPr lang="en-GB" sz="2000" smtClean="0"/>
          </a:p>
          <a:p>
            <a:r>
              <a:rPr lang="en-GB" sz="2000" smtClean="0"/>
              <a:t>For gas and chemical products transport, a specific ADN Certificate is required. Education requirements included in ADN, i.e. identical in all European member countries. </a:t>
            </a:r>
          </a:p>
          <a:p>
            <a:endParaRPr lang="en-GB" smtClean="0"/>
          </a:p>
          <a:p>
            <a:endParaRPr lang="en-GB"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7313" y="260350"/>
            <a:ext cx="6348412" cy="936625"/>
          </a:xfrm>
        </p:spPr>
        <p:txBody>
          <a:bodyPr/>
          <a:lstStyle/>
          <a:p>
            <a:pPr algn="l"/>
            <a:r>
              <a:rPr lang="nl-NL" smtClean="0"/>
              <a:t>IMO RULES</a:t>
            </a:r>
            <a:endParaRPr lang="en-GB" smtClean="0"/>
          </a:p>
        </p:txBody>
      </p:sp>
      <p:sp>
        <p:nvSpPr>
          <p:cNvPr id="63490" name="Tijdelijke aanduiding voor inhoud 2"/>
          <p:cNvSpPr>
            <a:spLocks noGrp="1"/>
          </p:cNvSpPr>
          <p:nvPr>
            <p:ph idx="1"/>
          </p:nvPr>
        </p:nvSpPr>
        <p:spPr>
          <a:xfrm>
            <a:off x="1187450" y="1557338"/>
            <a:ext cx="7416800" cy="4803775"/>
          </a:xfrm>
        </p:spPr>
        <p:txBody>
          <a:bodyPr/>
          <a:lstStyle/>
          <a:p>
            <a:r>
              <a:rPr lang="en-GB" u="sng" smtClean="0"/>
              <a:t>Terminals</a:t>
            </a:r>
            <a:r>
              <a:rPr lang="en-GB" smtClean="0"/>
              <a:t>:	</a:t>
            </a:r>
          </a:p>
          <a:p>
            <a:endParaRPr lang="en-GB" smtClean="0"/>
          </a:p>
          <a:p>
            <a:r>
              <a:rPr lang="en-GB" smtClean="0"/>
              <a:t>Facilities, workers, operating company</a:t>
            </a:r>
          </a:p>
          <a:p>
            <a:endParaRPr lang="en-GB"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defRPr/>
            </a:pPr>
            <a:r>
              <a:rPr lang="nl-NL" sz="1800" dirty="0" smtClean="0"/>
              <a:t>LEARNING FROM ACCIDENTS mts </a:t>
            </a:r>
            <a:r>
              <a:rPr lang="nl-NL" sz="1800" dirty="0" err="1" smtClean="0"/>
              <a:t>Lynn</a:t>
            </a:r>
            <a:endParaRPr lang="en-GB" sz="1800" dirty="0"/>
          </a:p>
        </p:txBody>
      </p:sp>
      <p:pic>
        <p:nvPicPr>
          <p:cNvPr id="32773" name="Picture 4" descr="G:\brand Lynn 7 juli 02.JPG"/>
          <p:cNvPicPr>
            <a:picLocks noChangeAspect="1" noChangeArrowheads="1"/>
          </p:cNvPicPr>
          <p:nvPr/>
        </p:nvPicPr>
        <p:blipFill>
          <a:blip r:embed="rId3" cstate="print"/>
          <a:srcRect/>
          <a:stretch>
            <a:fillRect/>
          </a:stretch>
        </p:blipFill>
        <p:spPr bwMode="auto">
          <a:xfrm>
            <a:off x="4716463" y="1196975"/>
            <a:ext cx="3919537" cy="2846388"/>
          </a:xfrm>
          <a:prstGeom prst="rect">
            <a:avLst/>
          </a:prstGeom>
          <a:ln>
            <a:noFill/>
          </a:ln>
          <a:effectLst>
            <a:outerShdw blurRad="292100" dist="139700" dir="2700000" algn="tl" rotWithShape="0">
              <a:srgbClr val="333333">
                <a:alpha val="65000"/>
              </a:srgbClr>
            </a:outerShdw>
          </a:effectLst>
        </p:spPr>
      </p:pic>
      <p:pic>
        <p:nvPicPr>
          <p:cNvPr id="32774" name="Picture 7" descr="G:\brand lynn 2 7 juli 02.JPG"/>
          <p:cNvPicPr>
            <a:picLocks noChangeAspect="1" noChangeArrowheads="1"/>
          </p:cNvPicPr>
          <p:nvPr/>
        </p:nvPicPr>
        <p:blipFill>
          <a:blip r:embed="rId4" cstate="print"/>
          <a:srcRect/>
          <a:stretch>
            <a:fillRect/>
          </a:stretch>
        </p:blipFill>
        <p:spPr bwMode="auto">
          <a:xfrm>
            <a:off x="611188" y="1136650"/>
            <a:ext cx="3667125" cy="2868613"/>
          </a:xfrm>
          <a:prstGeom prst="rect">
            <a:avLst/>
          </a:prstGeom>
          <a:ln>
            <a:noFill/>
          </a:ln>
          <a:effectLst>
            <a:outerShdw blurRad="292100" dist="139700" dir="2700000" algn="tl" rotWithShape="0">
              <a:srgbClr val="333333">
                <a:alpha val="65000"/>
              </a:srgbClr>
            </a:outerShdw>
          </a:effectLst>
        </p:spPr>
      </p:pic>
      <p:pic>
        <p:nvPicPr>
          <p:cNvPr id="32772" name="Picture 3" descr="G:\brand lynn 3 7 juli 02.JPG"/>
          <p:cNvPicPr>
            <a:picLocks noChangeAspect="1" noChangeArrowheads="1"/>
          </p:cNvPicPr>
          <p:nvPr/>
        </p:nvPicPr>
        <p:blipFill>
          <a:blip r:embed="rId5" cstate="print"/>
          <a:srcRect/>
          <a:stretch>
            <a:fillRect/>
          </a:stretch>
        </p:blipFill>
        <p:spPr bwMode="auto">
          <a:xfrm>
            <a:off x="2124075" y="2997200"/>
            <a:ext cx="4748213" cy="35607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3" descr="G:\GVIII en GVI (2).jpg"/>
          <p:cNvPicPr>
            <a:picLocks noChangeAspect="1" noChangeArrowheads="1"/>
          </p:cNvPicPr>
          <p:nvPr/>
        </p:nvPicPr>
        <p:blipFill>
          <a:blip r:embed="rId3" cstate="print"/>
          <a:srcRect/>
          <a:stretch>
            <a:fillRect/>
          </a:stretch>
        </p:blipFill>
        <p:spPr bwMode="auto">
          <a:xfrm>
            <a:off x="755650" y="4076700"/>
            <a:ext cx="4032250" cy="2343150"/>
          </a:xfrm>
          <a:prstGeom prst="rect">
            <a:avLst/>
          </a:prstGeom>
          <a:ln>
            <a:noFill/>
          </a:ln>
          <a:effectLst>
            <a:outerShdw blurRad="292100" dist="139700" dir="2700000" algn="tl" rotWithShape="0">
              <a:srgbClr val="333333">
                <a:alpha val="65000"/>
              </a:srgbClr>
            </a:outerShdw>
          </a:effectLst>
        </p:spPr>
      </p:pic>
      <p:pic>
        <p:nvPicPr>
          <p:cNvPr id="31749" name="Picture 4" descr="G:\gx Eos D60-2009-08-14_129.jpg"/>
          <p:cNvPicPr>
            <a:picLocks noChangeAspect="1" noChangeArrowheads="1"/>
          </p:cNvPicPr>
          <p:nvPr/>
        </p:nvPicPr>
        <p:blipFill>
          <a:blip r:embed="rId4" cstate="print"/>
          <a:srcRect/>
          <a:stretch>
            <a:fillRect/>
          </a:stretch>
        </p:blipFill>
        <p:spPr bwMode="auto">
          <a:xfrm>
            <a:off x="4284663" y="1628775"/>
            <a:ext cx="4032250" cy="2235200"/>
          </a:xfrm>
          <a:prstGeom prst="rect">
            <a:avLst/>
          </a:prstGeom>
          <a:ln>
            <a:noFill/>
          </a:ln>
          <a:effectLst>
            <a:outerShdw blurRad="292100" dist="139700" dir="2700000" algn="tl" rotWithShape="0">
              <a:srgbClr val="333333">
                <a:alpha val="65000"/>
              </a:srgbClr>
            </a:outerShdw>
          </a:effectLst>
        </p:spPr>
      </p:pic>
      <p:sp>
        <p:nvSpPr>
          <p:cNvPr id="7" name="Titel 1"/>
          <p:cNvSpPr>
            <a:spLocks noGrp="1"/>
          </p:cNvSpPr>
          <p:nvPr>
            <p:ph type="title"/>
          </p:nvPr>
        </p:nvSpPr>
        <p:spPr/>
        <p:txBody>
          <a:bodyPr/>
          <a:lstStyle/>
          <a:p>
            <a:pPr algn="l">
              <a:defRPr/>
            </a:pPr>
            <a:r>
              <a:rPr lang="nl-NL" sz="1800" dirty="0" smtClean="0"/>
              <a:t>LEARNING FROM ACCIDENTS mts </a:t>
            </a:r>
            <a:r>
              <a:rPr lang="nl-NL" sz="1800" dirty="0" err="1" smtClean="0"/>
              <a:t>Lynn</a:t>
            </a:r>
            <a:endParaRPr lang="en-GB"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Afbeelding 10" descr="IMG_3607.jpg"/>
          <p:cNvPicPr>
            <a:picLocks noChangeAspect="1"/>
          </p:cNvPicPr>
          <p:nvPr/>
        </p:nvPicPr>
        <p:blipFill>
          <a:blip r:embed="rId3" cstate="print"/>
          <a:srcRect/>
          <a:stretch>
            <a:fillRect/>
          </a:stretch>
        </p:blipFill>
        <p:spPr bwMode="auto">
          <a:xfrm>
            <a:off x="900113" y="2636838"/>
            <a:ext cx="2374900" cy="3578225"/>
          </a:xfrm>
          <a:prstGeom prst="rect">
            <a:avLst/>
          </a:prstGeom>
          <a:ln>
            <a:noFill/>
          </a:ln>
          <a:effectLst>
            <a:outerShdw blurRad="292100" dist="139700" dir="2700000" algn="tl" rotWithShape="0">
              <a:srgbClr val="333333">
                <a:alpha val="65000"/>
              </a:srgbClr>
            </a:outerShdw>
          </a:effectLst>
        </p:spPr>
      </p:pic>
      <p:pic>
        <p:nvPicPr>
          <p:cNvPr id="33797" name="Afbeelding 15" descr="vluchtweg.jpg"/>
          <p:cNvPicPr>
            <a:picLocks noChangeAspect="1"/>
          </p:cNvPicPr>
          <p:nvPr/>
        </p:nvPicPr>
        <p:blipFill>
          <a:blip r:embed="rId4" cstate="print"/>
          <a:srcRect/>
          <a:stretch>
            <a:fillRect/>
          </a:stretch>
        </p:blipFill>
        <p:spPr bwMode="auto">
          <a:xfrm>
            <a:off x="3563938" y="1412875"/>
            <a:ext cx="4968875" cy="3911600"/>
          </a:xfrm>
          <a:prstGeom prst="rect">
            <a:avLst/>
          </a:prstGeom>
          <a:ln>
            <a:noFill/>
          </a:ln>
          <a:effectLst>
            <a:outerShdw blurRad="292100" dist="139700" dir="2700000" algn="tl" rotWithShape="0">
              <a:srgbClr val="333333">
                <a:alpha val="65000"/>
              </a:srgbClr>
            </a:outerShdw>
          </a:effectLst>
        </p:spPr>
      </p:pic>
      <p:sp>
        <p:nvSpPr>
          <p:cNvPr id="7" name="Titel 1"/>
          <p:cNvSpPr>
            <a:spLocks noGrp="1"/>
          </p:cNvSpPr>
          <p:nvPr>
            <p:ph type="title"/>
          </p:nvPr>
        </p:nvSpPr>
        <p:spPr/>
        <p:txBody>
          <a:bodyPr/>
          <a:lstStyle/>
          <a:p>
            <a:pPr algn="l">
              <a:defRPr/>
            </a:pPr>
            <a:r>
              <a:rPr lang="nl-NL" sz="1800" dirty="0" smtClean="0"/>
              <a:t>LEARNING FROM ACCIDENTS mts </a:t>
            </a:r>
            <a:r>
              <a:rPr lang="nl-NL" sz="1800" dirty="0" err="1" smtClean="0"/>
              <a:t>Avanti</a:t>
            </a:r>
            <a:endParaRPr lang="en-GB"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4"/>
          <p:cNvSpPr>
            <a:spLocks noChangeArrowheads="1"/>
          </p:cNvSpPr>
          <p:nvPr/>
        </p:nvSpPr>
        <p:spPr bwMode="auto">
          <a:xfrm>
            <a:off x="4338638" y="3257550"/>
            <a:ext cx="9144000" cy="0"/>
          </a:xfrm>
          <a:prstGeom prst="rect">
            <a:avLst/>
          </a:prstGeom>
          <a:noFill/>
          <a:ln w="9525">
            <a:noFill/>
            <a:miter lim="800000"/>
            <a:headEnd/>
            <a:tailEnd/>
          </a:ln>
        </p:spPr>
        <p:txBody>
          <a:bodyPr>
            <a:spAutoFit/>
          </a:bodyPr>
          <a:lstStyle/>
          <a:p>
            <a:pPr algn="r">
              <a:lnSpc>
                <a:spcPts val="3575"/>
              </a:lnSpc>
              <a:spcBef>
                <a:spcPct val="20000"/>
              </a:spcBef>
              <a:buClr>
                <a:schemeClr val="hlink"/>
              </a:buClr>
              <a:buFont typeface="Wingdings" pitchFamily="2" charset="2"/>
              <a:buNone/>
            </a:pPr>
            <a:endParaRPr lang="nl-NL"/>
          </a:p>
        </p:txBody>
      </p:sp>
      <p:sp>
        <p:nvSpPr>
          <p:cNvPr id="73730" name="Rectangle 95"/>
          <p:cNvSpPr>
            <a:spLocks noChangeArrowheads="1"/>
          </p:cNvSpPr>
          <p:nvPr/>
        </p:nvSpPr>
        <p:spPr bwMode="auto">
          <a:xfrm>
            <a:off x="393700" y="5245100"/>
            <a:ext cx="1371600" cy="1371600"/>
          </a:xfrm>
          <a:prstGeom prst="rect">
            <a:avLst/>
          </a:prstGeom>
          <a:solidFill>
            <a:srgbClr val="FFFFFF"/>
          </a:solidFill>
          <a:ln w="9525">
            <a:noFill/>
            <a:miter lim="800000"/>
            <a:headEnd/>
            <a:tailEnd/>
          </a:ln>
        </p:spPr>
        <p:txBody>
          <a:bodyPr wrap="none" anchor="ctr"/>
          <a:lstStyle/>
          <a:p>
            <a:pPr algn="r">
              <a:lnSpc>
                <a:spcPts val="3575"/>
              </a:lnSpc>
              <a:spcBef>
                <a:spcPct val="20000"/>
              </a:spcBef>
              <a:buClr>
                <a:schemeClr val="hlink"/>
              </a:buClr>
              <a:buFont typeface="Wingdings" pitchFamily="2" charset="2"/>
              <a:buNone/>
            </a:pPr>
            <a:endParaRPr lang="nl-NL"/>
          </a:p>
        </p:txBody>
      </p:sp>
      <p:pic>
        <p:nvPicPr>
          <p:cNvPr id="2054" name="Picture 3" descr="G:\AANVARING HOLLANDS DIEP - 11.01.2009\1b.jpg"/>
          <p:cNvPicPr>
            <a:picLocks noChangeAspect="1" noChangeArrowheads="1"/>
          </p:cNvPicPr>
          <p:nvPr/>
        </p:nvPicPr>
        <p:blipFill>
          <a:blip r:embed="rId3" cstate="print"/>
          <a:srcRect/>
          <a:stretch>
            <a:fillRect/>
          </a:stretch>
        </p:blipFill>
        <p:spPr bwMode="auto">
          <a:xfrm>
            <a:off x="755650" y="1196975"/>
            <a:ext cx="3671888" cy="2446338"/>
          </a:xfrm>
          <a:prstGeom prst="rect">
            <a:avLst/>
          </a:prstGeom>
          <a:ln>
            <a:noFill/>
          </a:ln>
          <a:effectLst>
            <a:outerShdw blurRad="292100" dist="139700" dir="2700000" algn="tl" rotWithShape="0">
              <a:srgbClr val="333333">
                <a:alpha val="65000"/>
              </a:srgbClr>
            </a:outerShdw>
          </a:effectLst>
        </p:spPr>
      </p:pic>
      <p:pic>
        <p:nvPicPr>
          <p:cNvPr id="2055" name="Picture 4" descr="G:\AANVARING HOLLANDS DIEP - 11.01.2009\untitled.bmp"/>
          <p:cNvPicPr>
            <a:picLocks noChangeAspect="1" noChangeArrowheads="1"/>
          </p:cNvPicPr>
          <p:nvPr/>
        </p:nvPicPr>
        <p:blipFill>
          <a:blip r:embed="rId4" cstate="print"/>
          <a:srcRect/>
          <a:stretch>
            <a:fillRect/>
          </a:stretch>
        </p:blipFill>
        <p:spPr bwMode="auto">
          <a:xfrm>
            <a:off x="5940425" y="1196975"/>
            <a:ext cx="2514600" cy="1698625"/>
          </a:xfrm>
          <a:prstGeom prst="rect">
            <a:avLst/>
          </a:prstGeom>
          <a:ln>
            <a:noFill/>
          </a:ln>
          <a:effectLst>
            <a:outerShdw blurRad="292100" dist="139700" dir="2700000" algn="tl" rotWithShape="0">
              <a:srgbClr val="333333">
                <a:alpha val="65000"/>
              </a:srgbClr>
            </a:outerShdw>
          </a:effectLst>
        </p:spPr>
      </p:pic>
      <p:pic>
        <p:nvPicPr>
          <p:cNvPr id="2056" name="Picture 3" descr="G:\AANVARING HOLLANDS DIEP - 11.01.2009\FOTO'S\RIMG0074.JPG"/>
          <p:cNvPicPr>
            <a:picLocks noChangeAspect="1" noChangeArrowheads="1"/>
          </p:cNvPicPr>
          <p:nvPr/>
        </p:nvPicPr>
        <p:blipFill>
          <a:blip r:embed="rId5" cstate="print"/>
          <a:srcRect/>
          <a:stretch>
            <a:fillRect/>
          </a:stretch>
        </p:blipFill>
        <p:spPr bwMode="auto">
          <a:xfrm>
            <a:off x="2976563" y="2060575"/>
            <a:ext cx="3627437" cy="2720975"/>
          </a:xfrm>
          <a:prstGeom prst="rect">
            <a:avLst/>
          </a:prstGeom>
          <a:ln>
            <a:noFill/>
          </a:ln>
          <a:effectLst>
            <a:outerShdw blurRad="292100" dist="139700" dir="2700000" algn="tl" rotWithShape="0">
              <a:srgbClr val="333333">
                <a:alpha val="65000"/>
              </a:srgbClr>
            </a:outerShdw>
          </a:effectLst>
        </p:spPr>
      </p:pic>
      <p:pic>
        <p:nvPicPr>
          <p:cNvPr id="2057" name="Picture 4" descr="G:\AANVARING HOLLANDS DIEP - 11.01.2009\FOTO'S\RIMG0005.JPG"/>
          <p:cNvPicPr>
            <a:picLocks noChangeAspect="1" noChangeArrowheads="1"/>
          </p:cNvPicPr>
          <p:nvPr/>
        </p:nvPicPr>
        <p:blipFill>
          <a:blip r:embed="rId6" cstate="print"/>
          <a:srcRect/>
          <a:stretch>
            <a:fillRect/>
          </a:stretch>
        </p:blipFill>
        <p:spPr bwMode="auto">
          <a:xfrm>
            <a:off x="827088" y="3860800"/>
            <a:ext cx="3600450" cy="2700338"/>
          </a:xfrm>
          <a:prstGeom prst="rect">
            <a:avLst/>
          </a:prstGeom>
          <a:ln>
            <a:noFill/>
          </a:ln>
          <a:effectLst>
            <a:outerShdw blurRad="292100" dist="139700" dir="2700000" algn="tl" rotWithShape="0">
              <a:srgbClr val="333333">
                <a:alpha val="65000"/>
              </a:srgbClr>
            </a:outerShdw>
          </a:effectLst>
        </p:spPr>
      </p:pic>
      <p:pic>
        <p:nvPicPr>
          <p:cNvPr id="2058" name="Picture 5" descr="G:\AANVARING HOLLANDS DIEP - 11.01.2009\FOTO'S\RIMG0016.JPG"/>
          <p:cNvPicPr>
            <a:picLocks noChangeAspect="1" noChangeArrowheads="1"/>
          </p:cNvPicPr>
          <p:nvPr/>
        </p:nvPicPr>
        <p:blipFill>
          <a:blip r:embed="rId7" cstate="print"/>
          <a:srcRect/>
          <a:stretch>
            <a:fillRect/>
          </a:stretch>
        </p:blipFill>
        <p:spPr bwMode="auto">
          <a:xfrm>
            <a:off x="5076825" y="3716338"/>
            <a:ext cx="3840163" cy="2881312"/>
          </a:xfrm>
          <a:prstGeom prst="rect">
            <a:avLst/>
          </a:prstGeom>
          <a:ln>
            <a:noFill/>
          </a:ln>
          <a:effectLst>
            <a:outerShdw blurRad="292100" dist="139700" dir="2700000" algn="tl" rotWithShape="0">
              <a:srgbClr val="333333">
                <a:alpha val="65000"/>
              </a:srgbClr>
            </a:outerShdw>
          </a:effectLst>
        </p:spPr>
      </p:pic>
      <p:sp>
        <p:nvSpPr>
          <p:cNvPr id="17" name="Rectangle 2"/>
          <p:cNvSpPr>
            <a:spLocks noGrp="1" noChangeArrowheads="1"/>
          </p:cNvSpPr>
          <p:nvPr>
            <p:ph type="title"/>
          </p:nvPr>
        </p:nvSpPr>
        <p:spPr>
          <a:xfrm>
            <a:off x="1187450" y="260350"/>
            <a:ext cx="7788275" cy="647700"/>
          </a:xfrm>
        </p:spPr>
        <p:txBody>
          <a:bodyPr/>
          <a:lstStyle/>
          <a:p>
            <a:pPr algn="ctr" eaLnBrk="1" hangingPunct="1">
              <a:defRPr/>
            </a:pPr>
            <a:r>
              <a:rPr lang="nl-NL" sz="2400" dirty="0" smtClean="0">
                <a:solidFill>
                  <a:srgbClr val="FF0000"/>
                </a:solidFill>
                <a:effectLst>
                  <a:outerShdw blurRad="38100" dist="38100" dir="2700000" algn="tl">
                    <a:srgbClr val="000000"/>
                  </a:outerShdw>
                </a:effectLst>
                <a:latin typeface="Times New Roman" pitchFamily="18" charset="0"/>
              </a:rPr>
              <a:t/>
            </a:r>
            <a:br>
              <a:rPr lang="nl-NL" sz="2400" dirty="0" smtClean="0">
                <a:solidFill>
                  <a:srgbClr val="FF0000"/>
                </a:solidFill>
                <a:effectLst>
                  <a:outerShdw blurRad="38100" dist="38100" dir="2700000" algn="tl">
                    <a:srgbClr val="000000"/>
                  </a:outerShdw>
                </a:effectLst>
                <a:latin typeface="Times New Roman" pitchFamily="18" charset="0"/>
              </a:rPr>
            </a:br>
            <a:r>
              <a:rPr lang="nl-NL" sz="2400" dirty="0" smtClean="0">
                <a:solidFill>
                  <a:srgbClr val="FF0000"/>
                </a:solidFill>
              </a:rPr>
              <a:t> </a:t>
            </a:r>
            <a:r>
              <a:rPr lang="nl-NL" sz="1800" dirty="0" smtClean="0">
                <a:solidFill>
                  <a:srgbClr val="FF0000"/>
                </a:solidFill>
              </a:rPr>
              <a:t>LEARNING FROM ACCIDENTS </a:t>
            </a:r>
            <a:r>
              <a:rPr lang="nl-NL" sz="2400" dirty="0" err="1" smtClean="0">
                <a:solidFill>
                  <a:srgbClr val="FF0000"/>
                </a:solidFill>
                <a:effectLst>
                  <a:outerShdw blurRad="38100" dist="38100" dir="2700000" algn="tl">
                    <a:srgbClr val="000000"/>
                  </a:outerShdw>
                </a:effectLst>
                <a:latin typeface="Times New Roman" pitchFamily="18" charset="0"/>
              </a:rPr>
              <a:t>mcs</a:t>
            </a:r>
            <a:r>
              <a:rPr lang="nl-NL" sz="2400" dirty="0" smtClean="0">
                <a:solidFill>
                  <a:srgbClr val="FF0000"/>
                </a:solidFill>
                <a:effectLst>
                  <a:outerShdw blurRad="38100" dist="38100" dir="2700000" algn="tl">
                    <a:srgbClr val="000000"/>
                  </a:outerShdw>
                </a:effectLst>
                <a:latin typeface="Times New Roman" pitchFamily="18" charset="0"/>
              </a:rPr>
              <a:t> “</a:t>
            </a:r>
            <a:r>
              <a:rPr lang="nl-NL" sz="2400" dirty="0" err="1" smtClean="0">
                <a:solidFill>
                  <a:srgbClr val="FF0000"/>
                </a:solidFill>
                <a:effectLst>
                  <a:outerShdw blurRad="38100" dist="38100" dir="2700000" algn="tl">
                    <a:srgbClr val="000000"/>
                  </a:outerShdw>
                </a:effectLst>
                <a:latin typeface="Times New Roman" pitchFamily="18" charset="0"/>
              </a:rPr>
              <a:t>Margretha</a:t>
            </a:r>
            <a:r>
              <a:rPr lang="nl-NL" sz="2400" dirty="0" smtClean="0">
                <a:solidFill>
                  <a:srgbClr val="FF0000"/>
                </a:solidFill>
                <a:effectLst>
                  <a:outerShdw blurRad="38100" dist="38100" dir="2700000" algn="tl">
                    <a:srgbClr val="000000"/>
                  </a:outerShdw>
                </a:effectLst>
                <a:latin typeface="Times New Roman" pitchFamily="18" charset="0"/>
              </a:rPr>
              <a:t>”</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4338638" y="3257550"/>
            <a:ext cx="9144000" cy="0"/>
          </a:xfrm>
          <a:prstGeom prst="rect">
            <a:avLst/>
          </a:prstGeom>
          <a:noFill/>
          <a:ln w="9525">
            <a:noFill/>
            <a:miter lim="800000"/>
            <a:headEnd/>
            <a:tailEnd/>
          </a:ln>
        </p:spPr>
        <p:txBody>
          <a:bodyPr>
            <a:spAutoFit/>
          </a:bodyPr>
          <a:lstStyle/>
          <a:p>
            <a:pPr algn="r">
              <a:lnSpc>
                <a:spcPts val="3575"/>
              </a:lnSpc>
              <a:spcBef>
                <a:spcPct val="20000"/>
              </a:spcBef>
              <a:buClr>
                <a:schemeClr val="hlink"/>
              </a:buClr>
              <a:buFont typeface="Wingdings" pitchFamily="2" charset="2"/>
              <a:buNone/>
            </a:pPr>
            <a:endParaRPr lang="nl-NL"/>
          </a:p>
        </p:txBody>
      </p:sp>
      <p:sp>
        <p:nvSpPr>
          <p:cNvPr id="3076" name="Rectangle 95"/>
          <p:cNvSpPr>
            <a:spLocks noChangeArrowheads="1"/>
          </p:cNvSpPr>
          <p:nvPr/>
        </p:nvSpPr>
        <p:spPr bwMode="auto">
          <a:xfrm>
            <a:off x="393700" y="5245100"/>
            <a:ext cx="1371600" cy="1371600"/>
          </a:xfrm>
          <a:prstGeom prst="rect">
            <a:avLst/>
          </a:prstGeom>
          <a:solidFill>
            <a:srgbClr val="FFFFFF"/>
          </a:solidFill>
          <a:ln w="9525">
            <a:noFill/>
            <a:miter lim="800000"/>
            <a:headEnd/>
            <a:tailEnd/>
          </a:ln>
        </p:spPr>
        <p:txBody>
          <a:bodyPr wrap="none" anchor="ctr"/>
          <a:lstStyle/>
          <a:p>
            <a:pPr algn="r">
              <a:lnSpc>
                <a:spcPts val="3575"/>
              </a:lnSpc>
              <a:spcBef>
                <a:spcPct val="20000"/>
              </a:spcBef>
              <a:buClr>
                <a:schemeClr val="hlink"/>
              </a:buClr>
              <a:buFont typeface="Wingdings" pitchFamily="2" charset="2"/>
              <a:buNone/>
            </a:pPr>
            <a:endParaRPr lang="nl-NL"/>
          </a:p>
        </p:txBody>
      </p:sp>
      <p:graphicFrame>
        <p:nvGraphicFramePr>
          <p:cNvPr id="3074" name="Object 2"/>
          <p:cNvGraphicFramePr>
            <a:graphicFrameLocks noGrp="1" noChangeAspect="1"/>
          </p:cNvGraphicFramePr>
          <p:nvPr>
            <p:ph sz="half" idx="1"/>
          </p:nvPr>
        </p:nvGraphicFramePr>
        <p:xfrm>
          <a:off x="393700" y="5321300"/>
          <a:ext cx="1358900" cy="1219200"/>
        </p:xfrm>
        <a:graphic>
          <a:graphicData uri="http://schemas.openxmlformats.org/presentationml/2006/ole">
            <p:oleObj spid="_x0000_s3074" name="Image" r:id="rId4" imgW="700923" imgH="630724" progId="">
              <p:embed/>
            </p:oleObj>
          </a:graphicData>
        </a:graphic>
      </p:graphicFrame>
      <p:sp>
        <p:nvSpPr>
          <p:cNvPr id="17" name="Rectangle 2"/>
          <p:cNvSpPr>
            <a:spLocks noGrp="1" noChangeArrowheads="1"/>
          </p:cNvSpPr>
          <p:nvPr>
            <p:ph type="title"/>
          </p:nvPr>
        </p:nvSpPr>
        <p:spPr/>
        <p:txBody>
          <a:bodyPr/>
          <a:lstStyle/>
          <a:p>
            <a:pPr algn="ctr" eaLnBrk="1" hangingPunct="1">
              <a:defRPr/>
            </a:pPr>
            <a:r>
              <a:rPr lang="nl-NL" sz="2400" dirty="0" smtClean="0">
                <a:solidFill>
                  <a:srgbClr val="FF0000"/>
                </a:solidFill>
                <a:effectLst>
                  <a:outerShdw blurRad="38100" dist="38100" dir="2700000" algn="tl">
                    <a:srgbClr val="000000"/>
                  </a:outerShdw>
                </a:effectLst>
                <a:latin typeface="Times New Roman" pitchFamily="18" charset="0"/>
              </a:rPr>
              <a:t/>
            </a:r>
            <a:br>
              <a:rPr lang="nl-NL" sz="2400" dirty="0" smtClean="0">
                <a:solidFill>
                  <a:srgbClr val="FF0000"/>
                </a:solidFill>
                <a:effectLst>
                  <a:outerShdw blurRad="38100" dist="38100" dir="2700000" algn="tl">
                    <a:srgbClr val="000000"/>
                  </a:outerShdw>
                </a:effectLst>
                <a:latin typeface="Times New Roman" pitchFamily="18" charset="0"/>
              </a:rPr>
            </a:br>
            <a:r>
              <a:rPr lang="nl-NL" sz="2400" dirty="0" err="1" smtClean="0">
                <a:solidFill>
                  <a:srgbClr val="FF0000"/>
                </a:solidFill>
                <a:effectLst>
                  <a:outerShdw blurRad="38100" dist="38100" dir="2700000" algn="tl">
                    <a:srgbClr val="000000"/>
                  </a:outerShdw>
                </a:effectLst>
                <a:latin typeface="Times New Roman" pitchFamily="18" charset="0"/>
              </a:rPr>
              <a:t>mcs</a:t>
            </a:r>
            <a:r>
              <a:rPr lang="nl-NL" sz="2400" dirty="0" smtClean="0">
                <a:solidFill>
                  <a:srgbClr val="FF0000"/>
                </a:solidFill>
                <a:effectLst>
                  <a:outerShdw blurRad="38100" dist="38100" dir="2700000" algn="tl">
                    <a:srgbClr val="000000"/>
                  </a:outerShdw>
                </a:effectLst>
                <a:latin typeface="Times New Roman" pitchFamily="18" charset="0"/>
              </a:rPr>
              <a:t> “</a:t>
            </a:r>
            <a:r>
              <a:rPr lang="nl-NL" sz="2400" dirty="0" err="1" smtClean="0">
                <a:solidFill>
                  <a:srgbClr val="FF0000"/>
                </a:solidFill>
                <a:effectLst>
                  <a:outerShdw blurRad="38100" dist="38100" dir="2700000" algn="tl">
                    <a:srgbClr val="000000"/>
                  </a:outerShdw>
                </a:effectLst>
                <a:latin typeface="Times New Roman" pitchFamily="18" charset="0"/>
              </a:rPr>
              <a:t>Margretha</a:t>
            </a:r>
            <a:r>
              <a:rPr lang="nl-NL" sz="2400" dirty="0" smtClean="0">
                <a:solidFill>
                  <a:srgbClr val="FF0000"/>
                </a:solidFill>
                <a:effectLst>
                  <a:outerShdw blurRad="38100" dist="38100" dir="2700000" algn="tl">
                    <a:srgbClr val="000000"/>
                  </a:outerShdw>
                </a:effectLst>
                <a:latin typeface="Times New Roman" pitchFamily="18" charset="0"/>
              </a:rPr>
              <a:t>”</a:t>
            </a:r>
          </a:p>
        </p:txBody>
      </p:sp>
      <p:pic>
        <p:nvPicPr>
          <p:cNvPr id="3078" name="Picture 3" descr="situatieschets"/>
          <p:cNvPicPr>
            <a:picLocks noChangeAspect="1" noChangeArrowheads="1"/>
          </p:cNvPicPr>
          <p:nvPr/>
        </p:nvPicPr>
        <p:blipFill>
          <a:blip r:embed="rId5" cstate="print"/>
          <a:srcRect/>
          <a:stretch>
            <a:fillRect/>
          </a:stretch>
        </p:blipFill>
        <p:spPr bwMode="auto">
          <a:xfrm>
            <a:off x="2339975" y="2708275"/>
            <a:ext cx="4638675" cy="3430588"/>
          </a:xfrm>
          <a:prstGeom prst="rect">
            <a:avLst/>
          </a:prstGeom>
          <a:noFill/>
          <a:ln w="9525">
            <a:noFill/>
            <a:miter lim="800000"/>
            <a:headEnd/>
            <a:tailEnd/>
          </a:ln>
        </p:spPr>
      </p:pic>
      <p:pic>
        <p:nvPicPr>
          <p:cNvPr id="3080" name="Picture 13" descr="Photo"/>
          <p:cNvPicPr>
            <a:picLocks noChangeAspect="1" noChangeArrowheads="1"/>
          </p:cNvPicPr>
          <p:nvPr/>
        </p:nvPicPr>
        <p:blipFill>
          <a:blip r:embed="rId6" cstate="print"/>
          <a:srcRect/>
          <a:stretch>
            <a:fillRect/>
          </a:stretch>
        </p:blipFill>
        <p:spPr bwMode="auto">
          <a:xfrm>
            <a:off x="4572000" y="908050"/>
            <a:ext cx="4211638" cy="2803525"/>
          </a:xfrm>
          <a:prstGeom prst="rect">
            <a:avLst/>
          </a:prstGeom>
          <a:ln>
            <a:noFill/>
          </a:ln>
          <a:effectLst>
            <a:outerShdw blurRad="292100" dist="139700" dir="2700000" algn="tl" rotWithShape="0">
              <a:srgbClr val="333333">
                <a:alpha val="65000"/>
              </a:srgbClr>
            </a:outerShdw>
          </a:effectLst>
        </p:spPr>
      </p:pic>
      <p:grpSp>
        <p:nvGrpSpPr>
          <p:cNvPr id="2" name="Group 4"/>
          <p:cNvGrpSpPr>
            <a:grpSpLocks/>
          </p:cNvGrpSpPr>
          <p:nvPr/>
        </p:nvGrpSpPr>
        <p:grpSpPr bwMode="auto">
          <a:xfrm>
            <a:off x="3124200" y="3429000"/>
            <a:ext cx="3657600" cy="2171700"/>
            <a:chOff x="4145" y="9302"/>
            <a:chExt cx="5760" cy="3420"/>
          </a:xfrm>
        </p:grpSpPr>
        <p:sp>
          <p:nvSpPr>
            <p:cNvPr id="3081" name="Line 5"/>
            <p:cNvSpPr>
              <a:spLocks noChangeShapeType="1"/>
            </p:cNvSpPr>
            <p:nvPr/>
          </p:nvSpPr>
          <p:spPr bwMode="auto">
            <a:xfrm flipV="1">
              <a:off x="5585" y="11338"/>
              <a:ext cx="1120" cy="844"/>
            </a:xfrm>
            <a:prstGeom prst="line">
              <a:avLst/>
            </a:prstGeom>
            <a:noFill/>
            <a:ln w="9525">
              <a:solidFill>
                <a:srgbClr val="000000"/>
              </a:solidFill>
              <a:prstDash val="dash"/>
              <a:round/>
              <a:headEnd/>
              <a:tailEnd type="arrow" w="med" len="med"/>
            </a:ln>
          </p:spPr>
          <p:txBody>
            <a:bodyPr/>
            <a:lstStyle/>
            <a:p>
              <a:endParaRPr lang="pt-BR"/>
            </a:p>
          </p:txBody>
        </p:sp>
        <p:sp>
          <p:nvSpPr>
            <p:cNvPr id="3082" name="Line 6"/>
            <p:cNvSpPr>
              <a:spLocks noChangeShapeType="1"/>
            </p:cNvSpPr>
            <p:nvPr/>
          </p:nvSpPr>
          <p:spPr bwMode="auto">
            <a:xfrm flipV="1">
              <a:off x="4145" y="12182"/>
              <a:ext cx="1480" cy="540"/>
            </a:xfrm>
            <a:prstGeom prst="line">
              <a:avLst/>
            </a:prstGeom>
            <a:noFill/>
            <a:ln w="9525">
              <a:solidFill>
                <a:srgbClr val="000000"/>
              </a:solidFill>
              <a:prstDash val="dash"/>
              <a:round/>
              <a:headEnd/>
              <a:tailEnd type="arrow" w="med" len="med"/>
            </a:ln>
          </p:spPr>
          <p:txBody>
            <a:bodyPr/>
            <a:lstStyle/>
            <a:p>
              <a:endParaRPr lang="pt-BR"/>
            </a:p>
          </p:txBody>
        </p:sp>
        <p:sp>
          <p:nvSpPr>
            <p:cNvPr id="3083" name="Line 7"/>
            <p:cNvSpPr>
              <a:spLocks noChangeShapeType="1"/>
            </p:cNvSpPr>
            <p:nvPr/>
          </p:nvSpPr>
          <p:spPr bwMode="auto">
            <a:xfrm flipV="1">
              <a:off x="6665" y="10382"/>
              <a:ext cx="360" cy="960"/>
            </a:xfrm>
            <a:prstGeom prst="line">
              <a:avLst/>
            </a:prstGeom>
            <a:noFill/>
            <a:ln w="9525">
              <a:solidFill>
                <a:srgbClr val="000000"/>
              </a:solidFill>
              <a:prstDash val="dash"/>
              <a:round/>
              <a:headEnd/>
              <a:tailEnd/>
            </a:ln>
          </p:spPr>
          <p:txBody>
            <a:bodyPr/>
            <a:lstStyle/>
            <a:p>
              <a:endParaRPr lang="pt-BR"/>
            </a:p>
          </p:txBody>
        </p:sp>
        <p:sp>
          <p:nvSpPr>
            <p:cNvPr id="3084" name="Line 8"/>
            <p:cNvSpPr>
              <a:spLocks noChangeShapeType="1"/>
            </p:cNvSpPr>
            <p:nvPr/>
          </p:nvSpPr>
          <p:spPr bwMode="auto">
            <a:xfrm flipH="1">
              <a:off x="7205" y="9302"/>
              <a:ext cx="2700" cy="900"/>
            </a:xfrm>
            <a:prstGeom prst="line">
              <a:avLst/>
            </a:prstGeom>
            <a:noFill/>
            <a:ln w="9525">
              <a:solidFill>
                <a:srgbClr val="000000"/>
              </a:solidFill>
              <a:prstDash val="dash"/>
              <a:round/>
              <a:headEnd/>
              <a:tailEnd type="arrow" w="med" len="med"/>
            </a:ln>
          </p:spPr>
          <p:txBody>
            <a:bodyPr/>
            <a:lstStyle/>
            <a:p>
              <a:endParaRPr lang="pt-BR"/>
            </a:p>
          </p:txBody>
        </p:sp>
        <p:sp>
          <p:nvSpPr>
            <p:cNvPr id="3085" name="AutoShape 9"/>
            <p:cNvSpPr>
              <a:spLocks noChangeArrowheads="1"/>
            </p:cNvSpPr>
            <p:nvPr/>
          </p:nvSpPr>
          <p:spPr bwMode="auto">
            <a:xfrm>
              <a:off x="6845" y="10205"/>
              <a:ext cx="720" cy="180"/>
            </a:xfrm>
            <a:prstGeom prst="irregularSeal1">
              <a:avLst/>
            </a:prstGeom>
            <a:solidFill>
              <a:srgbClr val="FF0000"/>
            </a:solidFill>
            <a:ln w="9525">
              <a:solidFill>
                <a:srgbClr val="000000"/>
              </a:solidFill>
              <a:miter lim="800000"/>
              <a:headEnd/>
              <a:tailEnd/>
            </a:ln>
          </p:spPr>
          <p:txBody>
            <a:bodyPr/>
            <a:lstStyle/>
            <a:p>
              <a:pPr algn="r">
                <a:lnSpc>
                  <a:spcPts val="3575"/>
                </a:lnSpc>
                <a:spcBef>
                  <a:spcPct val="20000"/>
                </a:spcBef>
                <a:buClr>
                  <a:schemeClr val="hlink"/>
                </a:buClr>
                <a:buFont typeface="Wingdings" pitchFamily="2" charset="2"/>
                <a:buNone/>
              </a:pPr>
              <a:endParaRPr lang="nl-NL"/>
            </a:p>
          </p:txBody>
        </p:sp>
      </p:gr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ectangle 2"/>
          <p:cNvSpPr>
            <a:spLocks noGrp="1" noChangeArrowheads="1"/>
          </p:cNvSpPr>
          <p:nvPr>
            <p:ph type="title" idx="4294967295"/>
          </p:nvPr>
        </p:nvSpPr>
        <p:spPr/>
        <p:txBody>
          <a:bodyPr/>
          <a:lstStyle/>
          <a:p>
            <a:pPr algn="ctr" eaLnBrk="1" hangingPunct="1"/>
            <a:r>
              <a:rPr lang="nl-NL" sz="2400" smtClean="0">
                <a:solidFill>
                  <a:srgbClr val="FF0000"/>
                </a:solidFill>
                <a:latin typeface="Times New Roman" pitchFamily="18" charset="0"/>
              </a:rPr>
              <a:t/>
            </a:r>
            <a:br>
              <a:rPr lang="nl-NL" sz="2400" smtClean="0">
                <a:solidFill>
                  <a:srgbClr val="FF0000"/>
                </a:solidFill>
                <a:latin typeface="Times New Roman" pitchFamily="18" charset="0"/>
              </a:rPr>
            </a:br>
            <a:r>
              <a:rPr lang="nl-NL" sz="2400" smtClean="0">
                <a:solidFill>
                  <a:srgbClr val="FF0000"/>
                </a:solidFill>
                <a:latin typeface="Times New Roman" pitchFamily="18" charset="0"/>
              </a:rPr>
              <a:t>Learning from mcs “MARGRETA”</a:t>
            </a:r>
          </a:p>
        </p:txBody>
      </p:sp>
      <p:sp>
        <p:nvSpPr>
          <p:cNvPr id="78851" name="Rectangle 18"/>
          <p:cNvSpPr>
            <a:spLocks noChangeArrowheads="1"/>
          </p:cNvSpPr>
          <p:nvPr/>
        </p:nvSpPr>
        <p:spPr bwMode="auto">
          <a:xfrm>
            <a:off x="684213" y="1557338"/>
            <a:ext cx="8154987" cy="3398837"/>
          </a:xfrm>
          <a:prstGeom prst="rect">
            <a:avLst/>
          </a:prstGeom>
          <a:noFill/>
          <a:ln w="9525">
            <a:noFill/>
            <a:miter lim="800000"/>
            <a:headEnd/>
            <a:tailEnd/>
          </a:ln>
        </p:spPr>
        <p:txBody>
          <a:bodyPr>
            <a:spAutoFit/>
          </a:bodyPr>
          <a:lstStyle/>
          <a:p>
            <a:pPr>
              <a:spcBef>
                <a:spcPct val="20000"/>
              </a:spcBef>
              <a:buClr>
                <a:schemeClr val="hlink"/>
              </a:buClr>
              <a:buFont typeface="Times New Roman" pitchFamily="18" charset="0"/>
              <a:buNone/>
            </a:pPr>
            <a:r>
              <a:rPr lang="nl-NL" sz="1800"/>
              <a:t>Lessons learned for the Waterway Management Authority (WMA):</a:t>
            </a:r>
          </a:p>
          <a:p>
            <a:pPr>
              <a:spcBef>
                <a:spcPct val="20000"/>
              </a:spcBef>
              <a:buClr>
                <a:schemeClr val="hlink"/>
              </a:buClr>
              <a:buFont typeface="Times New Roman" pitchFamily="18" charset="0"/>
              <a:buNone/>
            </a:pPr>
            <a:endParaRPr lang="nl-NL" sz="1800"/>
          </a:p>
          <a:p>
            <a:pPr>
              <a:spcBef>
                <a:spcPct val="20000"/>
              </a:spcBef>
              <a:buClr>
                <a:schemeClr val="hlink"/>
              </a:buClr>
              <a:buFont typeface="Times New Roman" pitchFamily="18" charset="0"/>
              <a:buChar char="−"/>
            </a:pPr>
            <a:r>
              <a:rPr lang="de-DE" sz="2400"/>
              <a:t> </a:t>
            </a:r>
            <a:r>
              <a:rPr lang="de-DE" sz="1800"/>
              <a:t>Communication between sea-going vessel and IWT vessels shall be better monitored</a:t>
            </a:r>
            <a:endParaRPr lang="de-DE" sz="2400"/>
          </a:p>
          <a:p>
            <a:pPr>
              <a:spcBef>
                <a:spcPct val="20000"/>
              </a:spcBef>
              <a:buClr>
                <a:schemeClr val="hlink"/>
              </a:buClr>
              <a:buFont typeface="Times New Roman" pitchFamily="18" charset="0"/>
              <a:buChar char="−"/>
            </a:pPr>
            <a:r>
              <a:rPr lang="de-DE" sz="1800"/>
              <a:t> Radar coverage is essential</a:t>
            </a:r>
          </a:p>
          <a:p>
            <a:pPr>
              <a:spcBef>
                <a:spcPct val="20000"/>
              </a:spcBef>
              <a:buClr>
                <a:schemeClr val="hlink"/>
              </a:buClr>
              <a:buFont typeface="Times New Roman" pitchFamily="18" charset="0"/>
              <a:buChar char="−"/>
            </a:pPr>
            <a:r>
              <a:rPr lang="de-DE" sz="1800"/>
              <a:t> WMA launch should take into consideration the wind direction in approaching the vessel</a:t>
            </a:r>
          </a:p>
          <a:p>
            <a:pPr algn="r">
              <a:lnSpc>
                <a:spcPts val="3575"/>
              </a:lnSpc>
              <a:spcBef>
                <a:spcPct val="20000"/>
              </a:spcBef>
              <a:buClr>
                <a:schemeClr val="hlink"/>
              </a:buClr>
              <a:buFont typeface="Times New Roman" pitchFamily="18" charset="0"/>
              <a:buChar char="−"/>
            </a:pPr>
            <a:endParaRPr lang="nl-NL" sz="2400"/>
          </a:p>
          <a:p>
            <a:pPr algn="r">
              <a:lnSpc>
                <a:spcPts val="3575"/>
              </a:lnSpc>
              <a:spcBef>
                <a:spcPct val="20000"/>
              </a:spcBef>
              <a:buClr>
                <a:schemeClr val="hlink"/>
              </a:buClr>
              <a:buFont typeface="Times New Roman" pitchFamily="18" charset="0"/>
              <a:buChar char="-"/>
            </a:pPr>
            <a:endParaRPr lang="nl-NL" sz="2400">
              <a:latin typeface="Times New Roman" pitchFamily="18" charset="0"/>
            </a:endParaRPr>
          </a:p>
        </p:txBody>
      </p:sp>
      <p:pic>
        <p:nvPicPr>
          <p:cNvPr id="78852" name="Picture 36" descr="2008 ERG at Best prices">
            <a:hlinkClick r:id="rId3"/>
          </p:cNvPr>
          <p:cNvPicPr>
            <a:picLocks noChangeAspect="1" noChangeArrowheads="1"/>
          </p:cNvPicPr>
          <p:nvPr/>
        </p:nvPicPr>
        <p:blipFill>
          <a:blip r:embed="rId4" cstate="print"/>
          <a:srcRect/>
          <a:stretch>
            <a:fillRect/>
          </a:stretch>
        </p:blipFill>
        <p:spPr bwMode="auto">
          <a:xfrm rot="434672">
            <a:off x="908050" y="4078288"/>
            <a:ext cx="2590800" cy="2590800"/>
          </a:xfrm>
          <a:prstGeom prst="rect">
            <a:avLst/>
          </a:prstGeom>
          <a:noFill/>
          <a:ln w="9525">
            <a:noFill/>
            <a:miter lim="800000"/>
            <a:headEnd/>
            <a:tailEnd/>
          </a:ln>
        </p:spPr>
      </p:pic>
      <p:pic>
        <p:nvPicPr>
          <p:cNvPr id="78853" name="Picture 13"/>
          <p:cNvPicPr>
            <a:picLocks noChangeAspect="1" noChangeArrowheads="1"/>
          </p:cNvPicPr>
          <p:nvPr/>
        </p:nvPicPr>
        <p:blipFill>
          <a:blip r:embed="rId5" cstate="print"/>
          <a:srcRect l="10625" t="38281" r="13126" b="7813"/>
          <a:stretch>
            <a:fillRect/>
          </a:stretch>
        </p:blipFill>
        <p:spPr bwMode="auto">
          <a:xfrm rot="665424">
            <a:off x="5148263" y="4076700"/>
            <a:ext cx="3733800" cy="2111375"/>
          </a:xfrm>
          <a:prstGeom prst="rect">
            <a:avLst/>
          </a:prstGeom>
          <a:noFill/>
          <a:ln w="9525">
            <a:noFill/>
            <a:miter lim="800000"/>
            <a:headEnd/>
            <a:tailEnd/>
          </a:ln>
        </p:spPr>
      </p:pic>
      <p:pic>
        <p:nvPicPr>
          <p:cNvPr id="78854" name="Picture 7" descr="whmis_d1"/>
          <p:cNvPicPr>
            <a:picLocks noChangeAspect="1" noChangeArrowheads="1"/>
          </p:cNvPicPr>
          <p:nvPr/>
        </p:nvPicPr>
        <p:blipFill>
          <a:blip r:embed="rId6" cstate="print">
            <a:lum bright="70000" contrast="-70000"/>
          </a:blip>
          <a:srcRect/>
          <a:stretch>
            <a:fillRect/>
          </a:stretch>
        </p:blipFill>
        <p:spPr bwMode="auto">
          <a:xfrm>
            <a:off x="0" y="5300663"/>
            <a:ext cx="1257300" cy="1257300"/>
          </a:xfrm>
          <a:prstGeom prst="rect">
            <a:avLst/>
          </a:prstGeom>
          <a:noFill/>
          <a:ln w="9525">
            <a:noFill/>
            <a:miter lim="800000"/>
            <a:headEnd/>
            <a:tailEnd/>
          </a:ln>
        </p:spPr>
      </p:pic>
      <p:pic>
        <p:nvPicPr>
          <p:cNvPr id="78855" name="Picture 8" descr="WHMIS"/>
          <p:cNvPicPr>
            <a:picLocks noChangeAspect="1" noChangeArrowheads="1"/>
          </p:cNvPicPr>
          <p:nvPr/>
        </p:nvPicPr>
        <p:blipFill>
          <a:blip r:embed="rId7" cstate="print">
            <a:lum bright="70000" contrast="-70000"/>
          </a:blip>
          <a:srcRect/>
          <a:stretch>
            <a:fillRect/>
          </a:stretch>
        </p:blipFill>
        <p:spPr bwMode="auto">
          <a:xfrm>
            <a:off x="3276600" y="5229225"/>
            <a:ext cx="1379538" cy="14001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defRPr/>
            </a:pPr>
            <a:r>
              <a:rPr lang="nl-NL" dirty="0" smtClean="0"/>
              <a:t>DG IN IWT WORLDWIDE</a:t>
            </a:r>
            <a:endParaRPr lang="en-GB" dirty="0"/>
          </a:p>
        </p:txBody>
      </p:sp>
      <p:sp>
        <p:nvSpPr>
          <p:cNvPr id="19458" name="Tijdelijke aanduiding voor inhoud 2"/>
          <p:cNvSpPr>
            <a:spLocks noGrp="1"/>
          </p:cNvSpPr>
          <p:nvPr>
            <p:ph idx="1"/>
          </p:nvPr>
        </p:nvSpPr>
        <p:spPr>
          <a:xfrm>
            <a:off x="1187450" y="1557338"/>
            <a:ext cx="6769100" cy="4803775"/>
          </a:xfrm>
        </p:spPr>
        <p:txBody>
          <a:bodyPr/>
          <a:lstStyle/>
          <a:p>
            <a:pPr>
              <a:buFont typeface="Arial" charset="0"/>
              <a:buChar char="•"/>
            </a:pPr>
            <a:r>
              <a:rPr lang="en-GB" sz="2000" smtClean="0"/>
              <a:t>IWT is  considered as the safest mode of transport and is therefore promoted in many countries for dangerous goods transport. </a:t>
            </a:r>
          </a:p>
          <a:p>
            <a:pPr>
              <a:buFont typeface="Arial" charset="0"/>
              <a:buChar char="•"/>
            </a:pPr>
            <a:endParaRPr lang="en-GB" sz="2000" smtClean="0"/>
          </a:p>
          <a:p>
            <a:pPr>
              <a:buFont typeface="Arial" charset="0"/>
              <a:buChar char="•"/>
            </a:pPr>
            <a:r>
              <a:rPr lang="en-GB" sz="2000" smtClean="0"/>
              <a:t>In the Netherlands: half of DG transport by IWT.</a:t>
            </a:r>
          </a:p>
          <a:p>
            <a:pPr>
              <a:buFont typeface="Arial" charset="0"/>
              <a:buChar char="•"/>
            </a:pPr>
            <a:endParaRPr lang="en-GB" sz="2000" smtClean="0"/>
          </a:p>
          <a:p>
            <a:pPr>
              <a:buFont typeface="Arial" charset="0"/>
              <a:buChar char="•"/>
            </a:pPr>
            <a:r>
              <a:rPr lang="en-GB" sz="2000" smtClean="0"/>
              <a:t>Laws and regulations required to promote safe and secure conditions, minimizing risks for society and environment.</a:t>
            </a:r>
          </a:p>
          <a:p>
            <a:endParaRPr lang="en-GB" sz="20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52400" y="3524250"/>
            <a:ext cx="1400175" cy="1406525"/>
          </a:xfrm>
          <a:prstGeom prst="rect">
            <a:avLst/>
          </a:prstGeom>
          <a:solidFill>
            <a:srgbClr val="FFFFFF"/>
          </a:solidFill>
          <a:ln w="9525">
            <a:noFill/>
            <a:miter lim="800000"/>
            <a:headEnd/>
            <a:tailEnd/>
          </a:ln>
        </p:spPr>
        <p:txBody>
          <a:bodyPr wrap="none" anchor="ctr"/>
          <a:lstStyle/>
          <a:p>
            <a:pPr algn="r">
              <a:lnSpc>
                <a:spcPts val="3575"/>
              </a:lnSpc>
              <a:spcBef>
                <a:spcPct val="20000"/>
              </a:spcBef>
              <a:buClr>
                <a:schemeClr val="hlink"/>
              </a:buClr>
              <a:buFont typeface="Wingdings" pitchFamily="2" charset="2"/>
              <a:buNone/>
            </a:pPr>
            <a:endParaRPr lang="nl-NL"/>
          </a:p>
        </p:txBody>
      </p:sp>
      <p:pic>
        <p:nvPicPr>
          <p:cNvPr id="5124" name="Picture 4" descr="IMG_1282"/>
          <p:cNvPicPr>
            <a:picLocks noChangeAspect="1" noChangeArrowheads="1"/>
          </p:cNvPicPr>
          <p:nvPr/>
        </p:nvPicPr>
        <p:blipFill>
          <a:blip r:embed="rId4" cstate="print"/>
          <a:srcRect l="10942" t="7358" b="7973"/>
          <a:stretch>
            <a:fillRect/>
          </a:stretch>
        </p:blipFill>
        <p:spPr bwMode="auto">
          <a:xfrm>
            <a:off x="152400" y="152400"/>
            <a:ext cx="1403350" cy="1447800"/>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l="27074" t="20930" r="19958" b="25139"/>
          <a:stretch>
            <a:fillRect/>
          </a:stretch>
        </p:blipFill>
        <p:spPr bwMode="auto">
          <a:xfrm>
            <a:off x="390525" y="5219700"/>
            <a:ext cx="1371600" cy="1419225"/>
          </a:xfrm>
          <a:prstGeom prst="rect">
            <a:avLst/>
          </a:prstGeom>
          <a:noFill/>
          <a:ln w="9525">
            <a:noFill/>
            <a:miter lim="800000"/>
            <a:headEnd/>
            <a:tailEnd/>
          </a:ln>
        </p:spPr>
      </p:pic>
      <p:pic>
        <p:nvPicPr>
          <p:cNvPr id="5126" name="Picture 6" descr="IMG0145"/>
          <p:cNvPicPr>
            <a:picLocks noChangeAspect="1" noChangeArrowheads="1"/>
          </p:cNvPicPr>
          <p:nvPr/>
        </p:nvPicPr>
        <p:blipFill>
          <a:blip r:embed="rId6" cstate="print"/>
          <a:srcRect l="15056" t="12000" r="21921" b="10016"/>
          <a:stretch>
            <a:fillRect/>
          </a:stretch>
        </p:blipFill>
        <p:spPr bwMode="auto">
          <a:xfrm>
            <a:off x="381000" y="1828800"/>
            <a:ext cx="1419225" cy="1439863"/>
          </a:xfrm>
          <a:prstGeom prst="rect">
            <a:avLst/>
          </a:prstGeom>
          <a:noFill/>
          <a:ln w="9525">
            <a:noFill/>
            <a:miter lim="800000"/>
            <a:headEnd/>
            <a:tailEnd/>
          </a:ln>
        </p:spPr>
      </p:pic>
      <p:graphicFrame>
        <p:nvGraphicFramePr>
          <p:cNvPr id="5122" name="Object 8"/>
          <p:cNvGraphicFramePr>
            <a:graphicFrameLocks noChangeAspect="1"/>
          </p:cNvGraphicFramePr>
          <p:nvPr/>
        </p:nvGraphicFramePr>
        <p:xfrm>
          <a:off x="177800" y="3581400"/>
          <a:ext cx="1384300" cy="1257300"/>
        </p:xfrm>
        <a:graphic>
          <a:graphicData uri="http://schemas.openxmlformats.org/presentationml/2006/ole">
            <p:oleObj spid="_x0000_s5122" name="Image" r:id="rId7" imgW="700923" imgH="630724" progId="">
              <p:embed/>
            </p:oleObj>
          </a:graphicData>
        </a:graphic>
      </p:graphicFrame>
      <p:pic>
        <p:nvPicPr>
          <p:cNvPr id="5127" name="Afbeelding 10" descr="IMG_3607.jpg"/>
          <p:cNvPicPr>
            <a:picLocks noChangeAspect="1"/>
          </p:cNvPicPr>
          <p:nvPr/>
        </p:nvPicPr>
        <p:blipFill>
          <a:blip r:embed="rId8" cstate="print"/>
          <a:srcRect/>
          <a:stretch>
            <a:fillRect/>
          </a:stretch>
        </p:blipFill>
        <p:spPr bwMode="auto">
          <a:xfrm>
            <a:off x="5410200" y="3505200"/>
            <a:ext cx="1963738" cy="2957513"/>
          </a:xfrm>
          <a:prstGeom prst="rect">
            <a:avLst/>
          </a:prstGeom>
          <a:noFill/>
          <a:ln w="9525">
            <a:noFill/>
            <a:miter lim="800000"/>
            <a:headEnd/>
            <a:tailEnd/>
          </a:ln>
        </p:spPr>
      </p:pic>
      <p:pic>
        <p:nvPicPr>
          <p:cNvPr id="5128" name="Afbeelding 9" descr="vluchtweg.jpg"/>
          <p:cNvPicPr>
            <a:picLocks noChangeAspect="1"/>
          </p:cNvPicPr>
          <p:nvPr/>
        </p:nvPicPr>
        <p:blipFill>
          <a:blip r:embed="rId9" cstate="print"/>
          <a:srcRect/>
          <a:stretch>
            <a:fillRect/>
          </a:stretch>
        </p:blipFill>
        <p:spPr bwMode="auto">
          <a:xfrm>
            <a:off x="2286000" y="3505200"/>
            <a:ext cx="2465388" cy="1941513"/>
          </a:xfrm>
          <a:prstGeom prst="rect">
            <a:avLst/>
          </a:prstGeom>
          <a:noFill/>
          <a:ln w="9525">
            <a:noFill/>
            <a:miter lim="800000"/>
            <a:headEnd/>
            <a:tailEnd/>
          </a:ln>
        </p:spPr>
      </p:pic>
      <p:sp>
        <p:nvSpPr>
          <p:cNvPr id="11" name="Rechthoek 11"/>
          <p:cNvSpPr>
            <a:spLocks noChangeArrowheads="1"/>
          </p:cNvSpPr>
          <p:nvPr/>
        </p:nvSpPr>
        <p:spPr bwMode="auto">
          <a:xfrm>
            <a:off x="1828800" y="1295400"/>
            <a:ext cx="7162800" cy="3600450"/>
          </a:xfrm>
          <a:prstGeom prst="rect">
            <a:avLst/>
          </a:prstGeom>
          <a:noFill/>
          <a:ln w="9525">
            <a:noFill/>
            <a:miter lim="800000"/>
            <a:headEnd/>
            <a:tailEnd/>
          </a:ln>
        </p:spPr>
        <p:txBody>
          <a:bodyPr>
            <a:spAutoFit/>
          </a:bodyPr>
          <a:lstStyle/>
          <a:p>
            <a:pPr algn="r">
              <a:lnSpc>
                <a:spcPts val="3575"/>
              </a:lnSpc>
              <a:spcBef>
                <a:spcPct val="20000"/>
              </a:spcBef>
              <a:buClr>
                <a:schemeClr val="hlink"/>
              </a:buClr>
              <a:buFont typeface="Wingdings" pitchFamily="2" charset="2"/>
              <a:buNone/>
            </a:pPr>
            <a:r>
              <a:rPr lang="nl-NL" sz="1600"/>
              <a:t>1999 Dormagen Germany – Explosion on board of a tanker</a:t>
            </a:r>
          </a:p>
          <a:p>
            <a:pPr algn="r">
              <a:lnSpc>
                <a:spcPts val="3575"/>
              </a:lnSpc>
              <a:spcBef>
                <a:spcPct val="20000"/>
              </a:spcBef>
              <a:buClr>
                <a:schemeClr val="hlink"/>
              </a:buClr>
              <a:buFont typeface="Wingdings" pitchFamily="2" charset="2"/>
              <a:buNone/>
            </a:pPr>
            <a:r>
              <a:rPr lang="nl-NL" sz="1600"/>
              <a:t>Study after incident on 218 terminals revealed:</a:t>
            </a:r>
          </a:p>
          <a:p>
            <a:pPr algn="r">
              <a:lnSpc>
                <a:spcPts val="3575"/>
              </a:lnSpc>
              <a:spcBef>
                <a:spcPct val="20000"/>
              </a:spcBef>
              <a:buClr>
                <a:schemeClr val="hlink"/>
              </a:buClr>
              <a:buFont typeface="Wingdings" pitchFamily="2" charset="2"/>
              <a:buNone/>
            </a:pPr>
            <a:r>
              <a:rPr lang="nl-NL" sz="1600"/>
              <a:t>	- 39% had no escape route</a:t>
            </a:r>
          </a:p>
          <a:p>
            <a:pPr algn="r">
              <a:lnSpc>
                <a:spcPts val="3575"/>
              </a:lnSpc>
              <a:spcBef>
                <a:spcPct val="20000"/>
              </a:spcBef>
              <a:buClr>
                <a:schemeClr val="hlink"/>
              </a:buClr>
              <a:buFont typeface="Wingdings" pitchFamily="2" charset="2"/>
              <a:buNone/>
            </a:pPr>
            <a:r>
              <a:rPr lang="nl-NL" sz="1600"/>
              <a:t>	- 61% had 1 or 2 escape routes</a:t>
            </a:r>
          </a:p>
          <a:p>
            <a:pPr algn="r">
              <a:lnSpc>
                <a:spcPts val="3575"/>
              </a:lnSpc>
              <a:spcBef>
                <a:spcPct val="20000"/>
              </a:spcBef>
              <a:buClr>
                <a:schemeClr val="hlink"/>
              </a:buClr>
              <a:buFont typeface="Wingdings" pitchFamily="2" charset="2"/>
              <a:buNone/>
            </a:pPr>
            <a:r>
              <a:rPr lang="nl-NL" sz="1400"/>
              <a:t>	</a:t>
            </a:r>
          </a:p>
          <a:p>
            <a:pPr algn="r">
              <a:lnSpc>
                <a:spcPts val="3575"/>
              </a:lnSpc>
              <a:spcBef>
                <a:spcPct val="20000"/>
              </a:spcBef>
              <a:buClr>
                <a:schemeClr val="hlink"/>
              </a:buClr>
              <a:buFont typeface="Wingdings" pitchFamily="2" charset="2"/>
              <a:buNone/>
            </a:pPr>
            <a:endParaRPr lang="nl-NL" sz="1400"/>
          </a:p>
          <a:p>
            <a:pPr algn="r">
              <a:lnSpc>
                <a:spcPts val="3575"/>
              </a:lnSpc>
              <a:spcBef>
                <a:spcPct val="20000"/>
              </a:spcBef>
              <a:buClr>
                <a:schemeClr val="hlink"/>
              </a:buClr>
              <a:buFont typeface="Wingdings" pitchFamily="2" charset="2"/>
              <a:buNone/>
            </a:pPr>
            <a:endParaRPr lang="nl-NL"/>
          </a:p>
        </p:txBody>
      </p:sp>
      <p:sp>
        <p:nvSpPr>
          <p:cNvPr id="12" name="Rectangle 2"/>
          <p:cNvSpPr>
            <a:spLocks noGrp="1" noChangeArrowheads="1"/>
          </p:cNvSpPr>
          <p:nvPr>
            <p:ph type="title"/>
          </p:nvPr>
        </p:nvSpPr>
        <p:spPr>
          <a:xfrm>
            <a:off x="1828800" y="0"/>
            <a:ext cx="6950075" cy="1143000"/>
          </a:xfrm>
        </p:spPr>
        <p:txBody>
          <a:bodyPr/>
          <a:lstStyle/>
          <a:p>
            <a:pPr algn="ctr" eaLnBrk="1" hangingPunct="1">
              <a:defRPr/>
            </a:pPr>
            <a:r>
              <a:rPr lang="nl-NL" sz="2400" dirty="0" smtClean="0">
                <a:solidFill>
                  <a:srgbClr val="FF0000"/>
                </a:solidFill>
                <a:effectLst>
                  <a:outerShdw blurRad="38100" dist="38100" dir="2700000" algn="tl">
                    <a:srgbClr val="000000"/>
                  </a:outerShdw>
                </a:effectLst>
                <a:latin typeface="Times New Roman" pitchFamily="18" charset="0"/>
              </a:rPr>
              <a:t/>
            </a:r>
            <a:br>
              <a:rPr lang="nl-NL" sz="2400" dirty="0" smtClean="0">
                <a:solidFill>
                  <a:srgbClr val="FF0000"/>
                </a:solidFill>
                <a:effectLst>
                  <a:outerShdw blurRad="38100" dist="38100" dir="2700000" algn="tl">
                    <a:srgbClr val="000000"/>
                  </a:outerShdw>
                </a:effectLst>
                <a:latin typeface="Times New Roman" pitchFamily="18" charset="0"/>
              </a:rPr>
            </a:br>
            <a:r>
              <a:rPr lang="nl-NL" sz="2400" dirty="0" smtClean="0">
                <a:solidFill>
                  <a:srgbClr val="FF0000"/>
                </a:solidFill>
                <a:effectLst>
                  <a:outerShdw blurRad="38100" dist="38100" dir="2700000" algn="tl">
                    <a:srgbClr val="000000"/>
                  </a:outerShdw>
                </a:effectLst>
                <a:latin typeface="Times New Roman" pitchFamily="18" charset="0"/>
              </a:rPr>
              <a:t>LEARNING – ESCAPE ROUTES</a:t>
            </a:r>
            <a:br>
              <a:rPr lang="nl-NL" sz="2400" dirty="0" smtClean="0">
                <a:solidFill>
                  <a:srgbClr val="FF0000"/>
                </a:solidFill>
                <a:effectLst>
                  <a:outerShdw blurRad="38100" dist="38100" dir="2700000" algn="tl">
                    <a:srgbClr val="000000"/>
                  </a:outerShdw>
                </a:effectLst>
                <a:latin typeface="Times New Roman" pitchFamily="18" charset="0"/>
              </a:rPr>
            </a:br>
            <a:endParaRPr lang="nl-NL" dirty="0" smtClean="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1828800" y="0"/>
            <a:ext cx="6950075" cy="1143000"/>
          </a:xfrm>
        </p:spPr>
        <p:txBody>
          <a:bodyPr/>
          <a:lstStyle/>
          <a:p>
            <a:pPr algn="ctr" eaLnBrk="1" hangingPunct="1">
              <a:defRPr/>
            </a:pPr>
            <a:r>
              <a:rPr lang="nl-NL" sz="2400" dirty="0" smtClean="0">
                <a:solidFill>
                  <a:srgbClr val="FF0000"/>
                </a:solidFill>
                <a:effectLst>
                  <a:outerShdw blurRad="38100" dist="38100" dir="2700000" algn="tl">
                    <a:srgbClr val="000000"/>
                  </a:outerShdw>
                </a:effectLst>
                <a:latin typeface="Times New Roman" pitchFamily="18" charset="0"/>
              </a:rPr>
              <a:t/>
            </a:r>
            <a:br>
              <a:rPr lang="nl-NL" sz="2400" dirty="0" smtClean="0">
                <a:solidFill>
                  <a:srgbClr val="FF0000"/>
                </a:solidFill>
                <a:effectLst>
                  <a:outerShdw blurRad="38100" dist="38100" dir="2700000" algn="tl">
                    <a:srgbClr val="000000"/>
                  </a:outerShdw>
                </a:effectLst>
                <a:latin typeface="Times New Roman" pitchFamily="18" charset="0"/>
              </a:rPr>
            </a:br>
            <a:r>
              <a:rPr lang="nl-NL" sz="2400" dirty="0" smtClean="0">
                <a:solidFill>
                  <a:srgbClr val="FF0000"/>
                </a:solidFill>
                <a:effectLst>
                  <a:outerShdw blurRad="38100" dist="38100" dir="2700000" algn="tl">
                    <a:srgbClr val="000000"/>
                  </a:outerShdw>
                </a:effectLst>
                <a:latin typeface="Times New Roman" pitchFamily="18" charset="0"/>
              </a:rPr>
              <a:t>LEARNING – mts STOLT ROM</a:t>
            </a:r>
            <a:br>
              <a:rPr lang="nl-NL" sz="2400" dirty="0" smtClean="0">
                <a:solidFill>
                  <a:srgbClr val="FF0000"/>
                </a:solidFill>
                <a:effectLst>
                  <a:outerShdw blurRad="38100" dist="38100" dir="2700000" algn="tl">
                    <a:srgbClr val="000000"/>
                  </a:outerShdw>
                </a:effectLst>
                <a:latin typeface="Times New Roman" pitchFamily="18" charset="0"/>
              </a:rPr>
            </a:br>
            <a:endParaRPr lang="nl-NL" dirty="0" smtClean="0">
              <a:solidFill>
                <a:srgbClr val="FF0000"/>
              </a:solidFill>
              <a:effectLst>
                <a:outerShdw blurRad="38100" dist="38100" dir="2700000" algn="tl">
                  <a:srgbClr val="000000"/>
                </a:outerShdw>
              </a:effectLst>
              <a:latin typeface="Times New Roman" pitchFamily="18" charset="0"/>
            </a:endParaRPr>
          </a:p>
        </p:txBody>
      </p:sp>
      <p:sp>
        <p:nvSpPr>
          <p:cNvPr id="6148" name="Rectangle 10"/>
          <p:cNvSpPr>
            <a:spLocks noChangeArrowheads="1"/>
          </p:cNvSpPr>
          <p:nvPr/>
        </p:nvSpPr>
        <p:spPr bwMode="auto">
          <a:xfrm>
            <a:off x="2057400" y="1981200"/>
            <a:ext cx="7086600" cy="336550"/>
          </a:xfrm>
          <a:prstGeom prst="rect">
            <a:avLst/>
          </a:prstGeom>
          <a:noFill/>
          <a:ln w="9525">
            <a:noFill/>
            <a:miter lim="800000"/>
            <a:headEnd/>
            <a:tailEnd/>
          </a:ln>
        </p:spPr>
        <p:txBody>
          <a:bodyPr>
            <a:spAutoFit/>
          </a:bodyPr>
          <a:lstStyle/>
          <a:p>
            <a:pPr algn="r">
              <a:lnSpc>
                <a:spcPts val="3575"/>
              </a:lnSpc>
              <a:spcBef>
                <a:spcPct val="20000"/>
              </a:spcBef>
              <a:buClr>
                <a:schemeClr val="hlink"/>
              </a:buClr>
              <a:buFont typeface="Wingdings" pitchFamily="2" charset="2"/>
              <a:buNone/>
            </a:pPr>
            <a:endParaRPr lang="nl-NL" sz="1600">
              <a:latin typeface="Times New Roman" pitchFamily="18" charset="0"/>
            </a:endParaRPr>
          </a:p>
        </p:txBody>
      </p:sp>
      <p:sp>
        <p:nvSpPr>
          <p:cNvPr id="614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r">
              <a:lnSpc>
                <a:spcPts val="3575"/>
              </a:lnSpc>
              <a:spcBef>
                <a:spcPct val="20000"/>
              </a:spcBef>
              <a:buClr>
                <a:schemeClr val="hlink"/>
              </a:buClr>
              <a:buFont typeface="Wingdings" pitchFamily="2" charset="2"/>
              <a:buNone/>
            </a:pPr>
            <a:endParaRPr lang="nl-NL"/>
          </a:p>
        </p:txBody>
      </p:sp>
      <p:sp>
        <p:nvSpPr>
          <p:cNvPr id="6150" name="Rectangle 12"/>
          <p:cNvSpPr>
            <a:spLocks noChangeArrowheads="1"/>
          </p:cNvSpPr>
          <p:nvPr/>
        </p:nvSpPr>
        <p:spPr bwMode="auto">
          <a:xfrm>
            <a:off x="360363" y="381000"/>
            <a:ext cx="1098550" cy="260350"/>
          </a:xfrm>
          <a:prstGeom prst="rect">
            <a:avLst/>
          </a:prstGeom>
          <a:noFill/>
          <a:ln w="9525">
            <a:noFill/>
            <a:miter lim="800000"/>
            <a:headEnd/>
            <a:tailEnd/>
          </a:ln>
        </p:spPr>
        <p:txBody>
          <a:bodyPr wrap="none" anchor="ctr">
            <a:spAutoFit/>
          </a:bodyPr>
          <a:lstStyle/>
          <a:p>
            <a:pPr algn="just">
              <a:lnSpc>
                <a:spcPts val="3575"/>
              </a:lnSpc>
              <a:spcBef>
                <a:spcPct val="20000"/>
              </a:spcBef>
              <a:buClr>
                <a:schemeClr val="hlink"/>
              </a:buClr>
              <a:buFont typeface="Wingdings" pitchFamily="2" charset="2"/>
              <a:buNone/>
            </a:pPr>
            <a:r>
              <a:rPr lang="en-GB" sz="1100">
                <a:cs typeface="Times New Roman" pitchFamily="18" charset="0"/>
              </a:rPr>
              <a:t>	</a:t>
            </a:r>
            <a:endParaRPr lang="en-GB" sz="2400"/>
          </a:p>
        </p:txBody>
      </p:sp>
      <p:sp>
        <p:nvSpPr>
          <p:cNvPr id="6151" name="Rectangle 15"/>
          <p:cNvSpPr>
            <a:spLocks noChangeArrowheads="1"/>
          </p:cNvSpPr>
          <p:nvPr/>
        </p:nvSpPr>
        <p:spPr bwMode="auto">
          <a:xfrm>
            <a:off x="0" y="0"/>
            <a:ext cx="1698625" cy="0"/>
          </a:xfrm>
          <a:prstGeom prst="rect">
            <a:avLst/>
          </a:prstGeom>
          <a:noFill/>
          <a:ln w="9525">
            <a:noFill/>
            <a:miter lim="800000"/>
            <a:headEnd/>
            <a:tailEnd/>
          </a:ln>
        </p:spPr>
        <p:txBody>
          <a:bodyPr wrap="none" anchor="ctr">
            <a:spAutoFit/>
          </a:bodyPr>
          <a:lstStyle/>
          <a:p>
            <a:pPr algn="r">
              <a:lnSpc>
                <a:spcPts val="3575"/>
              </a:lnSpc>
              <a:spcBef>
                <a:spcPct val="20000"/>
              </a:spcBef>
              <a:buClr>
                <a:schemeClr val="hlink"/>
              </a:buClr>
              <a:buFont typeface="Wingdings" pitchFamily="2" charset="2"/>
              <a:buNone/>
            </a:pPr>
            <a:endParaRPr lang="nl-NL"/>
          </a:p>
        </p:txBody>
      </p:sp>
      <p:sp>
        <p:nvSpPr>
          <p:cNvPr id="6152" name="Rectangle 16"/>
          <p:cNvSpPr>
            <a:spLocks noChangeArrowheads="1"/>
          </p:cNvSpPr>
          <p:nvPr/>
        </p:nvSpPr>
        <p:spPr bwMode="auto">
          <a:xfrm>
            <a:off x="0" y="0"/>
            <a:ext cx="1698625" cy="0"/>
          </a:xfrm>
          <a:prstGeom prst="rect">
            <a:avLst/>
          </a:prstGeom>
          <a:noFill/>
          <a:ln w="9525">
            <a:noFill/>
            <a:miter lim="800000"/>
            <a:headEnd/>
            <a:tailEnd/>
          </a:ln>
        </p:spPr>
        <p:txBody>
          <a:bodyPr wrap="none" anchor="ctr">
            <a:spAutoFit/>
          </a:bodyPr>
          <a:lstStyle/>
          <a:p>
            <a:pPr algn="r">
              <a:lnSpc>
                <a:spcPts val="3575"/>
              </a:lnSpc>
              <a:spcBef>
                <a:spcPct val="20000"/>
              </a:spcBef>
              <a:buClr>
                <a:schemeClr val="hlink"/>
              </a:buClr>
              <a:buFont typeface="Wingdings" pitchFamily="2" charset="2"/>
              <a:buNone/>
            </a:pPr>
            <a:endParaRPr lang="nl-NL"/>
          </a:p>
        </p:txBody>
      </p:sp>
      <p:sp>
        <p:nvSpPr>
          <p:cNvPr id="6153" name="Rectangle 17"/>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pPr algn="r">
              <a:lnSpc>
                <a:spcPts val="3575"/>
              </a:lnSpc>
              <a:spcBef>
                <a:spcPct val="20000"/>
              </a:spcBef>
              <a:buClr>
                <a:schemeClr val="hlink"/>
              </a:buClr>
              <a:buFont typeface="Wingdings" pitchFamily="2" charset="2"/>
              <a:buNone/>
            </a:pPr>
            <a:endParaRPr lang="nl-NL"/>
          </a:p>
        </p:txBody>
      </p:sp>
      <p:grpSp>
        <p:nvGrpSpPr>
          <p:cNvPr id="6154" name="Groep 21"/>
          <p:cNvGrpSpPr>
            <a:grpSpLocks/>
          </p:cNvGrpSpPr>
          <p:nvPr/>
        </p:nvGrpSpPr>
        <p:grpSpPr bwMode="auto">
          <a:xfrm>
            <a:off x="152400" y="139700"/>
            <a:ext cx="1649413" cy="6477000"/>
            <a:chOff x="152400" y="139700"/>
            <a:chExt cx="1649186" cy="6477000"/>
          </a:xfrm>
        </p:grpSpPr>
        <p:pic>
          <p:nvPicPr>
            <p:cNvPr id="6160" name="Picture 3" descr="IMG_1282"/>
            <p:cNvPicPr>
              <a:picLocks noChangeAspect="1" noChangeArrowheads="1"/>
            </p:cNvPicPr>
            <p:nvPr/>
          </p:nvPicPr>
          <p:blipFill>
            <a:blip r:embed="rId4" cstate="print"/>
            <a:srcRect l="10942" t="7358" b="7973"/>
            <a:stretch>
              <a:fillRect/>
            </a:stretch>
          </p:blipFill>
          <p:spPr bwMode="auto">
            <a:xfrm>
              <a:off x="174625" y="139700"/>
              <a:ext cx="1401763" cy="1452563"/>
            </a:xfrm>
            <a:prstGeom prst="rect">
              <a:avLst/>
            </a:prstGeom>
            <a:noFill/>
            <a:ln w="9525">
              <a:noFill/>
              <a:miter lim="800000"/>
              <a:headEnd/>
              <a:tailEnd/>
            </a:ln>
          </p:spPr>
        </p:pic>
        <p:pic>
          <p:nvPicPr>
            <p:cNvPr id="6161" name="Picture 4" descr="MTS Vlissingen 17"/>
            <p:cNvPicPr>
              <a:picLocks noChangeAspect="1" noChangeArrowheads="1"/>
            </p:cNvPicPr>
            <p:nvPr/>
          </p:nvPicPr>
          <p:blipFill>
            <a:blip r:embed="rId5" cstate="print"/>
            <a:srcRect l="12668" t="2747" r="16676" b="19489"/>
            <a:stretch>
              <a:fillRect/>
            </a:stretch>
          </p:blipFill>
          <p:spPr bwMode="auto">
            <a:xfrm>
              <a:off x="379186" y="1816100"/>
              <a:ext cx="1422400" cy="1474788"/>
            </a:xfrm>
            <a:prstGeom prst="rect">
              <a:avLst/>
            </a:prstGeom>
            <a:noFill/>
            <a:ln w="9525">
              <a:noFill/>
              <a:miter lim="800000"/>
              <a:headEnd/>
              <a:tailEnd/>
            </a:ln>
          </p:spPr>
        </p:pic>
        <p:grpSp>
          <p:nvGrpSpPr>
            <p:cNvPr id="6162" name="Group 5"/>
            <p:cNvGrpSpPr>
              <a:grpSpLocks/>
            </p:cNvGrpSpPr>
            <p:nvPr/>
          </p:nvGrpSpPr>
          <p:grpSpPr bwMode="auto">
            <a:xfrm>
              <a:off x="152400" y="3525838"/>
              <a:ext cx="1423988" cy="1458912"/>
              <a:chOff x="2018" y="2115"/>
              <a:chExt cx="1633" cy="1315"/>
            </a:xfrm>
          </p:grpSpPr>
          <p:pic>
            <p:nvPicPr>
              <p:cNvPr id="6164" name="Picture 6" descr="01a_Veerpont_Schoonhoven_IMG4169"/>
              <p:cNvPicPr>
                <a:picLocks noChangeAspect="1" noChangeArrowheads="1"/>
              </p:cNvPicPr>
              <p:nvPr/>
            </p:nvPicPr>
            <p:blipFill>
              <a:blip r:embed="rId6" cstate="print"/>
              <a:srcRect l="20235" t="11070" r="13544" b="8942"/>
              <a:stretch>
                <a:fillRect/>
              </a:stretch>
            </p:blipFill>
            <p:spPr bwMode="auto">
              <a:xfrm>
                <a:off x="2018" y="2115"/>
                <a:ext cx="1633" cy="1315"/>
              </a:xfrm>
              <a:prstGeom prst="rect">
                <a:avLst/>
              </a:prstGeom>
              <a:noFill/>
              <a:ln w="9525">
                <a:noFill/>
                <a:miter lim="800000"/>
                <a:headEnd/>
                <a:tailEnd/>
              </a:ln>
            </p:spPr>
          </p:pic>
          <p:sp>
            <p:nvSpPr>
              <p:cNvPr id="6165" name="Rectangle 7"/>
              <p:cNvSpPr>
                <a:spLocks noChangeArrowheads="1"/>
              </p:cNvSpPr>
              <p:nvPr/>
            </p:nvSpPr>
            <p:spPr bwMode="auto">
              <a:xfrm rot="60000">
                <a:off x="2905" y="3138"/>
                <a:ext cx="75" cy="52"/>
              </a:xfrm>
              <a:prstGeom prst="rect">
                <a:avLst/>
              </a:prstGeom>
              <a:gradFill rotWithShape="1">
                <a:gsLst>
                  <a:gs pos="0">
                    <a:srgbClr val="FF0000">
                      <a:alpha val="96999"/>
                    </a:srgbClr>
                  </a:gs>
                  <a:gs pos="100000">
                    <a:srgbClr val="CA0000"/>
                  </a:gs>
                </a:gsLst>
                <a:lin ang="18900000" scaled="1"/>
              </a:gradFill>
              <a:ln w="9525">
                <a:solidFill>
                  <a:schemeClr val="tx1"/>
                </a:solidFill>
                <a:miter lim="800000"/>
                <a:headEnd/>
                <a:tailEnd/>
              </a:ln>
            </p:spPr>
            <p:txBody>
              <a:bodyPr wrap="none" anchor="ctr"/>
              <a:lstStyle/>
              <a:p>
                <a:pPr algn="r">
                  <a:lnSpc>
                    <a:spcPts val="3575"/>
                  </a:lnSpc>
                  <a:spcBef>
                    <a:spcPct val="20000"/>
                  </a:spcBef>
                  <a:buClr>
                    <a:schemeClr val="hlink"/>
                  </a:buClr>
                  <a:buFont typeface="Wingdings" pitchFamily="2" charset="2"/>
                  <a:buNone/>
                </a:pPr>
                <a:endParaRPr lang="nl-NL"/>
              </a:p>
            </p:txBody>
          </p:sp>
        </p:grpSp>
        <p:sp>
          <p:nvSpPr>
            <p:cNvPr id="6163" name="Rectangle 8"/>
            <p:cNvSpPr>
              <a:spLocks noChangeArrowheads="1"/>
            </p:cNvSpPr>
            <p:nvPr/>
          </p:nvSpPr>
          <p:spPr bwMode="auto">
            <a:xfrm>
              <a:off x="393700" y="5245100"/>
              <a:ext cx="1371600" cy="1371600"/>
            </a:xfrm>
            <a:prstGeom prst="rect">
              <a:avLst/>
            </a:prstGeom>
            <a:solidFill>
              <a:srgbClr val="FFFFFF"/>
            </a:solidFill>
            <a:ln w="9525">
              <a:noFill/>
              <a:miter lim="800000"/>
              <a:headEnd/>
              <a:tailEnd/>
            </a:ln>
          </p:spPr>
          <p:txBody>
            <a:bodyPr wrap="none" anchor="ctr"/>
            <a:lstStyle/>
            <a:p>
              <a:pPr algn="r">
                <a:lnSpc>
                  <a:spcPts val="3575"/>
                </a:lnSpc>
                <a:spcBef>
                  <a:spcPct val="20000"/>
                </a:spcBef>
                <a:buClr>
                  <a:schemeClr val="hlink"/>
                </a:buClr>
                <a:buFont typeface="Wingdings" pitchFamily="2" charset="2"/>
                <a:buNone/>
              </a:pPr>
              <a:endParaRPr lang="nl-NL"/>
            </a:p>
          </p:txBody>
        </p:sp>
        <p:graphicFrame>
          <p:nvGraphicFramePr>
            <p:cNvPr id="6146" name="Object 9"/>
            <p:cNvGraphicFramePr>
              <a:graphicFrameLocks noChangeAspect="1"/>
            </p:cNvGraphicFramePr>
            <p:nvPr/>
          </p:nvGraphicFramePr>
          <p:xfrm>
            <a:off x="393700" y="5321300"/>
            <a:ext cx="1358900" cy="1219200"/>
          </p:xfrm>
          <a:graphic>
            <a:graphicData uri="http://schemas.openxmlformats.org/presentationml/2006/ole">
              <p:oleObj spid="_x0000_s6146" name="Image" r:id="rId7" imgW="700923" imgH="630724" progId="">
                <p:embed/>
              </p:oleObj>
            </a:graphicData>
          </a:graphic>
        </p:graphicFrame>
      </p:grpSp>
      <p:sp>
        <p:nvSpPr>
          <p:cNvPr id="41996" name="Rechthoek 11"/>
          <p:cNvSpPr>
            <a:spLocks noChangeArrowheads="1"/>
          </p:cNvSpPr>
          <p:nvPr/>
        </p:nvSpPr>
        <p:spPr bwMode="auto">
          <a:xfrm>
            <a:off x="1828800" y="1676400"/>
            <a:ext cx="7162800" cy="1619250"/>
          </a:xfrm>
          <a:prstGeom prst="rect">
            <a:avLst/>
          </a:prstGeom>
          <a:noFill/>
          <a:ln w="9525">
            <a:noFill/>
            <a:miter lim="800000"/>
            <a:headEnd/>
            <a:tailEnd/>
          </a:ln>
        </p:spPr>
        <p:txBody>
          <a:bodyPr>
            <a:spAutoFit/>
          </a:bodyPr>
          <a:lstStyle/>
          <a:p>
            <a:pPr algn="r">
              <a:lnSpc>
                <a:spcPts val="3575"/>
              </a:lnSpc>
              <a:spcBef>
                <a:spcPct val="20000"/>
              </a:spcBef>
              <a:buClr>
                <a:schemeClr val="hlink"/>
              </a:buClr>
              <a:buFont typeface="Wingdings" pitchFamily="2" charset="2"/>
              <a:buNone/>
              <a:defRPr/>
            </a:pPr>
            <a:endParaRPr lang="nl-NL" sz="1400" dirty="0">
              <a:latin typeface="+mj-lt"/>
            </a:endParaRPr>
          </a:p>
          <a:p>
            <a:pPr algn="r">
              <a:lnSpc>
                <a:spcPts val="3575"/>
              </a:lnSpc>
              <a:spcBef>
                <a:spcPct val="20000"/>
              </a:spcBef>
              <a:buClr>
                <a:schemeClr val="hlink"/>
              </a:buClr>
              <a:buFont typeface="Wingdings" pitchFamily="2" charset="2"/>
              <a:buNone/>
              <a:defRPr/>
            </a:pPr>
            <a:r>
              <a:rPr lang="nl-NL" sz="1400" dirty="0">
                <a:latin typeface="+mj-lt"/>
              </a:rPr>
              <a:t>. </a:t>
            </a:r>
          </a:p>
          <a:p>
            <a:pPr algn="r">
              <a:lnSpc>
                <a:spcPts val="3575"/>
              </a:lnSpc>
              <a:spcBef>
                <a:spcPct val="20000"/>
              </a:spcBef>
              <a:buClr>
                <a:schemeClr val="hlink"/>
              </a:buClr>
              <a:buFont typeface="Wingdings" pitchFamily="2" charset="2"/>
              <a:buNone/>
              <a:defRPr/>
            </a:pPr>
            <a:endParaRPr lang="nl-NL" dirty="0">
              <a:latin typeface="+mj-lt"/>
            </a:endParaRPr>
          </a:p>
        </p:txBody>
      </p:sp>
      <p:pic>
        <p:nvPicPr>
          <p:cNvPr id="6156" name="Picture 5" descr="Afbeelding5 407"/>
          <p:cNvPicPr>
            <a:picLocks noChangeAspect="1" noChangeArrowheads="1"/>
          </p:cNvPicPr>
          <p:nvPr/>
        </p:nvPicPr>
        <p:blipFill>
          <a:blip r:embed="rId8" cstate="print"/>
          <a:srcRect/>
          <a:stretch>
            <a:fillRect/>
          </a:stretch>
        </p:blipFill>
        <p:spPr bwMode="auto">
          <a:xfrm>
            <a:off x="2133600" y="3276600"/>
            <a:ext cx="1981200" cy="1816100"/>
          </a:xfrm>
          <a:prstGeom prst="rect">
            <a:avLst/>
          </a:prstGeom>
          <a:noFill/>
          <a:ln w="9525">
            <a:noFill/>
            <a:miter lim="800000"/>
            <a:headEnd/>
            <a:tailEnd/>
          </a:ln>
        </p:spPr>
      </p:pic>
      <p:pic>
        <p:nvPicPr>
          <p:cNvPr id="6157" name="Picture 4" descr="IMG_4597"/>
          <p:cNvPicPr>
            <a:picLocks noChangeAspect="1" noChangeArrowheads="1"/>
          </p:cNvPicPr>
          <p:nvPr/>
        </p:nvPicPr>
        <p:blipFill>
          <a:blip r:embed="rId9" cstate="print"/>
          <a:srcRect/>
          <a:stretch>
            <a:fillRect/>
          </a:stretch>
        </p:blipFill>
        <p:spPr bwMode="auto">
          <a:xfrm>
            <a:off x="4419600" y="5207000"/>
            <a:ext cx="1981200" cy="1600200"/>
          </a:xfrm>
          <a:prstGeom prst="rect">
            <a:avLst/>
          </a:prstGeom>
          <a:noFill/>
          <a:ln w="9525">
            <a:noFill/>
            <a:miter lim="800000"/>
            <a:headEnd/>
            <a:tailEnd/>
          </a:ln>
        </p:spPr>
      </p:pic>
      <p:pic>
        <p:nvPicPr>
          <p:cNvPr id="6158" name="Picture 5" descr="IMG_4595"/>
          <p:cNvPicPr>
            <a:picLocks noChangeAspect="1" noChangeArrowheads="1"/>
          </p:cNvPicPr>
          <p:nvPr/>
        </p:nvPicPr>
        <p:blipFill>
          <a:blip r:embed="rId10" cstate="print"/>
          <a:srcRect/>
          <a:stretch>
            <a:fillRect/>
          </a:stretch>
        </p:blipFill>
        <p:spPr bwMode="auto">
          <a:xfrm>
            <a:off x="2133600" y="5200650"/>
            <a:ext cx="1981200" cy="1555750"/>
          </a:xfrm>
          <a:prstGeom prst="rect">
            <a:avLst/>
          </a:prstGeom>
          <a:noFill/>
          <a:ln w="9525">
            <a:noFill/>
            <a:miter lim="800000"/>
            <a:headEnd/>
            <a:tailEnd/>
          </a:ln>
        </p:spPr>
      </p:pic>
      <p:pic>
        <p:nvPicPr>
          <p:cNvPr id="6159" name="Picture 13"/>
          <p:cNvPicPr>
            <a:picLocks noChangeAspect="1" noChangeArrowheads="1"/>
          </p:cNvPicPr>
          <p:nvPr/>
        </p:nvPicPr>
        <p:blipFill>
          <a:blip r:embed="rId11" cstate="print"/>
          <a:srcRect l="44374" t="36729" r="30615" b="34367"/>
          <a:stretch>
            <a:fillRect/>
          </a:stretch>
        </p:blipFill>
        <p:spPr bwMode="auto">
          <a:xfrm>
            <a:off x="4419600" y="3276600"/>
            <a:ext cx="1968500"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nl-NL" dirty="0" smtClean="0"/>
              <a:t>ELECTRICAL SUPPLY FROM SHORE</a:t>
            </a:r>
            <a:endParaRPr lang="en-GB" dirty="0"/>
          </a:p>
        </p:txBody>
      </p:sp>
      <p:sp>
        <p:nvSpPr>
          <p:cNvPr id="4" name="Rectangle 7"/>
          <p:cNvSpPr txBox="1">
            <a:spLocks noChangeArrowheads="1"/>
          </p:cNvSpPr>
          <p:nvPr/>
        </p:nvSpPr>
        <p:spPr bwMode="auto">
          <a:xfrm>
            <a:off x="179388" y="2205038"/>
            <a:ext cx="5067300" cy="2062162"/>
          </a:xfrm>
          <a:prstGeom prst="rect">
            <a:avLst/>
          </a:prstGeom>
          <a:noFill/>
          <a:ln w="9525">
            <a:noFill/>
            <a:miter lim="800000"/>
            <a:headEnd/>
            <a:tailEnd/>
          </a:ln>
        </p:spPr>
        <p:txBody>
          <a:bodyPr lIns="91429" tIns="45715" rIns="91429" bIns="45715"/>
          <a:lstStyle/>
          <a:p>
            <a:pPr marL="1588" indent="-1588">
              <a:lnSpc>
                <a:spcPct val="80000"/>
              </a:lnSpc>
              <a:spcBef>
                <a:spcPct val="20000"/>
              </a:spcBef>
              <a:buClr>
                <a:schemeClr val="hlink"/>
              </a:buClr>
              <a:buFont typeface="Wingdings" pitchFamily="2" charset="2"/>
              <a:buNone/>
              <a:defRPr/>
            </a:pPr>
            <a:r>
              <a:rPr lang="en-US" sz="1600" kern="0" dirty="0">
                <a:latin typeface="Arial" pitchFamily="34" charset="0"/>
              </a:rPr>
              <a:t>Case study “</a:t>
            </a:r>
            <a:r>
              <a:rPr lang="en-US" sz="1600" kern="0" dirty="0" err="1">
                <a:latin typeface="Arial" pitchFamily="34" charset="0"/>
              </a:rPr>
              <a:t>Drechtsteden</a:t>
            </a:r>
            <a:r>
              <a:rPr lang="en-US" sz="1600" kern="0" dirty="0">
                <a:latin typeface="Arial" pitchFamily="34" charset="0"/>
              </a:rPr>
              <a:t>”</a:t>
            </a:r>
          </a:p>
          <a:p>
            <a:pPr marL="1588" indent="-1588">
              <a:lnSpc>
                <a:spcPct val="80000"/>
              </a:lnSpc>
              <a:spcBef>
                <a:spcPct val="20000"/>
              </a:spcBef>
              <a:buClr>
                <a:schemeClr val="hlink"/>
              </a:buClr>
              <a:buFont typeface="Wingdings" pitchFamily="2" charset="2"/>
              <a:buNone/>
              <a:defRPr/>
            </a:pPr>
            <a:r>
              <a:rPr lang="en-US" sz="1600" kern="0" dirty="0">
                <a:latin typeface="Arial" pitchFamily="34" charset="0"/>
              </a:rPr>
              <a:t>25 shore supply portals</a:t>
            </a:r>
          </a:p>
          <a:p>
            <a:pPr marL="1588" indent="-1588">
              <a:lnSpc>
                <a:spcPct val="80000"/>
              </a:lnSpc>
              <a:spcBef>
                <a:spcPct val="20000"/>
              </a:spcBef>
              <a:buClr>
                <a:schemeClr val="hlink"/>
              </a:buClr>
              <a:buFont typeface="Wingdings" pitchFamily="2" charset="2"/>
              <a:buNone/>
              <a:defRPr/>
            </a:pPr>
            <a:r>
              <a:rPr lang="en-US" sz="1600" kern="0" dirty="0">
                <a:latin typeface="Arial" pitchFamily="34" charset="0"/>
              </a:rPr>
              <a:t>86 hook ups</a:t>
            </a:r>
          </a:p>
          <a:p>
            <a:pPr marL="1588" indent="-1588">
              <a:lnSpc>
                <a:spcPct val="80000"/>
              </a:lnSpc>
              <a:spcBef>
                <a:spcPct val="20000"/>
              </a:spcBef>
              <a:buClr>
                <a:schemeClr val="hlink"/>
              </a:buClr>
              <a:buFont typeface="Wingdings" pitchFamily="2" charset="2"/>
              <a:buNone/>
              <a:defRPr/>
            </a:pPr>
            <a:r>
              <a:rPr lang="en-US" sz="1600" kern="0" dirty="0">
                <a:latin typeface="Arial" pitchFamily="34" charset="0"/>
              </a:rPr>
              <a:t>Payment system – </a:t>
            </a:r>
            <a:r>
              <a:rPr lang="en-US" sz="1600" kern="0" dirty="0" err="1">
                <a:latin typeface="Arial" pitchFamily="34" charset="0"/>
              </a:rPr>
              <a:t>Ecocard</a:t>
            </a:r>
            <a:r>
              <a:rPr lang="en-US" sz="1600" kern="0" dirty="0">
                <a:latin typeface="Arial" pitchFamily="34" charset="0"/>
              </a:rPr>
              <a:t> – </a:t>
            </a:r>
            <a:r>
              <a:rPr lang="en-US" sz="1600" kern="0" dirty="0" err="1">
                <a:latin typeface="Arial" pitchFamily="34" charset="0"/>
              </a:rPr>
              <a:t>Creditcard</a:t>
            </a:r>
            <a:r>
              <a:rPr lang="en-US" sz="1600" kern="0" dirty="0">
                <a:latin typeface="Arial" pitchFamily="34" charset="0"/>
              </a:rPr>
              <a:t> – Text messaging etc.</a:t>
            </a:r>
          </a:p>
          <a:p>
            <a:pPr marL="1588" indent="-1588">
              <a:lnSpc>
                <a:spcPct val="80000"/>
              </a:lnSpc>
              <a:spcBef>
                <a:spcPct val="20000"/>
              </a:spcBef>
              <a:buClr>
                <a:schemeClr val="hlink"/>
              </a:buClr>
              <a:buFont typeface="Wingdings" pitchFamily="2" charset="2"/>
              <a:buNone/>
              <a:defRPr/>
            </a:pPr>
            <a:endParaRPr lang="en-US" sz="1600" kern="0" dirty="0">
              <a:latin typeface="Arial" pitchFamily="34" charset="0"/>
            </a:endParaRPr>
          </a:p>
          <a:p>
            <a:pPr marL="1588" indent="-1588">
              <a:lnSpc>
                <a:spcPct val="80000"/>
              </a:lnSpc>
              <a:spcBef>
                <a:spcPct val="20000"/>
              </a:spcBef>
              <a:buClr>
                <a:schemeClr val="hlink"/>
              </a:buClr>
              <a:buFont typeface="Wingdings" pitchFamily="2" charset="2"/>
              <a:buNone/>
              <a:defRPr/>
            </a:pPr>
            <a:r>
              <a:rPr lang="en-US" sz="1600" kern="0" dirty="0">
                <a:latin typeface="Arial" pitchFamily="34" charset="0"/>
              </a:rPr>
              <a:t>Essential : “technical uniformity throughout Europe”</a:t>
            </a:r>
          </a:p>
        </p:txBody>
      </p:sp>
      <p:pic>
        <p:nvPicPr>
          <p:cNvPr id="90115" name="Picture 4"/>
          <p:cNvPicPr>
            <a:picLocks noChangeAspect="1" noChangeArrowheads="1"/>
          </p:cNvPicPr>
          <p:nvPr/>
        </p:nvPicPr>
        <p:blipFill>
          <a:blip r:embed="rId3" cstate="print"/>
          <a:srcRect l="17714" t="12550" r="6702" b="24695"/>
          <a:stretch>
            <a:fillRect/>
          </a:stretch>
        </p:blipFill>
        <p:spPr bwMode="auto">
          <a:xfrm>
            <a:off x="5508625" y="4005263"/>
            <a:ext cx="3041650" cy="2017712"/>
          </a:xfrm>
          <a:prstGeom prst="rect">
            <a:avLst/>
          </a:prstGeom>
          <a:noFill/>
          <a:ln w="9525">
            <a:noFill/>
            <a:miter lim="800000"/>
            <a:headEnd/>
            <a:tailEnd/>
          </a:ln>
        </p:spPr>
      </p:pic>
      <p:pic>
        <p:nvPicPr>
          <p:cNvPr id="90116" name="Picture 5"/>
          <p:cNvPicPr>
            <a:picLocks noChangeAspect="1" noChangeArrowheads="1"/>
          </p:cNvPicPr>
          <p:nvPr/>
        </p:nvPicPr>
        <p:blipFill>
          <a:blip r:embed="rId4" cstate="print"/>
          <a:srcRect l="2956" t="2946" r="5013" b="9944"/>
          <a:stretch>
            <a:fillRect/>
          </a:stretch>
        </p:blipFill>
        <p:spPr bwMode="auto">
          <a:xfrm>
            <a:off x="5508625" y="1916113"/>
            <a:ext cx="3024188" cy="2017712"/>
          </a:xfrm>
          <a:prstGeom prst="rect">
            <a:avLst/>
          </a:prstGeom>
          <a:noFill/>
          <a:ln w="9525">
            <a:noFill/>
            <a:miter lim="800000"/>
            <a:headEnd/>
            <a:tailEnd/>
          </a:ln>
        </p:spPr>
      </p:pic>
      <p:graphicFrame>
        <p:nvGraphicFramePr>
          <p:cNvPr id="7" name="Group 46"/>
          <p:cNvGraphicFramePr>
            <a:graphicFrameLocks/>
          </p:cNvGraphicFramePr>
          <p:nvPr/>
        </p:nvGraphicFramePr>
        <p:xfrm>
          <a:off x="468313" y="4508500"/>
          <a:ext cx="3817937" cy="1876425"/>
        </p:xfrm>
        <a:graphic>
          <a:graphicData uri="http://schemas.openxmlformats.org/drawingml/2006/table">
            <a:tbl>
              <a:tblPr/>
              <a:tblGrid>
                <a:gridCol w="1273175"/>
                <a:gridCol w="1271587"/>
                <a:gridCol w="1273175"/>
              </a:tblGrid>
              <a:tr h="388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1" i="0" u="none" strike="noStrike" cap="none" normalizeH="0" baseline="0" dirty="0" err="1" smtClean="0">
                          <a:ln>
                            <a:noFill/>
                          </a:ln>
                          <a:solidFill>
                            <a:schemeClr val="tx1"/>
                          </a:solidFill>
                          <a:effectLst/>
                          <a:latin typeface="Arial" charset="0"/>
                        </a:rPr>
                        <a:t>Category</a:t>
                      </a:r>
                      <a:endParaRPr kumimoji="0" lang="nl-NL" sz="12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1" i="0" u="none" strike="noStrike" cap="none" normalizeH="0" baseline="0" smtClean="0">
                          <a:ln>
                            <a:noFill/>
                          </a:ln>
                          <a:solidFill>
                            <a:schemeClr val="tx1"/>
                          </a:solidFill>
                          <a:effectLst/>
                          <a:latin typeface="Arial" charset="0"/>
                        </a:rPr>
                        <a:t>Power (kVA)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1" i="0" u="none" strike="noStrike" cap="none" normalizeH="0" baseline="0" smtClean="0">
                          <a:ln>
                            <a:noFill/>
                          </a:ln>
                          <a:solidFill>
                            <a:schemeClr val="tx1"/>
                          </a:solidFill>
                          <a:effectLst/>
                          <a:latin typeface="Arial" charset="0"/>
                        </a:rPr>
                        <a:t>Fuel consumption (liters/24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1" i="0" u="none" strike="noStrike" cap="none" normalizeH="0" baseline="0" dirty="0" smtClean="0">
                          <a:ln>
                            <a:noFill/>
                          </a:ln>
                          <a:solidFill>
                            <a:schemeClr val="tx1"/>
                          </a:solidFill>
                          <a:effectLst/>
                          <a:latin typeface="Arial" charset="0"/>
                        </a:rPr>
                        <a:t>IWT </a:t>
                      </a:r>
                      <a:r>
                        <a:rPr kumimoji="0" lang="nl-NL" sz="1200" b="1" i="0" u="none" strike="noStrike" cap="none" normalizeH="0" baseline="0" dirty="0" err="1" smtClean="0">
                          <a:ln>
                            <a:noFill/>
                          </a:ln>
                          <a:solidFill>
                            <a:schemeClr val="tx1"/>
                          </a:solidFill>
                          <a:effectLst/>
                          <a:latin typeface="Arial" charset="0"/>
                        </a:rPr>
                        <a:t>small</a:t>
                      </a:r>
                      <a:endParaRPr kumimoji="0" lang="nl-NL" sz="12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1" i="0" u="none" strike="noStrike" cap="none" normalizeH="0" baseline="0" smtClean="0">
                          <a:ln>
                            <a:noFill/>
                          </a:ln>
                          <a:solidFill>
                            <a:schemeClr val="tx1"/>
                          </a:solidFill>
                          <a:effectLst/>
                          <a:latin typeface="Arial" charset="0"/>
                        </a:rPr>
                        <a:t>&lt; 50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1"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1" i="0" u="none" strike="noStrike" cap="none" normalizeH="0" baseline="0" smtClean="0">
                          <a:ln>
                            <a:noFill/>
                          </a:ln>
                          <a:solidFill>
                            <a:schemeClr val="tx1"/>
                          </a:solidFill>
                          <a:effectLst/>
                          <a:latin typeface="Arial" charset="0"/>
                        </a:rPr>
                        <a:t>IWT large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1" i="0" u="none" strike="noStrike" cap="none" normalizeH="0" baseline="0" smtClean="0">
                          <a:ln>
                            <a:noFill/>
                          </a:ln>
                          <a:solidFill>
                            <a:schemeClr val="tx1"/>
                          </a:solidFill>
                          <a:effectLst/>
                          <a:latin typeface="Arial" charset="0"/>
                        </a:rPr>
                        <a:t>&gt; 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1" i="0" u="none" strike="noStrike" cap="none" normalizeH="0" baseline="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1" i="0" u="none" strike="noStrike" cap="none" normalizeH="0" baseline="0" smtClean="0">
                          <a:ln>
                            <a:noFill/>
                          </a:ln>
                          <a:solidFill>
                            <a:schemeClr val="tx1"/>
                          </a:solidFill>
                          <a:effectLst/>
                          <a:latin typeface="Arial" charset="0"/>
                        </a:rPr>
                        <a:t>Passenger vessel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1" i="0" u="none" strike="noStrike" cap="none" normalizeH="0" baseline="0" smtClean="0">
                          <a:ln>
                            <a:noFill/>
                          </a:ln>
                          <a:solidFill>
                            <a:schemeClr val="tx1"/>
                          </a:solidFill>
                          <a:effectLst/>
                          <a:latin typeface="Arial" charset="0"/>
                        </a:rPr>
                        <a:t>150 - 250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1" i="0" u="none" strike="noStrike" cap="none" normalizeH="0" baseline="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4"/>
          <p:cNvGrpSpPr>
            <a:grpSpLocks/>
          </p:cNvGrpSpPr>
          <p:nvPr/>
        </p:nvGrpSpPr>
        <p:grpSpPr bwMode="auto">
          <a:xfrm>
            <a:off x="684213" y="1125538"/>
            <a:ext cx="8089900" cy="5472112"/>
            <a:chOff x="1152" y="480"/>
            <a:chExt cx="4416" cy="3024"/>
          </a:xfrm>
        </p:grpSpPr>
        <p:pic>
          <p:nvPicPr>
            <p:cNvPr id="21508" name="Picture 7" descr="Waardevol_T_12B"/>
            <p:cNvPicPr>
              <a:picLocks noChangeAspect="1" noChangeArrowheads="1"/>
            </p:cNvPicPr>
            <p:nvPr/>
          </p:nvPicPr>
          <p:blipFill>
            <a:blip r:embed="rId3" cstate="print"/>
            <a:srcRect/>
            <a:stretch>
              <a:fillRect/>
            </a:stretch>
          </p:blipFill>
          <p:spPr bwMode="auto">
            <a:xfrm>
              <a:off x="1152" y="480"/>
              <a:ext cx="3408" cy="1983"/>
            </a:xfrm>
            <a:prstGeom prst="rect">
              <a:avLst/>
            </a:prstGeom>
            <a:noFill/>
            <a:ln w="9525">
              <a:noFill/>
              <a:miter lim="800000"/>
              <a:headEnd/>
              <a:tailEnd/>
            </a:ln>
          </p:spPr>
        </p:pic>
        <p:grpSp>
          <p:nvGrpSpPr>
            <p:cNvPr id="21509" name="Group 8"/>
            <p:cNvGrpSpPr>
              <a:grpSpLocks/>
            </p:cNvGrpSpPr>
            <p:nvPr/>
          </p:nvGrpSpPr>
          <p:grpSpPr bwMode="auto">
            <a:xfrm>
              <a:off x="2250" y="720"/>
              <a:ext cx="3318" cy="2784"/>
              <a:chOff x="2346" y="768"/>
              <a:chExt cx="3318" cy="2784"/>
            </a:xfrm>
          </p:grpSpPr>
          <p:grpSp>
            <p:nvGrpSpPr>
              <p:cNvPr id="21510" name="Group 9"/>
              <p:cNvGrpSpPr>
                <a:grpSpLocks/>
              </p:cNvGrpSpPr>
              <p:nvPr/>
            </p:nvGrpSpPr>
            <p:grpSpPr bwMode="auto">
              <a:xfrm>
                <a:off x="2346" y="768"/>
                <a:ext cx="3318" cy="2784"/>
                <a:chOff x="2346" y="768"/>
                <a:chExt cx="3318" cy="2784"/>
              </a:xfrm>
            </p:grpSpPr>
            <p:pic>
              <p:nvPicPr>
                <p:cNvPr id="21512" name="Picture 10" descr="Waardevol_T_16"/>
                <p:cNvPicPr>
                  <a:picLocks noChangeAspect="1" noChangeArrowheads="1"/>
                </p:cNvPicPr>
                <p:nvPr/>
              </p:nvPicPr>
              <p:blipFill>
                <a:blip r:embed="rId4" cstate="print"/>
                <a:srcRect/>
                <a:stretch>
                  <a:fillRect/>
                </a:stretch>
              </p:blipFill>
              <p:spPr bwMode="auto">
                <a:xfrm>
                  <a:off x="3456" y="768"/>
                  <a:ext cx="2208" cy="2784"/>
                </a:xfrm>
                <a:prstGeom prst="rect">
                  <a:avLst/>
                </a:prstGeom>
                <a:noFill/>
                <a:ln w="9525">
                  <a:noFill/>
                  <a:miter lim="800000"/>
                  <a:headEnd/>
                  <a:tailEnd/>
                </a:ln>
              </p:spPr>
            </p:pic>
            <p:sp>
              <p:nvSpPr>
                <p:cNvPr id="21513" name="Rectangle 11"/>
                <p:cNvSpPr>
                  <a:spLocks noChangeArrowheads="1"/>
                </p:cNvSpPr>
                <p:nvPr/>
              </p:nvSpPr>
              <p:spPr bwMode="auto">
                <a:xfrm>
                  <a:off x="2346" y="1032"/>
                  <a:ext cx="672" cy="480"/>
                </a:xfrm>
                <a:prstGeom prst="rect">
                  <a:avLst/>
                </a:prstGeom>
                <a:noFill/>
                <a:ln w="9525">
                  <a:solidFill>
                    <a:schemeClr val="tx1"/>
                  </a:solidFill>
                  <a:miter lim="800000"/>
                  <a:headEnd/>
                  <a:tailEnd/>
                </a:ln>
              </p:spPr>
              <p:txBody>
                <a:bodyPr wrap="none" anchor="ctr"/>
                <a:lstStyle/>
                <a:p>
                  <a:pPr algn="r">
                    <a:lnSpc>
                      <a:spcPts val="3575"/>
                    </a:lnSpc>
                    <a:spcBef>
                      <a:spcPct val="20000"/>
                    </a:spcBef>
                    <a:buClr>
                      <a:schemeClr val="hlink"/>
                    </a:buClr>
                    <a:buFont typeface="Wingdings" pitchFamily="2" charset="2"/>
                    <a:buNone/>
                  </a:pPr>
                  <a:endParaRPr lang="nl-NL"/>
                </a:p>
              </p:txBody>
            </p:sp>
            <p:sp>
              <p:nvSpPr>
                <p:cNvPr id="21514" name="AutoShape 12"/>
                <p:cNvSpPr>
                  <a:spLocks noChangeArrowheads="1"/>
                </p:cNvSpPr>
                <p:nvPr/>
              </p:nvSpPr>
              <p:spPr bwMode="auto">
                <a:xfrm rot="-5400000">
                  <a:off x="1896" y="1944"/>
                  <a:ext cx="2688" cy="432"/>
                </a:xfrm>
                <a:prstGeom prst="triangle">
                  <a:avLst>
                    <a:gd name="adj" fmla="val 76921"/>
                  </a:avLst>
                </a:prstGeom>
                <a:solidFill>
                  <a:srgbClr val="C0C0C0">
                    <a:alpha val="34117"/>
                  </a:srgbClr>
                </a:solidFill>
                <a:ln w="9525">
                  <a:solidFill>
                    <a:schemeClr val="tx1"/>
                  </a:solidFill>
                  <a:miter lim="800000"/>
                  <a:headEnd/>
                  <a:tailEnd/>
                </a:ln>
              </p:spPr>
              <p:txBody>
                <a:bodyPr wrap="none" anchor="ctr"/>
                <a:lstStyle/>
                <a:p>
                  <a:pPr algn="r">
                    <a:lnSpc>
                      <a:spcPts val="3575"/>
                    </a:lnSpc>
                    <a:spcBef>
                      <a:spcPct val="20000"/>
                    </a:spcBef>
                    <a:buClr>
                      <a:schemeClr val="hlink"/>
                    </a:buClr>
                    <a:buFont typeface="Wingdings" pitchFamily="2" charset="2"/>
                    <a:buNone/>
                  </a:pPr>
                  <a:endParaRPr lang="nl-NL"/>
                </a:p>
              </p:txBody>
            </p:sp>
          </p:grpSp>
          <p:pic>
            <p:nvPicPr>
              <p:cNvPr id="21511" name="Picture 13" descr="europe"/>
              <p:cNvPicPr>
                <a:picLocks noChangeAspect="1" noChangeArrowheads="1"/>
              </p:cNvPicPr>
              <p:nvPr/>
            </p:nvPicPr>
            <p:blipFill>
              <a:blip r:embed="rId5" cstate="print"/>
              <a:srcRect/>
              <a:stretch>
                <a:fillRect/>
              </a:stretch>
            </p:blipFill>
            <p:spPr bwMode="auto">
              <a:xfrm>
                <a:off x="4608" y="2832"/>
                <a:ext cx="1056" cy="704"/>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smtClean="0"/>
              <a:t/>
            </a:r>
            <a:br>
              <a:rPr lang="en-US" dirty="0" smtClean="0"/>
            </a:br>
            <a:r>
              <a:rPr lang="en-US" dirty="0" smtClean="0"/>
              <a:t/>
            </a:r>
            <a:br>
              <a:rPr lang="en-US" dirty="0" smtClean="0"/>
            </a:br>
            <a:r>
              <a:rPr lang="en-US" dirty="0" smtClean="0"/>
              <a:t>Modal split DG in NL</a:t>
            </a:r>
          </a:p>
        </p:txBody>
      </p:sp>
      <p:pic>
        <p:nvPicPr>
          <p:cNvPr id="23554" name="Picture 4"/>
          <p:cNvPicPr>
            <a:picLocks noChangeAspect="1" noChangeArrowheads="1"/>
          </p:cNvPicPr>
          <p:nvPr/>
        </p:nvPicPr>
        <p:blipFill>
          <a:blip r:embed="rId3" cstate="print"/>
          <a:srcRect/>
          <a:stretch>
            <a:fillRect/>
          </a:stretch>
        </p:blipFill>
        <p:spPr bwMode="auto">
          <a:xfrm>
            <a:off x="1403350" y="1484313"/>
            <a:ext cx="6119813" cy="4954587"/>
          </a:xfrm>
          <a:prstGeom prst="rect">
            <a:avLst/>
          </a:prstGeom>
          <a:noFill/>
          <a:ln w="9525" algn="ctr">
            <a:noFill/>
            <a:miter lim="800000"/>
            <a:headEnd/>
            <a:tailEnd/>
          </a:ln>
        </p:spPr>
      </p:pic>
      <p:sp>
        <p:nvSpPr>
          <p:cNvPr id="23555" name="Ovaal 4"/>
          <p:cNvSpPr>
            <a:spLocks noChangeArrowheads="1"/>
          </p:cNvSpPr>
          <p:nvPr/>
        </p:nvSpPr>
        <p:spPr bwMode="auto">
          <a:xfrm>
            <a:off x="3132138" y="2276475"/>
            <a:ext cx="1152525" cy="4221163"/>
          </a:xfrm>
          <a:prstGeom prst="ellipse">
            <a:avLst/>
          </a:prstGeom>
          <a:noFill/>
          <a:ln w="38100" algn="ctr">
            <a:solidFill>
              <a:schemeClr val="tx1"/>
            </a:solidFill>
            <a:round/>
            <a:headEnd/>
            <a:tailEnd/>
          </a:ln>
        </p:spPr>
        <p:txBody>
          <a:bodyPr lIns="128016" tIns="64008" rIns="128016" bIns="64008"/>
          <a:lstStyle/>
          <a:p>
            <a:pPr algn="r">
              <a:lnSpc>
                <a:spcPts val="3575"/>
              </a:lnSpc>
              <a:spcBef>
                <a:spcPct val="20000"/>
              </a:spcBef>
              <a:buClr>
                <a:schemeClr val="hlink"/>
              </a:buClr>
              <a:buFont typeface="Wingdings" pitchFamily="2" charset="2"/>
              <a:buNone/>
            </a:pP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7313" y="260350"/>
            <a:ext cx="6348412" cy="936625"/>
          </a:xfrm>
        </p:spPr>
        <p:txBody>
          <a:bodyPr/>
          <a:lstStyle/>
          <a:p>
            <a:pPr algn="l"/>
            <a:r>
              <a:rPr lang="nl-NL" smtClean="0"/>
              <a:t>INTERNATIONAL RULES AND REGULATIONS</a:t>
            </a:r>
            <a:endParaRPr lang="en-GB" smtClean="0"/>
          </a:p>
        </p:txBody>
      </p:sp>
      <p:sp>
        <p:nvSpPr>
          <p:cNvPr id="25602" name="Tijdelijke aanduiding voor inhoud 2"/>
          <p:cNvSpPr>
            <a:spLocks noGrp="1"/>
          </p:cNvSpPr>
          <p:nvPr>
            <p:ph idx="1"/>
          </p:nvPr>
        </p:nvSpPr>
        <p:spPr>
          <a:xfrm>
            <a:off x="395288" y="1557338"/>
            <a:ext cx="8280400" cy="4803775"/>
          </a:xfrm>
        </p:spPr>
        <p:txBody>
          <a:bodyPr/>
          <a:lstStyle/>
          <a:p>
            <a:r>
              <a:rPr lang="en-GB" smtClean="0"/>
              <a:t>Legal framework:</a:t>
            </a:r>
          </a:p>
          <a:p>
            <a:r>
              <a:rPr lang="en-GB" smtClean="0"/>
              <a:t> </a:t>
            </a:r>
          </a:p>
          <a:p>
            <a:pPr>
              <a:buFont typeface="Arial" charset="0"/>
              <a:buChar char="•"/>
            </a:pPr>
            <a:r>
              <a:rPr lang="en-GB" u="sng" smtClean="0"/>
              <a:t>Vessels</a:t>
            </a:r>
            <a:r>
              <a:rPr lang="en-GB" smtClean="0"/>
              <a:t>: technical state, crew, shipping company, waterways</a:t>
            </a:r>
          </a:p>
          <a:p>
            <a:pPr>
              <a:buFont typeface="Arial" charset="0"/>
              <a:buChar char="•"/>
            </a:pPr>
            <a:endParaRPr lang="en-GB" smtClean="0"/>
          </a:p>
          <a:p>
            <a:pPr>
              <a:buFont typeface="Arial" charset="0"/>
              <a:buChar char="•"/>
            </a:pPr>
            <a:r>
              <a:rPr lang="nl-NL" u="sng" smtClean="0"/>
              <a:t>Cargo</a:t>
            </a:r>
            <a:r>
              <a:rPr lang="nl-NL" smtClean="0"/>
              <a:t>: classification, packaging, storage </a:t>
            </a:r>
            <a:endParaRPr lang="en-GB" smtClean="0"/>
          </a:p>
          <a:p>
            <a:pPr>
              <a:buFont typeface="Arial" charset="0"/>
              <a:buChar char="•"/>
            </a:pPr>
            <a:endParaRPr lang="en-GB" smtClean="0"/>
          </a:p>
          <a:p>
            <a:pPr>
              <a:buFont typeface="Arial" charset="0"/>
              <a:buChar char="•"/>
            </a:pPr>
            <a:r>
              <a:rPr lang="en-GB" u="sng" smtClean="0"/>
              <a:t>Terminals</a:t>
            </a:r>
            <a:r>
              <a:rPr lang="en-GB" smtClean="0"/>
              <a:t>:	facilities, workers,  operating company</a:t>
            </a:r>
          </a:p>
          <a:p>
            <a:pPr>
              <a:buFont typeface="Arial" charset="0"/>
              <a:buChar char="•"/>
            </a:pPr>
            <a:endParaRPr lang="en-GB"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cstate="print"/>
          <a:srcRect l="42061" t="18703" r="13110" b="10423"/>
          <a:stretch>
            <a:fillRect/>
          </a:stretch>
        </p:blipFill>
        <p:spPr bwMode="auto">
          <a:xfrm>
            <a:off x="1258888" y="0"/>
            <a:ext cx="7291387" cy="6480175"/>
          </a:xfrm>
          <a:prstGeom prst="rect">
            <a:avLst/>
          </a:prstGeom>
          <a:noFill/>
          <a:ln w="9525" algn="ctr">
            <a:noFill/>
            <a:miter lim="800000"/>
            <a:headEnd/>
            <a:tailEnd/>
          </a:ln>
        </p:spPr>
      </p:pic>
      <p:sp>
        <p:nvSpPr>
          <p:cNvPr id="27650" name="Rechthoek 4"/>
          <p:cNvSpPr>
            <a:spLocks noChangeArrowheads="1"/>
          </p:cNvSpPr>
          <p:nvPr/>
        </p:nvSpPr>
        <p:spPr bwMode="auto">
          <a:xfrm>
            <a:off x="755650" y="1744663"/>
            <a:ext cx="863600" cy="5113337"/>
          </a:xfrm>
          <a:prstGeom prst="rect">
            <a:avLst/>
          </a:prstGeom>
          <a:solidFill>
            <a:schemeClr val="bg1"/>
          </a:solidFill>
          <a:ln w="9525" algn="ctr">
            <a:noFill/>
            <a:round/>
            <a:headEnd/>
            <a:tailEnd/>
          </a:ln>
        </p:spPr>
        <p:txBody>
          <a:bodyPr lIns="128016" tIns="64008" rIns="128016" bIns="64008"/>
          <a:lstStyle/>
          <a:p>
            <a:pPr algn="r">
              <a:lnSpc>
                <a:spcPts val="3575"/>
              </a:lnSpc>
              <a:spcBef>
                <a:spcPct val="20000"/>
              </a:spcBef>
              <a:buClr>
                <a:schemeClr val="hlink"/>
              </a:buClr>
              <a:buFont typeface="Wingdings" pitchFamily="2" charset="2"/>
              <a:buNone/>
            </a:pP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2"/>
          <p:cNvSpPr>
            <a:spLocks noChangeArrowheads="1"/>
          </p:cNvSpPr>
          <p:nvPr/>
        </p:nvSpPr>
        <p:spPr bwMode="auto">
          <a:xfrm>
            <a:off x="393700" y="5245100"/>
            <a:ext cx="1371600" cy="1371600"/>
          </a:xfrm>
          <a:prstGeom prst="rect">
            <a:avLst/>
          </a:prstGeom>
          <a:solidFill>
            <a:srgbClr val="FFFFFF"/>
          </a:solidFill>
          <a:ln w="9525">
            <a:noFill/>
            <a:miter lim="800000"/>
            <a:headEnd/>
            <a:tailEnd/>
          </a:ln>
        </p:spPr>
        <p:txBody>
          <a:bodyPr wrap="none" anchor="ctr"/>
          <a:lstStyle/>
          <a:p>
            <a:pPr algn="r">
              <a:lnSpc>
                <a:spcPts val="3575"/>
              </a:lnSpc>
              <a:spcBef>
                <a:spcPct val="20000"/>
              </a:spcBef>
              <a:buClr>
                <a:schemeClr val="hlink"/>
              </a:buClr>
              <a:buFont typeface="Wingdings" pitchFamily="2" charset="2"/>
              <a:buNone/>
            </a:pPr>
            <a:endParaRPr lang="nl-NL"/>
          </a:p>
        </p:txBody>
      </p:sp>
      <p:sp>
        <p:nvSpPr>
          <p:cNvPr id="1028" name="Rectangle 23"/>
          <p:cNvSpPr>
            <a:spLocks noChangeArrowheads="1"/>
          </p:cNvSpPr>
          <p:nvPr/>
        </p:nvSpPr>
        <p:spPr bwMode="auto">
          <a:xfrm>
            <a:off x="2286000" y="1981200"/>
            <a:ext cx="6858000" cy="4343400"/>
          </a:xfrm>
          <a:prstGeom prst="rect">
            <a:avLst/>
          </a:prstGeom>
          <a:noFill/>
          <a:ln w="9525">
            <a:noFill/>
            <a:miter lim="800000"/>
            <a:headEnd/>
            <a:tailEnd/>
          </a:ln>
        </p:spPr>
        <p:txBody>
          <a:bodyPr lIns="0" tIns="0" rIns="0" bIns="0"/>
          <a:lstStyle/>
          <a:p>
            <a:pPr marL="342900" indent="-342900" algn="r">
              <a:lnSpc>
                <a:spcPts val="3575"/>
              </a:lnSpc>
              <a:spcBef>
                <a:spcPct val="20000"/>
              </a:spcBef>
              <a:buClr>
                <a:schemeClr val="hlink"/>
              </a:buClr>
              <a:buFont typeface="Times New Roman" pitchFamily="18" charset="0"/>
              <a:buNone/>
            </a:pPr>
            <a:endParaRPr lang="de-DE" sz="1600">
              <a:latin typeface="Times New Roman" pitchFamily="18" charset="0"/>
            </a:endParaRPr>
          </a:p>
          <a:p>
            <a:pPr marL="342900" indent="-342900" algn="r">
              <a:lnSpc>
                <a:spcPts val="3575"/>
              </a:lnSpc>
              <a:spcBef>
                <a:spcPct val="20000"/>
              </a:spcBef>
              <a:buClr>
                <a:schemeClr val="hlink"/>
              </a:buClr>
              <a:buFont typeface="Times New Roman" pitchFamily="18" charset="0"/>
              <a:buNone/>
            </a:pPr>
            <a:endParaRPr lang="de-DE" sz="2400">
              <a:latin typeface="Times New Roman" pitchFamily="18" charset="0"/>
            </a:endParaRPr>
          </a:p>
        </p:txBody>
      </p:sp>
      <p:pic>
        <p:nvPicPr>
          <p:cNvPr id="1029" name="Picture 25" descr="pic001"/>
          <p:cNvPicPr>
            <a:picLocks noChangeAspect="1" noChangeArrowheads="1"/>
          </p:cNvPicPr>
          <p:nvPr/>
        </p:nvPicPr>
        <p:blipFill>
          <a:blip r:embed="rId4" cstate="print">
            <a:lum bright="70000" contrast="-70000"/>
          </a:blip>
          <a:srcRect/>
          <a:stretch>
            <a:fillRect/>
          </a:stretch>
        </p:blipFill>
        <p:spPr bwMode="auto">
          <a:xfrm>
            <a:off x="685800" y="1196975"/>
            <a:ext cx="8458200" cy="4714875"/>
          </a:xfrm>
          <a:prstGeom prst="rect">
            <a:avLst/>
          </a:prstGeom>
          <a:noFill/>
          <a:ln w="9525">
            <a:noFill/>
            <a:miter lim="800000"/>
            <a:headEnd/>
            <a:tailEnd/>
          </a:ln>
        </p:spPr>
      </p:pic>
      <p:graphicFrame>
        <p:nvGraphicFramePr>
          <p:cNvPr id="1026" name="Object 3"/>
          <p:cNvGraphicFramePr>
            <a:graphicFrameLocks noChangeAspect="1"/>
          </p:cNvGraphicFramePr>
          <p:nvPr/>
        </p:nvGraphicFramePr>
        <p:xfrm>
          <a:off x="2209800" y="6324600"/>
          <a:ext cx="6629400" cy="635000"/>
        </p:xfrm>
        <a:graphic>
          <a:graphicData uri="http://schemas.openxmlformats.org/presentationml/2006/ole">
            <p:oleObj spid="_x0000_s1026" name="Visio" r:id="rId5" imgW="14415197" imgH="1381601" progId="Visio.Drawing.11">
              <p:embed/>
            </p:oleObj>
          </a:graphicData>
        </a:graphic>
      </p:graphicFrame>
      <p:sp>
        <p:nvSpPr>
          <p:cNvPr id="4133" name="Freeform 37"/>
          <p:cNvSpPr>
            <a:spLocks/>
          </p:cNvSpPr>
          <p:nvPr/>
        </p:nvSpPr>
        <p:spPr bwMode="auto">
          <a:xfrm rot="-2715333">
            <a:off x="1403350" y="1117601"/>
            <a:ext cx="1779587" cy="1503362"/>
          </a:xfrm>
          <a:custGeom>
            <a:avLst/>
            <a:gdLst>
              <a:gd name="T0" fmla="*/ 0 w 1248"/>
              <a:gd name="T1" fmla="*/ 605321547 h 1584"/>
              <a:gd name="T2" fmla="*/ 0 w 1248"/>
              <a:gd name="T3" fmla="*/ 735032985 h 1584"/>
              <a:gd name="T4" fmla="*/ 2147483647 w 1248"/>
              <a:gd name="T5" fmla="*/ 1426829140 h 1584"/>
              <a:gd name="T6" fmla="*/ 2147483647 w 1248"/>
              <a:gd name="T7" fmla="*/ 0 h 1584"/>
              <a:gd name="T8" fmla="*/ 0 w 1248"/>
              <a:gd name="T9" fmla="*/ 605321547 h 1584"/>
              <a:gd name="T10" fmla="*/ 0 60000 65536"/>
              <a:gd name="T11" fmla="*/ 0 60000 65536"/>
              <a:gd name="T12" fmla="*/ 0 60000 65536"/>
              <a:gd name="T13" fmla="*/ 0 60000 65536"/>
              <a:gd name="T14" fmla="*/ 0 60000 65536"/>
              <a:gd name="T15" fmla="*/ 0 w 1248"/>
              <a:gd name="T16" fmla="*/ 0 h 1584"/>
              <a:gd name="T17" fmla="*/ 1248 w 1248"/>
              <a:gd name="T18" fmla="*/ 1584 h 1584"/>
            </a:gdLst>
            <a:ahLst/>
            <a:cxnLst>
              <a:cxn ang="T10">
                <a:pos x="T0" y="T1"/>
              </a:cxn>
              <a:cxn ang="T11">
                <a:pos x="T2" y="T3"/>
              </a:cxn>
              <a:cxn ang="T12">
                <a:pos x="T4" y="T5"/>
              </a:cxn>
              <a:cxn ang="T13">
                <a:pos x="T6" y="T7"/>
              </a:cxn>
              <a:cxn ang="T14">
                <a:pos x="T8" y="T9"/>
              </a:cxn>
            </a:cxnLst>
            <a:rect l="T15" t="T16" r="T17" b="T18"/>
            <a:pathLst>
              <a:path w="1248" h="1584">
                <a:moveTo>
                  <a:pt x="0" y="672"/>
                </a:moveTo>
                <a:lnTo>
                  <a:pt x="0" y="816"/>
                </a:lnTo>
                <a:lnTo>
                  <a:pt x="1248" y="1584"/>
                </a:lnTo>
                <a:lnTo>
                  <a:pt x="1248" y="0"/>
                </a:lnTo>
                <a:lnTo>
                  <a:pt x="0" y="672"/>
                </a:lnTo>
                <a:close/>
              </a:path>
            </a:pathLst>
          </a:custGeom>
          <a:solidFill>
            <a:schemeClr val="bg1">
              <a:alpha val="30196"/>
            </a:schemeClr>
          </a:solidFill>
          <a:ln w="9525">
            <a:solidFill>
              <a:srgbClr val="C0C0C0"/>
            </a:solidFill>
            <a:round/>
            <a:headEnd/>
            <a:tailEnd/>
          </a:ln>
        </p:spPr>
        <p:txBody>
          <a:bodyPr/>
          <a:lstStyle/>
          <a:p>
            <a:endParaRPr lang="nl-NL"/>
          </a:p>
        </p:txBody>
      </p:sp>
      <p:pic>
        <p:nvPicPr>
          <p:cNvPr id="4107" name="Picture 1045" descr="TDGR0003"/>
          <p:cNvPicPr>
            <a:picLocks noChangeAspect="1" noChangeArrowheads="1"/>
          </p:cNvPicPr>
          <p:nvPr/>
        </p:nvPicPr>
        <p:blipFill>
          <a:blip r:embed="rId6" cstate="print"/>
          <a:srcRect l="8171" r="8475"/>
          <a:stretch>
            <a:fillRect/>
          </a:stretch>
        </p:blipFill>
        <p:spPr bwMode="auto">
          <a:xfrm>
            <a:off x="2400300" y="581025"/>
            <a:ext cx="1033463" cy="1371600"/>
          </a:xfrm>
          <a:prstGeom prst="rect">
            <a:avLst/>
          </a:prstGeom>
          <a:noFill/>
          <a:ln w="9525">
            <a:noFill/>
            <a:miter lim="800000"/>
            <a:headEnd/>
            <a:tailEnd/>
          </a:ln>
          <a:effectLst>
            <a:outerShdw dist="35921" dir="2700000" algn="ctr" rotWithShape="0">
              <a:srgbClr val="808080"/>
            </a:outerShdw>
          </a:effectLst>
        </p:spPr>
      </p:pic>
      <p:pic>
        <p:nvPicPr>
          <p:cNvPr id="4128" name="Picture 32" descr="canada"/>
          <p:cNvPicPr>
            <a:picLocks noChangeAspect="1" noChangeArrowheads="1"/>
          </p:cNvPicPr>
          <p:nvPr/>
        </p:nvPicPr>
        <p:blipFill>
          <a:blip r:embed="rId7" cstate="print"/>
          <a:srcRect/>
          <a:stretch>
            <a:fillRect/>
          </a:stretch>
        </p:blipFill>
        <p:spPr bwMode="auto">
          <a:xfrm>
            <a:off x="1371600" y="2438400"/>
            <a:ext cx="381000" cy="190500"/>
          </a:xfrm>
          <a:prstGeom prst="rect">
            <a:avLst/>
          </a:prstGeom>
          <a:noFill/>
          <a:ln w="9525">
            <a:noFill/>
            <a:miter lim="800000"/>
            <a:headEnd/>
            <a:tailEnd/>
          </a:ln>
        </p:spPr>
      </p:pic>
      <p:sp>
        <p:nvSpPr>
          <p:cNvPr id="4135" name="Freeform 39"/>
          <p:cNvSpPr>
            <a:spLocks/>
          </p:cNvSpPr>
          <p:nvPr/>
        </p:nvSpPr>
        <p:spPr bwMode="auto">
          <a:xfrm rot="1485159">
            <a:off x="1881188" y="2655888"/>
            <a:ext cx="1219200" cy="1143000"/>
          </a:xfrm>
          <a:custGeom>
            <a:avLst/>
            <a:gdLst>
              <a:gd name="T0" fmla="*/ 0 w 1248"/>
              <a:gd name="T1" fmla="*/ 349905908 h 1584"/>
              <a:gd name="T2" fmla="*/ 0 w 1248"/>
              <a:gd name="T3" fmla="*/ 424885765 h 1584"/>
              <a:gd name="T4" fmla="*/ 1191064638 w 1248"/>
              <a:gd name="T5" fmla="*/ 824778516 h 1584"/>
              <a:gd name="T6" fmla="*/ 1191064638 w 1248"/>
              <a:gd name="T7" fmla="*/ 0 h 1584"/>
              <a:gd name="T8" fmla="*/ 0 w 1248"/>
              <a:gd name="T9" fmla="*/ 349905908 h 1584"/>
              <a:gd name="T10" fmla="*/ 0 60000 65536"/>
              <a:gd name="T11" fmla="*/ 0 60000 65536"/>
              <a:gd name="T12" fmla="*/ 0 60000 65536"/>
              <a:gd name="T13" fmla="*/ 0 60000 65536"/>
              <a:gd name="T14" fmla="*/ 0 60000 65536"/>
              <a:gd name="T15" fmla="*/ 0 w 1248"/>
              <a:gd name="T16" fmla="*/ 0 h 1584"/>
              <a:gd name="T17" fmla="*/ 1248 w 1248"/>
              <a:gd name="T18" fmla="*/ 1584 h 1584"/>
            </a:gdLst>
            <a:ahLst/>
            <a:cxnLst>
              <a:cxn ang="T10">
                <a:pos x="T0" y="T1"/>
              </a:cxn>
              <a:cxn ang="T11">
                <a:pos x="T2" y="T3"/>
              </a:cxn>
              <a:cxn ang="T12">
                <a:pos x="T4" y="T5"/>
              </a:cxn>
              <a:cxn ang="T13">
                <a:pos x="T6" y="T7"/>
              </a:cxn>
              <a:cxn ang="T14">
                <a:pos x="T8" y="T9"/>
              </a:cxn>
            </a:cxnLst>
            <a:rect l="T15" t="T16" r="T17" b="T18"/>
            <a:pathLst>
              <a:path w="1248" h="1584">
                <a:moveTo>
                  <a:pt x="0" y="672"/>
                </a:moveTo>
                <a:lnTo>
                  <a:pt x="0" y="816"/>
                </a:lnTo>
                <a:lnTo>
                  <a:pt x="1248" y="1584"/>
                </a:lnTo>
                <a:lnTo>
                  <a:pt x="1248" y="0"/>
                </a:lnTo>
                <a:lnTo>
                  <a:pt x="0" y="672"/>
                </a:lnTo>
                <a:close/>
              </a:path>
            </a:pathLst>
          </a:custGeom>
          <a:solidFill>
            <a:schemeClr val="bg1">
              <a:alpha val="30196"/>
            </a:schemeClr>
          </a:solidFill>
          <a:ln w="9525">
            <a:solidFill>
              <a:srgbClr val="C0C0C0"/>
            </a:solidFill>
            <a:round/>
            <a:headEnd/>
            <a:tailEnd/>
          </a:ln>
        </p:spPr>
        <p:txBody>
          <a:bodyPr/>
          <a:lstStyle/>
          <a:p>
            <a:endParaRPr lang="nl-NL"/>
          </a:p>
        </p:txBody>
      </p:sp>
      <p:pic>
        <p:nvPicPr>
          <p:cNvPr id="4129" name="Picture 33" descr="usa"/>
          <p:cNvPicPr>
            <a:picLocks noChangeAspect="1" noChangeArrowheads="1"/>
          </p:cNvPicPr>
          <p:nvPr/>
        </p:nvPicPr>
        <p:blipFill>
          <a:blip r:embed="rId8" cstate="print"/>
          <a:srcRect/>
          <a:stretch>
            <a:fillRect/>
          </a:stretch>
        </p:blipFill>
        <p:spPr bwMode="auto">
          <a:xfrm>
            <a:off x="1752600" y="2819400"/>
            <a:ext cx="304800" cy="160338"/>
          </a:xfrm>
          <a:prstGeom prst="rect">
            <a:avLst/>
          </a:prstGeom>
          <a:noFill/>
          <a:ln w="9525">
            <a:noFill/>
            <a:miter lim="800000"/>
            <a:headEnd/>
            <a:tailEnd/>
          </a:ln>
        </p:spPr>
      </p:pic>
      <p:pic>
        <p:nvPicPr>
          <p:cNvPr id="4120" name="Picture 24" descr="pic014b"/>
          <p:cNvPicPr>
            <a:picLocks noChangeAspect="1" noChangeArrowheads="1"/>
          </p:cNvPicPr>
          <p:nvPr/>
        </p:nvPicPr>
        <p:blipFill>
          <a:blip r:embed="rId9" cstate="print"/>
          <a:srcRect/>
          <a:stretch>
            <a:fillRect/>
          </a:stretch>
        </p:blipFill>
        <p:spPr bwMode="auto">
          <a:xfrm>
            <a:off x="2752725" y="2667000"/>
            <a:ext cx="1014413" cy="1524000"/>
          </a:xfrm>
          <a:prstGeom prst="rect">
            <a:avLst/>
          </a:prstGeom>
          <a:noFill/>
          <a:ln w="9525">
            <a:noFill/>
            <a:miter lim="800000"/>
            <a:headEnd/>
            <a:tailEnd/>
          </a:ln>
        </p:spPr>
      </p:pic>
      <p:sp>
        <p:nvSpPr>
          <p:cNvPr id="4138" name="Freeform 42"/>
          <p:cNvSpPr>
            <a:spLocks/>
          </p:cNvSpPr>
          <p:nvPr/>
        </p:nvSpPr>
        <p:spPr bwMode="auto">
          <a:xfrm rot="3533047">
            <a:off x="1399381" y="3553619"/>
            <a:ext cx="2611438" cy="2057400"/>
          </a:xfrm>
          <a:custGeom>
            <a:avLst/>
            <a:gdLst>
              <a:gd name="T0" fmla="*/ 0 w 1248"/>
              <a:gd name="T1" fmla="*/ 1133694916 h 1584"/>
              <a:gd name="T2" fmla="*/ 0 w 1248"/>
              <a:gd name="T3" fmla="*/ 1376630724 h 1584"/>
              <a:gd name="T4" fmla="*/ 2147483647 w 1248"/>
              <a:gd name="T5" fmla="*/ 2147483647 h 1584"/>
              <a:gd name="T6" fmla="*/ 2147483647 w 1248"/>
              <a:gd name="T7" fmla="*/ 0 h 1584"/>
              <a:gd name="T8" fmla="*/ 0 w 1248"/>
              <a:gd name="T9" fmla="*/ 1133694916 h 1584"/>
              <a:gd name="T10" fmla="*/ 0 60000 65536"/>
              <a:gd name="T11" fmla="*/ 0 60000 65536"/>
              <a:gd name="T12" fmla="*/ 0 60000 65536"/>
              <a:gd name="T13" fmla="*/ 0 60000 65536"/>
              <a:gd name="T14" fmla="*/ 0 60000 65536"/>
              <a:gd name="T15" fmla="*/ 0 w 1248"/>
              <a:gd name="T16" fmla="*/ 0 h 1584"/>
              <a:gd name="T17" fmla="*/ 1248 w 1248"/>
              <a:gd name="T18" fmla="*/ 1584 h 1584"/>
            </a:gdLst>
            <a:ahLst/>
            <a:cxnLst>
              <a:cxn ang="T10">
                <a:pos x="T0" y="T1"/>
              </a:cxn>
              <a:cxn ang="T11">
                <a:pos x="T2" y="T3"/>
              </a:cxn>
              <a:cxn ang="T12">
                <a:pos x="T4" y="T5"/>
              </a:cxn>
              <a:cxn ang="T13">
                <a:pos x="T6" y="T7"/>
              </a:cxn>
              <a:cxn ang="T14">
                <a:pos x="T8" y="T9"/>
              </a:cxn>
            </a:cxnLst>
            <a:rect l="T15" t="T16" r="T17" b="T18"/>
            <a:pathLst>
              <a:path w="1248" h="1584">
                <a:moveTo>
                  <a:pt x="0" y="672"/>
                </a:moveTo>
                <a:lnTo>
                  <a:pt x="0" y="816"/>
                </a:lnTo>
                <a:lnTo>
                  <a:pt x="1248" y="1584"/>
                </a:lnTo>
                <a:lnTo>
                  <a:pt x="1248" y="0"/>
                </a:lnTo>
                <a:lnTo>
                  <a:pt x="0" y="672"/>
                </a:lnTo>
                <a:close/>
              </a:path>
            </a:pathLst>
          </a:custGeom>
          <a:solidFill>
            <a:schemeClr val="bg1">
              <a:alpha val="30196"/>
            </a:schemeClr>
          </a:solidFill>
          <a:ln w="9525">
            <a:solidFill>
              <a:srgbClr val="C0C0C0"/>
            </a:solidFill>
            <a:round/>
            <a:headEnd/>
            <a:tailEnd/>
          </a:ln>
        </p:spPr>
        <p:txBody>
          <a:bodyPr/>
          <a:lstStyle/>
          <a:p>
            <a:endParaRPr lang="nl-NL"/>
          </a:p>
        </p:txBody>
      </p:sp>
      <p:pic>
        <p:nvPicPr>
          <p:cNvPr id="4127" name="Picture 31" descr="mexico"/>
          <p:cNvPicPr>
            <a:picLocks noChangeAspect="1" noChangeArrowheads="1"/>
          </p:cNvPicPr>
          <p:nvPr/>
        </p:nvPicPr>
        <p:blipFill>
          <a:blip r:embed="rId10" cstate="print"/>
          <a:srcRect/>
          <a:stretch>
            <a:fillRect/>
          </a:stretch>
        </p:blipFill>
        <p:spPr bwMode="auto">
          <a:xfrm>
            <a:off x="1981200" y="3276600"/>
            <a:ext cx="304800" cy="174625"/>
          </a:xfrm>
          <a:prstGeom prst="rect">
            <a:avLst/>
          </a:prstGeom>
          <a:noFill/>
          <a:ln w="9525">
            <a:noFill/>
            <a:miter lim="800000"/>
            <a:headEnd/>
            <a:tailEnd/>
          </a:ln>
        </p:spPr>
      </p:pic>
      <p:pic>
        <p:nvPicPr>
          <p:cNvPr id="4137" name="Picture 41"/>
          <p:cNvPicPr>
            <a:picLocks noChangeAspect="1" noChangeArrowheads="1"/>
          </p:cNvPicPr>
          <p:nvPr/>
        </p:nvPicPr>
        <p:blipFill>
          <a:blip r:embed="rId11" cstate="print"/>
          <a:srcRect l="30615" t="15614" r="28755" b="12514"/>
          <a:stretch>
            <a:fillRect/>
          </a:stretch>
        </p:blipFill>
        <p:spPr bwMode="auto">
          <a:xfrm>
            <a:off x="2590800" y="4800600"/>
            <a:ext cx="1238250" cy="1752600"/>
          </a:xfrm>
          <a:prstGeom prst="rect">
            <a:avLst/>
          </a:prstGeom>
          <a:noFill/>
          <a:ln w="9525">
            <a:solidFill>
              <a:schemeClr val="tx1"/>
            </a:solidFill>
            <a:miter lim="800000"/>
            <a:headEnd/>
            <a:tailEnd/>
          </a:ln>
          <a:effectLst>
            <a:outerShdw dist="35921" dir="2700000" algn="ctr" rotWithShape="0">
              <a:schemeClr val="bg2"/>
            </a:outerShdw>
          </a:effectLst>
        </p:spPr>
      </p:pic>
      <p:sp>
        <p:nvSpPr>
          <p:cNvPr id="1039" name="Rectangle 43"/>
          <p:cNvSpPr>
            <a:spLocks noChangeArrowheads="1"/>
          </p:cNvSpPr>
          <p:nvPr/>
        </p:nvSpPr>
        <p:spPr bwMode="auto">
          <a:xfrm>
            <a:off x="3857625" y="4724400"/>
            <a:ext cx="571500" cy="990600"/>
          </a:xfrm>
          <a:prstGeom prst="rect">
            <a:avLst/>
          </a:prstGeom>
          <a:solidFill>
            <a:srgbClr val="FFFFFF"/>
          </a:solidFill>
          <a:ln w="9525">
            <a:noFill/>
            <a:miter lim="800000"/>
            <a:headEnd/>
            <a:tailEnd/>
          </a:ln>
        </p:spPr>
        <p:txBody>
          <a:bodyPr wrap="none" anchor="ctr"/>
          <a:lstStyle/>
          <a:p>
            <a:pPr algn="r">
              <a:lnSpc>
                <a:spcPts val="3575"/>
              </a:lnSpc>
              <a:spcBef>
                <a:spcPct val="20000"/>
              </a:spcBef>
              <a:buClr>
                <a:schemeClr val="hlink"/>
              </a:buClr>
              <a:buFont typeface="Wingdings" pitchFamily="2" charset="2"/>
              <a:buNone/>
            </a:pP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3" grpId="0" animBg="1"/>
      <p:bldP spid="4135" grpId="0" animBg="1"/>
      <p:bldP spid="41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7313" y="260350"/>
            <a:ext cx="6348412" cy="1008063"/>
          </a:xfrm>
        </p:spPr>
        <p:txBody>
          <a:bodyPr/>
          <a:lstStyle/>
          <a:p>
            <a:pPr algn="l"/>
            <a:r>
              <a:rPr lang="nl-NL" smtClean="0"/>
              <a:t>INTERNATIONAL RULES AND REGULATIONS </a:t>
            </a:r>
            <a:endParaRPr lang="en-GB" smtClean="0"/>
          </a:p>
        </p:txBody>
      </p:sp>
      <p:sp>
        <p:nvSpPr>
          <p:cNvPr id="32770" name="Tijdelijke aanduiding voor inhoud 2"/>
          <p:cNvSpPr>
            <a:spLocks noGrp="1"/>
          </p:cNvSpPr>
          <p:nvPr>
            <p:ph idx="1"/>
          </p:nvPr>
        </p:nvSpPr>
        <p:spPr>
          <a:xfrm>
            <a:off x="1187450" y="1557338"/>
            <a:ext cx="7632700" cy="4803775"/>
          </a:xfrm>
        </p:spPr>
        <p:txBody>
          <a:bodyPr/>
          <a:lstStyle/>
          <a:p>
            <a:r>
              <a:rPr lang="en-GB" u="sng" smtClean="0"/>
              <a:t>Cargo and vessels</a:t>
            </a:r>
            <a:r>
              <a:rPr lang="en-GB" smtClean="0"/>
              <a:t> </a:t>
            </a:r>
          </a:p>
          <a:p>
            <a:r>
              <a:rPr lang="en-GB" sz="2000" smtClean="0"/>
              <a:t>European rules, made by United Nations Economic Commission for Europe and the Central Commission for Navigation on the Rhine (ADN)</a:t>
            </a:r>
          </a:p>
          <a:p>
            <a:endParaRPr lang="nl-NL" sz="2000" smtClean="0"/>
          </a:p>
          <a:p>
            <a:r>
              <a:rPr lang="nl-NL" u="sng" smtClean="0"/>
              <a:t>Terminals</a:t>
            </a:r>
            <a:endParaRPr lang="en-GB" u="sng" smtClean="0"/>
          </a:p>
          <a:p>
            <a:r>
              <a:rPr lang="en-GB" sz="2000" smtClean="0"/>
              <a:t>IMO (International Maritime Organization) rules (EB290E - Safe Transport of Dangerous Goods and Ports)</a:t>
            </a:r>
          </a:p>
          <a:p>
            <a:endParaRPr lang="en-GB" sz="2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edstrijd">
  <a:themeElements>
    <a:clrScheme name="Wedstrijd 10">
      <a:dk1>
        <a:srgbClr val="4B240D"/>
      </a:dk1>
      <a:lt1>
        <a:srgbClr val="FFFFFF"/>
      </a:lt1>
      <a:dk2>
        <a:srgbClr val="C23E36"/>
      </a:dk2>
      <a:lt2>
        <a:srgbClr val="5F5F5F"/>
      </a:lt2>
      <a:accent1>
        <a:srgbClr val="9E7643"/>
      </a:accent1>
      <a:accent2>
        <a:srgbClr val="F27D19"/>
      </a:accent2>
      <a:accent3>
        <a:srgbClr val="FFFFFF"/>
      </a:accent3>
      <a:accent4>
        <a:srgbClr val="3F1D09"/>
      </a:accent4>
      <a:accent5>
        <a:srgbClr val="CCBDB0"/>
      </a:accent5>
      <a:accent6>
        <a:srgbClr val="DB7116"/>
      </a:accent6>
      <a:hlink>
        <a:srgbClr val="FFD300"/>
      </a:hlink>
      <a:folHlink>
        <a:srgbClr val="F5994D"/>
      </a:folHlink>
    </a:clrScheme>
    <a:fontScheme name="Wedstrij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28016" tIns="64008" rIns="128016" bIns="64008" numCol="1" anchor="t" anchorCtr="0" compatLnSpc="1">
        <a:prstTxWarp prst="textNoShape">
          <a:avLst/>
        </a:prstTxWarp>
      </a:bodyPr>
      <a:lstStyle>
        <a:defPPr marL="0" marR="0" indent="0" algn="r" defTabSz="914400" rtl="0" eaLnBrk="1" fontAlgn="base" latinLnBrk="0" hangingPunct="1">
          <a:lnSpc>
            <a:spcPts val="3575"/>
          </a:lnSpc>
          <a:spcBef>
            <a:spcPct val="20000"/>
          </a:spcBef>
          <a:spcAft>
            <a:spcPct val="0"/>
          </a:spcAft>
          <a:buClr>
            <a:schemeClr val="hlink"/>
          </a:buClr>
          <a:buSzTx/>
          <a:buFont typeface="Wingdings" pitchFamily="2" charset="2"/>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28016" tIns="64008" rIns="128016" bIns="64008" numCol="1" anchor="t" anchorCtr="0" compatLnSpc="1">
        <a:prstTxWarp prst="textNoShape">
          <a:avLst/>
        </a:prstTxWarp>
      </a:bodyPr>
      <a:lstStyle>
        <a:defPPr marL="0" marR="0" indent="0" algn="r" defTabSz="914400" rtl="0" eaLnBrk="1" fontAlgn="base" latinLnBrk="0" hangingPunct="1">
          <a:lnSpc>
            <a:spcPts val="3575"/>
          </a:lnSpc>
          <a:spcBef>
            <a:spcPct val="20000"/>
          </a:spcBef>
          <a:spcAft>
            <a:spcPct val="0"/>
          </a:spcAft>
          <a:buClr>
            <a:schemeClr val="hlink"/>
          </a:buClr>
          <a:buSzTx/>
          <a:buFont typeface="Wingdings" pitchFamily="2" charset="2"/>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Wedstrijd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Wedstrijd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Wedstrijd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Wedstrijd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Wedstrijd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Wedstrijd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Wedstrijd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Wedstrijd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
      <a:clrScheme name="Wedstrijd 9">
        <a:dk1>
          <a:srgbClr val="4B240D"/>
        </a:dk1>
        <a:lt1>
          <a:srgbClr val="FFFFFF"/>
        </a:lt1>
        <a:dk2>
          <a:srgbClr val="F27D19"/>
        </a:dk2>
        <a:lt2>
          <a:srgbClr val="5F5F5F"/>
        </a:lt2>
        <a:accent1>
          <a:srgbClr val="9E7643"/>
        </a:accent1>
        <a:accent2>
          <a:srgbClr val="C23E36"/>
        </a:accent2>
        <a:accent3>
          <a:srgbClr val="FFFFFF"/>
        </a:accent3>
        <a:accent4>
          <a:srgbClr val="3F1D09"/>
        </a:accent4>
        <a:accent5>
          <a:srgbClr val="CCBDB0"/>
        </a:accent5>
        <a:accent6>
          <a:srgbClr val="B03730"/>
        </a:accent6>
        <a:hlink>
          <a:srgbClr val="FFD300"/>
        </a:hlink>
        <a:folHlink>
          <a:srgbClr val="F5994D"/>
        </a:folHlink>
      </a:clrScheme>
      <a:clrMap bg1="lt1" tx1="dk1" bg2="lt2" tx2="dk2" accent1="accent1" accent2="accent2" accent3="accent3" accent4="accent4" accent5="accent5" accent6="accent6" hlink="hlink" folHlink="folHlink"/>
    </a:extraClrScheme>
    <a:extraClrScheme>
      <a:clrScheme name="Wedstrijd 10">
        <a:dk1>
          <a:srgbClr val="4B240D"/>
        </a:dk1>
        <a:lt1>
          <a:srgbClr val="FFFFFF"/>
        </a:lt1>
        <a:dk2>
          <a:srgbClr val="C23E36"/>
        </a:dk2>
        <a:lt2>
          <a:srgbClr val="5F5F5F"/>
        </a:lt2>
        <a:accent1>
          <a:srgbClr val="9E7643"/>
        </a:accent1>
        <a:accent2>
          <a:srgbClr val="F27D19"/>
        </a:accent2>
        <a:accent3>
          <a:srgbClr val="FFFFFF"/>
        </a:accent3>
        <a:accent4>
          <a:srgbClr val="3F1D09"/>
        </a:accent4>
        <a:accent5>
          <a:srgbClr val="CCBDB0"/>
        </a:accent5>
        <a:accent6>
          <a:srgbClr val="DB7116"/>
        </a:accent6>
        <a:hlink>
          <a:srgbClr val="FFD300"/>
        </a:hlink>
        <a:folHlink>
          <a:srgbClr val="F599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Nea-standard-en</Template>
  <TotalTime>551</TotalTime>
  <Words>2482</Words>
  <Application>Microsoft Office PowerPoint</Application>
  <PresentationFormat>Apresentação na tela (4:3)</PresentationFormat>
  <Paragraphs>206</Paragraphs>
  <Slides>32</Slides>
  <Notes>32</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incorporados</vt:lpstr>
      </vt:variant>
      <vt:variant>
        <vt:i4>2</vt:i4>
      </vt:variant>
      <vt:variant>
        <vt:lpstr>Títulos de slides</vt:lpstr>
      </vt:variant>
      <vt:variant>
        <vt:i4>32</vt:i4>
      </vt:variant>
    </vt:vector>
  </HeadingPairs>
  <TitlesOfParts>
    <vt:vector size="39" baseType="lpstr">
      <vt:lpstr>Verdana</vt:lpstr>
      <vt:lpstr>Arial</vt:lpstr>
      <vt:lpstr>Wingdings</vt:lpstr>
      <vt:lpstr>Times New Roman</vt:lpstr>
      <vt:lpstr>Wedstrijd</vt:lpstr>
      <vt:lpstr>Visio</vt:lpstr>
      <vt:lpstr>Image</vt:lpstr>
      <vt:lpstr>  2nd Master Class IWT Session 4A – Dangerous goods transportation and safety</vt:lpstr>
      <vt:lpstr>CONTENTS OF PRESENTATION</vt:lpstr>
      <vt:lpstr>DG IN IWT WORLDWIDE</vt:lpstr>
      <vt:lpstr>Slide 4</vt:lpstr>
      <vt:lpstr>  Modal split DG in NL</vt:lpstr>
      <vt:lpstr>INTERNATIONAL RULES AND REGULATIONS</vt:lpstr>
      <vt:lpstr>Slide 7</vt:lpstr>
      <vt:lpstr>Slide 8</vt:lpstr>
      <vt:lpstr>INTERNATIONAL RULES AND REGULATIONS </vt:lpstr>
      <vt:lpstr>INTERNATIONAL RULES AND REGULATIONS</vt:lpstr>
      <vt:lpstr>IWT VESSELS IN NW-EUROPE</vt:lpstr>
      <vt:lpstr>IWT VESSELS IN NW-EUROPE</vt:lpstr>
      <vt:lpstr>Slide 13</vt:lpstr>
      <vt:lpstr>CLASSIFICATION</vt:lpstr>
      <vt:lpstr>EXTERNAL SAFETY RISKS</vt:lpstr>
      <vt:lpstr>EXTERNAL SAFETY RISKS</vt:lpstr>
      <vt:lpstr>EXTERNAL SAFETY RISKS</vt:lpstr>
      <vt:lpstr>EUROPEAN RULES  (ADN)</vt:lpstr>
      <vt:lpstr>EUROPEAN RULES  (ADN)</vt:lpstr>
      <vt:lpstr>EUROPEAN RULES  (ADN)</vt:lpstr>
      <vt:lpstr>EUROPEAN RULES  (ADN)</vt:lpstr>
      <vt:lpstr>EUROPEAN RULES  (ADN)</vt:lpstr>
      <vt:lpstr>IMO RULES</vt:lpstr>
      <vt:lpstr>LEARNING FROM ACCIDENTS mts Lynn</vt:lpstr>
      <vt:lpstr>LEARNING FROM ACCIDENTS mts Lynn</vt:lpstr>
      <vt:lpstr>LEARNING FROM ACCIDENTS mts Avanti</vt:lpstr>
      <vt:lpstr>  LEARNING FROM ACCIDENTS mcs “Margretha”</vt:lpstr>
      <vt:lpstr> mcs “Margretha”</vt:lpstr>
      <vt:lpstr> Learning from mcs “MARGRETA”</vt:lpstr>
      <vt:lpstr> LEARNING – ESCAPE ROUTES </vt:lpstr>
      <vt:lpstr> LEARNING – mts STOLT ROM </vt:lpstr>
      <vt:lpstr>ELECTRICAL SUPPLY FROM SHORE</vt:lpstr>
    </vt:vector>
  </TitlesOfParts>
  <Company>Panteia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IWT Dangerous goods transport</dc:title>
  <dc:creator>jsc</dc:creator>
  <cp:lastModifiedBy>ada.pereira</cp:lastModifiedBy>
  <cp:revision>94</cp:revision>
  <dcterms:created xsi:type="dcterms:W3CDTF">2010-10-29T02:51:26Z</dcterms:created>
  <dcterms:modified xsi:type="dcterms:W3CDTF">2014-11-13T12:48:16Z</dcterms:modified>
</cp:coreProperties>
</file>