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6"/>
  </p:notesMasterIdLst>
  <p:sldIdLst>
    <p:sldId id="256" r:id="rId5"/>
    <p:sldId id="257" r:id="rId6"/>
    <p:sldId id="274" r:id="rId7"/>
    <p:sldId id="259" r:id="rId8"/>
    <p:sldId id="260" r:id="rId9"/>
    <p:sldId id="262" r:id="rId10"/>
    <p:sldId id="263" r:id="rId11"/>
    <p:sldId id="264" r:id="rId12"/>
    <p:sldId id="265" r:id="rId13"/>
    <p:sldId id="276" r:id="rId14"/>
    <p:sldId id="277" r:id="rId15"/>
    <p:sldId id="278" r:id="rId16"/>
    <p:sldId id="280" r:id="rId17"/>
    <p:sldId id="272" r:id="rId18"/>
    <p:sldId id="271" r:id="rId19"/>
    <p:sldId id="273" r:id="rId20"/>
    <p:sldId id="275" r:id="rId21"/>
    <p:sldId id="281" r:id="rId22"/>
    <p:sldId id="279" r:id="rId23"/>
    <p:sldId id="282" r:id="rId24"/>
    <p:sldId id="261" r:id="rId2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BC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A047550-146D-4A36-B852-69F4CD2C6854}" v="1" dt="2024-06-18T14:15:59.7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28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abriele Nunes" userId="4188b4e4-ffc3-4c3e-a860-90924ec7533d" providerId="ADAL" clId="{AA047550-146D-4A36-B852-69F4CD2C6854}"/>
    <pc:docChg chg="modMainMaster">
      <pc:chgData name="Gabriele Nunes" userId="4188b4e4-ffc3-4c3e-a860-90924ec7533d" providerId="ADAL" clId="{AA047550-146D-4A36-B852-69F4CD2C6854}" dt="2024-06-18T14:15:59.757" v="0" actId="14826"/>
      <pc:docMkLst>
        <pc:docMk/>
      </pc:docMkLst>
      <pc:sldMasterChg chg="modSldLayout">
        <pc:chgData name="Gabriele Nunes" userId="4188b4e4-ffc3-4c3e-a860-90924ec7533d" providerId="ADAL" clId="{AA047550-146D-4A36-B852-69F4CD2C6854}" dt="2024-06-18T14:15:59.757" v="0" actId="14826"/>
        <pc:sldMasterMkLst>
          <pc:docMk/>
          <pc:sldMasterMk cId="3772003550" sldId="2147483648"/>
        </pc:sldMasterMkLst>
        <pc:sldLayoutChg chg="modSp">
          <pc:chgData name="Gabriele Nunes" userId="4188b4e4-ffc3-4c3e-a860-90924ec7533d" providerId="ADAL" clId="{AA047550-146D-4A36-B852-69F4CD2C6854}" dt="2024-06-18T14:15:59.757" v="0" actId="14826"/>
          <pc:sldLayoutMkLst>
            <pc:docMk/>
            <pc:sldMasterMk cId="3772003550" sldId="2147483648"/>
            <pc:sldLayoutMk cId="1963976992" sldId="2147483649"/>
          </pc:sldLayoutMkLst>
          <pc:picChg chg="mod">
            <ac:chgData name="Gabriele Nunes" userId="4188b4e4-ffc3-4c3e-a860-90924ec7533d" providerId="ADAL" clId="{AA047550-146D-4A36-B852-69F4CD2C6854}" dt="2024-06-18T14:15:59.757" v="0" actId="14826"/>
            <ac:picMkLst>
              <pc:docMk/>
              <pc:sldMasterMk cId="3772003550" sldId="2147483648"/>
              <pc:sldLayoutMk cId="1963976992" sldId="2147483649"/>
              <ac:picMk id="8" creationId="{F43E9990-A638-CC1E-9EE7-6F0C715345F8}"/>
            </ac:picMkLst>
          </pc:pic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60B103-907A-41C6-92C4-29BEB0112EF5}" type="datetimeFigureOut">
              <a:rPr lang="pt-BR" smtClean="0"/>
              <a:t>18/06/2024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FE70A3-4916-41E6-95DA-0EEBB30F96A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7157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FE70A3-4916-41E6-95DA-0EEBB30F96A8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7730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m 16" descr="Padrão do plano de fundo&#10;&#10;Descrição gerada automaticamente">
            <a:extLst>
              <a:ext uri="{FF2B5EF4-FFF2-40B4-BE49-F238E27FC236}">
                <a16:creationId xmlns:a16="http://schemas.microsoft.com/office/drawing/2014/main" id="{36A180F0-4DA5-D565-78E8-1ADDF97700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2993441-73DA-6BD4-7DC5-9401B1D89D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000" b="1">
                <a:latin typeface="Myriad Pro" panose="020B0503030403020204" pitchFamily="34" charset="0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761E888-CD65-A078-2073-BC7F9DE6FE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accent1"/>
                </a:solidFill>
                <a:latin typeface="Myriad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FD48610-5924-32EF-D444-A58FADE02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C1A3F-20AB-43AB-BA61-1A183014C4B6}" type="datetimeFigureOut">
              <a:rPr lang="pt-BR" smtClean="0"/>
              <a:t>18/06/2024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36267FD-1429-6FCC-B687-DE16B9C10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805697A-6DD1-C780-D3B5-F0806A1C0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BC954-352B-4B3D-9E9E-D7D059F0444B}" type="slidenum">
              <a:rPr lang="pt-BR" smtClean="0"/>
              <a:t>‹nº›</a:t>
            </a:fld>
            <a:endParaRPr lang="pt-BR"/>
          </a:p>
        </p:txBody>
      </p:sp>
      <p:sp>
        <p:nvSpPr>
          <p:cNvPr id="15" name="Freeform 10"/>
          <p:cNvSpPr/>
          <p:nvPr userDrawn="1"/>
        </p:nvSpPr>
        <p:spPr>
          <a:xfrm>
            <a:off x="3604430" y="268137"/>
            <a:ext cx="4983140" cy="1671428"/>
          </a:xfrm>
          <a:custGeom>
            <a:avLst/>
            <a:gdLst/>
            <a:ahLst/>
            <a:cxnLst/>
            <a:rect l="l" t="t" r="r" b="b"/>
            <a:pathLst>
              <a:path w="6787573" h="2276665">
                <a:moveTo>
                  <a:pt x="0" y="0"/>
                </a:moveTo>
                <a:lnTo>
                  <a:pt x="6787572" y="0"/>
                </a:lnTo>
                <a:lnTo>
                  <a:pt x="6787572" y="2276665"/>
                </a:lnTo>
                <a:lnTo>
                  <a:pt x="0" y="227666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6" name="Freeform 11"/>
          <p:cNvSpPr/>
          <p:nvPr userDrawn="1"/>
        </p:nvSpPr>
        <p:spPr>
          <a:xfrm>
            <a:off x="6120694" y="8435411"/>
            <a:ext cx="4439161" cy="811765"/>
          </a:xfrm>
          <a:custGeom>
            <a:avLst/>
            <a:gdLst/>
            <a:ahLst/>
            <a:cxnLst/>
            <a:rect l="l" t="t" r="r" b="b"/>
            <a:pathLst>
              <a:path w="6046613" h="1105711">
                <a:moveTo>
                  <a:pt x="0" y="0"/>
                </a:moveTo>
                <a:lnTo>
                  <a:pt x="6046612" y="0"/>
                </a:lnTo>
                <a:lnTo>
                  <a:pt x="6046612" y="1105711"/>
                </a:lnTo>
                <a:lnTo>
                  <a:pt x="0" y="110571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F43E9990-A638-CC1E-9EE7-6F0C715345F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87832" y="5464782"/>
            <a:ext cx="6016336" cy="1124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976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AC654709-EECE-DCC9-B433-5848FD1EA06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DB234CD-DC0F-7D88-B828-B2D5A6D36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>
                <a:latin typeface="Myriad Pro" panose="020B0503030403020204" pitchFamily="34" charset="0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E199E7A-ECFB-472D-D6B4-7DD64F4ED1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Myriad Pro" panose="020B0503030403020204" pitchFamily="34" charset="0"/>
              </a:defRPr>
            </a:lvl1pPr>
            <a:lvl2pPr>
              <a:defRPr>
                <a:latin typeface="Myriad Pro" panose="020B0503030403020204" pitchFamily="34" charset="0"/>
              </a:defRPr>
            </a:lvl2pPr>
            <a:lvl3pPr>
              <a:defRPr>
                <a:latin typeface="Myriad Pro" panose="020B0503030403020204" pitchFamily="34" charset="0"/>
              </a:defRPr>
            </a:lvl3pPr>
            <a:lvl4pPr>
              <a:defRPr>
                <a:latin typeface="Myriad Pro" panose="020B0503030403020204" pitchFamily="34" charset="0"/>
              </a:defRPr>
            </a:lvl4pPr>
            <a:lvl5pPr>
              <a:defRPr>
                <a:latin typeface="Myriad Pro" panose="020B0503030403020204" pitchFamily="34" charset="0"/>
              </a:defRPr>
            </a:lvl5pPr>
          </a:lstStyle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9DB5BB1-B9E9-EDCF-88AC-D389497D5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C1A3F-20AB-43AB-BA61-1A183014C4B6}" type="datetimeFigureOut">
              <a:rPr lang="pt-BR" smtClean="0"/>
              <a:t>18/06/2024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37D52B5-8777-C570-9892-7AA457D82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E486A38-7289-854A-7519-20B47EAAF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BC954-352B-4B3D-9E9E-D7D059F044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2577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46F05C0B-96E0-0666-ECC0-69EEC6E20C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9DB5BB1-B9E9-EDCF-88AC-D389497D5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C1A3F-20AB-43AB-BA61-1A183014C4B6}" type="datetimeFigureOut">
              <a:rPr lang="pt-BR" smtClean="0"/>
              <a:t>18/06/2024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37D52B5-8777-C570-9892-7AA457D82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E486A38-7289-854A-7519-20B47EAAF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BC954-352B-4B3D-9E9E-D7D059F0444B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1F1843BE-9086-644D-E822-316203BE7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 b="1">
                <a:latin typeface="Myriad Pro" panose="020B0503030403020204" pitchFamily="34" charset="0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9" name="Espaço Reservado para Conteúdo 2">
            <a:extLst>
              <a:ext uri="{FF2B5EF4-FFF2-40B4-BE49-F238E27FC236}">
                <a16:creationId xmlns:a16="http://schemas.microsoft.com/office/drawing/2014/main" id="{AD728622-68D1-3FBC-9D38-2A898C09CA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>
                <a:latin typeface="Myriad Pro" panose="020B0503030403020204" pitchFamily="34" charset="0"/>
              </a:defRPr>
            </a:lvl1pPr>
            <a:lvl2pPr>
              <a:defRPr>
                <a:latin typeface="Myriad Pro" panose="020B0503030403020204" pitchFamily="34" charset="0"/>
              </a:defRPr>
            </a:lvl2pPr>
            <a:lvl3pPr>
              <a:defRPr>
                <a:latin typeface="Myriad Pro" panose="020B0503030403020204" pitchFamily="34" charset="0"/>
              </a:defRPr>
            </a:lvl3pPr>
            <a:lvl4pPr>
              <a:defRPr>
                <a:latin typeface="Myriad Pro" panose="020B0503030403020204" pitchFamily="34" charset="0"/>
              </a:defRPr>
            </a:lvl4pPr>
            <a:lvl5pPr>
              <a:defRPr>
                <a:latin typeface="Myriad Pro" panose="020B0503030403020204" pitchFamily="34" charset="0"/>
              </a:defRPr>
            </a:lvl5pPr>
          </a:lstStyle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067075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53C860F7-1320-C12E-DA95-C4D6BA9FF4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A3106B0A-4389-5ADA-D52B-FD7F805A1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C1A3F-20AB-43AB-BA61-1A183014C4B6}" type="datetimeFigureOut">
              <a:rPr lang="pt-BR" smtClean="0"/>
              <a:t>18/06/2024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6F1010A9-5C47-2926-51DE-5BB7C141E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B6473126-93C9-B7CF-57FF-B70EC1A8C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BC954-352B-4B3D-9E9E-D7D059F0444B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F01BCEB1-5CDC-B964-7974-A4C5764C0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 b="1">
                <a:latin typeface="Myriad Pro" panose="020B0503030403020204" pitchFamily="34" charset="0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8" name="Espaço Reservado para Conteúdo 2">
            <a:extLst>
              <a:ext uri="{FF2B5EF4-FFF2-40B4-BE49-F238E27FC236}">
                <a16:creationId xmlns:a16="http://schemas.microsoft.com/office/drawing/2014/main" id="{D1459340-FAE0-ADDA-FFD4-4C44F0CF27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>
                <a:latin typeface="Myriad Pro" panose="020B0503030403020204" pitchFamily="34" charset="0"/>
              </a:defRPr>
            </a:lvl1pPr>
            <a:lvl2pPr>
              <a:defRPr>
                <a:latin typeface="Myriad Pro" panose="020B0503030403020204" pitchFamily="34" charset="0"/>
              </a:defRPr>
            </a:lvl2pPr>
            <a:lvl3pPr>
              <a:defRPr>
                <a:latin typeface="Myriad Pro" panose="020B0503030403020204" pitchFamily="34" charset="0"/>
              </a:defRPr>
            </a:lvl3pPr>
            <a:lvl4pPr>
              <a:defRPr>
                <a:latin typeface="Myriad Pro" panose="020B0503030403020204" pitchFamily="34" charset="0"/>
              </a:defRPr>
            </a:lvl4pPr>
            <a:lvl5pPr>
              <a:defRPr>
                <a:latin typeface="Myriad Pro" panose="020B0503030403020204" pitchFamily="34" charset="0"/>
              </a:defRPr>
            </a:lvl5pPr>
          </a:lstStyle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510493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2DDF9287-7A21-5D20-374A-076BB0724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C1A3F-20AB-43AB-BA61-1A183014C4B6}" type="datetimeFigureOut">
              <a:rPr lang="pt-BR" smtClean="0"/>
              <a:t>18/06/2024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F8B31C39-FD1E-C9D9-E0D1-8909D1412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F00F7BB-173E-CB5F-ED94-249ECCEA9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BC954-352B-4B3D-9E9E-D7D059F0444B}" type="slidenum">
              <a:rPr lang="pt-BR" smtClean="0"/>
              <a:t>‹nº›</a:t>
            </a:fld>
            <a:endParaRPr lang="pt-BR"/>
          </a:p>
        </p:txBody>
      </p:sp>
      <p:sp>
        <p:nvSpPr>
          <p:cNvPr id="6" name="Freeform 10">
            <a:extLst>
              <a:ext uri="{FF2B5EF4-FFF2-40B4-BE49-F238E27FC236}">
                <a16:creationId xmlns:a16="http://schemas.microsoft.com/office/drawing/2014/main" id="{AF0ED98C-A953-BF90-6F39-1147453C4E70}"/>
              </a:ext>
            </a:extLst>
          </p:cNvPr>
          <p:cNvSpPr/>
          <p:nvPr userDrawn="1"/>
        </p:nvSpPr>
        <p:spPr>
          <a:xfrm>
            <a:off x="8651809" y="295102"/>
            <a:ext cx="3085762" cy="1035016"/>
          </a:xfrm>
          <a:custGeom>
            <a:avLst/>
            <a:gdLst/>
            <a:ahLst/>
            <a:cxnLst/>
            <a:rect l="l" t="t" r="r" b="b"/>
            <a:pathLst>
              <a:path w="6787573" h="2276665">
                <a:moveTo>
                  <a:pt x="0" y="0"/>
                </a:moveTo>
                <a:lnTo>
                  <a:pt x="6787572" y="0"/>
                </a:lnTo>
                <a:lnTo>
                  <a:pt x="6787572" y="2276665"/>
                </a:lnTo>
                <a:lnTo>
                  <a:pt x="0" y="227666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431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Slide Encerrame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m 19" descr="Padrão do plano de fundo&#10;&#10;Descrição gerada automaticamente">
            <a:extLst>
              <a:ext uri="{FF2B5EF4-FFF2-40B4-BE49-F238E27FC236}">
                <a16:creationId xmlns:a16="http://schemas.microsoft.com/office/drawing/2014/main" id="{3E6D70B7-BD23-0209-6DA8-A922219A52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2993441-73DA-6BD4-7DC5-9401B1D89D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000" b="1">
                <a:solidFill>
                  <a:schemeClr val="accent1">
                    <a:lumMod val="75000"/>
                  </a:schemeClr>
                </a:solidFill>
                <a:latin typeface="Myriad Pro" panose="020B0503030403020204" pitchFamily="34" charset="0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761E888-CD65-A078-2073-BC7F9DE6FE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latin typeface="Myriad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FD48610-5924-32EF-D444-A58FADE02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C1A3F-20AB-43AB-BA61-1A183014C4B6}" type="datetimeFigureOut">
              <a:rPr lang="pt-BR" smtClean="0"/>
              <a:t>18/06/2024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36267FD-1429-6FCC-B687-DE16B9C10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805697A-6DD1-C780-D3B5-F0806A1C0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BC954-352B-4B3D-9E9E-D7D059F0444B}" type="slidenum">
              <a:rPr lang="pt-BR" smtClean="0"/>
              <a:t>‹nº›</a:t>
            </a:fld>
            <a:endParaRPr lang="pt-BR"/>
          </a:p>
        </p:txBody>
      </p:sp>
      <p:sp>
        <p:nvSpPr>
          <p:cNvPr id="15" name="Freeform 10"/>
          <p:cNvSpPr/>
          <p:nvPr userDrawn="1"/>
        </p:nvSpPr>
        <p:spPr>
          <a:xfrm>
            <a:off x="3604430" y="268137"/>
            <a:ext cx="4983140" cy="1671428"/>
          </a:xfrm>
          <a:custGeom>
            <a:avLst/>
            <a:gdLst/>
            <a:ahLst/>
            <a:cxnLst/>
            <a:rect l="l" t="t" r="r" b="b"/>
            <a:pathLst>
              <a:path w="6787573" h="2276665">
                <a:moveTo>
                  <a:pt x="0" y="0"/>
                </a:moveTo>
                <a:lnTo>
                  <a:pt x="6787572" y="0"/>
                </a:lnTo>
                <a:lnTo>
                  <a:pt x="6787572" y="2276665"/>
                </a:lnTo>
                <a:lnTo>
                  <a:pt x="0" y="227666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6" name="Freeform 11"/>
          <p:cNvSpPr/>
          <p:nvPr userDrawn="1"/>
        </p:nvSpPr>
        <p:spPr>
          <a:xfrm>
            <a:off x="6120694" y="8435411"/>
            <a:ext cx="4439161" cy="811765"/>
          </a:xfrm>
          <a:custGeom>
            <a:avLst/>
            <a:gdLst/>
            <a:ahLst/>
            <a:cxnLst/>
            <a:rect l="l" t="t" r="r" b="b"/>
            <a:pathLst>
              <a:path w="6046613" h="1105711">
                <a:moveTo>
                  <a:pt x="0" y="0"/>
                </a:moveTo>
                <a:lnTo>
                  <a:pt x="6046612" y="0"/>
                </a:lnTo>
                <a:lnTo>
                  <a:pt x="6046612" y="1105711"/>
                </a:lnTo>
                <a:lnTo>
                  <a:pt x="0" y="110571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7811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2DDF9287-7A21-5D20-374A-076BB0724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C1A3F-20AB-43AB-BA61-1A183014C4B6}" type="datetimeFigureOut">
              <a:rPr lang="pt-BR" smtClean="0"/>
              <a:t>18/06/2024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F8B31C39-FD1E-C9D9-E0D1-8909D1412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F00F7BB-173E-CB5F-ED94-249ECCEA9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BC954-352B-4B3D-9E9E-D7D059F044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3511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36FA3E5F-9F29-B4F0-A9DC-C82571CBB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768B01D-24C9-74B1-702B-44968DBDD4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0D5060B-5B1E-D8E9-B7F6-684D3D4212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7C1A3F-20AB-43AB-BA61-1A183014C4B6}" type="datetimeFigureOut">
              <a:rPr lang="pt-BR" smtClean="0"/>
              <a:t>18/06/2024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70933F7-6F48-4078-34E9-CD4C084087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AF9C98F-D0CC-778C-0A28-CB5D6E892A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BC954-352B-4B3D-9E9E-D7D059F044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2003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4" r:id="rId4"/>
    <p:sldLayoutId id="2147483655" r:id="rId5"/>
    <p:sldLayoutId id="2147483662" r:id="rId6"/>
    <p:sldLayoutId id="2147483660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://www.captadores.org.br/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427E99-23BE-4DDF-5CE0-B164F8BBBD7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CELEBRAÇÃO E EXECUÇÃO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F587D40-C1DA-6216-7918-AB5F39FE45D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b="1" dirty="0"/>
              <a:t>NA VIDA REAL, COMO AS OSC´S ESTÃO PRATICANDO O MROSC.</a:t>
            </a:r>
          </a:p>
        </p:txBody>
      </p:sp>
    </p:spTree>
    <p:extLst>
      <p:ext uri="{BB962C8B-B14F-4D97-AF65-F5344CB8AC3E}">
        <p14:creationId xmlns:p14="http://schemas.microsoft.com/office/powerpoint/2010/main" val="7434329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scola Virtual Gov">
            <a:extLst>
              <a:ext uri="{FF2B5EF4-FFF2-40B4-BE49-F238E27FC236}">
                <a16:creationId xmlns:a16="http://schemas.microsoft.com/office/drawing/2014/main" id="{72323446-45F9-D301-324E-6AD75B09BC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084" y="362419"/>
            <a:ext cx="11492521" cy="6271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ject 2">
            <a:extLst>
              <a:ext uri="{FF2B5EF4-FFF2-40B4-BE49-F238E27FC236}">
                <a16:creationId xmlns:a16="http://schemas.microsoft.com/office/drawing/2014/main" id="{3D7715C7-65A8-1868-C49F-83B79A142B7C}"/>
              </a:ext>
            </a:extLst>
          </p:cNvPr>
          <p:cNvSpPr txBox="1"/>
          <p:nvPr/>
        </p:nvSpPr>
        <p:spPr>
          <a:xfrm>
            <a:off x="6096000" y="2163762"/>
            <a:ext cx="5384800" cy="113841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400" dirty="0">
              <a:latin typeface="+mj-lt"/>
              <a:ea typeface="+mj-ea"/>
              <a:cs typeface="+mj-cs"/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AC8DB92A-1A9B-F8AE-BF50-65D16EF568A9}"/>
              </a:ext>
            </a:extLst>
          </p:cNvPr>
          <p:cNvSpPr txBox="1"/>
          <p:nvPr/>
        </p:nvSpPr>
        <p:spPr>
          <a:xfrm>
            <a:off x="925284" y="1236793"/>
            <a:ext cx="9111343" cy="13764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40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SOMOS APROXIMADAMENTE 900 MIL ORGANIZAÇÕES NO BRASIL</a:t>
            </a:r>
            <a:endParaRPr lang="pt-BR" sz="4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AC6A7D21-EF87-B0FE-794A-01F3EACD760C}"/>
              </a:ext>
            </a:extLst>
          </p:cNvPr>
          <p:cNvSpPr txBox="1"/>
          <p:nvPr/>
        </p:nvSpPr>
        <p:spPr>
          <a:xfrm>
            <a:off x="3331027" y="5257953"/>
            <a:ext cx="9111343" cy="13764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40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CADASTRADAS NO SISTEMA ... APROXIMADAMENTE 50 MIL</a:t>
            </a:r>
            <a:endParaRPr lang="pt-BR" sz="4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47995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897AB73C-2CB8-0CFD-8631-40B05C1482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6513" y="1292223"/>
            <a:ext cx="10258973" cy="5446033"/>
          </a:xfr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F86ACC60-3DB2-4841-C5BC-2E3737A81129}"/>
              </a:ext>
            </a:extLst>
          </p:cNvPr>
          <p:cNvSpPr txBox="1"/>
          <p:nvPr/>
        </p:nvSpPr>
        <p:spPr>
          <a:xfrm>
            <a:off x="283028" y="486681"/>
            <a:ext cx="9111343" cy="5927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32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SITUAÇÃO DA PARCERIA COM A UNIÃO</a:t>
            </a:r>
            <a:endParaRPr lang="pt-BR" sz="3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6093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6640E0-C694-698E-F26E-3D78F7A7C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 QUE ACONTECE ???</a:t>
            </a:r>
          </a:p>
        </p:txBody>
      </p:sp>
      <p:pic>
        <p:nvPicPr>
          <p:cNvPr id="5122" name="Picture 2" descr="Tristeza E O Direito De Sentí-la • Psicólogo Online E Psicóloga Online é  Psico.Online | Terapia Com Psico.Online">
            <a:extLst>
              <a:ext uri="{FF2B5EF4-FFF2-40B4-BE49-F238E27FC236}">
                <a16:creationId xmlns:a16="http://schemas.microsoft.com/office/drawing/2014/main" id="{60DFAC6B-EA1C-EB13-0546-FEE740C9DF5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969" y="2311174"/>
            <a:ext cx="7350062" cy="3418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87392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D92E9D-A4BD-F79C-A5B4-D516B3092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65867"/>
            <a:ext cx="10515600" cy="1325563"/>
          </a:xfrm>
        </p:spPr>
        <p:txBody>
          <a:bodyPr/>
          <a:lstStyle/>
          <a:p>
            <a:r>
              <a:rPr lang="pt-BR" dirty="0"/>
              <a:t>CAPACITAÇÃO....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99E8B92-E889-3DFF-5EB2-FCC7042717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  <a:p>
            <a:r>
              <a:rPr lang="pt-BR" dirty="0"/>
              <a:t>Muitas Organizações falam da dificuldade na capacitação dos colaboradores para utilização do Sistema, e até mesmo de não ter como investir em aumento do quadro.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i="1" dirty="0"/>
              <a:t>Precisamos divulgar os canais de treinamento que já existem e sensibilização para conhecimento desta FONTE DE RECURSOS.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843472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>
            <a:extLst>
              <a:ext uri="{FF2B5EF4-FFF2-40B4-BE49-F238E27FC236}">
                <a16:creationId xmlns:a16="http://schemas.microsoft.com/office/drawing/2014/main" id="{3D7715C7-65A8-1868-C49F-83B79A142B7C}"/>
              </a:ext>
            </a:extLst>
          </p:cNvPr>
          <p:cNvSpPr txBox="1"/>
          <p:nvPr/>
        </p:nvSpPr>
        <p:spPr>
          <a:xfrm>
            <a:off x="6096000" y="2163762"/>
            <a:ext cx="5384800" cy="113841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400" dirty="0">
              <a:latin typeface="+mj-lt"/>
              <a:ea typeface="+mj-ea"/>
              <a:cs typeface="+mj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D32AF37-7421-6929-D427-4CE1406C2D5D}"/>
              </a:ext>
            </a:extLst>
          </p:cNvPr>
          <p:cNvSpPr txBox="1">
            <a:spLocks/>
          </p:cNvSpPr>
          <p:nvPr/>
        </p:nvSpPr>
        <p:spPr>
          <a:xfrm>
            <a:off x="555172" y="83819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r>
              <a:rPr lang="pt-BR" dirty="0"/>
              <a:t>EXIGENCIAS PARA APROVAÇÃO </a:t>
            </a:r>
            <a:br>
              <a:rPr lang="pt-BR" dirty="0"/>
            </a:br>
            <a:r>
              <a:rPr lang="pt-BR" dirty="0"/>
              <a:t>DA PROPOSTA DE EMENDA PARLAMENTAR</a:t>
            </a:r>
          </a:p>
        </p:txBody>
      </p:sp>
      <p:pic>
        <p:nvPicPr>
          <p:cNvPr id="3" name="Espaço Reservado para Conteúdo 4">
            <a:extLst>
              <a:ext uri="{FF2B5EF4-FFF2-40B4-BE49-F238E27FC236}">
                <a16:creationId xmlns:a16="http://schemas.microsoft.com/office/drawing/2014/main" id="{FBBFEEF4-B7FE-8B99-1630-A1637CFACB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863" y="2538185"/>
            <a:ext cx="8763174" cy="3954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8931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>
            <a:extLst>
              <a:ext uri="{FF2B5EF4-FFF2-40B4-BE49-F238E27FC236}">
                <a16:creationId xmlns:a16="http://schemas.microsoft.com/office/drawing/2014/main" id="{3D7715C7-65A8-1868-C49F-83B79A142B7C}"/>
              </a:ext>
            </a:extLst>
          </p:cNvPr>
          <p:cNvSpPr txBox="1"/>
          <p:nvPr/>
        </p:nvSpPr>
        <p:spPr>
          <a:xfrm>
            <a:off x="6096000" y="2163762"/>
            <a:ext cx="5384800" cy="113841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400" dirty="0">
              <a:latin typeface="+mj-lt"/>
              <a:ea typeface="+mj-ea"/>
              <a:cs typeface="+mj-cs"/>
            </a:endParaRPr>
          </a:p>
        </p:txBody>
      </p:sp>
      <p:pic>
        <p:nvPicPr>
          <p:cNvPr id="10" name="Espaço Reservado para Conteúdo 4">
            <a:extLst>
              <a:ext uri="{FF2B5EF4-FFF2-40B4-BE49-F238E27FC236}">
                <a16:creationId xmlns:a16="http://schemas.microsoft.com/office/drawing/2014/main" id="{7E4B6A75-5760-372A-C030-075EF0F8D5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715" y="2786448"/>
            <a:ext cx="11536362" cy="1937951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AC8DB92A-1A9B-F8AE-BF50-65D16EF568A9}"/>
              </a:ext>
            </a:extLst>
          </p:cNvPr>
          <p:cNvSpPr txBox="1"/>
          <p:nvPr/>
        </p:nvSpPr>
        <p:spPr>
          <a:xfrm>
            <a:off x="1045028" y="1790005"/>
            <a:ext cx="6096000" cy="5301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8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Diligência 1 – </a:t>
            </a:r>
            <a:r>
              <a:rPr lang="pt-BR" sz="2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09/04</a:t>
            </a:r>
            <a:endParaRPr lang="pt-BR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73148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>
            <a:extLst>
              <a:ext uri="{FF2B5EF4-FFF2-40B4-BE49-F238E27FC236}">
                <a16:creationId xmlns:a16="http://schemas.microsoft.com/office/drawing/2014/main" id="{3D7715C7-65A8-1868-C49F-83B79A142B7C}"/>
              </a:ext>
            </a:extLst>
          </p:cNvPr>
          <p:cNvSpPr txBox="1"/>
          <p:nvPr/>
        </p:nvSpPr>
        <p:spPr>
          <a:xfrm>
            <a:off x="6096000" y="2163762"/>
            <a:ext cx="5384800" cy="113841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400" dirty="0">
              <a:latin typeface="+mj-lt"/>
              <a:ea typeface="+mj-ea"/>
              <a:cs typeface="+mj-cs"/>
            </a:endParaRP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700389D0-D373-CFFE-5996-142D0617AE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467138"/>
            <a:ext cx="7674429" cy="6042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230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>
            <a:extLst>
              <a:ext uri="{FF2B5EF4-FFF2-40B4-BE49-F238E27FC236}">
                <a16:creationId xmlns:a16="http://schemas.microsoft.com/office/drawing/2014/main" id="{3D7715C7-65A8-1868-C49F-83B79A142B7C}"/>
              </a:ext>
            </a:extLst>
          </p:cNvPr>
          <p:cNvSpPr txBox="1"/>
          <p:nvPr/>
        </p:nvSpPr>
        <p:spPr>
          <a:xfrm>
            <a:off x="6096000" y="2163762"/>
            <a:ext cx="5384800" cy="113841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400" dirty="0">
              <a:latin typeface="+mj-lt"/>
              <a:ea typeface="+mj-ea"/>
              <a:cs typeface="+mj-cs"/>
            </a:endParaRPr>
          </a:p>
        </p:txBody>
      </p:sp>
      <p:pic>
        <p:nvPicPr>
          <p:cNvPr id="10" name="Espaço Reservado para Conteúdo 4">
            <a:extLst>
              <a:ext uri="{FF2B5EF4-FFF2-40B4-BE49-F238E27FC236}">
                <a16:creationId xmlns:a16="http://schemas.microsoft.com/office/drawing/2014/main" id="{7E4B6A75-5760-372A-C030-075EF0F8D5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715" y="2786448"/>
            <a:ext cx="11536362" cy="1937951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AC8DB92A-1A9B-F8AE-BF50-65D16EF568A9}"/>
              </a:ext>
            </a:extLst>
          </p:cNvPr>
          <p:cNvSpPr txBox="1"/>
          <p:nvPr/>
        </p:nvSpPr>
        <p:spPr>
          <a:xfrm>
            <a:off x="1469571" y="1665541"/>
            <a:ext cx="6096000" cy="5301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8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Diligência 5 – </a:t>
            </a:r>
            <a:r>
              <a:rPr lang="pt-BR" sz="2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04/06</a:t>
            </a:r>
            <a:endParaRPr lang="pt-BR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68754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D4F2CD-D15F-B8A6-CF14-5E2D1E21F2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739743" cy="1325563"/>
          </a:xfrm>
        </p:spPr>
        <p:txBody>
          <a:bodyPr>
            <a:normAutofit/>
          </a:bodyPr>
          <a:lstStyle/>
          <a:p>
            <a:r>
              <a:rPr lang="pt-BR" dirty="0"/>
              <a:t>DEMORA PARA  ATENDER AJUSTES DO PLANO DE  TRABALHO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AFC1364-9ADB-B12A-260A-A322345DCB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pt-BR" dirty="0">
                <a:latin typeface="+mn-lt"/>
              </a:rPr>
              <a:t>Convenente identificou a necessidade de realizar alteração do Plano de Trabalho, </a:t>
            </a:r>
          </a:p>
          <a:p>
            <a:pPr>
              <a:buFontTx/>
              <a:buChar char="-"/>
            </a:pPr>
            <a:r>
              <a:rPr lang="pt-BR" dirty="0">
                <a:latin typeface="+mn-lt"/>
              </a:rPr>
              <a:t>Foi solicitado via sistema, mas o Concedente demorou 3 meses para responder e todos os pagamentos de RH e outras aquisições ficaram sem a possibilidade de execução. </a:t>
            </a:r>
          </a:p>
          <a:p>
            <a:pPr>
              <a:buFontTx/>
              <a:buChar char="-"/>
            </a:pPr>
            <a:r>
              <a:rPr lang="pt-BR" dirty="0">
                <a:latin typeface="+mn-lt"/>
              </a:rPr>
              <a:t>O Convenente pagou com recursos próprios a folha e não adquiriu itens necessários. Atrasou algumas etapas... E foi solicitado OBTV CONVENENTE para reembolso.... </a:t>
            </a:r>
          </a:p>
          <a:p>
            <a:pPr>
              <a:buFontTx/>
              <a:buChar char="-"/>
            </a:pPr>
            <a:r>
              <a:rPr lang="pt-BR" dirty="0">
                <a:latin typeface="+mn-lt"/>
              </a:rPr>
              <a:t>Porém.... não obteve resposta... Tiveram que pedir prorrogação do termino da vigência... Que esta em analise...</a:t>
            </a:r>
          </a:p>
        </p:txBody>
      </p:sp>
    </p:spTree>
    <p:extLst>
      <p:ext uri="{BB962C8B-B14F-4D97-AF65-F5344CB8AC3E}">
        <p14:creationId xmlns:p14="http://schemas.microsoft.com/office/powerpoint/2010/main" val="32143641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D4F2CD-D15F-B8A6-CF14-5E2D1E21F2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OUTROS DOCUMENTOS EXIGIDOS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AFC1364-9ADB-B12A-260A-A322345DCB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pt-BR" dirty="0">
                <a:latin typeface="+mn-lt"/>
              </a:rPr>
              <a:t>Ata da assembleia (já inserida no cadastro)</a:t>
            </a:r>
          </a:p>
          <a:p>
            <a:pPr>
              <a:buFontTx/>
              <a:buChar char="-"/>
            </a:pPr>
            <a:r>
              <a:rPr lang="pt-BR" dirty="0">
                <a:latin typeface="+mn-lt"/>
              </a:rPr>
              <a:t>Estatuto (já inserido no cadastro)</a:t>
            </a:r>
          </a:p>
          <a:p>
            <a:pPr>
              <a:buFontTx/>
              <a:buChar char="-"/>
            </a:pPr>
            <a:r>
              <a:rPr lang="pt-BR" dirty="0">
                <a:latin typeface="+mn-lt"/>
              </a:rPr>
              <a:t>Alvará de Funcionamento da Organização</a:t>
            </a:r>
          </a:p>
          <a:p>
            <a:pPr>
              <a:buFontTx/>
              <a:buChar char="-"/>
            </a:pPr>
            <a:r>
              <a:rPr lang="pt-BR" dirty="0">
                <a:latin typeface="+mn-lt"/>
              </a:rPr>
              <a:t>Conta de Luz e Telefone com endereço da organização</a:t>
            </a:r>
          </a:p>
          <a:p>
            <a:pPr>
              <a:buFontTx/>
              <a:buChar char="-"/>
            </a:pPr>
            <a:r>
              <a:rPr lang="pt-BR" dirty="0">
                <a:latin typeface="+mn-lt"/>
              </a:rPr>
              <a:t>3 Orçamentos de RH ou Pesquisa de Mercado – mesmo sendo equipe própria (enviado os comprovantes de pagamento dos últimos 3 meses)</a:t>
            </a:r>
          </a:p>
          <a:p>
            <a:pPr marL="0" indent="0">
              <a:buNone/>
            </a:pPr>
            <a:r>
              <a:rPr lang="pt-BR" dirty="0">
                <a:latin typeface="+mn-lt"/>
              </a:rPr>
              <a:t>- Vários comprovantes de capacidade técnica operacional</a:t>
            </a:r>
          </a:p>
          <a:p>
            <a:pPr marL="0" indent="0">
              <a:buNone/>
            </a:pPr>
            <a:r>
              <a:rPr lang="pt-BR" dirty="0">
                <a:latin typeface="+mn-lt"/>
              </a:rPr>
              <a:t>- Dentro outros....</a:t>
            </a:r>
          </a:p>
        </p:txBody>
      </p:sp>
    </p:spTree>
    <p:extLst>
      <p:ext uri="{BB962C8B-B14F-4D97-AF65-F5344CB8AC3E}">
        <p14:creationId xmlns:p14="http://schemas.microsoft.com/office/powerpoint/2010/main" val="22415957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CC5DA1-9F77-C278-FDDA-977528A87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707086" cy="1325563"/>
          </a:xfrm>
        </p:spPr>
        <p:txBody>
          <a:bodyPr/>
          <a:lstStyle/>
          <a:p>
            <a:r>
              <a:rPr lang="pt-BR" dirty="0"/>
              <a:t>NÃO HÁ DUVIDA QUE O MROSC VEIO PARA AJUDAR E MUITO !!!</a:t>
            </a:r>
          </a:p>
        </p:txBody>
      </p:sp>
      <p:pic>
        <p:nvPicPr>
          <p:cNvPr id="2050" name="Picture 2" descr="O MROSC foi prorrogado e tem nova data para entrar em vigor">
            <a:extLst>
              <a:ext uri="{FF2B5EF4-FFF2-40B4-BE49-F238E27FC236}">
                <a16:creationId xmlns:a16="http://schemas.microsoft.com/office/drawing/2014/main" id="{6489B856-8060-8B72-F7FD-005878DB2A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0114" y="1813832"/>
            <a:ext cx="6847113" cy="471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82434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C3C1821-48E3-C8A4-F9C0-956FF1AB7A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829" y="1077686"/>
            <a:ext cx="10515600" cy="49359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4000" b="1" i="1" dirty="0">
                <a:latin typeface="+mn-lt"/>
              </a:rPr>
              <a:t>JUNTOS</a:t>
            </a:r>
            <a:r>
              <a:rPr lang="pt-BR" sz="4000" b="1" dirty="0">
                <a:latin typeface="+mn-lt"/>
              </a:rPr>
              <a:t>, COM A </a:t>
            </a:r>
            <a:r>
              <a:rPr lang="pt-BR" sz="4000" b="1" i="1" dirty="0">
                <a:solidFill>
                  <a:srgbClr val="00B050"/>
                </a:solidFill>
                <a:latin typeface="+mn-lt"/>
              </a:rPr>
              <a:t>REDE DE PARCERIAS</a:t>
            </a:r>
            <a:r>
              <a:rPr lang="pt-BR" sz="4000" b="1" dirty="0">
                <a:latin typeface="+mn-lt"/>
              </a:rPr>
              <a:t>, QUEREMOS COLABORAR PARA MELHORIA DOS PROCEDIMENTOS !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4CBFD898-E7DF-2613-C955-4ABDC2365F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15" r="7054"/>
          <a:stretch/>
        </p:blipFill>
        <p:spPr>
          <a:xfrm>
            <a:off x="1251857" y="3352800"/>
            <a:ext cx="10940143" cy="2771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9075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0FAEA1-7168-CF1C-F958-1088A00FEF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90525"/>
            <a:ext cx="9144000" cy="2387600"/>
          </a:xfrm>
        </p:spPr>
        <p:txBody>
          <a:bodyPr/>
          <a:lstStyle/>
          <a:p>
            <a:r>
              <a:rPr lang="pt-BR" dirty="0"/>
              <a:t>Obrigada!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29188FD-9541-22D9-5B91-875D9DF83E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429000"/>
            <a:ext cx="9144000" cy="1655762"/>
          </a:xfrm>
        </p:spPr>
        <p:txBody>
          <a:bodyPr>
            <a:noAutofit/>
          </a:bodyPr>
          <a:lstStyle/>
          <a:p>
            <a:r>
              <a:rPr lang="pt-BR" sz="3200" b="1" dirty="0">
                <a:solidFill>
                  <a:srgbClr val="0070C0"/>
                </a:solidFill>
              </a:rPr>
              <a:t>ASSOCIAÇÃO BRASILEIRA DE CAPTADORES DE RECURSOS</a:t>
            </a:r>
          </a:p>
          <a:p>
            <a:r>
              <a:rPr lang="pt-BR" sz="3200" b="1" dirty="0">
                <a:solidFill>
                  <a:srgbClr val="0070C0"/>
                </a:solidFill>
              </a:rPr>
              <a:t>ROSANA PEREIRA</a:t>
            </a:r>
          </a:p>
          <a:p>
            <a:r>
              <a:rPr lang="pt-BR" sz="2000" b="1" dirty="0">
                <a:solidFill>
                  <a:srgbClr val="0070C0"/>
                </a:solidFill>
                <a:hlinkClick r:id="rId2"/>
              </a:rPr>
              <a:t>         http://www.captadores.org.br/</a:t>
            </a:r>
            <a:endParaRPr lang="pt-BR" sz="2000" b="1" dirty="0">
              <a:solidFill>
                <a:srgbClr val="0070C0"/>
              </a:solidFill>
            </a:endParaRPr>
          </a:p>
          <a:p>
            <a:r>
              <a:rPr lang="pt-BR" sz="2000" b="1" dirty="0">
                <a:solidFill>
                  <a:srgbClr val="0070C0"/>
                </a:solidFill>
              </a:rPr>
              <a:t>          http://www.festivalabcr.org.br/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9430AE18-791C-0E91-0F5F-8DE7ECE731A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271" t="4471"/>
          <a:stretch/>
        </p:blipFill>
        <p:spPr>
          <a:xfrm>
            <a:off x="2144486" y="4256881"/>
            <a:ext cx="2111828" cy="1836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6482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E1FF92-B4DB-A2DC-A205-E171E8D44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REGRAS ESPECIFICAS PARA OSC´s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C3C1821-48E3-C8A4-F9C0-956FF1AB7A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0486" y="1912711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200" b="1" dirty="0">
                <a:latin typeface="+mn-lt"/>
              </a:rPr>
              <a:t>CADA VEZ MAIS AJUSTADAS PARA REALIDADE DAS ORGANIZAÇÕES DA SOCIEDADE CIVIL....</a:t>
            </a:r>
          </a:p>
        </p:txBody>
      </p:sp>
      <p:pic>
        <p:nvPicPr>
          <p:cNvPr id="3074" name="Picture 2" descr="Sugestões de Regras Para Funcionários de uma Pequena Empresa Para Manter a  Harmonia e a Produtividade - Marcus Marques">
            <a:extLst>
              <a:ext uri="{FF2B5EF4-FFF2-40B4-BE49-F238E27FC236}">
                <a16:creationId xmlns:a16="http://schemas.microsoft.com/office/drawing/2014/main" id="{4BE7E6CF-54A9-1038-707A-3D57AAC2AF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9492" y="3345429"/>
            <a:ext cx="6147707" cy="2960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87136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A205F8-BD9B-FE84-AC3F-17A29BCF9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200" y="2070188"/>
            <a:ext cx="10515600" cy="1325563"/>
          </a:xfrm>
        </p:spPr>
        <p:txBody>
          <a:bodyPr>
            <a:noAutofit/>
          </a:bodyPr>
          <a:lstStyle/>
          <a:p>
            <a:r>
              <a:rPr lang="en-US" sz="4000" spc="-15" dirty="0">
                <a:latin typeface="+mn-lt"/>
                <a:ea typeface="+mj-ea"/>
                <a:cs typeface="+mj-cs"/>
              </a:rPr>
              <a:t>COMO</a:t>
            </a:r>
            <a:r>
              <a:rPr lang="en-US" sz="4000" spc="-30" dirty="0">
                <a:latin typeface="+mn-lt"/>
                <a:ea typeface="+mj-ea"/>
                <a:cs typeface="+mj-cs"/>
              </a:rPr>
              <a:t> </a:t>
            </a:r>
            <a:r>
              <a:rPr lang="en-US" sz="4000" spc="-10" dirty="0">
                <a:latin typeface="+mn-lt"/>
                <a:ea typeface="+mj-ea"/>
                <a:cs typeface="+mj-cs"/>
              </a:rPr>
              <a:t>ERAM</a:t>
            </a:r>
            <a:r>
              <a:rPr lang="en-US" sz="4000" spc="5" dirty="0">
                <a:latin typeface="+mn-lt"/>
                <a:ea typeface="+mj-ea"/>
                <a:cs typeface="+mj-cs"/>
              </a:rPr>
              <a:t> </a:t>
            </a:r>
            <a:r>
              <a:rPr lang="en-US" sz="4000" spc="-55" dirty="0">
                <a:latin typeface="+mn-lt"/>
                <a:ea typeface="+mj-ea"/>
                <a:cs typeface="+mj-cs"/>
              </a:rPr>
              <a:t>FEITAS</a:t>
            </a:r>
            <a:r>
              <a:rPr lang="en-US" sz="4000" spc="-15" dirty="0">
                <a:latin typeface="+mn-lt"/>
                <a:ea typeface="+mj-ea"/>
                <a:cs typeface="+mj-cs"/>
              </a:rPr>
              <a:t> </a:t>
            </a:r>
            <a:r>
              <a:rPr lang="en-US" sz="4000" spc="-5" dirty="0">
                <a:latin typeface="+mn-lt"/>
                <a:ea typeface="+mj-ea"/>
                <a:cs typeface="+mj-cs"/>
              </a:rPr>
              <a:t>AS</a:t>
            </a:r>
            <a:r>
              <a:rPr lang="en-US" sz="4000" spc="-35" dirty="0">
                <a:latin typeface="+mn-lt"/>
                <a:ea typeface="+mj-ea"/>
                <a:cs typeface="+mj-cs"/>
              </a:rPr>
              <a:t> </a:t>
            </a:r>
            <a:r>
              <a:rPr lang="en-US" sz="4000" spc="-10" dirty="0">
                <a:latin typeface="+mn-lt"/>
                <a:ea typeface="+mj-ea"/>
                <a:cs typeface="+mj-cs"/>
              </a:rPr>
              <a:t>ANALISES </a:t>
            </a:r>
            <a:r>
              <a:rPr lang="en-US" sz="4000" spc="-885" dirty="0">
                <a:latin typeface="+mn-lt"/>
                <a:ea typeface="+mj-ea"/>
                <a:cs typeface="+mj-cs"/>
              </a:rPr>
              <a:t> </a:t>
            </a:r>
            <a:r>
              <a:rPr lang="en-US" sz="4000" spc="-5" dirty="0">
                <a:latin typeface="+mn-lt"/>
                <a:ea typeface="+mj-ea"/>
                <a:cs typeface="+mj-cs"/>
              </a:rPr>
              <a:t>DE</a:t>
            </a:r>
            <a:r>
              <a:rPr lang="en-US" sz="4000" spc="-10" dirty="0">
                <a:latin typeface="+mn-lt"/>
                <a:ea typeface="+mj-ea"/>
                <a:cs typeface="+mj-cs"/>
              </a:rPr>
              <a:t> </a:t>
            </a:r>
            <a:r>
              <a:rPr lang="en-US" sz="4000" spc="-35" dirty="0">
                <a:latin typeface="+mn-lt"/>
                <a:ea typeface="+mj-ea"/>
                <a:cs typeface="+mj-cs"/>
              </a:rPr>
              <a:t>PROJETOS</a:t>
            </a:r>
            <a:r>
              <a:rPr lang="en-US" sz="4000" spc="-10" dirty="0">
                <a:latin typeface="+mn-lt"/>
                <a:ea typeface="+mj-ea"/>
                <a:cs typeface="+mj-cs"/>
              </a:rPr>
              <a:t> </a:t>
            </a:r>
            <a:br>
              <a:rPr lang="en-US" sz="4000" spc="-10" dirty="0">
                <a:latin typeface="+mn-lt"/>
                <a:ea typeface="+mj-ea"/>
                <a:cs typeface="+mj-cs"/>
              </a:rPr>
            </a:br>
            <a:r>
              <a:rPr lang="en-US" sz="4000" spc="-5" dirty="0">
                <a:latin typeface="+mn-lt"/>
                <a:ea typeface="+mj-ea"/>
                <a:cs typeface="+mj-cs"/>
              </a:rPr>
              <a:t>E </a:t>
            </a:r>
            <a:r>
              <a:rPr lang="en-US" sz="4000" spc="-20" dirty="0">
                <a:latin typeface="+mn-lt"/>
                <a:ea typeface="+mj-ea"/>
                <a:cs typeface="+mj-cs"/>
              </a:rPr>
              <a:t>CELEBRAÇÃO</a:t>
            </a:r>
            <a:r>
              <a:rPr lang="en-US" sz="4000" spc="10" dirty="0">
                <a:latin typeface="+mn-lt"/>
                <a:ea typeface="+mj-ea"/>
                <a:cs typeface="+mj-cs"/>
              </a:rPr>
              <a:t> </a:t>
            </a:r>
            <a:r>
              <a:rPr lang="en-US" sz="4000" spc="-10" dirty="0">
                <a:latin typeface="+mn-lt"/>
                <a:ea typeface="+mj-ea"/>
                <a:cs typeface="+mj-cs"/>
              </a:rPr>
              <a:t>DE </a:t>
            </a:r>
            <a:r>
              <a:rPr lang="en-US" sz="4000" spc="-5" dirty="0">
                <a:latin typeface="+mn-lt"/>
                <a:ea typeface="+mj-ea"/>
                <a:cs typeface="+mj-cs"/>
              </a:rPr>
              <a:t> </a:t>
            </a:r>
            <a:r>
              <a:rPr lang="en-US" sz="4000" spc="-10" dirty="0">
                <a:latin typeface="+mn-lt"/>
                <a:ea typeface="+mj-ea"/>
                <a:cs typeface="+mj-cs"/>
              </a:rPr>
              <a:t>PARCERIAS E CONVENIOS </a:t>
            </a:r>
            <a:br>
              <a:rPr lang="en-US" sz="4000" spc="-10" dirty="0">
                <a:latin typeface="+mn-lt"/>
                <a:ea typeface="+mj-ea"/>
                <a:cs typeface="+mj-cs"/>
              </a:rPr>
            </a:br>
            <a:r>
              <a:rPr lang="en-US" sz="4000" spc="-15" dirty="0">
                <a:solidFill>
                  <a:srgbClr val="FF0000"/>
                </a:solidFill>
                <a:latin typeface="+mn-lt"/>
                <a:ea typeface="+mj-ea"/>
                <a:cs typeface="+mj-cs"/>
              </a:rPr>
              <a:t>ANTES</a:t>
            </a:r>
            <a:r>
              <a:rPr lang="en-US" sz="4000" spc="-10" dirty="0">
                <a:solidFill>
                  <a:srgbClr val="FF0000"/>
                </a:solidFill>
                <a:latin typeface="+mn-lt"/>
                <a:ea typeface="+mj-ea"/>
                <a:cs typeface="+mj-cs"/>
              </a:rPr>
              <a:t>?</a:t>
            </a:r>
            <a:br>
              <a:rPr lang="en-US" sz="4000" dirty="0">
                <a:solidFill>
                  <a:srgbClr val="FF0000"/>
                </a:solidFill>
                <a:latin typeface="+mn-lt"/>
                <a:ea typeface="+mj-ea"/>
                <a:cs typeface="+mj-cs"/>
              </a:rPr>
            </a:br>
            <a:endParaRPr lang="pt-BR" sz="4000" dirty="0">
              <a:latin typeface="+mn-lt"/>
            </a:endParaRPr>
          </a:p>
        </p:txBody>
      </p:sp>
      <p:pic>
        <p:nvPicPr>
          <p:cNvPr id="4" name="Picture 2" descr="espanto - NoSet">
            <a:extLst>
              <a:ext uri="{FF2B5EF4-FFF2-40B4-BE49-F238E27FC236}">
                <a16:creationId xmlns:a16="http://schemas.microsoft.com/office/drawing/2014/main" id="{0CF4B42E-66F1-CD76-F551-3E7C1F301A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12771" y="3162108"/>
            <a:ext cx="3055257" cy="3208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ject 2">
            <a:extLst>
              <a:ext uri="{FF2B5EF4-FFF2-40B4-BE49-F238E27FC236}">
                <a16:creationId xmlns:a16="http://schemas.microsoft.com/office/drawing/2014/main" id="{3D7715C7-65A8-1868-C49F-83B79A142B7C}"/>
              </a:ext>
            </a:extLst>
          </p:cNvPr>
          <p:cNvSpPr txBox="1"/>
          <p:nvPr/>
        </p:nvSpPr>
        <p:spPr>
          <a:xfrm>
            <a:off x="6096000" y="2163762"/>
            <a:ext cx="5384800" cy="113841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40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8482254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7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object 4">
            <a:extLst>
              <a:ext uri="{FF2B5EF4-FFF2-40B4-BE49-F238E27FC236}">
                <a16:creationId xmlns:a16="http://schemas.microsoft.com/office/drawing/2014/main" id="{393CD8D1-B527-3E9D-B26F-0ABB463AF690}"/>
              </a:ext>
            </a:extLst>
          </p:cNvPr>
          <p:cNvPicPr/>
          <p:nvPr/>
        </p:nvPicPr>
        <p:blipFill rotWithShape="1">
          <a:blip r:embed="rId2" cstate="print"/>
          <a:srcRect t="259" r="-4" b="-4"/>
          <a:stretch/>
        </p:blipFill>
        <p:spPr>
          <a:xfrm>
            <a:off x="-3047" y="10"/>
            <a:ext cx="10661065" cy="6857990"/>
          </a:xfrm>
          <a:prstGeom prst="rect">
            <a:avLst/>
          </a:prstGeom>
        </p:spPr>
      </p:pic>
      <p:sp>
        <p:nvSpPr>
          <p:cNvPr id="13" name="Rectangle 9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bject 2">
            <a:extLst>
              <a:ext uri="{FF2B5EF4-FFF2-40B4-BE49-F238E27FC236}">
                <a16:creationId xmlns:a16="http://schemas.microsoft.com/office/drawing/2014/main" id="{53D6276B-2D66-28BF-DB6C-2647D858EE34}"/>
              </a:ext>
            </a:extLst>
          </p:cNvPr>
          <p:cNvSpPr txBox="1"/>
          <p:nvPr/>
        </p:nvSpPr>
        <p:spPr>
          <a:xfrm>
            <a:off x="7531610" y="1933458"/>
            <a:ext cx="4214076" cy="3742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41300" marR="10160" indent="-228600">
              <a:lnSpc>
                <a:spcPct val="90000"/>
              </a:lnSpc>
              <a:spcBef>
                <a:spcPts val="434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lang="en-US" sz="3600" spc="-70" dirty="0"/>
              <a:t>Toda</a:t>
            </a:r>
            <a:r>
              <a:rPr lang="en-US" sz="3600" spc="-25" dirty="0"/>
              <a:t> </a:t>
            </a:r>
            <a:r>
              <a:rPr lang="en-US" sz="3600" spc="-15" dirty="0" err="1"/>
              <a:t>documentação</a:t>
            </a:r>
            <a:r>
              <a:rPr lang="en-US" sz="3600" spc="15" dirty="0"/>
              <a:t> </a:t>
            </a:r>
            <a:r>
              <a:rPr lang="en-US" sz="3600" spc="-10" dirty="0"/>
              <a:t>da </a:t>
            </a:r>
            <a:r>
              <a:rPr lang="en-US" sz="3600" spc="-620" dirty="0"/>
              <a:t> </a:t>
            </a:r>
            <a:r>
              <a:rPr lang="en-US" sz="3600" spc="-10" dirty="0" err="1"/>
              <a:t>entidade</a:t>
            </a:r>
            <a:r>
              <a:rPr lang="en-US" sz="3600" spc="10" dirty="0"/>
              <a:t> </a:t>
            </a:r>
            <a:r>
              <a:rPr lang="en-US" sz="3600" spc="-10" dirty="0"/>
              <a:t>original </a:t>
            </a:r>
            <a:r>
              <a:rPr lang="en-US" sz="3600" spc="-10" dirty="0" err="1"/>
              <a:t>ou</a:t>
            </a:r>
            <a:r>
              <a:rPr lang="en-US" sz="3600" spc="-10" dirty="0"/>
              <a:t> </a:t>
            </a:r>
            <a:r>
              <a:rPr lang="en-US" sz="3600" spc="-5" dirty="0"/>
              <a:t> </a:t>
            </a:r>
            <a:r>
              <a:rPr lang="en-US" sz="3600" spc="-10" dirty="0" err="1"/>
              <a:t>autenticada</a:t>
            </a:r>
            <a:r>
              <a:rPr lang="en-US" sz="3600" spc="-10" dirty="0"/>
              <a:t>.</a:t>
            </a:r>
            <a:endParaRPr lang="en-US" sz="3600" dirty="0"/>
          </a:p>
          <a:p>
            <a:pPr indent="-228600">
              <a:lnSpc>
                <a:spcPct val="90000"/>
              </a:lnSpc>
              <a:spcBef>
                <a:spcPts val="10"/>
              </a:spcBef>
              <a:buFont typeface="Arial" panose="020B0604020202020204" pitchFamily="34" charset="0"/>
              <a:buChar char="•"/>
            </a:pPr>
            <a:endParaRPr lang="en-US" sz="3600" dirty="0"/>
          </a:p>
          <a:p>
            <a:pPr marL="241300" marR="5080" indent="-228600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lang="en-US" sz="3600" spc="-5" dirty="0"/>
              <a:t>3 </a:t>
            </a:r>
            <a:r>
              <a:rPr lang="en-US" sz="3600" spc="-10" dirty="0" err="1"/>
              <a:t>cópias</a:t>
            </a:r>
            <a:r>
              <a:rPr lang="en-US" sz="3600" dirty="0"/>
              <a:t> </a:t>
            </a:r>
            <a:r>
              <a:rPr lang="en-US" sz="3600" spc="-5" dirty="0"/>
              <a:t>do </a:t>
            </a:r>
            <a:r>
              <a:rPr lang="en-US" sz="3600" spc="-20" dirty="0"/>
              <a:t>pré-</a:t>
            </a:r>
            <a:r>
              <a:rPr lang="en-US" sz="3600" spc="-20" dirty="0" err="1"/>
              <a:t>projeto</a:t>
            </a:r>
            <a:r>
              <a:rPr lang="en-US" sz="3600" spc="-20" dirty="0"/>
              <a:t> </a:t>
            </a:r>
            <a:r>
              <a:rPr lang="en-US" sz="3600" spc="-620" dirty="0"/>
              <a:t> </a:t>
            </a:r>
            <a:r>
              <a:rPr lang="en-US" sz="3600" spc="-10" dirty="0" err="1"/>
              <a:t>impresso</a:t>
            </a:r>
            <a:endParaRPr lang="en-US" sz="3600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5D7C0C97-3ABC-B057-5EE5-75E9DCAE4E9D}"/>
              </a:ext>
            </a:extLst>
          </p:cNvPr>
          <p:cNvSpPr txBox="1"/>
          <p:nvPr/>
        </p:nvSpPr>
        <p:spPr>
          <a:xfrm>
            <a:off x="7184572" y="581615"/>
            <a:ext cx="37882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rgbClr val="0070C0"/>
                </a:solidFill>
              </a:rPr>
              <a:t>DENTRE MUITAS OUTRAS COISAS...</a:t>
            </a:r>
          </a:p>
        </p:txBody>
      </p:sp>
    </p:spTree>
    <p:extLst>
      <p:ext uri="{BB962C8B-B14F-4D97-AF65-F5344CB8AC3E}">
        <p14:creationId xmlns:p14="http://schemas.microsoft.com/office/powerpoint/2010/main" val="10829576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4" descr="Cesta com doces&#10;&#10;Descrição gerada automaticamente com confiança média">
            <a:extLst>
              <a:ext uri="{FF2B5EF4-FFF2-40B4-BE49-F238E27FC236}">
                <a16:creationId xmlns:a16="http://schemas.microsoft.com/office/drawing/2014/main" id="{BEE5B4FF-BBD4-1C50-9386-F221ADD5B89E}"/>
              </a:ext>
            </a:extLst>
          </p:cNvPr>
          <p:cNvPicPr/>
          <p:nvPr/>
        </p:nvPicPr>
        <p:blipFill rotWithShape="1">
          <a:blip r:embed="rId2" cstate="print"/>
          <a:srcRect t="6085" r="1" b="21816"/>
          <a:stretch/>
        </p:blipFill>
        <p:spPr>
          <a:xfrm>
            <a:off x="217715" y="64013"/>
            <a:ext cx="7636763" cy="2762724"/>
          </a:xfrm>
          <a:prstGeom prst="rect">
            <a:avLst/>
          </a:prstGeom>
        </p:spPr>
      </p:pic>
      <p:pic>
        <p:nvPicPr>
          <p:cNvPr id="5" name="Imagem 4" descr="Imagem digital fictícia de personagem de desenho animado&#10;&#10;Descrição gerada automaticamente com confiança média">
            <a:extLst>
              <a:ext uri="{FF2B5EF4-FFF2-40B4-BE49-F238E27FC236}">
                <a16:creationId xmlns:a16="http://schemas.microsoft.com/office/drawing/2014/main" id="{297D0842-9E63-6B87-4B4A-37F4B0CB8D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535" r="-4" b="-4"/>
          <a:stretch/>
        </p:blipFill>
        <p:spPr>
          <a:xfrm>
            <a:off x="478971" y="3055181"/>
            <a:ext cx="4234544" cy="3738806"/>
          </a:xfrm>
          <a:prstGeom prst="rect">
            <a:avLst/>
          </a:prstGeom>
        </p:spPr>
      </p:pic>
      <p:sp>
        <p:nvSpPr>
          <p:cNvPr id="6" name="object 3">
            <a:extLst>
              <a:ext uri="{FF2B5EF4-FFF2-40B4-BE49-F238E27FC236}">
                <a16:creationId xmlns:a16="http://schemas.microsoft.com/office/drawing/2014/main" id="{AEE37794-692E-6707-A94B-EF9A6B5E052C}"/>
              </a:ext>
            </a:extLst>
          </p:cNvPr>
          <p:cNvSpPr txBox="1"/>
          <p:nvPr/>
        </p:nvSpPr>
        <p:spPr>
          <a:xfrm>
            <a:off x="5449633" y="3048000"/>
            <a:ext cx="5742432" cy="3276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241300" marR="304165" indent="-228600">
              <a:lnSpc>
                <a:spcPct val="90000"/>
              </a:lnSpc>
              <a:spcBef>
                <a:spcPts val="480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lang="en-US" sz="2800" b="1" spc="-15" dirty="0"/>
              <a:t>SEMPRE</a:t>
            </a:r>
            <a:r>
              <a:rPr lang="en-US" sz="2800" b="1" spc="10" dirty="0"/>
              <a:t> </a:t>
            </a:r>
            <a:r>
              <a:rPr lang="en-US" sz="2800" b="1" spc="-10" dirty="0"/>
              <a:t>QUE</a:t>
            </a:r>
            <a:r>
              <a:rPr lang="en-US" sz="2800" b="1" spc="20" dirty="0"/>
              <a:t> </a:t>
            </a:r>
            <a:r>
              <a:rPr lang="en-US" sz="2800" b="1" spc="-10" dirty="0"/>
              <a:t>TIVESSE</a:t>
            </a:r>
            <a:r>
              <a:rPr lang="en-US" sz="2800" b="1" spc="20" dirty="0"/>
              <a:t> </a:t>
            </a:r>
            <a:r>
              <a:rPr lang="en-US" sz="2800" b="1" spc="-15" dirty="0"/>
              <a:t>ALTERAÇÃO </a:t>
            </a:r>
            <a:r>
              <a:rPr lang="en-US" sz="2800" b="1" spc="-620" dirty="0"/>
              <a:t> </a:t>
            </a:r>
            <a:r>
              <a:rPr lang="en-US" sz="2800" b="1" spc="-15" dirty="0"/>
              <a:t>OUTRAS</a:t>
            </a:r>
            <a:r>
              <a:rPr lang="en-US" sz="2800" b="1" spc="30" dirty="0"/>
              <a:t> </a:t>
            </a:r>
            <a:r>
              <a:rPr lang="en-US" sz="2800" b="1" spc="-5" dirty="0"/>
              <a:t>3</a:t>
            </a:r>
            <a:r>
              <a:rPr lang="en-US" sz="2800" b="1" spc="10" dirty="0"/>
              <a:t> </a:t>
            </a:r>
            <a:r>
              <a:rPr lang="en-US" sz="2800" b="1" spc="-10" dirty="0"/>
              <a:t>CÓPIAS</a:t>
            </a:r>
            <a:endParaRPr lang="en-US" sz="2800" b="1" dirty="0"/>
          </a:p>
          <a:p>
            <a:pPr indent="-228600">
              <a:lnSpc>
                <a:spcPct val="90000"/>
              </a:lnSpc>
              <a:spcBef>
                <a:spcPts val="30"/>
              </a:spcBef>
              <a:buFont typeface="Arial" panose="020B0604020202020204" pitchFamily="34" charset="0"/>
              <a:buChar char="•"/>
            </a:pPr>
            <a:endParaRPr lang="en-US" sz="2800" b="1" dirty="0"/>
          </a:p>
          <a:p>
            <a:pPr marL="241300" marR="5080" indent="-228600">
              <a:lnSpc>
                <a:spcPct val="90000"/>
              </a:lnSpc>
              <a:spcBef>
                <a:spcPts val="5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lang="en-US" sz="2800" b="1" spc="-20" dirty="0"/>
              <a:t>PRESTAÇÃO</a:t>
            </a:r>
            <a:r>
              <a:rPr lang="en-US" sz="2800" b="1" spc="15" dirty="0"/>
              <a:t> </a:t>
            </a:r>
            <a:r>
              <a:rPr lang="en-US" sz="2800" b="1" spc="-5" dirty="0"/>
              <a:t>DE</a:t>
            </a:r>
            <a:r>
              <a:rPr lang="en-US" sz="2800" b="1" spc="5" dirty="0"/>
              <a:t> </a:t>
            </a:r>
            <a:r>
              <a:rPr lang="en-US" sz="2800" b="1" spc="-15" dirty="0"/>
              <a:t>CONTAS</a:t>
            </a:r>
            <a:r>
              <a:rPr lang="en-US" sz="2800" b="1" spc="15" dirty="0"/>
              <a:t> </a:t>
            </a:r>
            <a:r>
              <a:rPr lang="en-US" sz="2800" b="1" spc="-10" dirty="0"/>
              <a:t>TRABALHOSA </a:t>
            </a:r>
            <a:r>
              <a:rPr lang="en-US" sz="2800" b="1" spc="-620" dirty="0"/>
              <a:t> </a:t>
            </a:r>
            <a:r>
              <a:rPr lang="en-US" sz="2800" b="1" spc="-20" dirty="0"/>
              <a:t>PARA</a:t>
            </a:r>
            <a:r>
              <a:rPr lang="en-US" sz="2800" b="1" dirty="0"/>
              <a:t> </a:t>
            </a:r>
            <a:r>
              <a:rPr lang="en-US" sz="2800" b="1" spc="-5" dirty="0"/>
              <a:t>QUEM</a:t>
            </a:r>
            <a:r>
              <a:rPr lang="en-US" sz="2800" b="1" spc="10" dirty="0"/>
              <a:t> </a:t>
            </a:r>
            <a:r>
              <a:rPr lang="en-US" sz="2800" b="1" spc="-15" dirty="0"/>
              <a:t>FAZIA,</a:t>
            </a:r>
            <a:r>
              <a:rPr lang="en-US" sz="2800" b="1" dirty="0"/>
              <a:t> </a:t>
            </a:r>
            <a:r>
              <a:rPr lang="en-US" sz="2800" b="1" spc="-20" dirty="0"/>
              <a:t>PARA</a:t>
            </a:r>
            <a:r>
              <a:rPr lang="en-US" sz="2800" b="1" dirty="0"/>
              <a:t> </a:t>
            </a:r>
            <a:r>
              <a:rPr lang="en-US" sz="2800" b="1" spc="-10" dirty="0"/>
              <a:t>QUEM </a:t>
            </a:r>
            <a:r>
              <a:rPr lang="en-US" sz="2800" b="1" spc="-5" dirty="0"/>
              <a:t> TINHA</a:t>
            </a:r>
            <a:r>
              <a:rPr lang="en-US" sz="2800" b="1" spc="20" dirty="0"/>
              <a:t> </a:t>
            </a:r>
            <a:r>
              <a:rPr lang="en-US" sz="2800" b="1" spc="-10" dirty="0"/>
              <a:t>QUE</a:t>
            </a:r>
            <a:r>
              <a:rPr lang="en-US" sz="2800" b="1" spc="5" dirty="0"/>
              <a:t> </a:t>
            </a:r>
            <a:r>
              <a:rPr lang="en-US" sz="2800" b="1" spc="-35" dirty="0"/>
              <a:t>APROVAR....E</a:t>
            </a:r>
            <a:r>
              <a:rPr lang="en-US" sz="2800" b="1" spc="10" dirty="0"/>
              <a:t> </a:t>
            </a:r>
            <a:r>
              <a:rPr lang="en-US" sz="2800" b="1" spc="-20" dirty="0"/>
              <a:t>PARA </a:t>
            </a:r>
            <a:r>
              <a:rPr lang="en-US" sz="2800" b="1" spc="-15" dirty="0"/>
              <a:t> </a:t>
            </a:r>
            <a:r>
              <a:rPr lang="en-US" sz="2800" b="1" spc="-10" dirty="0"/>
              <a:t>QUEM</a:t>
            </a:r>
            <a:r>
              <a:rPr lang="en-US" sz="2800" b="1" spc="15" dirty="0"/>
              <a:t> CONTROLAVA</a:t>
            </a:r>
            <a:r>
              <a:rPr lang="en-US" sz="2800" b="1" spc="-35" dirty="0"/>
              <a:t>...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1111892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4D2928-7879-CF93-D0CD-661419DE0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971" y="530886"/>
            <a:ext cx="10515600" cy="1325563"/>
          </a:xfrm>
        </p:spPr>
        <p:txBody>
          <a:bodyPr/>
          <a:lstStyle/>
          <a:p>
            <a:r>
              <a:rPr lang="pt-BR" dirty="0"/>
              <a:t>Foi decido que deveria ser informatizado</a:t>
            </a: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B438CC32-AD6A-8485-0DCB-9B25C7D6CF8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0" y="1825625"/>
            <a:ext cx="10515600" cy="450148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Clr>
                <a:srgbClr val="FD9223"/>
              </a:buClr>
              <a:buSzPct val="64285"/>
              <a:buFont typeface="Wingdings"/>
              <a:buChar char=""/>
              <a:tabLst>
                <a:tab pos="354965" algn="l"/>
                <a:tab pos="355600" algn="l"/>
              </a:tabLst>
            </a:pPr>
            <a:r>
              <a:rPr sz="2800" spc="-20" dirty="0">
                <a:latin typeface="Calibri"/>
                <a:cs typeface="Calibri"/>
              </a:rPr>
              <a:t>Ênfase </a:t>
            </a:r>
            <a:r>
              <a:rPr sz="2800" spc="-5" dirty="0">
                <a:latin typeface="Calibri"/>
                <a:cs typeface="Calibri"/>
              </a:rPr>
              <a:t>na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transparência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à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Sociedade</a:t>
            </a:r>
            <a:endParaRPr sz="28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Clr>
                <a:srgbClr val="FD9223"/>
              </a:buClr>
              <a:buSzPct val="64285"/>
              <a:buFont typeface="Wingdings"/>
              <a:buChar char=""/>
              <a:tabLst>
                <a:tab pos="354965" algn="l"/>
                <a:tab pos="355600" algn="l"/>
              </a:tabLst>
            </a:pPr>
            <a:r>
              <a:rPr sz="2800" spc="-15" dirty="0" err="1">
                <a:latin typeface="Calibri"/>
                <a:cs typeface="Calibri"/>
              </a:rPr>
              <a:t>Redução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do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custo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operacional</a:t>
            </a:r>
            <a:endParaRPr sz="28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Clr>
                <a:srgbClr val="FD9223"/>
              </a:buClr>
              <a:buSzPct val="64285"/>
              <a:buFont typeface="Wingdings"/>
              <a:buChar char=""/>
              <a:tabLst>
                <a:tab pos="354965" algn="l"/>
                <a:tab pos="355600" algn="l"/>
              </a:tabLst>
            </a:pPr>
            <a:r>
              <a:rPr sz="2800" spc="-10" dirty="0" err="1">
                <a:latin typeface="Calibri"/>
                <a:cs typeface="Calibri"/>
              </a:rPr>
              <a:t>Automação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de </a:t>
            </a:r>
            <a:r>
              <a:rPr sz="2800" spc="-15" dirty="0">
                <a:latin typeface="Calibri"/>
                <a:cs typeface="Calibri"/>
              </a:rPr>
              <a:t>todo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ciclo de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vida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das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transferências</a:t>
            </a:r>
            <a:endParaRPr sz="28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Clr>
                <a:srgbClr val="FD9223"/>
              </a:buClr>
              <a:buSzPct val="64285"/>
              <a:buFont typeface="Wingdings"/>
              <a:buChar char=""/>
              <a:tabLst>
                <a:tab pos="354965" algn="l"/>
                <a:tab pos="355600" algn="l"/>
              </a:tabLst>
            </a:pPr>
            <a:r>
              <a:rPr sz="2800" spc="-15" dirty="0" err="1">
                <a:latin typeface="Calibri"/>
                <a:cs typeface="Calibri"/>
              </a:rPr>
              <a:t>Facilidades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para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fiscalização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e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controle</a:t>
            </a:r>
            <a:endParaRPr sz="28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Clr>
                <a:srgbClr val="FD9223"/>
              </a:buClr>
              <a:buSzPct val="64285"/>
              <a:buFont typeface="Wingdings"/>
              <a:buChar char=""/>
              <a:tabLst>
                <a:tab pos="354965" algn="l"/>
                <a:tab pos="355600" algn="l"/>
              </a:tabLst>
            </a:pPr>
            <a:r>
              <a:rPr sz="2800" spc="-15" dirty="0" err="1">
                <a:latin typeface="Calibri"/>
                <a:cs typeface="Calibri"/>
              </a:rPr>
              <a:t>Simplificação</a:t>
            </a:r>
            <a:r>
              <a:rPr sz="2800" spc="-15" dirty="0">
                <a:latin typeface="Calibri"/>
                <a:cs typeface="Calibri"/>
              </a:rPr>
              <a:t>/agilização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de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procedimentos</a:t>
            </a:r>
            <a:endParaRPr sz="28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Clr>
                <a:srgbClr val="FD9223"/>
              </a:buClr>
              <a:buSzPct val="64285"/>
              <a:buFont typeface="Wingdings"/>
              <a:buChar char=""/>
              <a:tabLst>
                <a:tab pos="354965" algn="l"/>
                <a:tab pos="355600" algn="l"/>
              </a:tabLst>
            </a:pPr>
            <a:r>
              <a:rPr sz="2800" spc="-15" dirty="0" err="1">
                <a:latin typeface="Calibri"/>
                <a:cs typeface="Calibri"/>
              </a:rPr>
              <a:t>Suporte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à</a:t>
            </a:r>
            <a:r>
              <a:rPr sz="2800" spc="-20" dirty="0">
                <a:latin typeface="Calibri"/>
                <a:cs typeface="Calibri"/>
              </a:rPr>
              <a:t> Padronização</a:t>
            </a:r>
            <a:endParaRPr sz="2800" dirty="0">
              <a:latin typeface="Calibri"/>
              <a:cs typeface="Calibri"/>
            </a:endParaRPr>
          </a:p>
          <a:p>
            <a:pPr marL="354965" marR="5080" indent="-342900">
              <a:lnSpc>
                <a:spcPct val="160100"/>
              </a:lnSpc>
              <a:spcBef>
                <a:spcPts val="665"/>
              </a:spcBef>
              <a:buClr>
                <a:srgbClr val="FD9223"/>
              </a:buClr>
              <a:buSzPct val="64285"/>
              <a:buFont typeface="Wingdings"/>
              <a:buChar char=""/>
              <a:tabLst>
                <a:tab pos="354965" algn="l"/>
                <a:tab pos="355600" algn="l"/>
              </a:tabLst>
            </a:pPr>
            <a:r>
              <a:rPr sz="2800" spc="-10" dirty="0">
                <a:latin typeface="Calibri"/>
                <a:cs typeface="Calibri"/>
              </a:rPr>
              <a:t>Link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com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os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demais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sistemas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estruturadores</a:t>
            </a:r>
            <a:r>
              <a:rPr sz="2800" spc="4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(CAUC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/ SIAFI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Receita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Federal,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etc...)</a:t>
            </a:r>
            <a:endParaRPr sz="2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42802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4D2928-7879-CF93-D0CD-661419DE0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972" y="963839"/>
            <a:ext cx="8447314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pt-BR" sz="3100" dirty="0">
                <a:solidFill>
                  <a:schemeClr val="accent4"/>
                </a:solidFill>
              </a:rPr>
              <a:t>SICONV</a:t>
            </a:r>
            <a:r>
              <a:rPr lang="pt-BR" dirty="0"/>
              <a:t> ...      </a:t>
            </a:r>
            <a:r>
              <a:rPr lang="pt-BR" dirty="0">
                <a:solidFill>
                  <a:srgbClr val="00B050"/>
                </a:solidFill>
              </a:rPr>
              <a:t>PLATAFORMA MAIS BRASIL </a:t>
            </a:r>
            <a:r>
              <a:rPr lang="pt-BR" dirty="0"/>
              <a:t>...       </a:t>
            </a:r>
            <a:br>
              <a:rPr lang="pt-BR" dirty="0"/>
            </a:br>
            <a:r>
              <a:rPr lang="pt-BR" dirty="0"/>
              <a:t>  </a:t>
            </a:r>
            <a:br>
              <a:rPr lang="pt-BR" dirty="0"/>
            </a:br>
            <a:r>
              <a:rPr lang="pt-BR" sz="4900" dirty="0">
                <a:solidFill>
                  <a:schemeClr val="accent1"/>
                </a:solidFill>
              </a:rPr>
              <a:t>TRANSFEREGOV.BR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07B0461E-DF1E-FD1B-57E6-FA045E8FA3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750" t="13333" r="5000" b="53858"/>
          <a:stretch/>
        </p:blipFill>
        <p:spPr>
          <a:xfrm>
            <a:off x="286159" y="3135087"/>
            <a:ext cx="11787414" cy="2383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884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850AB2-D04A-4778-69D0-A38BEF57D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097486" cy="1325563"/>
          </a:xfrm>
        </p:spPr>
        <p:txBody>
          <a:bodyPr/>
          <a:lstStyle/>
          <a:p>
            <a:r>
              <a:rPr lang="pt-BR" dirty="0"/>
              <a:t>MELHOROU MUITO ... MAS QUAIS AS DORES</a:t>
            </a:r>
          </a:p>
        </p:txBody>
      </p:sp>
      <p:pic>
        <p:nvPicPr>
          <p:cNvPr id="1026" name="Picture 2" descr="Dor de estômago, desenhos animados, ilustração vetorial">
            <a:extLst>
              <a:ext uri="{FF2B5EF4-FFF2-40B4-BE49-F238E27FC236}">
                <a16:creationId xmlns:a16="http://schemas.microsoft.com/office/drawing/2014/main" id="{8EE0F4D2-A7CC-D12E-20E7-0E30D51FE6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04" r="20449"/>
          <a:stretch/>
        </p:blipFill>
        <p:spPr bwMode="auto">
          <a:xfrm>
            <a:off x="6901542" y="3938132"/>
            <a:ext cx="1423385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esenho Animado Garotinha Fica Com Dor De Cabeça Ilustração do Vetor -  Ilustração de branco, frio: 169736244">
            <a:extLst>
              <a:ext uri="{FF2B5EF4-FFF2-40B4-BE49-F238E27FC236}">
                <a16:creationId xmlns:a16="http://schemas.microsoft.com/office/drawing/2014/main" id="{C00A57E4-C322-1501-ED3A-849592C0F0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1229" y="1690688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esign PNG E SVG De Ícone De Saúde De Dor De Cabeça De Remédio Para  Camisetas">
            <a:extLst>
              <a:ext uri="{FF2B5EF4-FFF2-40B4-BE49-F238E27FC236}">
                <a16:creationId xmlns:a16="http://schemas.microsoft.com/office/drawing/2014/main" id="{11DEE045-69BE-7271-77D5-D0ADCB1593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761" y="1795007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13,147,893 Ilustrações de Dor de cabeça | Depositphotos">
            <a:extLst>
              <a:ext uri="{FF2B5EF4-FFF2-40B4-BE49-F238E27FC236}">
                <a16:creationId xmlns:a16="http://schemas.microsoft.com/office/drawing/2014/main" id="{5849E3F5-EEF7-369A-617E-6A97564C74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5266" y="4152444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831554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atadareuni_x00e3_o xmlns="73bf6cf8-edec-4cdf-bf01-59379a8590eb" xsi:nil="true"/>
    <TaxCatchAll xmlns="cd5f033b-d343-4201-a486-5cdad6c5a311" xsi:nil="true"/>
    <Assunto_x0020_da_x0020_reuni_x00e3_o xmlns="73bf6cf8-edec-4cdf-bf01-59379a8590eb" xsi:nil="true"/>
    <lcf76f155ced4ddcb4097134ff3c332f xmlns="73bf6cf8-edec-4cdf-bf01-59379a8590eb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26D6E9B91A6C104E922FEF17F7207026" ma:contentTypeVersion="20" ma:contentTypeDescription="Crie um novo documento." ma:contentTypeScope="" ma:versionID="0755adf983ae106f1f34dd247aa65315">
  <xsd:schema xmlns:xsd="http://www.w3.org/2001/XMLSchema" xmlns:xs="http://www.w3.org/2001/XMLSchema" xmlns:p="http://schemas.microsoft.com/office/2006/metadata/properties" xmlns:ns2="73bf6cf8-edec-4cdf-bf01-59379a8590eb" xmlns:ns3="cd5f033b-d343-4201-a486-5cdad6c5a311" targetNamespace="http://schemas.microsoft.com/office/2006/metadata/properties" ma:root="true" ma:fieldsID="d8edb83b2bc7fd9c79ef777f478b6843" ns2:_="" ns3:_="">
    <xsd:import namespace="73bf6cf8-edec-4cdf-bf01-59379a8590eb"/>
    <xsd:import namespace="cd5f033b-d343-4201-a486-5cdad6c5a31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Assunto_x0020_da_x0020_reuni_x00e3_o" minOccurs="0"/>
                <xsd:element ref="ns2:Datadareuni_x00e3_o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bf6cf8-edec-4cdf-bf01-59379a8590e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Assunto_x0020_da_x0020_reuni_x00e3_o" ma:index="13" nillable="true" ma:displayName="Assunto da reunião" ma:internalName="Assunto_x0020_da_x0020_reuni_x00e3_o">
      <xsd:simpleType>
        <xsd:restriction base="dms:Text">
          <xsd:maxLength value="255"/>
        </xsd:restriction>
      </xsd:simpleType>
    </xsd:element>
    <xsd:element name="Datadareuni_x00e3_o" ma:index="14" nillable="true" ma:displayName="Data da reunião" ma:format="DateTime" ma:internalName="Datadareuni_x00e3_o">
      <xsd:simpleType>
        <xsd:restriction base="dms:DateTime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AutoTags" ma:index="18" nillable="true" ma:displayName="Tags" ma:internalName="MediaServiceAutoTags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3" nillable="true" ma:taxonomy="true" ma:internalName="lcf76f155ced4ddcb4097134ff3c332f" ma:taxonomyFieldName="MediaServiceImageTags" ma:displayName="Marcações de imagem" ma:readOnly="false" ma:fieldId="{5cf76f15-5ced-4ddc-b409-7134ff3c332f}" ma:taxonomyMulti="true" ma:sspId="bf897d17-34fd-4a01-8f80-908009a6c4a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5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5f033b-d343-4201-a486-5cdad6c5a31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f1f2d62a-58c7-4502-9df1-c846eaae1ffa}" ma:internalName="TaxCatchAll" ma:showField="CatchAllData" ma:web="cd5f033b-d343-4201-a486-5cdad6c5a31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88C2FFC-9D10-4AE8-BAE7-D2202435864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EC8C06F-517D-465E-A160-B319008EB343}">
  <ds:schemaRefs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schemas.microsoft.com/office/2006/documentManagement/types"/>
    <ds:schemaRef ds:uri="http://purl.org/dc/elements/1.1/"/>
    <ds:schemaRef ds:uri="http://purl.org/dc/terms/"/>
    <ds:schemaRef ds:uri="http://schemas.openxmlformats.org/package/2006/metadata/core-properties"/>
    <ds:schemaRef ds:uri="cd5f033b-d343-4201-a486-5cdad6c5a311"/>
    <ds:schemaRef ds:uri="73bf6cf8-edec-4cdf-bf01-59379a8590eb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E3A01270-DAA6-4F5D-8002-BCB2AED1854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3bf6cf8-edec-4cdf-bf01-59379a8590eb"/>
    <ds:schemaRef ds:uri="cd5f033b-d343-4201-a486-5cdad6c5a31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479</Words>
  <Application>Microsoft Office PowerPoint</Application>
  <PresentationFormat>Widescreen</PresentationFormat>
  <Paragraphs>55</Paragraphs>
  <Slides>21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8" baseType="lpstr">
      <vt:lpstr>Aptos</vt:lpstr>
      <vt:lpstr>Arial</vt:lpstr>
      <vt:lpstr>Calibri</vt:lpstr>
      <vt:lpstr>Calibri Light</vt:lpstr>
      <vt:lpstr>Myriad Pro</vt:lpstr>
      <vt:lpstr>Wingdings</vt:lpstr>
      <vt:lpstr>Tema do Office</vt:lpstr>
      <vt:lpstr>CELEBRAÇÃO E EXECUÇÃO</vt:lpstr>
      <vt:lpstr>NÃO HÁ DUVIDA QUE O MROSC VEIO PARA AJUDAR E MUITO !!!</vt:lpstr>
      <vt:lpstr>REGRAS ESPECIFICAS PARA OSC´s</vt:lpstr>
      <vt:lpstr>COMO ERAM FEITAS AS ANALISES  DE PROJETOS  E CELEBRAÇÃO DE  PARCERIAS E CONVENIOS  ANTES? </vt:lpstr>
      <vt:lpstr>Apresentação do PowerPoint</vt:lpstr>
      <vt:lpstr>Apresentação do PowerPoint</vt:lpstr>
      <vt:lpstr>Foi decido que deveria ser informatizado</vt:lpstr>
      <vt:lpstr>SICONV ...      PLATAFORMA MAIS BRASIL ...           TRANSFEREGOV.BR</vt:lpstr>
      <vt:lpstr>MELHOROU MUITO ... MAS QUAIS AS DORES</vt:lpstr>
      <vt:lpstr>Apresentação do PowerPoint</vt:lpstr>
      <vt:lpstr>Apresentação do PowerPoint</vt:lpstr>
      <vt:lpstr>O QUE ACONTECE ???</vt:lpstr>
      <vt:lpstr>CAPACITAÇÃO....</vt:lpstr>
      <vt:lpstr>Apresentação do PowerPoint</vt:lpstr>
      <vt:lpstr>Apresentação do PowerPoint</vt:lpstr>
      <vt:lpstr>Apresentação do PowerPoint</vt:lpstr>
      <vt:lpstr>Apresentação do PowerPoint</vt:lpstr>
      <vt:lpstr>DEMORA PARA  ATENDER AJUSTES DO PLANO DE  TRABALHO</vt:lpstr>
      <vt:lpstr>OUTROS DOCUMENTOS EXIGIDOS</vt:lpstr>
      <vt:lpstr>Apresentação do PowerPoint</vt:lpstr>
      <vt:lpstr>Obrigada!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Giordano Macena do Espirito Santo</dc:creator>
  <cp:lastModifiedBy>Gabriele Nunes</cp:lastModifiedBy>
  <cp:revision>7</cp:revision>
  <dcterms:created xsi:type="dcterms:W3CDTF">2024-04-18T14:56:12Z</dcterms:created>
  <dcterms:modified xsi:type="dcterms:W3CDTF">2024-06-18T14:16:08Z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0x01010026D6E9B91A6C104E922FEF17F7207026</vt:lpwstr>
  </property>
  <property fmtid="{D5CDD505-2E9C-101B-9397-08002B2CF9AE}" pid="3" name="MediaServiceImageTags">
    <vt:lpwstr/>
  </property>
</Properties>
</file>