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60" r:id="rId5"/>
    <p:sldId id="614" r:id="rId6"/>
    <p:sldId id="258" r:id="rId7"/>
    <p:sldId id="259" r:id="rId8"/>
    <p:sldId id="261" r:id="rId9"/>
    <p:sldId id="633" r:id="rId10"/>
    <p:sldId id="612" r:id="rId11"/>
    <p:sldId id="626" r:id="rId12"/>
    <p:sldId id="625" r:id="rId13"/>
    <p:sldId id="627" r:id="rId14"/>
    <p:sldId id="628" r:id="rId15"/>
    <p:sldId id="632" r:id="rId16"/>
    <p:sldId id="262" r:id="rId17"/>
    <p:sldId id="263" r:id="rId18"/>
    <p:sldId id="613" r:id="rId19"/>
    <p:sldId id="265" r:id="rId20"/>
    <p:sldId id="266" r:id="rId21"/>
    <p:sldId id="629" r:id="rId22"/>
    <p:sldId id="634" r:id="rId23"/>
    <p:sldId id="631" r:id="rId24"/>
    <p:sldId id="581" r:id="rId25"/>
    <p:sldId id="26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3AF"/>
    <a:srgbClr val="FF1842"/>
    <a:srgbClr val="173DFF"/>
    <a:srgbClr val="7A95BE"/>
    <a:srgbClr val="FF0000"/>
    <a:srgbClr val="009E2D"/>
    <a:srgbClr val="FFCF00"/>
    <a:srgbClr val="008000"/>
    <a:srgbClr val="00D2A0"/>
    <a:srgbClr val="008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2EBF8B-21EA-B1AF-41DF-E41447B7F269}" v="1640" dt="2024-07-22T23:00:42.170"/>
    <p1510:client id="{628FEEC4-2FAA-502C-60BC-DB0D4C2A5382}" v="183" dt="2024-07-23T13:42:16.160"/>
    <p1510:client id="{F26101E6-9434-7893-A337-395B052BAECC}" v="623" dt="2024-07-22T19:25:58.671"/>
  </p1510:revLst>
</p1510:revInfo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45" autoAdjust="0"/>
  </p:normalViewPr>
  <p:slideViewPr>
    <p:cSldViewPr snapToGrid="0">
      <p:cViewPr varScale="1">
        <p:scale>
          <a:sx n="109" d="100"/>
          <a:sy n="109" d="100"/>
        </p:scale>
        <p:origin x="84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72683-BB6C-40E3-AF31-5C08855255DC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788DB-C15A-46D6-9E55-5C7F99CA99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042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55626-DAAA-4DDB-B6AC-F7D8116A26F9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E6EDE-3BF1-4AF2-99F1-D23B86F05E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13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52202b17bc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252202b17bc_1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g252202b17bc_1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2202b17bc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252202b17bc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g252202b17bc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52202b17bc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52202b17bc_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252202b17bc_1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52202b17bc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52202b17bc_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252202b17bc_1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3508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52202b17bc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52202b17bc_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252202b17bc_1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877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52202b17bc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52202b17bc_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252202b17bc_1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96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0110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9838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7761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77913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1095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3ACE98C1-24AE-231F-8F31-2D16C9982CA7}"/>
              </a:ext>
            </a:extLst>
          </p:cNvPr>
          <p:cNvSpPr/>
          <p:nvPr userDrawn="1"/>
        </p:nvSpPr>
        <p:spPr>
          <a:xfrm>
            <a:off x="-1" y="876300"/>
            <a:ext cx="10930891" cy="472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73C733-EC4A-5C47-A06D-86587C763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610775-89FB-E1B4-08C6-08B66968D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041ABFC-9810-754D-6933-5082745592BF}"/>
              </a:ext>
            </a:extLst>
          </p:cNvPr>
          <p:cNvGrpSpPr/>
          <p:nvPr userDrawn="1"/>
        </p:nvGrpSpPr>
        <p:grpSpPr>
          <a:xfrm>
            <a:off x="11702934" y="0"/>
            <a:ext cx="489066" cy="6858001"/>
            <a:chOff x="11702934" y="0"/>
            <a:chExt cx="489066" cy="6858001"/>
          </a:xfrm>
        </p:grpSpPr>
        <p:pic>
          <p:nvPicPr>
            <p:cNvPr id="11" name="Imagem 10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89E5ECD1-E006-7ECA-1C2F-567D648AB1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9385875" y="2317061"/>
              <a:ext cx="5123186" cy="489064"/>
            </a:xfrm>
            <a:prstGeom prst="rect">
              <a:avLst/>
            </a:prstGeom>
          </p:spPr>
        </p:pic>
        <p:pic>
          <p:nvPicPr>
            <p:cNvPr id="12" name="Imagem 11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814E44F0-AC57-9DD3-2358-7DB44978D4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10455332" y="5121336"/>
              <a:ext cx="2984267" cy="489063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8F144AE-EACD-CDC3-B058-DE049E8EBE41}"/>
              </a:ext>
            </a:extLst>
          </p:cNvPr>
          <p:cNvGrpSpPr/>
          <p:nvPr userDrawn="1"/>
        </p:nvGrpSpPr>
        <p:grpSpPr>
          <a:xfrm rot="16200000">
            <a:off x="3184468" y="3184466"/>
            <a:ext cx="489066" cy="6858001"/>
            <a:chOff x="838197" y="-288926"/>
            <a:chExt cx="489066" cy="6858001"/>
          </a:xfrm>
        </p:grpSpPr>
        <p:pic>
          <p:nvPicPr>
            <p:cNvPr id="14" name="Imagem 13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60623B17-433E-2E42-52C0-A5A6D6E703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-1478862" y="2028135"/>
              <a:ext cx="5123186" cy="489064"/>
            </a:xfrm>
            <a:prstGeom prst="rect">
              <a:avLst/>
            </a:prstGeom>
          </p:spPr>
        </p:pic>
        <p:pic>
          <p:nvPicPr>
            <p:cNvPr id="15" name="Imagem 14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36C8A5D5-6973-1BD8-1AC9-CE3D0E7AF7A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-409405" y="4832410"/>
              <a:ext cx="2984267" cy="489063"/>
            </a:xfrm>
            <a:prstGeom prst="rect">
              <a:avLst/>
            </a:prstGeom>
          </p:spPr>
        </p:pic>
      </p:grpSp>
      <p:pic>
        <p:nvPicPr>
          <p:cNvPr id="17" name="Imagem 16" descr="Uma imagem contendo Ícone&#10;&#10;Descrição gerada automaticamente">
            <a:extLst>
              <a:ext uri="{FF2B5EF4-FFF2-40B4-BE49-F238E27FC236}">
                <a16:creationId xmlns:a16="http://schemas.microsoft.com/office/drawing/2014/main" id="{D6298B50-789A-93DD-4202-6A5E912A27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0044" y="5959370"/>
            <a:ext cx="3300847" cy="6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11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8697CE8-20FC-CA23-3CA9-95699A91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8F46EF4-9D93-BD40-A5C1-3BFD4EFD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E899894-71F3-41EC-3ABB-0B85F739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EAC6615-52AF-1500-9CE6-295B68DB4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>
            <a:lvl1pPr>
              <a:defRPr b="1">
                <a:latin typeface="Myriad Pro" panose="020B0503030403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78308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0BE7983-26BD-CCDB-1F0A-696945F57737}"/>
              </a:ext>
            </a:extLst>
          </p:cNvPr>
          <p:cNvGrpSpPr/>
          <p:nvPr userDrawn="1"/>
        </p:nvGrpSpPr>
        <p:grpSpPr>
          <a:xfrm>
            <a:off x="11702934" y="0"/>
            <a:ext cx="489066" cy="6858001"/>
            <a:chOff x="11702934" y="0"/>
            <a:chExt cx="489066" cy="6858001"/>
          </a:xfrm>
        </p:grpSpPr>
        <p:pic>
          <p:nvPicPr>
            <p:cNvPr id="5" name="Imagem 4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725D1C72-5707-4B83-A53C-20B35A5F3B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9385875" y="2317061"/>
              <a:ext cx="5123186" cy="489064"/>
            </a:xfrm>
            <a:prstGeom prst="rect">
              <a:avLst/>
            </a:prstGeom>
          </p:spPr>
        </p:pic>
        <p:pic>
          <p:nvPicPr>
            <p:cNvPr id="6" name="Imagem 5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CBC02E07-3B13-1AAE-9960-09AA6FD785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10455332" y="5121336"/>
              <a:ext cx="2984267" cy="489063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123B96EF-CC37-44EA-AA6F-3B1BBA806BC9}"/>
              </a:ext>
            </a:extLst>
          </p:cNvPr>
          <p:cNvGrpSpPr/>
          <p:nvPr userDrawn="1"/>
        </p:nvGrpSpPr>
        <p:grpSpPr>
          <a:xfrm rot="16200000">
            <a:off x="3184468" y="3184466"/>
            <a:ext cx="489066" cy="6858001"/>
            <a:chOff x="838197" y="-288926"/>
            <a:chExt cx="489066" cy="6858001"/>
          </a:xfrm>
        </p:grpSpPr>
        <p:pic>
          <p:nvPicPr>
            <p:cNvPr id="7" name="Imagem 6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B35C9982-5768-960A-A863-776F5D11F1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-1478862" y="2028135"/>
              <a:ext cx="5123186" cy="489064"/>
            </a:xfrm>
            <a:prstGeom prst="rect">
              <a:avLst/>
            </a:prstGeom>
          </p:spPr>
        </p:pic>
        <p:pic>
          <p:nvPicPr>
            <p:cNvPr id="8" name="Imagem 7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4087F2D9-A431-17ED-54D6-A5F3384CC1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-409405" y="4832410"/>
              <a:ext cx="2984267" cy="489063"/>
            </a:xfrm>
            <a:prstGeom prst="rect">
              <a:avLst/>
            </a:prstGeom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DED463D8-8439-A651-2429-2DE49DF36C7B}"/>
              </a:ext>
            </a:extLst>
          </p:cNvPr>
          <p:cNvSpPr/>
          <p:nvPr userDrawn="1"/>
        </p:nvSpPr>
        <p:spPr>
          <a:xfrm>
            <a:off x="0" y="1257300"/>
            <a:ext cx="10693400" cy="434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Uma imagem contendo Ícone&#10;&#10;Descrição gerada automaticamente">
            <a:extLst>
              <a:ext uri="{FF2B5EF4-FFF2-40B4-BE49-F238E27FC236}">
                <a16:creationId xmlns:a16="http://schemas.microsoft.com/office/drawing/2014/main" id="{B19F2B99-E145-7522-9644-787DF25B1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0044" y="5959370"/>
            <a:ext cx="3300847" cy="654096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D37DA8C-A0D7-A283-AE5B-3F41AEA5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9110"/>
            <a:ext cx="10515600" cy="2059781"/>
          </a:xfrm>
        </p:spPr>
        <p:txBody>
          <a:bodyPr>
            <a:normAutofit/>
          </a:bodyPr>
          <a:lstStyle>
            <a:lvl1pPr>
              <a:defRPr sz="2800" b="1">
                <a:latin typeface="Myriad Pro" panose="020B0503030403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19213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0BE7983-26BD-CCDB-1F0A-696945F57737}"/>
              </a:ext>
            </a:extLst>
          </p:cNvPr>
          <p:cNvGrpSpPr/>
          <p:nvPr userDrawn="1"/>
        </p:nvGrpSpPr>
        <p:grpSpPr>
          <a:xfrm>
            <a:off x="11955926" y="0"/>
            <a:ext cx="236074" cy="6858001"/>
            <a:chOff x="11702934" y="0"/>
            <a:chExt cx="489066" cy="6858001"/>
          </a:xfrm>
        </p:grpSpPr>
        <p:pic>
          <p:nvPicPr>
            <p:cNvPr id="5" name="Imagem 4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725D1C72-5707-4B83-A53C-20B35A5F3B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9385875" y="2317061"/>
              <a:ext cx="5123186" cy="489064"/>
            </a:xfrm>
            <a:prstGeom prst="rect">
              <a:avLst/>
            </a:prstGeom>
          </p:spPr>
        </p:pic>
        <p:pic>
          <p:nvPicPr>
            <p:cNvPr id="6" name="Imagem 5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CBC02E07-3B13-1AAE-9960-09AA6FD785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10455332" y="5121336"/>
              <a:ext cx="2984267" cy="489063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123B96EF-CC37-44EA-AA6F-3B1BBA806BC9}"/>
              </a:ext>
            </a:extLst>
          </p:cNvPr>
          <p:cNvGrpSpPr/>
          <p:nvPr userDrawn="1"/>
        </p:nvGrpSpPr>
        <p:grpSpPr>
          <a:xfrm rot="16200000">
            <a:off x="5969002" y="635000"/>
            <a:ext cx="254000" cy="12192000"/>
            <a:chOff x="838197" y="-288926"/>
            <a:chExt cx="489066" cy="6858001"/>
          </a:xfrm>
        </p:grpSpPr>
        <p:pic>
          <p:nvPicPr>
            <p:cNvPr id="7" name="Imagem 6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B35C9982-5768-960A-A863-776F5D11F1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-1478862" y="2028135"/>
              <a:ext cx="5123186" cy="489064"/>
            </a:xfrm>
            <a:prstGeom prst="rect">
              <a:avLst/>
            </a:prstGeom>
          </p:spPr>
        </p:pic>
        <p:pic>
          <p:nvPicPr>
            <p:cNvPr id="8" name="Imagem 7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4087F2D9-A431-17ED-54D6-A5F3384CC1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-409405" y="4832410"/>
              <a:ext cx="2984267" cy="489063"/>
            </a:xfrm>
            <a:prstGeom prst="rect">
              <a:avLst/>
            </a:prstGeom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DED463D8-8439-A651-2429-2DE49DF36C7B}"/>
              </a:ext>
            </a:extLst>
          </p:cNvPr>
          <p:cNvSpPr/>
          <p:nvPr userDrawn="1"/>
        </p:nvSpPr>
        <p:spPr>
          <a:xfrm>
            <a:off x="1371600" y="1257300"/>
            <a:ext cx="9448800" cy="3865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Uma imagem contendo Ícone&#10;&#10;Descrição gerada automaticamente">
            <a:extLst>
              <a:ext uri="{FF2B5EF4-FFF2-40B4-BE49-F238E27FC236}">
                <a16:creationId xmlns:a16="http://schemas.microsoft.com/office/drawing/2014/main" id="{B19F2B99-E145-7522-9644-787DF25B1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45577" y="5448166"/>
            <a:ext cx="3300847" cy="654096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D37DA8C-A0D7-A283-AE5B-3F41AEA5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800" y="2399110"/>
            <a:ext cx="8280400" cy="2059781"/>
          </a:xfrm>
        </p:spPr>
        <p:txBody>
          <a:bodyPr>
            <a:normAutofit/>
          </a:bodyPr>
          <a:lstStyle>
            <a:lvl1pPr algn="ctr">
              <a:defRPr sz="2800" b="1">
                <a:latin typeface="Myriad Pro" panose="020B0503030403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622959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174CD72-6790-8172-379C-59C6683876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08775"/>
            <a:ext cx="12192000" cy="1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23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FC0F578A-E2D7-9B52-9074-922EB5187363}"/>
              </a:ext>
            </a:extLst>
          </p:cNvPr>
          <p:cNvGrpSpPr/>
          <p:nvPr userDrawn="1"/>
        </p:nvGrpSpPr>
        <p:grpSpPr>
          <a:xfrm>
            <a:off x="11911359" y="0"/>
            <a:ext cx="381000" cy="6858001"/>
            <a:chOff x="11702934" y="0"/>
            <a:chExt cx="489066" cy="6858001"/>
          </a:xfrm>
        </p:grpSpPr>
        <p:pic>
          <p:nvPicPr>
            <p:cNvPr id="10" name="Imagem 9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93C59C27-14E8-6EAA-D5BD-1AE784E073F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9385875" y="2317061"/>
              <a:ext cx="5123186" cy="489064"/>
            </a:xfrm>
            <a:prstGeom prst="rect">
              <a:avLst/>
            </a:prstGeom>
          </p:spPr>
        </p:pic>
        <p:pic>
          <p:nvPicPr>
            <p:cNvPr id="11" name="Imagem 10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258F7262-8954-E6E3-2634-66B0F56523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10455332" y="5121336"/>
              <a:ext cx="2984267" cy="489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797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B57C-0CBF-3049-B4D4-DDB653D1F03D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08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Myriad Pro" panose="020B0503030403020204" pitchFamily="34" charset="0"/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B57C-0CBF-3049-B4D4-DDB653D1F03D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55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B57C-0CBF-3049-B4D4-DDB653D1F03D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09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B57C-0CBF-3049-B4D4-DDB653D1F03D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32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B57C-0CBF-3049-B4D4-DDB653D1F03D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1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3ACE98C1-24AE-231F-8F31-2D16C9982CA7}"/>
              </a:ext>
            </a:extLst>
          </p:cNvPr>
          <p:cNvSpPr/>
          <p:nvPr userDrawn="1"/>
        </p:nvSpPr>
        <p:spPr>
          <a:xfrm>
            <a:off x="-1" y="876300"/>
            <a:ext cx="10930891" cy="472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73C733-EC4A-5C47-A06D-86587C763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610775-89FB-E1B4-08C6-08B66968D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041ABFC-9810-754D-6933-5082745592BF}"/>
              </a:ext>
            </a:extLst>
          </p:cNvPr>
          <p:cNvGrpSpPr/>
          <p:nvPr userDrawn="1"/>
        </p:nvGrpSpPr>
        <p:grpSpPr>
          <a:xfrm>
            <a:off x="11702934" y="0"/>
            <a:ext cx="489066" cy="6858001"/>
            <a:chOff x="11702934" y="0"/>
            <a:chExt cx="489066" cy="6858001"/>
          </a:xfrm>
        </p:grpSpPr>
        <p:pic>
          <p:nvPicPr>
            <p:cNvPr id="11" name="Imagem 10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89E5ECD1-E006-7ECA-1C2F-567D648AB1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9385875" y="2317061"/>
              <a:ext cx="5123186" cy="489064"/>
            </a:xfrm>
            <a:prstGeom prst="rect">
              <a:avLst/>
            </a:prstGeom>
          </p:spPr>
        </p:pic>
        <p:pic>
          <p:nvPicPr>
            <p:cNvPr id="12" name="Imagem 11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814E44F0-AC57-9DD3-2358-7DB44978D4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10455332" y="5121336"/>
              <a:ext cx="2984267" cy="489063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2B3DF69-9028-096C-F55F-8DF8C30AADA5}"/>
              </a:ext>
            </a:extLst>
          </p:cNvPr>
          <p:cNvGrpSpPr/>
          <p:nvPr userDrawn="1"/>
        </p:nvGrpSpPr>
        <p:grpSpPr>
          <a:xfrm>
            <a:off x="0" y="0"/>
            <a:ext cx="6858001" cy="489065"/>
            <a:chOff x="1" y="1"/>
            <a:chExt cx="6858001" cy="489065"/>
          </a:xfrm>
        </p:grpSpPr>
        <p:pic>
          <p:nvPicPr>
            <p:cNvPr id="14" name="Imagem 13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60623B17-433E-2E42-52C0-A5A6D6E703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>
              <a:off x="1" y="1"/>
              <a:ext cx="5123186" cy="489064"/>
            </a:xfrm>
            <a:prstGeom prst="rect">
              <a:avLst/>
            </a:prstGeom>
          </p:spPr>
        </p:pic>
        <p:pic>
          <p:nvPicPr>
            <p:cNvPr id="15" name="Imagem 14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36C8A5D5-6973-1BD8-1AC9-CE3D0E7AF7A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>
              <a:off x="3873735" y="3"/>
              <a:ext cx="2984267" cy="489063"/>
            </a:xfrm>
            <a:prstGeom prst="rect">
              <a:avLst/>
            </a:prstGeom>
          </p:spPr>
        </p:pic>
      </p:grpSp>
      <p:pic>
        <p:nvPicPr>
          <p:cNvPr id="17" name="Imagem 16" descr="Uma imagem contendo Ícone&#10;&#10;Descrição gerada automaticamente">
            <a:extLst>
              <a:ext uri="{FF2B5EF4-FFF2-40B4-BE49-F238E27FC236}">
                <a16:creationId xmlns:a16="http://schemas.microsoft.com/office/drawing/2014/main" id="{D6298B50-789A-93DD-4202-6A5E912A27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0044" y="5959370"/>
            <a:ext cx="3300847" cy="6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1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0573EFE-8E6B-0CAE-8BFF-7F35E126F8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92875"/>
            <a:ext cx="12192000" cy="3651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E73C733-EC4A-5C47-A06D-86587C763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610775-89FB-E1B4-08C6-08B66968D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B1E1B9-822F-AE52-408D-63DAD524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373A24-7BD2-197E-F04F-89256993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FDF899-D9E3-5E80-FCEE-B40657C8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50C71D7-FB77-2890-E15F-EE8306B4DF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365125"/>
          </a:xfrm>
          <a:prstGeom prst="rect">
            <a:avLst/>
          </a:prstGeom>
        </p:spPr>
      </p:pic>
      <p:pic>
        <p:nvPicPr>
          <p:cNvPr id="9" name="Imagem 8" descr="Uma imagem contendo Ícone&#10;&#10;Descrição gerada automaticamente">
            <a:extLst>
              <a:ext uri="{FF2B5EF4-FFF2-40B4-BE49-F238E27FC236}">
                <a16:creationId xmlns:a16="http://schemas.microsoft.com/office/drawing/2014/main" id="{6E2C9A85-5EBA-936C-FDF5-F1D32D1503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45577" y="5486400"/>
            <a:ext cx="3300847" cy="6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26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Gráfico de pizza&#10;&#10;Descrição gerada automaticamente">
            <a:extLst>
              <a:ext uri="{FF2B5EF4-FFF2-40B4-BE49-F238E27FC236}">
                <a16:creationId xmlns:a16="http://schemas.microsoft.com/office/drawing/2014/main" id="{6844AFDD-95A0-DC76-C3D4-DE41DA893F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9582453-A75F-7CFD-EABC-A44287A333CF}"/>
              </a:ext>
            </a:extLst>
          </p:cNvPr>
          <p:cNvSpPr/>
          <p:nvPr userDrawn="1"/>
        </p:nvSpPr>
        <p:spPr>
          <a:xfrm>
            <a:off x="11169533" y="6572596"/>
            <a:ext cx="1022467" cy="294366"/>
          </a:xfrm>
          <a:prstGeom prst="rect">
            <a:avLst/>
          </a:prstGeom>
          <a:solidFill>
            <a:srgbClr val="17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041CB48-59A5-FE51-101D-B6A6D3545F9D}"/>
              </a:ext>
            </a:extLst>
          </p:cNvPr>
          <p:cNvSpPr/>
          <p:nvPr userDrawn="1"/>
        </p:nvSpPr>
        <p:spPr>
          <a:xfrm>
            <a:off x="0" y="6492874"/>
            <a:ext cx="2219498" cy="365125"/>
          </a:xfrm>
          <a:prstGeom prst="rect">
            <a:avLst/>
          </a:prstGeom>
          <a:solidFill>
            <a:srgbClr val="009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9FAD599-B5BE-1924-2366-39BD9A4291E8}"/>
              </a:ext>
            </a:extLst>
          </p:cNvPr>
          <p:cNvSpPr/>
          <p:nvPr userDrawn="1"/>
        </p:nvSpPr>
        <p:spPr>
          <a:xfrm>
            <a:off x="0" y="-14231"/>
            <a:ext cx="12192000" cy="6776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9903A2-F4AD-F390-5FBA-FCC1C885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>
            <a:lvl1pPr>
              <a:defRPr b="1">
                <a:latin typeface="Myriad Pro" panose="020B0503030403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A8C872-185D-9055-6895-210609460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2635"/>
            <a:ext cx="10972800" cy="4673530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093AB8-BA20-BA1C-1077-5704EB08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C256A7-5B40-7524-C6FA-25D6CA5C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8E7F65-E416-A3C1-7A7A-75027EE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C73C533-0E86-9F07-AF06-CF4C2298BAA6}"/>
              </a:ext>
            </a:extLst>
          </p:cNvPr>
          <p:cNvSpPr/>
          <p:nvPr userDrawn="1"/>
        </p:nvSpPr>
        <p:spPr>
          <a:xfrm>
            <a:off x="0" y="1023088"/>
            <a:ext cx="8280000" cy="45719"/>
          </a:xfrm>
          <a:prstGeom prst="rect">
            <a:avLst/>
          </a:prstGeom>
          <a:solidFill>
            <a:srgbClr val="009E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2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Gráfico de pizza&#10;&#10;Descrição gerada automaticamente">
            <a:extLst>
              <a:ext uri="{FF2B5EF4-FFF2-40B4-BE49-F238E27FC236}">
                <a16:creationId xmlns:a16="http://schemas.microsoft.com/office/drawing/2014/main" id="{6844AFDD-95A0-DC76-C3D4-DE41DA893F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9582453-A75F-7CFD-EABC-A44287A333CF}"/>
              </a:ext>
            </a:extLst>
          </p:cNvPr>
          <p:cNvSpPr/>
          <p:nvPr userDrawn="1"/>
        </p:nvSpPr>
        <p:spPr>
          <a:xfrm>
            <a:off x="11169533" y="6572596"/>
            <a:ext cx="1022467" cy="294366"/>
          </a:xfrm>
          <a:prstGeom prst="rect">
            <a:avLst/>
          </a:prstGeom>
          <a:solidFill>
            <a:srgbClr val="17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041CB48-59A5-FE51-101D-B6A6D3545F9D}"/>
              </a:ext>
            </a:extLst>
          </p:cNvPr>
          <p:cNvSpPr/>
          <p:nvPr userDrawn="1"/>
        </p:nvSpPr>
        <p:spPr>
          <a:xfrm>
            <a:off x="0" y="6492874"/>
            <a:ext cx="2219498" cy="365125"/>
          </a:xfrm>
          <a:prstGeom prst="rect">
            <a:avLst/>
          </a:prstGeom>
          <a:solidFill>
            <a:srgbClr val="009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9FAD599-B5BE-1924-2366-39BD9A4291E8}"/>
              </a:ext>
            </a:extLst>
          </p:cNvPr>
          <p:cNvSpPr/>
          <p:nvPr userDrawn="1"/>
        </p:nvSpPr>
        <p:spPr>
          <a:xfrm>
            <a:off x="0" y="-14231"/>
            <a:ext cx="12192000" cy="6776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9903A2-F4AD-F390-5FBA-FCC1C885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>
            <a:lvl1pPr>
              <a:defRPr b="1">
                <a:latin typeface="Myriad Pro" panose="020B0503030403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A8C872-185D-9055-6895-210609460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2635"/>
            <a:ext cx="10972800" cy="4673530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093AB8-BA20-BA1C-1077-5704EB08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C256A7-5B40-7524-C6FA-25D6CA5C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8E7F65-E416-A3C1-7A7A-75027EE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C73C533-0E86-9F07-AF06-CF4C2298BAA6}"/>
              </a:ext>
            </a:extLst>
          </p:cNvPr>
          <p:cNvSpPr/>
          <p:nvPr userDrawn="1"/>
        </p:nvSpPr>
        <p:spPr>
          <a:xfrm>
            <a:off x="0" y="1023088"/>
            <a:ext cx="8280000" cy="45719"/>
          </a:xfrm>
          <a:prstGeom prst="rect">
            <a:avLst/>
          </a:prstGeom>
          <a:solidFill>
            <a:srgbClr val="009E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Myriad Pro" panose="020B0503030403020204" pitchFamily="34" charset="0"/>
            </a:endParaRPr>
          </a:p>
        </p:txBody>
      </p:sp>
      <p:pic>
        <p:nvPicPr>
          <p:cNvPr id="12" name="Imagem 11" descr="Uma imagem contendo Ícone&#10;&#10;Descrição gerada automaticamente">
            <a:extLst>
              <a:ext uri="{FF2B5EF4-FFF2-40B4-BE49-F238E27FC236}">
                <a16:creationId xmlns:a16="http://schemas.microsoft.com/office/drawing/2014/main" id="{A8DF5461-13C4-66F3-3850-B99E9DDA88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2279" y="6216389"/>
            <a:ext cx="1853350" cy="36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45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Gráfico de pizza&#10;&#10;Descrição gerada automaticamente">
            <a:extLst>
              <a:ext uri="{FF2B5EF4-FFF2-40B4-BE49-F238E27FC236}">
                <a16:creationId xmlns:a16="http://schemas.microsoft.com/office/drawing/2014/main" id="{6844AFDD-95A0-DC76-C3D4-DE41DA893F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9582453-A75F-7CFD-EABC-A44287A333CF}"/>
              </a:ext>
            </a:extLst>
          </p:cNvPr>
          <p:cNvSpPr/>
          <p:nvPr userDrawn="1"/>
        </p:nvSpPr>
        <p:spPr>
          <a:xfrm>
            <a:off x="11169533" y="6572596"/>
            <a:ext cx="1022467" cy="294366"/>
          </a:xfrm>
          <a:prstGeom prst="rect">
            <a:avLst/>
          </a:prstGeom>
          <a:solidFill>
            <a:srgbClr val="17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041CB48-59A5-FE51-101D-B6A6D3545F9D}"/>
              </a:ext>
            </a:extLst>
          </p:cNvPr>
          <p:cNvSpPr/>
          <p:nvPr userDrawn="1"/>
        </p:nvSpPr>
        <p:spPr>
          <a:xfrm>
            <a:off x="0" y="6492874"/>
            <a:ext cx="2219498" cy="365125"/>
          </a:xfrm>
          <a:prstGeom prst="rect">
            <a:avLst/>
          </a:prstGeom>
          <a:solidFill>
            <a:srgbClr val="009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9FAD599-B5BE-1924-2366-39BD9A4291E8}"/>
              </a:ext>
            </a:extLst>
          </p:cNvPr>
          <p:cNvSpPr/>
          <p:nvPr userDrawn="1"/>
        </p:nvSpPr>
        <p:spPr>
          <a:xfrm>
            <a:off x="0" y="-14231"/>
            <a:ext cx="12192000" cy="6776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9903A2-F4AD-F390-5FBA-FCC1C885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>
            <a:lvl1pPr>
              <a:defRPr b="1">
                <a:latin typeface="Myriad Pro" panose="020B0503030403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A8C872-185D-9055-6895-210609460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2635"/>
            <a:ext cx="10972800" cy="4673530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093AB8-BA20-BA1C-1077-5704EB08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C256A7-5B40-7524-C6FA-25D6CA5C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8E7F65-E416-A3C1-7A7A-75027EE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pic>
        <p:nvPicPr>
          <p:cNvPr id="12" name="Imagem 11" descr="Uma imagem contendo Ícone&#10;&#10;Descrição gerada automaticamente">
            <a:extLst>
              <a:ext uri="{FF2B5EF4-FFF2-40B4-BE49-F238E27FC236}">
                <a16:creationId xmlns:a16="http://schemas.microsoft.com/office/drawing/2014/main" id="{A8DF5461-13C4-66F3-3850-B99E9DDA88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2279" y="6216389"/>
            <a:ext cx="1853350" cy="36726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EECD608-CEB9-130A-A929-7FCAB3F9A7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-2306916" y="2246645"/>
            <a:ext cx="4691901" cy="11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9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093AB8-BA20-BA1C-1077-5704EB08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C256A7-5B40-7524-C6FA-25D6CA5C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8E7F65-E416-A3C1-7A7A-75027EE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98C753B-83D9-C443-95D6-C78C001231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08775"/>
            <a:ext cx="12192000" cy="14922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CE700DA-269C-0B5B-DF7F-723C3E26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>
            <a:lvl1pPr>
              <a:defRPr b="1">
                <a:latin typeface="Myriad Pro" panose="020B0503030403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E88E486-5763-D17B-2D19-1A1BC0607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2635"/>
            <a:ext cx="10972800" cy="4673530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40368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093AB8-BA20-BA1C-1077-5704EB08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C256A7-5B40-7524-C6FA-25D6CA5C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8E7F65-E416-A3C1-7A7A-75027EE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EECABD6-564B-36BD-7503-5F631086C71A}"/>
              </a:ext>
            </a:extLst>
          </p:cNvPr>
          <p:cNvGrpSpPr/>
          <p:nvPr userDrawn="1"/>
        </p:nvGrpSpPr>
        <p:grpSpPr>
          <a:xfrm>
            <a:off x="11811000" y="0"/>
            <a:ext cx="381000" cy="6858001"/>
            <a:chOff x="11702934" y="0"/>
            <a:chExt cx="489066" cy="6858001"/>
          </a:xfrm>
        </p:grpSpPr>
        <p:pic>
          <p:nvPicPr>
            <p:cNvPr id="13" name="Imagem 12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5BF6B666-8258-6172-D32B-D0935286EA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9385875" y="2317061"/>
              <a:ext cx="5123186" cy="489064"/>
            </a:xfrm>
            <a:prstGeom prst="rect">
              <a:avLst/>
            </a:prstGeom>
          </p:spPr>
        </p:pic>
        <p:pic>
          <p:nvPicPr>
            <p:cNvPr id="14" name="Imagem 13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B88AF436-F546-EB59-1A07-F36FFA9DD6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10455332" y="5121336"/>
              <a:ext cx="2984267" cy="489063"/>
            </a:xfrm>
            <a:prstGeom prst="rect">
              <a:avLst/>
            </a:prstGeom>
          </p:spPr>
        </p:pic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3A25894A-B758-B7F9-2AB8-0FADD7874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>
            <a:lvl1pPr>
              <a:defRPr b="1">
                <a:latin typeface="Myriad Pro" panose="020B0503030403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93D20E8C-F007-C4C1-61D2-B1414B037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2635"/>
            <a:ext cx="10972800" cy="4673530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25307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093AB8-BA20-BA1C-1077-5704EB08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C256A7-5B40-7524-C6FA-25D6CA5C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8E7F65-E416-A3C1-7A7A-75027EE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20D148C-35FE-5592-86EF-806102F230D3}"/>
              </a:ext>
            </a:extLst>
          </p:cNvPr>
          <p:cNvGrpSpPr/>
          <p:nvPr userDrawn="1"/>
        </p:nvGrpSpPr>
        <p:grpSpPr>
          <a:xfrm>
            <a:off x="-2198" y="0"/>
            <a:ext cx="740236" cy="2210935"/>
            <a:chOff x="-2198" y="0"/>
            <a:chExt cx="740236" cy="2210935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2CA23887-BA4A-ACF6-1B26-0DB877F283C3}"/>
                </a:ext>
              </a:extLst>
            </p:cNvPr>
            <p:cNvSpPr/>
            <p:nvPr userDrawn="1"/>
          </p:nvSpPr>
          <p:spPr>
            <a:xfrm>
              <a:off x="0" y="0"/>
              <a:ext cx="738000" cy="738000"/>
            </a:xfrm>
            <a:prstGeom prst="rect">
              <a:avLst/>
            </a:prstGeom>
            <a:solidFill>
              <a:srgbClr val="FFDF2B"/>
            </a:solidFill>
          </p:spPr>
        </p:sp>
        <p:sp>
          <p:nvSpPr>
            <p:cNvPr id="9" name="AutoShape 5">
              <a:extLst>
                <a:ext uri="{FF2B5EF4-FFF2-40B4-BE49-F238E27FC236}">
                  <a16:creationId xmlns:a16="http://schemas.microsoft.com/office/drawing/2014/main" id="{80F744FC-177E-F81A-B14D-3DCE75774276}"/>
                </a:ext>
              </a:extLst>
            </p:cNvPr>
            <p:cNvSpPr/>
            <p:nvPr userDrawn="1"/>
          </p:nvSpPr>
          <p:spPr>
            <a:xfrm>
              <a:off x="-2198" y="736467"/>
              <a:ext cx="738000" cy="738000"/>
            </a:xfrm>
            <a:prstGeom prst="rect">
              <a:avLst/>
            </a:prstGeom>
            <a:solidFill>
              <a:srgbClr val="0050F5"/>
            </a:solidFill>
          </p:spPr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F115D68B-E0A1-D25B-9C0B-FAEE39F4FCE3}"/>
                </a:ext>
              </a:extLst>
            </p:cNvPr>
            <p:cNvSpPr/>
            <p:nvPr userDrawn="1"/>
          </p:nvSpPr>
          <p:spPr>
            <a:xfrm>
              <a:off x="38" y="1472935"/>
              <a:ext cx="738000" cy="738000"/>
            </a:xfrm>
            <a:prstGeom prst="rect">
              <a:avLst/>
            </a:prstGeom>
            <a:solidFill>
              <a:srgbClr val="FFDF2B"/>
            </a:solidFill>
          </p:spPr>
        </p:sp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5F9E3F86-30A9-E775-4088-093F29E916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-2197" y="736467"/>
              <a:ext cx="738000" cy="738000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C021A363-C378-3557-48E2-EABDFE9FF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38000" cy="738000"/>
            </a:xfrm>
            <a:prstGeom prst="rect">
              <a:avLst/>
            </a:prstGeom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F3EBF71E-AB4F-C256-2DCE-22BE019360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38" y="1472935"/>
              <a:ext cx="738000" cy="738000"/>
            </a:xfrm>
            <a:prstGeom prst="rect">
              <a:avLst/>
            </a:prstGeom>
          </p:spPr>
        </p:pic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60E6E3D6-0D98-F8DA-B223-7CC31B44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854" y="334926"/>
            <a:ext cx="10634546" cy="648000"/>
          </a:xfrm>
        </p:spPr>
        <p:txBody>
          <a:bodyPr/>
          <a:lstStyle>
            <a:lvl1pPr>
              <a:defRPr b="1">
                <a:latin typeface="Myriad Pro" panose="020B0503030403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98273A09-4B23-FFB5-7D12-5307A20D3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854" y="1452635"/>
            <a:ext cx="10634546" cy="4673530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68281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246206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31DB57C-0CBF-3049-B4D4-DDB653D1F03D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10564" y="6246206"/>
            <a:ext cx="5963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0851" y="6246206"/>
            <a:ext cx="7502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41A179C-9CFB-5A4D-8467-2F39C5D5814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4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6" r:id="rId2"/>
    <p:sldLayoutId id="2147483696" r:id="rId3"/>
    <p:sldLayoutId id="2147483697" r:id="rId4"/>
    <p:sldLayoutId id="2147483707" r:id="rId5"/>
    <p:sldLayoutId id="2147483709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650" r:id="rId15"/>
    <p:sldLayoutId id="2147483651" r:id="rId16"/>
    <p:sldLayoutId id="2147483655" r:id="rId17"/>
    <p:sldLayoutId id="2147483663" r:id="rId18"/>
    <p:sldLayoutId id="2147483658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v.br/transferegov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boks 5">
            <a:extLst>
              <a:ext uri="{FF2B5EF4-FFF2-40B4-BE49-F238E27FC236}">
                <a16:creationId xmlns:a16="http://schemas.microsoft.com/office/drawing/2014/main" id="{97DB13B3-8F36-48D9-B793-9160969E3C23}"/>
              </a:ext>
            </a:extLst>
          </p:cNvPr>
          <p:cNvSpPr txBox="1"/>
          <p:nvPr/>
        </p:nvSpPr>
        <p:spPr>
          <a:xfrm>
            <a:off x="442452" y="698089"/>
            <a:ext cx="11349690" cy="69357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da-DK" sz="3600" b="1">
              <a:solidFill>
                <a:schemeClr val="bg1"/>
              </a:solidFill>
              <a:latin typeface="+mj-lt"/>
              <a:cs typeface="Segoe UI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835458F-DEA5-70B1-53CD-357240FC881E}"/>
              </a:ext>
            </a:extLst>
          </p:cNvPr>
          <p:cNvSpPr/>
          <p:nvPr/>
        </p:nvSpPr>
        <p:spPr>
          <a:xfrm>
            <a:off x="6830673" y="0"/>
            <a:ext cx="5562599" cy="6858000"/>
          </a:xfrm>
          <a:custGeom>
            <a:avLst/>
            <a:gdLst/>
            <a:ahLst/>
            <a:cxnLst/>
            <a:rect l="l" t="t" r="r" b="b"/>
            <a:pathLst>
              <a:path w="7316629" h="10287000">
                <a:moveTo>
                  <a:pt x="0" y="0"/>
                </a:moveTo>
                <a:lnTo>
                  <a:pt x="7316629" y="0"/>
                </a:lnTo>
                <a:lnTo>
                  <a:pt x="73166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702" r="-246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25">
            <a:extLst>
              <a:ext uri="{FF2B5EF4-FFF2-40B4-BE49-F238E27FC236}">
                <a16:creationId xmlns:a16="http://schemas.microsoft.com/office/drawing/2014/main" id="{A1B5C932-640C-23E3-5992-38706220B6EF}"/>
              </a:ext>
            </a:extLst>
          </p:cNvPr>
          <p:cNvSpPr/>
          <p:nvPr/>
        </p:nvSpPr>
        <p:spPr>
          <a:xfrm>
            <a:off x="594551" y="3429000"/>
            <a:ext cx="4837439" cy="822365"/>
          </a:xfrm>
          <a:custGeom>
            <a:avLst/>
            <a:gdLst/>
            <a:ahLst/>
            <a:cxnLst/>
            <a:rect l="l" t="t" r="r" b="b"/>
            <a:pathLst>
              <a:path w="7256158" h="1233547">
                <a:moveTo>
                  <a:pt x="0" y="0"/>
                </a:moveTo>
                <a:lnTo>
                  <a:pt x="7256158" y="0"/>
                </a:lnTo>
                <a:lnTo>
                  <a:pt x="7256158" y="1233547"/>
                </a:lnTo>
                <a:lnTo>
                  <a:pt x="0" y="1233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87286383-9BEC-A169-C616-4064B7001E78}"/>
              </a:ext>
            </a:extLst>
          </p:cNvPr>
          <p:cNvSpPr/>
          <p:nvPr/>
        </p:nvSpPr>
        <p:spPr>
          <a:xfrm>
            <a:off x="3518261" y="5887821"/>
            <a:ext cx="2993004" cy="593612"/>
          </a:xfrm>
          <a:custGeom>
            <a:avLst/>
            <a:gdLst/>
            <a:ahLst/>
            <a:cxnLst/>
            <a:rect l="l" t="t" r="r" b="b"/>
            <a:pathLst>
              <a:path w="3547001" h="703488">
                <a:moveTo>
                  <a:pt x="0" y="0"/>
                </a:moveTo>
                <a:lnTo>
                  <a:pt x="3547001" y="0"/>
                </a:lnTo>
                <a:lnTo>
                  <a:pt x="3547001" y="703488"/>
                </a:lnTo>
                <a:lnTo>
                  <a:pt x="0" y="703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9B390B-B682-357C-05F4-C161B8EA4747}"/>
              </a:ext>
            </a:extLst>
          </p:cNvPr>
          <p:cNvSpPr txBox="1"/>
          <p:nvPr/>
        </p:nvSpPr>
        <p:spPr>
          <a:xfrm>
            <a:off x="126960" y="5747952"/>
            <a:ext cx="2040174" cy="98488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1600" dirty="0"/>
              <a:t>Julho/2024</a:t>
            </a:r>
          </a:p>
          <a:p>
            <a:r>
              <a:rPr lang="pt-BR" sz="1400" b="1" dirty="0"/>
              <a:t>Diretoria de Parcerias e </a:t>
            </a:r>
            <a:br>
              <a:rPr lang="pt-BR" sz="1400" b="1" dirty="0"/>
            </a:br>
            <a:r>
              <a:rPr lang="pt-BR" sz="1400" b="1" dirty="0"/>
              <a:t>Transparências da União </a:t>
            </a:r>
            <a:br>
              <a:rPr lang="pt-BR" sz="1400" b="1" dirty="0"/>
            </a:br>
            <a:r>
              <a:rPr lang="pt-BR" sz="1400" b="1" dirty="0">
                <a:ea typeface="Calibri"/>
                <a:cs typeface="Calibri"/>
              </a:rPr>
              <a:t>DTPAR</a:t>
            </a:r>
            <a:endParaRPr lang="pt-BR" sz="1400" b="1" dirty="0">
              <a:cs typeface="Calibri"/>
            </a:endParaRP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E4310BDF-6E87-1026-0537-BA26F76F7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551" y="1122363"/>
            <a:ext cx="4128887" cy="2387600"/>
          </a:xfrm>
        </p:spPr>
        <p:txBody>
          <a:bodyPr/>
          <a:lstStyle/>
          <a:p>
            <a:pPr algn="l"/>
            <a:r>
              <a:rPr lang="pt-BR" dirty="0">
                <a:solidFill>
                  <a:srgbClr val="010101"/>
                </a:solidFill>
                <a:latin typeface="Myriad Pro"/>
                <a:cs typeface="Segoe UI"/>
              </a:rPr>
              <a:t>Aplicativos</a:t>
            </a:r>
            <a:endParaRPr lang="pt-BR" dirty="0"/>
          </a:p>
        </p:txBody>
      </p:sp>
      <p:pic>
        <p:nvPicPr>
          <p:cNvPr id="19" name="Imagem 18" descr="Uma imagem contendo Ícone&#10;&#10;Descrição gerada automaticamente">
            <a:extLst>
              <a:ext uri="{FF2B5EF4-FFF2-40B4-BE49-F238E27FC236}">
                <a16:creationId xmlns:a16="http://schemas.microsoft.com/office/drawing/2014/main" id="{AF4F8A5E-C63F-85FC-594F-CEA484AC7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557" y="1119206"/>
            <a:ext cx="2155542" cy="79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0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>
            <a:extLst>
              <a:ext uri="{FF2B5EF4-FFF2-40B4-BE49-F238E27FC236}">
                <a16:creationId xmlns:a16="http://schemas.microsoft.com/office/drawing/2014/main" id="{915ADF9F-610B-4C07-37CE-14093000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325962"/>
            <a:ext cx="10972800" cy="648000"/>
          </a:xfrm>
        </p:spPr>
        <p:txBody>
          <a:bodyPr/>
          <a:lstStyle/>
          <a:p>
            <a:r>
              <a:rPr lang="pt-BR" dirty="0">
                <a:latin typeface="Myriad Pro"/>
                <a:cs typeface="Segoe UI"/>
              </a:rPr>
              <a:t>Tenho o Perfil Fiscal do Concedente</a:t>
            </a:r>
            <a:endParaRPr lang="pt-BR" dirty="0"/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D6324E60-57A4-8F43-6BE9-340F12073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5450" y="81823"/>
            <a:ext cx="859503" cy="884085"/>
          </a:xfrm>
          <a:prstGeom prst="rect">
            <a:avLst/>
          </a:prstGeom>
        </p:spPr>
      </p:pic>
      <p:pic>
        <p:nvPicPr>
          <p:cNvPr id="4" name="Imagem 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CBF6011A-2C36-C23B-DE86-74CB865ED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39" y="1629933"/>
            <a:ext cx="10289458" cy="396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>
            <a:extLst>
              <a:ext uri="{FF2B5EF4-FFF2-40B4-BE49-F238E27FC236}">
                <a16:creationId xmlns:a16="http://schemas.microsoft.com/office/drawing/2014/main" id="{915ADF9F-610B-4C07-37CE-14093000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325962"/>
            <a:ext cx="10972800" cy="648000"/>
          </a:xfrm>
        </p:spPr>
        <p:txBody>
          <a:bodyPr/>
          <a:lstStyle/>
          <a:p>
            <a:r>
              <a:rPr lang="pt-BR" dirty="0">
                <a:latin typeface="Myriad Pro"/>
                <a:cs typeface="Segoe UI"/>
              </a:rPr>
              <a:t>Perfil Mandatária</a:t>
            </a:r>
            <a:endParaRPr lang="pt-BR" dirty="0"/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D6324E60-57A4-8F43-6BE9-340F12073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5450" y="81823"/>
            <a:ext cx="859503" cy="884085"/>
          </a:xfrm>
          <a:prstGeom prst="rect">
            <a:avLst/>
          </a:prstGeom>
        </p:spPr>
      </p:pic>
      <p:pic>
        <p:nvPicPr>
          <p:cNvPr id="5" name="Imagem 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257DA183-C85F-2EC9-0958-AFFC2DCDE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38" y="1361303"/>
            <a:ext cx="7300822" cy="2812676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0A131781-AE45-9D3F-5585-2E0944359369}"/>
              </a:ext>
            </a:extLst>
          </p:cNvPr>
          <p:cNvSpPr/>
          <p:nvPr/>
        </p:nvSpPr>
        <p:spPr>
          <a:xfrm>
            <a:off x="3503318" y="2764836"/>
            <a:ext cx="2946400" cy="16180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Interface gráfica do usuário, Aplicativo, Email&#10;&#10;Descrição gerada automaticamente">
            <a:extLst>
              <a:ext uri="{FF2B5EF4-FFF2-40B4-BE49-F238E27FC236}">
                <a16:creationId xmlns:a16="http://schemas.microsoft.com/office/drawing/2014/main" id="{6A536EFA-22E7-BAE8-E6CA-FE74BDB18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993" y="3204882"/>
            <a:ext cx="6327422" cy="336453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7A3521-1E29-55C1-82CD-165CE2ACB126}"/>
              </a:ext>
            </a:extLst>
          </p:cNvPr>
          <p:cNvSpPr txBox="1"/>
          <p:nvPr/>
        </p:nvSpPr>
        <p:spPr>
          <a:xfrm>
            <a:off x="6841066" y="5721585"/>
            <a:ext cx="336408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7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>
            <a:extLst>
              <a:ext uri="{FF2B5EF4-FFF2-40B4-BE49-F238E27FC236}">
                <a16:creationId xmlns:a16="http://schemas.microsoft.com/office/drawing/2014/main" id="{915ADF9F-610B-4C07-37CE-14093000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325962"/>
            <a:ext cx="10972800" cy="648000"/>
          </a:xfrm>
        </p:spPr>
        <p:txBody>
          <a:bodyPr/>
          <a:lstStyle/>
          <a:p>
            <a:r>
              <a:rPr lang="pt-BR" dirty="0">
                <a:latin typeface="Myriad Pro"/>
                <a:cs typeface="Segoe UI"/>
              </a:rPr>
              <a:t>Perfil Mandatária</a:t>
            </a:r>
            <a:endParaRPr lang="pt-BR" dirty="0"/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D6324E60-57A4-8F43-6BE9-340F12073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5450" y="81823"/>
            <a:ext cx="859503" cy="884085"/>
          </a:xfrm>
          <a:prstGeom prst="rect">
            <a:avLst/>
          </a:prstGeom>
        </p:spPr>
      </p:pic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1EB066B7-C1C4-30B9-D437-9B069357D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1316020"/>
            <a:ext cx="7164681" cy="233507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7A3521-1E29-55C1-82CD-165CE2ACB126}"/>
              </a:ext>
            </a:extLst>
          </p:cNvPr>
          <p:cNvSpPr txBox="1"/>
          <p:nvPr/>
        </p:nvSpPr>
        <p:spPr>
          <a:xfrm>
            <a:off x="3435585" y="2344325"/>
            <a:ext cx="4220162" cy="9431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Imagem 3" descr="Interface gráfica do usuário, Texto, Aplicativo, Email, Site&#10;&#10;Descrição gerada automaticamente">
            <a:extLst>
              <a:ext uri="{FF2B5EF4-FFF2-40B4-BE49-F238E27FC236}">
                <a16:creationId xmlns:a16="http://schemas.microsoft.com/office/drawing/2014/main" id="{2BE6F428-7DA4-6E18-1B74-9007E7AEF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067" y="3779131"/>
            <a:ext cx="6600237" cy="269581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A0AEDA0-EEA2-D3AA-C9AB-0AE68A7807D8}"/>
              </a:ext>
            </a:extLst>
          </p:cNvPr>
          <p:cNvSpPr txBox="1"/>
          <p:nvPr/>
        </p:nvSpPr>
        <p:spPr>
          <a:xfrm>
            <a:off x="8891881" y="6257807"/>
            <a:ext cx="27432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10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435913" y="3000039"/>
            <a:ext cx="5400488" cy="2773195"/>
          </a:xfrm>
          <a:prstGeom prst="wedgeRoundRectCallout">
            <a:avLst>
              <a:gd name="adj1" fmla="val -60344"/>
              <a:gd name="adj2" fmla="val 5829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266700" indent="-88900">
              <a:buClr>
                <a:srgbClr val="000000"/>
              </a:buClr>
              <a:buSzPts val="2400"/>
            </a:pPr>
            <a:r>
              <a:rPr lang="pt-BR" sz="16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- Estado e Município quando novos programas forem adicionados;</a:t>
            </a:r>
            <a:endParaRPr sz="1600" b="1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  <a:p>
            <a:pPr marL="266700" indent="-88900">
              <a:buClr>
                <a:schemeClr val="dk1"/>
              </a:buClr>
              <a:buSzPts val="1100"/>
            </a:pPr>
            <a:r>
              <a:rPr lang="pt-BR" sz="16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- Novo parecer da proposta;</a:t>
            </a:r>
            <a:endParaRPr sz="1600" b="1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  <a:p>
            <a:pPr marL="266700" indent="-88900">
              <a:buClr>
                <a:schemeClr val="dk1"/>
              </a:buClr>
              <a:buSzPts val="1100"/>
            </a:pPr>
            <a:r>
              <a:rPr lang="pt-BR" sz="16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- Novo parecer Plano de trabalho;</a:t>
            </a:r>
            <a:endParaRPr sz="1600" b="1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  <a:p>
            <a:pPr marL="266700" indent="-88900">
              <a:buClr>
                <a:schemeClr val="dk1"/>
              </a:buClr>
              <a:buSzPts val="1100"/>
            </a:pPr>
            <a:r>
              <a:rPr lang="pt-BR" sz="16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- Prestação de contas do convênio;</a:t>
            </a:r>
            <a:endParaRPr sz="1600" b="1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  <a:p>
            <a:pPr marL="266700" indent="-88900">
              <a:buClr>
                <a:schemeClr val="dk1"/>
              </a:buClr>
              <a:buSzPts val="1100"/>
            </a:pPr>
            <a:r>
              <a:rPr lang="pt-BR" sz="16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- Alteração convênio, proposta;</a:t>
            </a:r>
            <a:endParaRPr sz="1600" b="1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  <a:p>
            <a:pPr marL="266700" indent="-88900">
              <a:buClr>
                <a:schemeClr val="dk1"/>
              </a:buClr>
              <a:buSzPts val="1100"/>
            </a:pPr>
            <a:r>
              <a:rPr lang="pt-BR" sz="16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- Movimentação financeira;</a:t>
            </a:r>
            <a:endParaRPr sz="1600" b="1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  <a:p>
            <a:pPr marL="266700" indent="-88900">
              <a:buClr>
                <a:schemeClr val="dk1"/>
              </a:buClr>
              <a:buSzPts val="1100"/>
            </a:pPr>
            <a:r>
              <a:rPr lang="pt-BR" sz="16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- Encerramento do programa em 7 dias;</a:t>
            </a:r>
            <a:endParaRPr sz="1600" b="1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  <a:p>
            <a:pPr marL="266700" indent="-88900">
              <a:buClr>
                <a:srgbClr val="000000"/>
              </a:buClr>
              <a:buSzPts val="2400"/>
            </a:pPr>
            <a:r>
              <a:rPr lang="pt-BR" sz="16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- Encerramento do convênio em 30 dias;</a:t>
            </a:r>
            <a:endParaRPr sz="933" b="1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5312" y="4330705"/>
            <a:ext cx="478861" cy="47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FF31858F-1988-F599-1E3B-7825F9081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4333" y="336576"/>
            <a:ext cx="612775" cy="574675"/>
          </a:xfrm>
          <a:prstGeom prst="rect">
            <a:avLst/>
          </a:prstGeom>
        </p:spPr>
      </p:pic>
      <p:sp>
        <p:nvSpPr>
          <p:cNvPr id="3" name="Título 6">
            <a:extLst>
              <a:ext uri="{FF2B5EF4-FFF2-40B4-BE49-F238E27FC236}">
                <a16:creationId xmlns:a16="http://schemas.microsoft.com/office/drawing/2014/main" id="{8E1A6EF7-C750-8B26-7513-F40E5ADD4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Funcionalidades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106B7B-B7FF-C442-AFD9-E7386100D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843" y="1462465"/>
            <a:ext cx="5197543" cy="4746022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800" b="1" dirty="0">
                <a:latin typeface="Arial Nova"/>
                <a:cs typeface="Segoe UI"/>
              </a:rPr>
              <a:t>Visualização de detalhes dos instrumentos;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800" b="1" dirty="0">
                <a:latin typeface="Arial Nova"/>
                <a:cs typeface="Segoe UI"/>
              </a:rPr>
              <a:t>Lista de instrumentos no Mapa ou em lista;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800" b="1" dirty="0">
                <a:latin typeface="Arial Nova"/>
                <a:cs typeface="Segoe UI"/>
              </a:rPr>
              <a:t>Pesquisa direta de instrumento;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800" b="1" dirty="0">
                <a:latin typeface="Arial Nova"/>
                <a:cs typeface="Segoe UI"/>
              </a:rPr>
              <a:t>Fotos legendadas com georreferenciamento;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800" b="1" dirty="0">
                <a:latin typeface="Arial Nova"/>
                <a:cs typeface="Segoe UI"/>
              </a:rPr>
              <a:t>Rascunho de Fiscalização;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800" b="1" dirty="0">
                <a:latin typeface="Arial Nova"/>
                <a:ea typeface="+mj-lt"/>
                <a:cs typeface="+mj-lt"/>
              </a:rPr>
              <a:t>Notificações;</a:t>
            </a:r>
            <a:endParaRPr lang="pt-BR" sz="1800" b="1" dirty="0">
              <a:latin typeface="Arial Nova"/>
              <a:cs typeface="Segoe U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800" b="1" dirty="0">
                <a:latin typeface="Arial Nova"/>
                <a:cs typeface="Segoe UI"/>
              </a:rPr>
              <a:t>Favoritar instrumentos;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800" b="1" dirty="0">
                <a:latin typeface="Arial Nova"/>
                <a:cs typeface="Segoe UI"/>
              </a:rPr>
              <a:t>Grupo de Discussões</a:t>
            </a:r>
            <a:endParaRPr lang="pt-BR" sz="1800" b="1" dirty="0">
              <a:latin typeface="Arial Nov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800" b="1" dirty="0">
                <a:latin typeface="Arial Nova"/>
                <a:ea typeface="+mj-lt"/>
                <a:cs typeface="+mj-lt"/>
              </a:rPr>
              <a:t>Gerar relatório fotográfico;</a:t>
            </a:r>
            <a:endParaRPr lang="pt-BR" sz="1800" dirty="0">
              <a:latin typeface="Arial Nova"/>
            </a:endParaRP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A2DC7B63-3CEA-0C11-33EA-799AD6C5A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7664" y="978477"/>
            <a:ext cx="1325707" cy="484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252202b17bc_1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4250" y="2286000"/>
            <a:ext cx="2686383" cy="2686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52202b17bc_1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6551" y="2427509"/>
            <a:ext cx="2544883" cy="25448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09EAD987-ED1C-0A4C-5583-E391FE3AB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/>
          <a:p>
            <a:r>
              <a:rPr lang="pt-BR" dirty="0"/>
              <a:t>Vamos iniciar uma fiscalização?</a:t>
            </a:r>
          </a:p>
        </p:txBody>
      </p:sp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0CD0ACD3-5FD4-9808-03BA-E7BE2CA0A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6133" y="250851"/>
            <a:ext cx="1117600" cy="111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1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298" t="636" r="1288" b="-164"/>
          <a:stretch/>
        </p:blipFill>
        <p:spPr>
          <a:xfrm>
            <a:off x="475904" y="1581982"/>
            <a:ext cx="2073600" cy="4500000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4" name="Google Shape;154;p11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803"/>
          <a:stretch/>
        </p:blipFill>
        <p:spPr>
          <a:xfrm>
            <a:off x="2774278" y="1581982"/>
            <a:ext cx="2073600" cy="4500000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5" name="Google Shape;155;p11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1311" t="538" b="503"/>
          <a:stretch/>
        </p:blipFill>
        <p:spPr>
          <a:xfrm>
            <a:off x="5072652" y="1581982"/>
            <a:ext cx="2073600" cy="4500000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Google Shape;156;p11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1963" t="1244" r="1311" b="-1"/>
          <a:stretch/>
        </p:blipFill>
        <p:spPr>
          <a:xfrm>
            <a:off x="7371026" y="1581982"/>
            <a:ext cx="2073600" cy="4500000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Google Shape;157;p11"/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l="1086" t="616" r="1560" b="852"/>
          <a:stretch/>
        </p:blipFill>
        <p:spPr>
          <a:xfrm>
            <a:off x="9669401" y="1581982"/>
            <a:ext cx="2073600" cy="4500000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AC7CA1C3-0311-F667-F6FF-62E906B1B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/>
          <a:p>
            <a:r>
              <a:rPr lang="pt-BR" dirty="0"/>
              <a:t>Iniciando uma fiscalização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g252202b17bc_1_6"/>
          <p:cNvPicPr preferRelativeResize="0"/>
          <p:nvPr/>
        </p:nvPicPr>
        <p:blipFill rotWithShape="1">
          <a:blip r:embed="rId3">
            <a:alphaModFix/>
          </a:blip>
          <a:srcRect l="986" t="1061" r="1340" b="502"/>
          <a:stretch/>
        </p:blipFill>
        <p:spPr>
          <a:xfrm>
            <a:off x="748145" y="1460961"/>
            <a:ext cx="2078182" cy="4590704"/>
          </a:xfrm>
          <a:prstGeom prst="rect">
            <a:avLst/>
          </a:prstGeom>
          <a:noFill/>
          <a:ln>
            <a:noFill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Google Shape;167;g252202b17bc_1_6"/>
          <p:cNvPicPr preferRelativeResize="0"/>
          <p:nvPr/>
        </p:nvPicPr>
        <p:blipFill rotWithShape="1">
          <a:blip r:embed="rId4">
            <a:alphaModFix/>
          </a:blip>
          <a:srcRect l="38" t="1060" b="845"/>
          <a:stretch/>
        </p:blipFill>
        <p:spPr>
          <a:xfrm>
            <a:off x="7209287" y="1460961"/>
            <a:ext cx="2079546" cy="4590704"/>
          </a:xfrm>
          <a:prstGeom prst="rect">
            <a:avLst/>
          </a:prstGeom>
          <a:noFill/>
          <a:ln>
            <a:noFill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Google Shape;168;g252202b17bc_1_6"/>
          <p:cNvPicPr preferRelativeResize="0"/>
          <p:nvPr/>
        </p:nvPicPr>
        <p:blipFill rotWithShape="1">
          <a:blip r:embed="rId5">
            <a:alphaModFix/>
          </a:blip>
          <a:srcRect l="976" t="1053" r="1351" b="735"/>
          <a:stretch/>
        </p:blipFill>
        <p:spPr>
          <a:xfrm>
            <a:off x="3316015" y="1460961"/>
            <a:ext cx="2078182" cy="4592163"/>
          </a:xfrm>
          <a:prstGeom prst="rect">
            <a:avLst/>
          </a:prstGeom>
          <a:noFill/>
          <a:ln>
            <a:noFill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Google Shape;169;g252202b17bc_1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17993" y="4119668"/>
            <a:ext cx="901531" cy="91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52202b17bc_1_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71830" y="2789697"/>
            <a:ext cx="787469" cy="7973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5D72E71-09B9-B2E6-A363-F398D0B6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Vamos às fotos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g252202b17bc_1_2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968" t="1392" r="1232"/>
          <a:stretch/>
        </p:blipFill>
        <p:spPr>
          <a:xfrm>
            <a:off x="1170053" y="1396538"/>
            <a:ext cx="2250000" cy="492120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7" name="Google Shape;177;g252202b17bc_1_29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363" t="980" r="2145" b="921"/>
          <a:stretch/>
        </p:blipFill>
        <p:spPr>
          <a:xfrm>
            <a:off x="3704439" y="1396516"/>
            <a:ext cx="2248736" cy="4921135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8" name="Google Shape;178;g252202b17bc_1_29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1934" t="709" b="567"/>
          <a:stretch/>
        </p:blipFill>
        <p:spPr>
          <a:xfrm>
            <a:off x="6237561" y="1396538"/>
            <a:ext cx="2250000" cy="4921135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9" name="Google Shape;179;g252202b17bc_1_29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1540" t="1422" r="831" b="537"/>
          <a:stretch/>
        </p:blipFill>
        <p:spPr>
          <a:xfrm>
            <a:off x="8771948" y="1396494"/>
            <a:ext cx="2250000" cy="492120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4511BDFD-86CB-A22B-54E9-ECFDE5430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/>
          <a:p>
            <a:r>
              <a:rPr lang="pt-BR" dirty="0"/>
              <a:t>Finalizando a fiscalização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4511BDFD-86CB-A22B-54E9-ECFDE5430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306" y="3102778"/>
            <a:ext cx="8283388" cy="648000"/>
          </a:xfrm>
        </p:spPr>
        <p:txBody>
          <a:bodyPr>
            <a:noAutofit/>
          </a:bodyPr>
          <a:lstStyle/>
          <a:p>
            <a:r>
              <a:rPr lang="pt-BR" sz="5400" dirty="0">
                <a:latin typeface="Myriad Pro"/>
                <a:cs typeface="Segoe UI"/>
              </a:rPr>
              <a:t>Vamos à prática!</a:t>
            </a:r>
            <a:endParaRPr lang="pt-BR" sz="54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7C6948F-9A7E-ECF6-EC46-485BA81B52FF}"/>
              </a:ext>
            </a:extLst>
          </p:cNvPr>
          <p:cNvSpPr txBox="1"/>
          <p:nvPr/>
        </p:nvSpPr>
        <p:spPr>
          <a:xfrm>
            <a:off x="-57711" y="203386"/>
            <a:ext cx="11261911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5400" b="1" dirty="0">
                <a:cs typeface="Calibri"/>
              </a:rPr>
              <a:t>Conhecendo o aplicativo</a:t>
            </a:r>
          </a:p>
          <a:p>
            <a:pPr marL="342900" indent="-342900">
              <a:buAutoNum type="arabicPeriod"/>
            </a:pPr>
            <a:endParaRPr lang="pt-BR" sz="2800" b="1" dirty="0">
              <a:latin typeface="Arial Nova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endParaRPr lang="pt-BR" sz="2800" b="1" dirty="0">
              <a:latin typeface="Arial Nova"/>
              <a:ea typeface="+mn-lt"/>
              <a:cs typeface="+mn-lt"/>
            </a:endParaRPr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5D113A56-BB95-412C-7F94-8901F98EB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5769" y="120863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1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4511BDFD-86CB-A22B-54E9-ECFDE5430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9" y="248080"/>
            <a:ext cx="10972800" cy="648000"/>
          </a:xfrm>
        </p:spPr>
        <p:txBody>
          <a:bodyPr/>
          <a:lstStyle/>
          <a:p>
            <a:r>
              <a:rPr lang="pt-BR" dirty="0">
                <a:latin typeface="Myriad Pro"/>
                <a:cs typeface="Segoe UI"/>
              </a:rPr>
              <a:t>Perguntas frequentes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7C6948F-9A7E-ECF6-EC46-485BA81B52FF}"/>
              </a:ext>
            </a:extLst>
          </p:cNvPr>
          <p:cNvSpPr txBox="1"/>
          <p:nvPr/>
        </p:nvSpPr>
        <p:spPr>
          <a:xfrm>
            <a:off x="336176" y="1395132"/>
            <a:ext cx="1126191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endParaRPr lang="pt-BR" sz="2800" b="1" dirty="0">
              <a:latin typeface="Arial Nova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endParaRPr lang="pt-BR" sz="2800" b="1" dirty="0">
              <a:latin typeface="Arial Nova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endParaRPr lang="pt-BR" sz="2800" b="1" dirty="0">
              <a:latin typeface="Arial Nova"/>
              <a:ea typeface="+mn-lt"/>
              <a:cs typeface="+mn-l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0644C87-3C0E-CA8C-9611-911D76C8D45D}"/>
              </a:ext>
            </a:extLst>
          </p:cNvPr>
          <p:cNvSpPr txBox="1"/>
          <p:nvPr/>
        </p:nvSpPr>
        <p:spPr>
          <a:xfrm>
            <a:off x="72228" y="1071231"/>
            <a:ext cx="11595846" cy="68172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 algn="just">
              <a:buAutoNum type="arabicPeriod"/>
            </a:pPr>
            <a:r>
              <a:rPr lang="pt-BR" sz="1900" dirty="0">
                <a:latin typeface="Arial Nova"/>
              </a:rPr>
              <a:t>Utilizar o Fiscalgov.br é obrigatório?</a:t>
            </a:r>
            <a:endParaRPr lang="pt-BR" sz="1900" dirty="0">
              <a:latin typeface="Arial Nova"/>
              <a:cs typeface="Calibri"/>
            </a:endParaRPr>
          </a:p>
          <a:p>
            <a:pPr marL="514350" indent="-514350" algn="just">
              <a:buAutoNum type="arabicPeriod"/>
            </a:pPr>
            <a:endParaRPr lang="pt-BR" sz="1900" b="1" i="1" dirty="0">
              <a:latin typeface="Arial Nova"/>
              <a:cs typeface="Calibri"/>
            </a:endParaRPr>
          </a:p>
          <a:p>
            <a:pPr marL="514350" indent="-514350" algn="just">
              <a:buAutoNum type="arabicPeriod"/>
            </a:pPr>
            <a:r>
              <a:rPr lang="pt-BR" sz="1900" dirty="0">
                <a:latin typeface="Arial Nova"/>
                <a:cs typeface="Calibri"/>
              </a:rPr>
              <a:t>Estou tentando sincronizar e o aplicativo reclama que falta legenda.</a:t>
            </a:r>
          </a:p>
          <a:p>
            <a:pPr marL="514350" indent="-514350" algn="just">
              <a:buAutoNum type="arabicPeriod"/>
            </a:pPr>
            <a:endParaRPr lang="pt-BR" sz="1900" dirty="0">
              <a:latin typeface="Arial Nova"/>
              <a:cs typeface="Calibri"/>
            </a:endParaRPr>
          </a:p>
          <a:p>
            <a:pPr marL="514350" indent="-514350" algn="just">
              <a:buAutoNum type="arabicPeriod"/>
            </a:pPr>
            <a:r>
              <a:rPr lang="pt-BR" sz="1900" dirty="0">
                <a:latin typeface="Arial Nova"/>
                <a:cs typeface="Calibri"/>
              </a:rPr>
              <a:t>Finalizei a fiscalização, consigo excluir foto no Relatório Fotográfico ?</a:t>
            </a:r>
          </a:p>
          <a:p>
            <a:pPr marL="514350" indent="-514350" algn="just">
              <a:buAutoNum type="arabicPeriod"/>
            </a:pPr>
            <a:endParaRPr lang="pt-BR" sz="1900" dirty="0">
              <a:latin typeface="Arial Nova"/>
              <a:cs typeface="Calibri"/>
            </a:endParaRPr>
          </a:p>
          <a:p>
            <a:pPr marL="514350" indent="-514350" algn="just">
              <a:buAutoNum type="arabicPeriod"/>
            </a:pPr>
            <a:r>
              <a:rPr lang="pt-BR" sz="1900" dirty="0">
                <a:latin typeface="Arial Nova"/>
                <a:cs typeface="Calibri"/>
              </a:rPr>
              <a:t>Tirei fotos no meu celular, o outro fiscal consegue visualizar minha fiscalização ? </a:t>
            </a:r>
          </a:p>
          <a:p>
            <a:pPr marL="514350" indent="-514350" algn="just">
              <a:buAutoNum type="arabicPeriod"/>
            </a:pPr>
            <a:endParaRPr lang="pt-BR" sz="1900" dirty="0">
              <a:latin typeface="Arial Nova"/>
              <a:cs typeface="Calibri"/>
            </a:endParaRPr>
          </a:p>
          <a:p>
            <a:pPr marL="514350" indent="-514350" algn="just">
              <a:buAutoNum type="arabicPeriod"/>
            </a:pPr>
            <a:r>
              <a:rPr lang="pt-BR" sz="1900" dirty="0">
                <a:latin typeface="Segoe UI"/>
                <a:cs typeface="Segoe UI"/>
              </a:rPr>
              <a:t>Dois fiscais podem fiscalizar ao mesmo tempo o mesmo convênio?</a:t>
            </a:r>
          </a:p>
          <a:p>
            <a:pPr marL="514350" indent="-514350" algn="just">
              <a:buAutoNum type="arabicPeriod"/>
            </a:pPr>
            <a:endParaRPr lang="pt-BR" sz="1900" dirty="0">
              <a:latin typeface="Segoe UI"/>
              <a:cs typeface="Segoe UI"/>
            </a:endParaRPr>
          </a:p>
          <a:p>
            <a:pPr marL="514350" indent="-514350" algn="just">
              <a:buAutoNum type="arabicPeriod"/>
            </a:pPr>
            <a:r>
              <a:rPr lang="pt-BR" sz="1900" dirty="0">
                <a:latin typeface="Segoe UI"/>
                <a:cs typeface="Segoe UI"/>
              </a:rPr>
              <a:t>Posso enviar as fotos da Galeria do Celular para o Aplicativo?</a:t>
            </a:r>
          </a:p>
          <a:p>
            <a:pPr marL="514350" indent="-514350" algn="just">
              <a:buAutoNum type="arabicPeriod"/>
            </a:pPr>
            <a:endParaRPr lang="pt-BR" sz="1900" dirty="0">
              <a:latin typeface="Segoe UI"/>
              <a:cs typeface="Segoe UI"/>
            </a:endParaRPr>
          </a:p>
          <a:p>
            <a:pPr marL="514350" indent="-514350" algn="just">
              <a:buAutoNum type="arabicPeriod"/>
            </a:pPr>
            <a:r>
              <a:rPr lang="pt-BR" sz="1900" dirty="0">
                <a:latin typeface="Segoe UI"/>
                <a:cs typeface="Segoe UI"/>
              </a:rPr>
              <a:t>Posso atualizar o aplicativo com fiscalização em andamento ? Vou perder minhas fotos?</a:t>
            </a:r>
          </a:p>
          <a:p>
            <a:pPr marL="514350" indent="-514350" algn="just">
              <a:buAutoNum type="arabicPeriod"/>
            </a:pPr>
            <a:endParaRPr lang="pt-BR" sz="1900" dirty="0">
              <a:latin typeface="Segoe UI"/>
              <a:cs typeface="Segoe UI"/>
            </a:endParaRPr>
          </a:p>
          <a:p>
            <a:pPr marL="514350" indent="-514350" algn="just">
              <a:buAutoNum type="arabicPeriod"/>
            </a:pPr>
            <a:r>
              <a:rPr lang="pt-BR" sz="1900" dirty="0">
                <a:latin typeface="Segoe UI"/>
                <a:cs typeface="Segoe UI"/>
              </a:rPr>
              <a:t>Tem limite de quantidade de fotos ? </a:t>
            </a:r>
            <a:endParaRPr lang="pt-BR" sz="1900">
              <a:latin typeface="Segoe UI"/>
              <a:cs typeface="Calibri"/>
            </a:endParaRPr>
          </a:p>
          <a:p>
            <a:pPr marL="514350" indent="-514350" algn="just">
              <a:buAutoNum type="arabicPeriod"/>
            </a:pPr>
            <a:endParaRPr lang="pt-BR" sz="1900" dirty="0">
              <a:latin typeface="Segoe UI"/>
              <a:cs typeface="Segoe UI"/>
            </a:endParaRPr>
          </a:p>
          <a:p>
            <a:pPr marL="514350" indent="-514350" algn="just">
              <a:buAutoNum type="arabicPeriod"/>
            </a:pPr>
            <a:r>
              <a:rPr lang="pt-BR" sz="1900" dirty="0">
                <a:latin typeface="Segoe UI"/>
                <a:cs typeface="Segoe UI"/>
              </a:rPr>
              <a:t>Tenho 11 lugares para fiscalizar o mesmo convênio, qual a melhor estratégia ?</a:t>
            </a:r>
          </a:p>
          <a:p>
            <a:pPr marL="514350" indent="-514350" algn="just">
              <a:buAutoNum type="arabicPeriod"/>
            </a:pPr>
            <a:endParaRPr lang="pt-BR" sz="1900" dirty="0">
              <a:latin typeface="Segoe UI"/>
              <a:cs typeface="Segoe UI"/>
            </a:endParaRPr>
          </a:p>
          <a:p>
            <a:pPr marL="514350" indent="-514350" algn="just">
              <a:buAutoNum type="arabicPeriod"/>
            </a:pPr>
            <a:r>
              <a:rPr lang="pt-BR" sz="1900" dirty="0">
                <a:latin typeface="Segoe UI"/>
                <a:cs typeface="Segoe UI"/>
              </a:rPr>
              <a:t>O que significa a mensagem "Já existe fiscalização em aberto, finalize" O que devo fazer ?</a:t>
            </a:r>
          </a:p>
          <a:p>
            <a:pPr algn="just"/>
            <a:endParaRPr lang="pt-BR" sz="2400" dirty="0">
              <a:latin typeface="Arial Nova"/>
              <a:cs typeface="Calibri"/>
            </a:endParaRPr>
          </a:p>
          <a:p>
            <a:pPr marL="514350" indent="-514350" algn="just">
              <a:buAutoNum type="arabicPeriod"/>
            </a:pPr>
            <a:endParaRPr lang="pt-BR" sz="2400" dirty="0">
              <a:latin typeface="Arial Nova"/>
              <a:cs typeface="Calibri"/>
            </a:endParaRPr>
          </a:p>
          <a:p>
            <a:pPr marL="514350" indent="-514350">
              <a:buAutoNum type="arabicPeriod"/>
            </a:pPr>
            <a:endParaRPr lang="pt-BR" sz="2800" dirty="0">
              <a:latin typeface="Arial Nova"/>
              <a:cs typeface="Calibri"/>
            </a:endParaRPr>
          </a:p>
        </p:txBody>
      </p:sp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8CCAF66B-5A92-C156-9AD8-1D93CB6A0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7988" y="129987"/>
            <a:ext cx="1196789" cy="117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03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utoShape 2">
            <a:extLst>
              <a:ext uri="{FF2B5EF4-FFF2-40B4-BE49-F238E27FC236}">
                <a16:creationId xmlns:a16="http://schemas.microsoft.com/office/drawing/2014/main" id="{A4953F00-E916-44C1-DE8F-95DF8872ABD7}"/>
              </a:ext>
            </a:extLst>
          </p:cNvPr>
          <p:cNvSpPr/>
          <p:nvPr/>
        </p:nvSpPr>
        <p:spPr>
          <a:xfrm>
            <a:off x="9283400" y="0"/>
            <a:ext cx="2375366" cy="6858000"/>
          </a:xfrm>
          <a:prstGeom prst="rect">
            <a:avLst/>
          </a:prstGeom>
          <a:solidFill>
            <a:srgbClr val="FFCF00"/>
          </a:solidFill>
        </p:spPr>
        <p:txBody>
          <a:bodyPr/>
          <a:lstStyle/>
          <a:p>
            <a:endParaRPr lang="pt-BR"/>
          </a:p>
        </p:txBody>
      </p:sp>
      <p:pic>
        <p:nvPicPr>
          <p:cNvPr id="41" name="Imagem 40" descr="Uma imagem contendo Gráfico de pizza&#10;&#10;Descrição gerada automaticamente">
            <a:extLst>
              <a:ext uri="{FF2B5EF4-FFF2-40B4-BE49-F238E27FC236}">
                <a16:creationId xmlns:a16="http://schemas.microsoft.com/office/drawing/2014/main" id="{A36A130D-58B5-FA20-FE75-43AAF84F9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9650" y="412752"/>
            <a:ext cx="6108697" cy="6096000"/>
          </a:xfrm>
          <a:prstGeom prst="flowChartConnector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11798923" y="0"/>
            <a:ext cx="393077" cy="6858000"/>
          </a:xfrm>
          <a:prstGeom prst="rect">
            <a:avLst/>
          </a:prstGeom>
          <a:solidFill>
            <a:srgbClr val="009E2D"/>
          </a:solidFill>
        </p:spPr>
        <p:txBody>
          <a:bodyPr/>
          <a:lstStyle/>
          <a:p>
            <a:endParaRPr lang="pt-BR"/>
          </a:p>
        </p:txBody>
      </p:sp>
      <p:sp>
        <p:nvSpPr>
          <p:cNvPr id="26" name="TextBox 26"/>
          <p:cNvSpPr txBox="1"/>
          <p:nvPr/>
        </p:nvSpPr>
        <p:spPr>
          <a:xfrm>
            <a:off x="765713" y="3649557"/>
            <a:ext cx="3661324" cy="1037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pt-BR" sz="4500" b="1" dirty="0">
                <a:solidFill>
                  <a:srgbClr val="010101"/>
                </a:solidFill>
                <a:latin typeface="Myriad Pro" panose="020B0503030403020204" pitchFamily="34" charset="0"/>
              </a:rPr>
              <a:t>Aplicativo</a:t>
            </a:r>
          </a:p>
          <a:p>
            <a:pPr algn="ctr">
              <a:lnSpc>
                <a:spcPts val="4000"/>
              </a:lnSpc>
            </a:pPr>
            <a:r>
              <a:rPr lang="pt-BR" sz="4500" b="1" dirty="0">
                <a:solidFill>
                  <a:srgbClr val="0070C0"/>
                </a:solidFill>
                <a:latin typeface="Myriad Pro" panose="020B0503030403020204" pitchFamily="34" charset="0"/>
              </a:rPr>
              <a:t>Fiscalgov.br</a:t>
            </a: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D168DDFD-255F-19F1-D2B7-C6340D01A7C5}"/>
              </a:ext>
            </a:extLst>
          </p:cNvPr>
          <p:cNvGrpSpPr/>
          <p:nvPr/>
        </p:nvGrpSpPr>
        <p:grpSpPr>
          <a:xfrm>
            <a:off x="1426375" y="1269000"/>
            <a:ext cx="2340000" cy="2167240"/>
            <a:chOff x="1499950" y="504185"/>
            <a:chExt cx="2340000" cy="2167240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DB20E971-2833-2BB8-8E77-CAAC779F8DD6}"/>
                </a:ext>
              </a:extLst>
            </p:cNvPr>
            <p:cNvSpPr/>
            <p:nvPr/>
          </p:nvSpPr>
          <p:spPr>
            <a:xfrm>
              <a:off x="1499950" y="504185"/>
              <a:ext cx="2340000" cy="2160000"/>
            </a:xfrm>
            <a:prstGeom prst="roundRect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5" name="Imagem 6">
              <a:extLst>
                <a:ext uri="{FF2B5EF4-FFF2-40B4-BE49-F238E27FC236}">
                  <a16:creationId xmlns:a16="http://schemas.microsoft.com/office/drawing/2014/main" id="{20F22998-AA9B-285C-D2AF-8FD1C929C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649214" y="629953"/>
              <a:ext cx="2041472" cy="2041472"/>
            </a:xfrm>
            <a:prstGeom prst="rect">
              <a:avLst/>
            </a:prstGeom>
          </p:spPr>
        </p:pic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1421C76E-5308-02F8-E1D6-55BDBDAC9ADB}"/>
              </a:ext>
            </a:extLst>
          </p:cNvPr>
          <p:cNvGrpSpPr>
            <a:grpSpLocks noChangeAspect="1"/>
          </p:cNvGrpSpPr>
          <p:nvPr/>
        </p:nvGrpSpPr>
        <p:grpSpPr>
          <a:xfrm>
            <a:off x="9580992" y="-2054274"/>
            <a:ext cx="2375493" cy="4827596"/>
            <a:chOff x="0" y="0"/>
            <a:chExt cx="5001260" cy="10163810"/>
          </a:xfrm>
        </p:grpSpPr>
        <p:sp>
          <p:nvSpPr>
            <p:cNvPr id="4" name="Freeform 19">
              <a:extLst>
                <a:ext uri="{FF2B5EF4-FFF2-40B4-BE49-F238E27FC236}">
                  <a16:creationId xmlns:a16="http://schemas.microsoft.com/office/drawing/2014/main" id="{AA66D715-E109-7707-6655-7B99DEACDF03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50830EAD-7F04-FE29-A95E-1AD155F9AD3B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15101" r="-1510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21">
            <a:extLst>
              <a:ext uri="{FF2B5EF4-FFF2-40B4-BE49-F238E27FC236}">
                <a16:creationId xmlns:a16="http://schemas.microsoft.com/office/drawing/2014/main" id="{600C4376-48B2-33E3-F010-9F35A2A2C8CB}"/>
              </a:ext>
            </a:extLst>
          </p:cNvPr>
          <p:cNvGrpSpPr>
            <a:grpSpLocks noChangeAspect="1"/>
          </p:cNvGrpSpPr>
          <p:nvPr/>
        </p:nvGrpSpPr>
        <p:grpSpPr>
          <a:xfrm>
            <a:off x="6923952" y="4003671"/>
            <a:ext cx="2375493" cy="4827596"/>
            <a:chOff x="0" y="0"/>
            <a:chExt cx="5001260" cy="10163810"/>
          </a:xfrm>
        </p:grpSpPr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6A8ED8FD-7059-3997-7F5B-1AF0AB5731DC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AC954DF4-475E-B99A-18B3-EC693F86E867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15101" r="-1510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18">
            <a:extLst>
              <a:ext uri="{FF2B5EF4-FFF2-40B4-BE49-F238E27FC236}">
                <a16:creationId xmlns:a16="http://schemas.microsoft.com/office/drawing/2014/main" id="{6A21A355-2A8D-3562-AA05-F5ED30CEBE2C}"/>
              </a:ext>
            </a:extLst>
          </p:cNvPr>
          <p:cNvGrpSpPr>
            <a:grpSpLocks noChangeAspect="1"/>
          </p:cNvGrpSpPr>
          <p:nvPr/>
        </p:nvGrpSpPr>
        <p:grpSpPr>
          <a:xfrm>
            <a:off x="9580992" y="2926416"/>
            <a:ext cx="2375493" cy="4827596"/>
            <a:chOff x="0" y="0"/>
            <a:chExt cx="5001260" cy="10163810"/>
          </a:xfrm>
        </p:grpSpPr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id="{90BC5846-BB77-F8C0-CD42-E7A64AD51C25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F4DADF55-2EDE-C18E-0E46-FE97B9DB4F1E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15101" r="-1510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21">
            <a:extLst>
              <a:ext uri="{FF2B5EF4-FFF2-40B4-BE49-F238E27FC236}">
                <a16:creationId xmlns:a16="http://schemas.microsoft.com/office/drawing/2014/main" id="{9B06FCED-80EE-26CD-05F8-37B8EFCA86AC}"/>
              </a:ext>
            </a:extLst>
          </p:cNvPr>
          <p:cNvGrpSpPr>
            <a:grpSpLocks noChangeAspect="1"/>
          </p:cNvGrpSpPr>
          <p:nvPr/>
        </p:nvGrpSpPr>
        <p:grpSpPr>
          <a:xfrm>
            <a:off x="6923952" y="-1050411"/>
            <a:ext cx="2375493" cy="4827596"/>
            <a:chOff x="0" y="0"/>
            <a:chExt cx="5001260" cy="10163810"/>
          </a:xfrm>
        </p:grpSpPr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3CD3B2A0-32AE-F92F-EB7A-30D475C6811A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BC5017C1-15A5-E81F-EFAE-A07CCF6031A8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15101" r="-1510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98432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4511BDFD-86CB-A22B-54E9-ECFDE5430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9" y="371905"/>
            <a:ext cx="10972800" cy="648000"/>
          </a:xfrm>
        </p:spPr>
        <p:txBody>
          <a:bodyPr/>
          <a:lstStyle/>
          <a:p>
            <a:r>
              <a:rPr lang="pt-BR" dirty="0">
                <a:latin typeface="Myriad Pro"/>
                <a:cs typeface="Segoe UI"/>
              </a:rPr>
              <a:t>Boas Práticas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0644C87-3C0E-CA8C-9611-911D76C8D45D}"/>
              </a:ext>
            </a:extLst>
          </p:cNvPr>
          <p:cNvSpPr txBox="1"/>
          <p:nvPr/>
        </p:nvSpPr>
        <p:spPr>
          <a:xfrm>
            <a:off x="73960" y="1511113"/>
            <a:ext cx="11595846" cy="60631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 algn="just">
              <a:buAutoNum type="arabicPeriod"/>
            </a:pPr>
            <a:r>
              <a:rPr lang="pt-BR" sz="2400" dirty="0">
                <a:latin typeface="Arial Nova"/>
              </a:rPr>
              <a:t>Sempre que for realizar uma fiscalização, no dia anterior verifique seu acesso no </a:t>
            </a:r>
            <a:r>
              <a:rPr lang="pt-BR" sz="2400" dirty="0" err="1">
                <a:latin typeface="Arial Nova"/>
              </a:rPr>
              <a:t>Transferegov</a:t>
            </a:r>
            <a:r>
              <a:rPr lang="pt-BR" sz="2400" dirty="0">
                <a:latin typeface="Arial Nova"/>
              </a:rPr>
              <a:t>.</a:t>
            </a:r>
          </a:p>
          <a:p>
            <a:pPr marL="514350" indent="-514350" algn="just">
              <a:buAutoNum type="arabicPeriod"/>
            </a:pPr>
            <a:endParaRPr lang="pt-BR" sz="2400" dirty="0">
              <a:latin typeface="Arial Nova"/>
            </a:endParaRPr>
          </a:p>
          <a:p>
            <a:pPr marL="514350" indent="-514350" algn="just">
              <a:buAutoNum type="arabicPeriod"/>
            </a:pPr>
            <a:r>
              <a:rPr lang="pt-BR" sz="2400" dirty="0">
                <a:latin typeface="Arial Nova"/>
              </a:rPr>
              <a:t>Inicialize sua fiscalização no local que você tem certeza que tem sinal de internet.</a:t>
            </a:r>
            <a:endParaRPr lang="pt-BR" sz="2400" i="1" dirty="0">
              <a:latin typeface="Calibri"/>
              <a:cs typeface="Calibri"/>
            </a:endParaRPr>
          </a:p>
          <a:p>
            <a:pPr marL="514350" indent="-514350" algn="just">
              <a:buAutoNum type="arabicPeriod"/>
            </a:pPr>
            <a:endParaRPr lang="pt-BR" sz="2400" dirty="0">
              <a:latin typeface="Arial Nova"/>
              <a:cs typeface="Calibri"/>
            </a:endParaRPr>
          </a:p>
          <a:p>
            <a:pPr marL="514350" indent="-514350" algn="just">
              <a:buAutoNum type="arabicPeriod"/>
            </a:pPr>
            <a:r>
              <a:rPr lang="pt-BR" sz="2400" dirty="0">
                <a:latin typeface="Arial Nova"/>
                <a:cs typeface="Calibri"/>
              </a:rPr>
              <a:t>Tire quantas fotos forem necessárias para apresentar a visualização completa do equipamento, como a especificação marca/modelo, </a:t>
            </a:r>
            <a:r>
              <a:rPr lang="pt-BR" sz="2400" dirty="0" err="1">
                <a:latin typeface="Arial Nova"/>
                <a:cs typeface="Calibri"/>
              </a:rPr>
              <a:t>nr</a:t>
            </a:r>
            <a:r>
              <a:rPr lang="pt-BR" sz="2400" dirty="0">
                <a:latin typeface="Arial Nova"/>
                <a:cs typeface="Calibri"/>
              </a:rPr>
              <a:t>º do patrimônio, </a:t>
            </a:r>
            <a:r>
              <a:rPr lang="pt-BR" sz="2400" dirty="0" err="1">
                <a:latin typeface="Arial Nova"/>
                <a:cs typeface="Calibri"/>
              </a:rPr>
              <a:t>nr</a:t>
            </a:r>
            <a:r>
              <a:rPr lang="pt-BR" sz="2400" dirty="0">
                <a:latin typeface="Arial Nova"/>
                <a:cs typeface="Calibri"/>
              </a:rPr>
              <a:t>º de série.</a:t>
            </a:r>
            <a:br>
              <a:rPr lang="pt-BR" sz="2400" dirty="0">
                <a:latin typeface="Arial Nova"/>
                <a:cs typeface="Calibri"/>
              </a:rPr>
            </a:br>
            <a:endParaRPr lang="pt-BR" sz="2400" dirty="0">
              <a:latin typeface="Arial Nova"/>
              <a:cs typeface="Calibri"/>
            </a:endParaRPr>
          </a:p>
          <a:p>
            <a:pPr marL="514350" indent="-514350" algn="just">
              <a:buAutoNum type="arabicPeriod"/>
            </a:pPr>
            <a:r>
              <a:rPr lang="pt-BR" sz="2400" dirty="0">
                <a:latin typeface="Arial Nova"/>
                <a:cs typeface="Calibri"/>
              </a:rPr>
              <a:t>Ao tirar as fotos verifique se  o georreferenciamento foi capturado com sucesso.</a:t>
            </a:r>
          </a:p>
          <a:p>
            <a:pPr algn="just"/>
            <a:endParaRPr lang="pt-BR" sz="2400" dirty="0">
              <a:latin typeface="Arial Nova"/>
              <a:cs typeface="Calibri"/>
            </a:endParaRPr>
          </a:p>
          <a:p>
            <a:pPr marL="514350" indent="-514350" algn="just">
              <a:buAutoNum type="arabicPeriod"/>
            </a:pPr>
            <a:endParaRPr lang="pt-BR" sz="2400" dirty="0">
              <a:latin typeface="Arial Nova"/>
              <a:cs typeface="Calibri"/>
            </a:endParaRPr>
          </a:p>
          <a:p>
            <a:pPr marL="514350" indent="-514350" algn="just">
              <a:buAutoNum type="arabicPeriod"/>
            </a:pPr>
            <a:endParaRPr lang="pt-BR" sz="2400" dirty="0">
              <a:latin typeface="Arial Nova"/>
              <a:cs typeface="Calibri"/>
            </a:endParaRPr>
          </a:p>
          <a:p>
            <a:pPr marL="514350" indent="-514350" algn="just">
              <a:buAutoNum type="arabicPeriod"/>
            </a:pPr>
            <a:endParaRPr lang="pt-BR" sz="2400" dirty="0">
              <a:latin typeface="Arial Nova"/>
              <a:cs typeface="Calibri"/>
            </a:endParaRPr>
          </a:p>
          <a:p>
            <a:pPr marL="514350" indent="-514350">
              <a:buAutoNum type="arabicPeriod"/>
            </a:pPr>
            <a:endParaRPr lang="pt-BR" sz="2800" dirty="0">
              <a:latin typeface="Arial Nova"/>
              <a:cs typeface="Calibri"/>
            </a:endParaRPr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B151AA72-A0FF-369E-8B21-365EAE999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050" y="14287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05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76CCDFF-A217-4B5C-913D-08FCA1A3E5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91" y="4276800"/>
            <a:ext cx="1316188" cy="1865601"/>
          </a:xfrm>
          <a:prstGeom prst="rect">
            <a:avLst/>
          </a:prstGeom>
        </p:spPr>
      </p:pic>
      <p:pic>
        <p:nvPicPr>
          <p:cNvPr id="15" name="Imagem 14" descr="Ícone&#10;&#10;Descrição gerada automaticamente">
            <a:extLst>
              <a:ext uri="{FF2B5EF4-FFF2-40B4-BE49-F238E27FC236}">
                <a16:creationId xmlns:a16="http://schemas.microsoft.com/office/drawing/2014/main" id="{4BE00598-CAA0-485C-925D-F13F3B27C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342" y="849830"/>
            <a:ext cx="1167861" cy="1090514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2089A8A-7EDE-4893-B02C-E6783CB1D74A}"/>
              </a:ext>
            </a:extLst>
          </p:cNvPr>
          <p:cNvSpPr txBox="1"/>
          <p:nvPr/>
        </p:nvSpPr>
        <p:spPr>
          <a:xfrm>
            <a:off x="838804" y="1479428"/>
            <a:ext cx="525719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400" b="1" dirty="0">
                <a:ea typeface="+mn-lt"/>
                <a:cs typeface="+mn-lt"/>
              </a:rPr>
              <a:t>www.gov.br/transferegov</a:t>
            </a:r>
            <a:endParaRPr lang="pt-BR" b="1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4A3F82D-0ABF-468D-A276-5DEE7CB0687E}"/>
              </a:ext>
            </a:extLst>
          </p:cNvPr>
          <p:cNvSpPr txBox="1"/>
          <p:nvPr/>
        </p:nvSpPr>
        <p:spPr>
          <a:xfrm>
            <a:off x="9681914" y="5209600"/>
            <a:ext cx="1941365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ISIS</a:t>
            </a:r>
          </a:p>
          <a:p>
            <a:r>
              <a:rPr lang="pt-BR" dirty="0"/>
              <a:t>Assistente virtual</a:t>
            </a:r>
            <a:endParaRPr lang="pt-BR" dirty="0">
              <a:cs typeface="Calibri"/>
            </a:endParaRPr>
          </a:p>
          <a:p>
            <a:r>
              <a:rPr lang="pt-BR" dirty="0"/>
              <a:t>do Transferegov.br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6C18E4D-58CE-4B14-8AEE-43DE611B9FB8}"/>
              </a:ext>
            </a:extLst>
          </p:cNvPr>
          <p:cNvSpPr txBox="1"/>
          <p:nvPr/>
        </p:nvSpPr>
        <p:spPr>
          <a:xfrm>
            <a:off x="14485452" y="5209600"/>
            <a:ext cx="1421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err="1"/>
              <a:t>Chatbot</a:t>
            </a:r>
            <a:endParaRPr lang="pt-BR"/>
          </a:p>
          <a:p>
            <a:r>
              <a:rPr lang="pt-BR"/>
              <a:t>via </a:t>
            </a:r>
            <a:r>
              <a:rPr lang="pt-BR" err="1"/>
              <a:t>whatsapp</a:t>
            </a:r>
            <a:endParaRPr lang="pt-BR"/>
          </a:p>
        </p:txBody>
      </p:sp>
      <p:pic>
        <p:nvPicPr>
          <p:cNvPr id="2" name="Imagem 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A4A7D2F-3897-45A1-849F-EC1DF2BEB2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58" r="18682"/>
          <a:stretch/>
        </p:blipFill>
        <p:spPr>
          <a:xfrm>
            <a:off x="358175" y="2055161"/>
            <a:ext cx="7051288" cy="4316020"/>
          </a:xfrm>
          <a:prstGeom prst="rect">
            <a:avLst/>
          </a:prstGeom>
        </p:spPr>
      </p:pic>
      <p:pic>
        <p:nvPicPr>
          <p:cNvPr id="13" name="Imagem 12" descr="Logotipo, Ícone&#10;&#10;Descrição gerada automaticamente">
            <a:extLst>
              <a:ext uri="{FF2B5EF4-FFF2-40B4-BE49-F238E27FC236}">
                <a16:creationId xmlns:a16="http://schemas.microsoft.com/office/drawing/2014/main" id="{A29BC33F-0403-451F-B4E8-0C0F98DF4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959" y="3310289"/>
            <a:ext cx="991505" cy="930094"/>
          </a:xfrm>
          <a:prstGeom prst="rect">
            <a:avLst/>
          </a:prstGeom>
        </p:spPr>
      </p:pic>
      <p:pic>
        <p:nvPicPr>
          <p:cNvPr id="9" name="Imagem 9" descr="Texto&#10;&#10;Descrição gerada automaticamente">
            <a:extLst>
              <a:ext uri="{FF2B5EF4-FFF2-40B4-BE49-F238E27FC236}">
                <a16:creationId xmlns:a16="http://schemas.microsoft.com/office/drawing/2014/main" id="{06275CFD-0426-0A83-5D0D-8E399FAB4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120" y="2237521"/>
            <a:ext cx="3636167" cy="1288689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A65D575B-78B6-F62C-EFB3-67C3E3C0E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Myriad Pro"/>
                <a:cs typeface="Segoe UI"/>
              </a:rPr>
              <a:t>Meios de comunicação</a:t>
            </a:r>
          </a:p>
        </p:txBody>
      </p:sp>
    </p:spTree>
    <p:extLst>
      <p:ext uri="{BB962C8B-B14F-4D97-AF65-F5344CB8AC3E}">
        <p14:creationId xmlns:p14="http://schemas.microsoft.com/office/powerpoint/2010/main" val="3335469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5800" y="2399110"/>
            <a:ext cx="8280400" cy="2059781"/>
          </a:xfrm>
        </p:spPr>
        <p:txBody>
          <a:bodyPr>
            <a:normAutofit/>
          </a:bodyPr>
          <a:lstStyle/>
          <a:p>
            <a:r>
              <a:rPr lang="pt-BR" sz="1800" dirty="0">
                <a:cs typeface="Segoe UI"/>
              </a:rPr>
              <a:t>Diretoria de Transferências e Parcerias da União</a:t>
            </a:r>
            <a:br>
              <a:rPr lang="pt-BR" sz="1800" dirty="0"/>
            </a:br>
            <a:r>
              <a:rPr lang="pt-BR" sz="1800" dirty="0">
                <a:cs typeface="Segoe UI"/>
              </a:rPr>
              <a:t>Secretaria de Gestão e Inovação</a:t>
            </a:r>
            <a:br>
              <a:rPr lang="pt-BR" sz="1800" dirty="0"/>
            </a:br>
            <a:r>
              <a:rPr lang="pt-BR" sz="1800" dirty="0">
                <a:cs typeface="Segoe UI"/>
              </a:rPr>
              <a:t>MINISTÉRIO DA GESTÃO E INOVAÇÃO EM SERVIÇOS PÚBLICOS</a:t>
            </a:r>
            <a:endParaRPr lang="pt-BR" sz="1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B3AE793-83D4-4CE2-A344-0151DE1F18E1}"/>
              </a:ext>
            </a:extLst>
          </p:cNvPr>
          <p:cNvSpPr txBox="1"/>
          <p:nvPr/>
        </p:nvSpPr>
        <p:spPr>
          <a:xfrm>
            <a:off x="4721322" y="1603959"/>
            <a:ext cx="2749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Obrigada!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D36E7A8-7ED3-425F-B8DF-788FBA02BF0E}"/>
              </a:ext>
            </a:extLst>
          </p:cNvPr>
          <p:cNvSpPr txBox="1"/>
          <p:nvPr/>
        </p:nvSpPr>
        <p:spPr>
          <a:xfrm>
            <a:off x="3286741" y="2530787"/>
            <a:ext cx="561852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t-BR" sz="3200" dirty="0"/>
              <a:t>CGIMO.DTPAR@GESTÃO.GOV.BR</a:t>
            </a:r>
            <a:endParaRPr lang="pt-BR" sz="3200" dirty="0">
              <a:cs typeface="Calibri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F35498D-AFB8-4317-9EF6-0E482DB0A55C}"/>
              </a:ext>
            </a:extLst>
          </p:cNvPr>
          <p:cNvSpPr txBox="1">
            <a:spLocks/>
          </p:cNvSpPr>
          <p:nvPr/>
        </p:nvSpPr>
        <p:spPr>
          <a:xfrm>
            <a:off x="1981200" y="4609918"/>
            <a:ext cx="8229600" cy="6441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4572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b="0" dirty="0">
                <a:ea typeface="+mj-lt"/>
                <a:cs typeface="+mj-lt"/>
                <a:hlinkClick r:id="rId2"/>
              </a:rPr>
              <a:t>www.gov.br/transferegov</a:t>
            </a:r>
            <a:endParaRPr lang="pt-BR" dirty="0">
              <a:ea typeface="+mj-lt"/>
            </a:endParaRPr>
          </a:p>
          <a:p>
            <a:endParaRPr lang="pt-BR" b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042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273" y="1352322"/>
            <a:ext cx="10492999" cy="80778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6">
            <a:extLst>
              <a:ext uri="{FF2B5EF4-FFF2-40B4-BE49-F238E27FC236}">
                <a16:creationId xmlns:a16="http://schemas.microsoft.com/office/drawing/2014/main" id="{831EFE66-89D0-C8D3-28F6-032E6BE5C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>
            <a:normAutofit/>
          </a:bodyPr>
          <a:lstStyle/>
          <a:p>
            <a:r>
              <a:rPr lang="pt-BR" sz="3600" dirty="0"/>
              <a:t>App Fiscalgov.br: Uma ferramenta de apoio</a:t>
            </a:r>
          </a:p>
        </p:txBody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2E19B845-DAB4-129F-96BA-CAED25788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7699" y="250851"/>
            <a:ext cx="946033" cy="9460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 txBox="1"/>
          <p:nvPr/>
        </p:nvSpPr>
        <p:spPr>
          <a:xfrm>
            <a:off x="102585" y="1193547"/>
            <a:ext cx="10178645" cy="923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600" b="1" dirty="0">
                <a:solidFill>
                  <a:schemeClr val="dk1"/>
                </a:solidFill>
                <a:latin typeface="Myriad Pro"/>
                <a:ea typeface="Calibri"/>
                <a:cs typeface="Calibri"/>
                <a:sym typeface="Calibri"/>
              </a:rPr>
              <a:t>Prestação de Contas na execução de instrumentos do Transferegov.br .</a:t>
            </a:r>
            <a:endParaRPr sz="2600" dirty="0">
              <a:solidFill>
                <a:schemeClr val="dk1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" name="Título 6">
            <a:extLst>
              <a:ext uri="{FF2B5EF4-FFF2-40B4-BE49-F238E27FC236}">
                <a16:creationId xmlns:a16="http://schemas.microsoft.com/office/drawing/2014/main" id="{CC31E81B-191A-89F2-9A1F-7F534384B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94" y="245279"/>
            <a:ext cx="10972800" cy="648000"/>
          </a:xfrm>
        </p:spPr>
        <p:txBody>
          <a:bodyPr/>
          <a:lstStyle/>
          <a:p>
            <a:r>
              <a:rPr lang="pt-BR" dirty="0"/>
              <a:t>Objetivo principal</a:t>
            </a:r>
          </a:p>
        </p:txBody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94719082-D674-A8DA-5BBF-98BD0F802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5565" y="86328"/>
            <a:ext cx="797214" cy="805873"/>
          </a:xfrm>
          <a:prstGeom prst="rect">
            <a:avLst/>
          </a:prstGeom>
        </p:spPr>
      </p:pic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D57FCB4-9FEC-ADC8-DD3F-BEB213E39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633" y="1659949"/>
            <a:ext cx="4378037" cy="4499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21">
            <a:extLst>
              <a:ext uri="{FF2B5EF4-FFF2-40B4-BE49-F238E27FC236}">
                <a16:creationId xmlns:a16="http://schemas.microsoft.com/office/drawing/2014/main" id="{B7540FD5-1907-6613-EC7C-E8AF73783574}"/>
              </a:ext>
            </a:extLst>
          </p:cNvPr>
          <p:cNvGrpSpPr>
            <a:grpSpLocks noChangeAspect="1"/>
          </p:cNvGrpSpPr>
          <p:nvPr/>
        </p:nvGrpSpPr>
        <p:grpSpPr>
          <a:xfrm>
            <a:off x="273770" y="2439202"/>
            <a:ext cx="1743253" cy="3545966"/>
            <a:chOff x="0" y="0"/>
            <a:chExt cx="5000993" cy="10163632"/>
          </a:xfrm>
        </p:grpSpPr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72E86F5E-1D2E-7266-877A-0AEFD7D191A8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5"/>
              <a:stretch>
                <a:fillRect l="-45" r="-4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B4A495FE-E987-485F-293D-03CDAFD89543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6"/>
              <a:stretch>
                <a:fillRect l="-15101" r="-1510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9" name="Imagem 8" descr="Interface gráfica do usuário, Texto, Site&#10;&#10;Descrição gerada automaticamente">
            <a:extLst>
              <a:ext uri="{FF2B5EF4-FFF2-40B4-BE49-F238E27FC236}">
                <a16:creationId xmlns:a16="http://schemas.microsoft.com/office/drawing/2014/main" id="{BD454B93-B8E4-8E48-755F-0A79E216A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6377" y="1774247"/>
            <a:ext cx="4282787" cy="4260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5AB09CC4-BB06-EB68-8BE3-19A944427EF3}"/>
              </a:ext>
            </a:extLst>
          </p:cNvPr>
          <p:cNvSpPr/>
          <p:nvPr/>
        </p:nvSpPr>
        <p:spPr>
          <a:xfrm>
            <a:off x="2151819" y="4052592"/>
            <a:ext cx="900476" cy="493292"/>
          </a:xfrm>
          <a:prstGeom prst="rightArrow">
            <a:avLst/>
          </a:prstGeom>
          <a:solidFill>
            <a:srgbClr val="7A95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A7C037A-545A-2CA7-6FE5-92DC457548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18" y="5055611"/>
            <a:ext cx="952500" cy="50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 txBox="1"/>
          <p:nvPr/>
        </p:nvSpPr>
        <p:spPr>
          <a:xfrm>
            <a:off x="1524075" y="2337382"/>
            <a:ext cx="2000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Intuitivo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8"/>
          <p:cNvSpPr txBox="1"/>
          <p:nvPr/>
        </p:nvSpPr>
        <p:spPr>
          <a:xfrm>
            <a:off x="1524075" y="3116641"/>
            <a:ext cx="4766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Segurança e Integridade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8"/>
          <p:cNvSpPr txBox="1"/>
          <p:nvPr/>
        </p:nvSpPr>
        <p:spPr>
          <a:xfrm>
            <a:off x="1619486" y="4772044"/>
            <a:ext cx="9590087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/>
                <a:ea typeface="Calibri"/>
                <a:cs typeface="Calibri"/>
                <a:sym typeface="Calibri"/>
              </a:rPr>
              <a:t>Relatório Fotográfico com ou sem internet (72 horas logado )</a:t>
            </a:r>
            <a:endParaRPr sz="800" dirty="0">
              <a:solidFill>
                <a:schemeClr val="dk1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8"/>
          <p:cNvSpPr txBox="1"/>
          <p:nvPr/>
        </p:nvSpPr>
        <p:spPr>
          <a:xfrm>
            <a:off x="1630691" y="3954910"/>
            <a:ext cx="71038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Georreferenciamento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8"/>
          <p:cNvSpPr txBox="1"/>
          <p:nvPr/>
        </p:nvSpPr>
        <p:spPr>
          <a:xfrm>
            <a:off x="1524075" y="1632118"/>
            <a:ext cx="8279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Agilidade na palma da mão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42" y="3087147"/>
            <a:ext cx="512633" cy="51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408" y="1516979"/>
            <a:ext cx="722700" cy="7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958" y="3893321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2958" y="4710455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2958" y="2275793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9408" y="5525327"/>
            <a:ext cx="722700" cy="7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8"/>
          <p:cNvSpPr txBox="1"/>
          <p:nvPr/>
        </p:nvSpPr>
        <p:spPr>
          <a:xfrm>
            <a:off x="2008191" y="5640466"/>
            <a:ext cx="7524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Fotos gravadas com segurança 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41758406-CD23-610E-4E63-72AD14472F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60033" y="203226"/>
            <a:ext cx="641350" cy="64135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02CF225-4345-0518-B1BF-166DBCA65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Principais benefícios</a:t>
            </a:r>
          </a:p>
        </p:txBody>
      </p:sp>
      <p:pic>
        <p:nvPicPr>
          <p:cNvPr id="122" name="Google Shape;122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61046" y="5812138"/>
            <a:ext cx="512633" cy="51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8AD4D858-B1A6-A4BE-651C-0D3E21D479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7139" y="930852"/>
            <a:ext cx="1697182" cy="588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B87FB68-06E0-DEC0-0BB0-174D7D3C4C85}"/>
              </a:ext>
            </a:extLst>
          </p:cNvPr>
          <p:cNvSpPr txBox="1"/>
          <p:nvPr/>
        </p:nvSpPr>
        <p:spPr>
          <a:xfrm>
            <a:off x="48491" y="299605"/>
            <a:ext cx="52543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000" b="1" dirty="0">
                <a:ea typeface="+mn-lt"/>
                <a:cs typeface="+mn-lt"/>
              </a:rPr>
              <a:t>Pontos importantes</a:t>
            </a:r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D0A488F-F183-949B-B3F8-8BFCAE09A577}"/>
              </a:ext>
            </a:extLst>
          </p:cNvPr>
          <p:cNvSpPr txBox="1"/>
          <p:nvPr/>
        </p:nvSpPr>
        <p:spPr>
          <a:xfrm>
            <a:off x="559377" y="2291196"/>
            <a:ext cx="68389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PORTARIA CONJUNTA MGI/MF/CGU Nº 33, DE 30 DE AGOSTO DE 2023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AF25118-7110-0B9C-9107-05F6381D254F}"/>
              </a:ext>
            </a:extLst>
          </p:cNvPr>
          <p:cNvSpPr txBox="1"/>
          <p:nvPr/>
        </p:nvSpPr>
        <p:spPr>
          <a:xfrm>
            <a:off x="559378" y="2828060"/>
            <a:ext cx="888249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>
                <a:solidFill>
                  <a:srgbClr val="555555"/>
                </a:solidFill>
                <a:latin typeface="Arial Nova"/>
              </a:rPr>
              <a:t>III - </a:t>
            </a:r>
            <a:r>
              <a:rPr lang="en-US" err="1">
                <a:solidFill>
                  <a:srgbClr val="555555"/>
                </a:solidFill>
                <a:latin typeface="Arial Nova"/>
              </a:rPr>
              <a:t>na</a:t>
            </a:r>
            <a:r>
              <a:rPr lang="en-US" dirty="0">
                <a:solidFill>
                  <a:srgbClr val="555555"/>
                </a:solidFill>
                <a:latin typeface="Arial Nova"/>
              </a:rPr>
              <a:t> </a:t>
            </a:r>
            <a:r>
              <a:rPr lang="en-US" err="1">
                <a:solidFill>
                  <a:srgbClr val="555555"/>
                </a:solidFill>
                <a:latin typeface="Arial Nova"/>
              </a:rPr>
              <a:t>execução</a:t>
            </a:r>
            <a:r>
              <a:rPr lang="en-US" dirty="0">
                <a:solidFill>
                  <a:srgbClr val="555555"/>
                </a:solidFill>
                <a:latin typeface="Arial Nova"/>
              </a:rPr>
              <a:t> dos </a:t>
            </a:r>
            <a:r>
              <a:rPr lang="en-US" err="1">
                <a:solidFill>
                  <a:srgbClr val="555555"/>
                </a:solidFill>
                <a:latin typeface="Arial Nova"/>
              </a:rPr>
              <a:t>objetos</a:t>
            </a:r>
            <a:r>
              <a:rPr lang="en-US" dirty="0">
                <a:solidFill>
                  <a:srgbClr val="555555"/>
                </a:solidFill>
                <a:latin typeface="Arial Nova"/>
              </a:rPr>
              <a:t> dos </a:t>
            </a:r>
            <a:r>
              <a:rPr lang="en-US" err="1">
                <a:solidFill>
                  <a:srgbClr val="555555"/>
                </a:solidFill>
                <a:latin typeface="Arial Nova"/>
              </a:rPr>
              <a:t>instrumentos</a:t>
            </a:r>
            <a:r>
              <a:rPr lang="en-US" dirty="0">
                <a:solidFill>
                  <a:srgbClr val="555555"/>
                </a:solidFill>
                <a:latin typeface="Arial Nova"/>
              </a:rPr>
              <a:t> de </a:t>
            </a:r>
            <a:r>
              <a:rPr lang="en-US" err="1">
                <a:solidFill>
                  <a:srgbClr val="555555"/>
                </a:solidFill>
                <a:latin typeface="Arial Nova"/>
              </a:rPr>
              <a:t>Nível</a:t>
            </a:r>
            <a:r>
              <a:rPr lang="en-US" dirty="0">
                <a:solidFill>
                  <a:srgbClr val="555555"/>
                </a:solidFill>
                <a:latin typeface="Arial Nova"/>
              </a:rPr>
              <a:t> V, o</a:t>
            </a:r>
            <a:r>
              <a:rPr lang="en-US" b="1" dirty="0">
                <a:solidFill>
                  <a:srgbClr val="555555"/>
                </a:solidFill>
                <a:latin typeface="Arial Nova"/>
              </a:rPr>
              <a:t>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acompanhamento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será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realizado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por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meio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dos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documentos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,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fotos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georreferenciadas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e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informações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inseridos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pelo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convenente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ou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unidade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executora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no Transferegov.br, e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disponíveis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nos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 </a:t>
            </a:r>
            <a:r>
              <a:rPr lang="en-US" b="1" err="1">
                <a:solidFill>
                  <a:srgbClr val="173DFF"/>
                </a:solidFill>
                <a:latin typeface="Arial Nova"/>
              </a:rPr>
              <a:t>aplicativos</a:t>
            </a:r>
            <a:r>
              <a:rPr lang="en-US" b="1" dirty="0">
                <a:solidFill>
                  <a:srgbClr val="173DFF"/>
                </a:solidFill>
                <a:latin typeface="Arial Nova"/>
              </a:rPr>
              <a:t>.</a:t>
            </a:r>
            <a:r>
              <a:rPr lang="en-US" dirty="0">
                <a:solidFill>
                  <a:srgbClr val="555555"/>
                </a:solidFill>
                <a:latin typeface="Arial Nova"/>
              </a:rPr>
              <a:t> (</a:t>
            </a:r>
            <a:r>
              <a:rPr lang="en-US" err="1">
                <a:solidFill>
                  <a:srgbClr val="555555"/>
                </a:solidFill>
                <a:latin typeface="Arial Nova"/>
              </a:rPr>
              <a:t>Redação</a:t>
            </a:r>
            <a:r>
              <a:rPr lang="en-US" dirty="0">
                <a:solidFill>
                  <a:srgbClr val="555555"/>
                </a:solidFill>
                <a:latin typeface="Arial Nova"/>
              </a:rPr>
              <a:t> dada pela </a:t>
            </a:r>
            <a:r>
              <a:rPr lang="en-US" err="1">
                <a:solidFill>
                  <a:srgbClr val="555555"/>
                </a:solidFill>
                <a:latin typeface="Arial Nova"/>
              </a:rPr>
              <a:t>Portaria</a:t>
            </a:r>
            <a:r>
              <a:rPr lang="en-US" dirty="0">
                <a:solidFill>
                  <a:srgbClr val="555555"/>
                </a:solidFill>
                <a:latin typeface="Arial Nova"/>
              </a:rPr>
              <a:t> </a:t>
            </a:r>
            <a:r>
              <a:rPr lang="en-US" err="1">
                <a:solidFill>
                  <a:srgbClr val="555555"/>
                </a:solidFill>
                <a:latin typeface="Arial Nova"/>
              </a:rPr>
              <a:t>Conjunta</a:t>
            </a:r>
            <a:r>
              <a:rPr lang="en-US" dirty="0">
                <a:solidFill>
                  <a:srgbClr val="555555"/>
                </a:solidFill>
                <a:latin typeface="Arial Nova"/>
              </a:rPr>
              <a:t> MGI/MF/CGU Nº 29, de 22 de </a:t>
            </a:r>
            <a:r>
              <a:rPr lang="en-US" err="1">
                <a:solidFill>
                  <a:srgbClr val="555555"/>
                </a:solidFill>
                <a:latin typeface="Arial Nova"/>
              </a:rPr>
              <a:t>maio</a:t>
            </a:r>
            <a:r>
              <a:rPr lang="en-US" dirty="0">
                <a:solidFill>
                  <a:srgbClr val="555555"/>
                </a:solidFill>
                <a:latin typeface="Arial Nova"/>
              </a:rPr>
              <a:t> de 2024)</a:t>
            </a:r>
            <a:endParaRPr lang="en-US" dirty="0">
              <a:latin typeface="Arial Nova"/>
            </a:endParaRPr>
          </a:p>
        </p:txBody>
      </p:sp>
      <p:pic>
        <p:nvPicPr>
          <p:cNvPr id="29" name="Imagem 28" descr="Texto&#10;&#10;Descrição gerada automaticamente">
            <a:extLst>
              <a:ext uri="{FF2B5EF4-FFF2-40B4-BE49-F238E27FC236}">
                <a16:creationId xmlns:a16="http://schemas.microsoft.com/office/drawing/2014/main" id="{B0198BF8-1F99-7921-53EB-070A85DE6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39" y="1121352"/>
            <a:ext cx="1697182" cy="588819"/>
          </a:xfrm>
          <a:prstGeom prst="rect">
            <a:avLst/>
          </a:prstGeom>
        </p:spPr>
      </p:pic>
      <p:pic>
        <p:nvPicPr>
          <p:cNvPr id="30" name="Imagem 29" descr="Ícone&#10;&#10;Descrição gerada automaticamente">
            <a:extLst>
              <a:ext uri="{FF2B5EF4-FFF2-40B4-BE49-F238E27FC236}">
                <a16:creationId xmlns:a16="http://schemas.microsoft.com/office/drawing/2014/main" id="{891B999C-F78B-E10B-3C9F-99CFBA707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8159" y="155863"/>
            <a:ext cx="794904" cy="760268"/>
          </a:xfrm>
          <a:prstGeom prst="rect">
            <a:avLst/>
          </a:prstGeom>
        </p:spPr>
      </p:pic>
      <p:sp>
        <p:nvSpPr>
          <p:cNvPr id="31" name="Google Shape;99;p7">
            <a:extLst>
              <a:ext uri="{FF2B5EF4-FFF2-40B4-BE49-F238E27FC236}">
                <a16:creationId xmlns:a16="http://schemas.microsoft.com/office/drawing/2014/main" id="{B379A025-68CB-C838-7551-11E899F8E4A5}"/>
              </a:ext>
            </a:extLst>
          </p:cNvPr>
          <p:cNvSpPr txBox="1"/>
          <p:nvPr/>
        </p:nvSpPr>
        <p:spPr>
          <a:xfrm>
            <a:off x="1292483" y="4828562"/>
            <a:ext cx="10366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/>
                <a:ea typeface="Calibri"/>
                <a:cs typeface="Calibri"/>
                <a:sym typeface="Calibri"/>
              </a:rPr>
              <a:t>Precisa ter perfil de Fiscal Concedente ou Convenente.</a:t>
            </a:r>
            <a:endParaRPr sz="2400" dirty="0">
              <a:solidFill>
                <a:schemeClr val="dk1"/>
              </a:solidFill>
              <a:latin typeface="Myriad Pro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100;p7">
            <a:extLst>
              <a:ext uri="{FF2B5EF4-FFF2-40B4-BE49-F238E27FC236}">
                <a16:creationId xmlns:a16="http://schemas.microsoft.com/office/drawing/2014/main" id="{533A5261-AE96-1146-39D8-3D91C9B24B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14350" y="4758026"/>
            <a:ext cx="633517" cy="63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01;p7">
            <a:extLst>
              <a:ext uri="{FF2B5EF4-FFF2-40B4-BE49-F238E27FC236}">
                <a16:creationId xmlns:a16="http://schemas.microsoft.com/office/drawing/2014/main" id="{F596B3C6-6C36-3689-3D84-E51C1FAE50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895" y="1427538"/>
            <a:ext cx="633517" cy="63351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02;p7">
            <a:extLst>
              <a:ext uri="{FF2B5EF4-FFF2-40B4-BE49-F238E27FC236}">
                <a16:creationId xmlns:a16="http://schemas.microsoft.com/office/drawing/2014/main" id="{2BA0E4B3-1F9A-54CB-FE0B-9E60F5C69C29}"/>
              </a:ext>
            </a:extLst>
          </p:cNvPr>
          <p:cNvSpPr txBox="1"/>
          <p:nvPr/>
        </p:nvSpPr>
        <p:spPr>
          <a:xfrm>
            <a:off x="1431028" y="1498085"/>
            <a:ext cx="4892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Obrigatoriedade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664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>
            <a:extLst>
              <a:ext uri="{FF2B5EF4-FFF2-40B4-BE49-F238E27FC236}">
                <a16:creationId xmlns:a16="http://schemas.microsoft.com/office/drawing/2014/main" id="{915ADF9F-610B-4C07-37CE-14093000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08032"/>
            <a:ext cx="6203577" cy="648000"/>
          </a:xfrm>
        </p:spPr>
        <p:txBody>
          <a:bodyPr/>
          <a:lstStyle/>
          <a:p>
            <a:r>
              <a:rPr lang="pt-BR" dirty="0">
                <a:latin typeface="Myriad Pro"/>
                <a:cs typeface="Segoe UI"/>
              </a:rPr>
              <a:t>Como posso ter acesso ?</a:t>
            </a:r>
            <a:endParaRPr lang="pt-BR" dirty="0"/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D6324E60-57A4-8F43-6BE9-340F12073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017" y="165126"/>
            <a:ext cx="460375" cy="46037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4257EA7-2B75-B12F-9374-10E6F9DF3CDE}"/>
              </a:ext>
            </a:extLst>
          </p:cNvPr>
          <p:cNvSpPr txBox="1"/>
          <p:nvPr/>
        </p:nvSpPr>
        <p:spPr>
          <a:xfrm>
            <a:off x="992278" y="1349187"/>
            <a:ext cx="99328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dirty="0">
                <a:latin typeface="Arial Nova"/>
                <a:cs typeface="Calibri"/>
              </a:rPr>
              <a:t>Credenciais válidas de acesso ao Módulo de Transferências Discricionárias e Legais;</a:t>
            </a:r>
          </a:p>
        </p:txBody>
      </p:sp>
      <p:pic>
        <p:nvPicPr>
          <p:cNvPr id="9" name="Imagem 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7EBACA8-8E1E-ABDE-53CC-F73EF51E5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696" y="2646218"/>
            <a:ext cx="5784252" cy="338830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A3CD75D-2D08-51B2-9547-44E9D078C6B3}"/>
              </a:ext>
            </a:extLst>
          </p:cNvPr>
          <p:cNvSpPr txBox="1"/>
          <p:nvPr/>
        </p:nvSpPr>
        <p:spPr>
          <a:xfrm>
            <a:off x="2705912" y="3369352"/>
            <a:ext cx="33320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ea typeface="+mn-lt"/>
                <a:cs typeface="+mn-lt"/>
              </a:rPr>
              <a:t>Usuário ou senha inválida</a:t>
            </a:r>
            <a:endParaRPr lang="pt-BR" b="1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838F05C-8579-6188-2A6C-89F549D072B3}"/>
              </a:ext>
            </a:extLst>
          </p:cNvPr>
          <p:cNvSpPr txBox="1"/>
          <p:nvPr/>
        </p:nvSpPr>
        <p:spPr>
          <a:xfrm>
            <a:off x="2682533" y="3801442"/>
            <a:ext cx="38074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ea typeface="+mn-lt"/>
                <a:cs typeface="+mn-lt"/>
              </a:rPr>
              <a:t>Favor contacte o administrador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25A18D7-E805-1659-B828-346AD301B451}"/>
              </a:ext>
            </a:extLst>
          </p:cNvPr>
          <p:cNvSpPr txBox="1"/>
          <p:nvPr/>
        </p:nvSpPr>
        <p:spPr>
          <a:xfrm>
            <a:off x="2705912" y="4236993"/>
            <a:ext cx="28462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ea typeface="+mn-lt"/>
                <a:cs typeface="+mn-lt"/>
              </a:rPr>
              <a:t>Credencial expirada</a:t>
            </a:r>
            <a:endParaRPr lang="pt-BR">
              <a:ea typeface="Calibri"/>
              <a:cs typeface="Calibri"/>
            </a:endParaRPr>
          </a:p>
        </p:txBody>
      </p:sp>
      <p:pic>
        <p:nvPicPr>
          <p:cNvPr id="16" name="Imagem 15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41CB600B-004C-9B13-B540-875C13032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3" y="2224088"/>
            <a:ext cx="184785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96F807D-C04C-0B80-E72A-78E64A38A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88" y="3448050"/>
            <a:ext cx="1057275" cy="171450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958CB1FD-DC4E-D944-7E5E-A0974B62D856}"/>
              </a:ext>
            </a:extLst>
          </p:cNvPr>
          <p:cNvSpPr txBox="1"/>
          <p:nvPr/>
        </p:nvSpPr>
        <p:spPr>
          <a:xfrm>
            <a:off x="2709376" y="4668216"/>
            <a:ext cx="28462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ea typeface="+mn-lt"/>
                <a:cs typeface="+mn-lt"/>
              </a:rPr>
              <a:t>Não autorizado!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5E37CD-27F0-0DD7-9AD3-4B65E6CC8DA8}"/>
              </a:ext>
            </a:extLst>
          </p:cNvPr>
          <p:cNvSpPr txBox="1"/>
          <p:nvPr/>
        </p:nvSpPr>
        <p:spPr>
          <a:xfrm>
            <a:off x="7143750" y="54387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26" name="Balão de Fala: Retângulo com Cantos Arredondados 25">
            <a:extLst>
              <a:ext uri="{FF2B5EF4-FFF2-40B4-BE49-F238E27FC236}">
                <a16:creationId xmlns:a16="http://schemas.microsoft.com/office/drawing/2014/main" id="{84052BC5-67DD-7BC5-9139-46411E0D7B20}"/>
              </a:ext>
            </a:extLst>
          </p:cNvPr>
          <p:cNvSpPr/>
          <p:nvPr/>
        </p:nvSpPr>
        <p:spPr>
          <a:xfrm>
            <a:off x="9867900" y="1979676"/>
            <a:ext cx="2124075" cy="1450847"/>
          </a:xfrm>
          <a:prstGeom prst="wedgeRoundRect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cs typeface="Calibri"/>
              </a:rPr>
              <a:t>90 dias sem acesso no Discricionárias Legais</a:t>
            </a:r>
          </a:p>
        </p:txBody>
      </p:sp>
      <p:pic>
        <p:nvPicPr>
          <p:cNvPr id="41" name="Imagem 40" descr="Ícone&#10;&#10;Descrição gerada automaticamente">
            <a:extLst>
              <a:ext uri="{FF2B5EF4-FFF2-40B4-BE49-F238E27FC236}">
                <a16:creationId xmlns:a16="http://schemas.microsoft.com/office/drawing/2014/main" id="{5878F315-B6F0-B1E7-CAFA-403968D75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1900" y="2609850"/>
            <a:ext cx="714375" cy="71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  <p:bldP spid="13" grpId="0"/>
      <p:bldP spid="15" grpId="0"/>
      <p:bldP spid="19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>
            <a:extLst>
              <a:ext uri="{FF2B5EF4-FFF2-40B4-BE49-F238E27FC236}">
                <a16:creationId xmlns:a16="http://schemas.microsoft.com/office/drawing/2014/main" id="{915ADF9F-610B-4C07-37CE-14093000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325962"/>
            <a:ext cx="10972800" cy="648000"/>
          </a:xfrm>
        </p:spPr>
        <p:txBody>
          <a:bodyPr/>
          <a:lstStyle/>
          <a:p>
            <a:r>
              <a:rPr lang="pt-BR" dirty="0">
                <a:latin typeface="Myriad Pro"/>
                <a:cs typeface="Segoe UI"/>
              </a:rPr>
              <a:t>Como me tornar Fiscal do Convenente?</a:t>
            </a:r>
            <a:endParaRPr lang="pt-BR" dirty="0"/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D6324E60-57A4-8F43-6BE9-340F12073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192" y="143275"/>
            <a:ext cx="1142180" cy="1166762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4379DC9E-FD10-54EB-8C53-A7724DC73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2945" y="1397532"/>
            <a:ext cx="1920480" cy="642677"/>
          </a:xfrm>
          <a:prstGeom prst="rect">
            <a:avLst/>
          </a:prstGeom>
        </p:spPr>
      </p:pic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8E8417C4-C833-152F-E2F1-B1D884F4F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66" y="1236617"/>
            <a:ext cx="9859296" cy="33610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530AD4B-0C79-A0DF-EA10-79D81EE64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238" y="4090439"/>
            <a:ext cx="8888360" cy="2610025"/>
          </a:xfrm>
          <a:prstGeom prst="rect">
            <a:avLst/>
          </a:prstGeom>
        </p:spPr>
      </p:pic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C7E909E7-2F97-7BC5-35B3-07C08BE445DA}"/>
              </a:ext>
            </a:extLst>
          </p:cNvPr>
          <p:cNvSpPr/>
          <p:nvPr/>
        </p:nvSpPr>
        <p:spPr>
          <a:xfrm>
            <a:off x="8151974" y="3283925"/>
            <a:ext cx="484632" cy="11258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915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>
            <a:extLst>
              <a:ext uri="{FF2B5EF4-FFF2-40B4-BE49-F238E27FC236}">
                <a16:creationId xmlns:a16="http://schemas.microsoft.com/office/drawing/2014/main" id="{915ADF9F-610B-4C07-37CE-14093000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325962"/>
            <a:ext cx="10972800" cy="648000"/>
          </a:xfrm>
        </p:spPr>
        <p:txBody>
          <a:bodyPr/>
          <a:lstStyle/>
          <a:p>
            <a:r>
              <a:rPr lang="pt-BR" dirty="0">
                <a:latin typeface="Myriad Pro"/>
                <a:cs typeface="Segoe UI"/>
              </a:rPr>
              <a:t>Perfil Fiscal do Convenente</a:t>
            </a:r>
            <a:endParaRPr lang="pt-BR" dirty="0"/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D6324E60-57A4-8F43-6BE9-340F12073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5450" y="81823"/>
            <a:ext cx="859503" cy="884085"/>
          </a:xfrm>
          <a:prstGeom prst="rect">
            <a:avLst/>
          </a:prstGeom>
        </p:spPr>
      </p:pic>
      <p:pic>
        <p:nvPicPr>
          <p:cNvPr id="10" name="Imagem 9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0C87C0AE-CC75-A6F5-B2BC-6F48F7C27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71" y="1160354"/>
            <a:ext cx="11629101" cy="537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71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203243294DAD64F9DE23F777522CCF2" ma:contentTypeVersion="14" ma:contentTypeDescription="Crie um novo documento." ma:contentTypeScope="" ma:versionID="7c12bf0b5c16d7e7b483fdd2b0fc98eb">
  <xsd:schema xmlns:xsd="http://www.w3.org/2001/XMLSchema" xmlns:xs="http://www.w3.org/2001/XMLSchema" xmlns:p="http://schemas.microsoft.com/office/2006/metadata/properties" xmlns:ns2="8b6d968b-36a4-4d67-8fe3-9ecbb18e5e6a" xmlns:ns3="349841df-46b4-4bad-a0c1-d324e2d898db" targetNamespace="http://schemas.microsoft.com/office/2006/metadata/properties" ma:root="true" ma:fieldsID="f93ce8d39cacbdd5f44d899ae25f8066" ns2:_="" ns3:_="">
    <xsd:import namespace="8b6d968b-36a4-4d67-8fe3-9ecbb18e5e6a"/>
    <xsd:import namespace="349841df-46b4-4bad-a0c1-d324e2d898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6d968b-36a4-4d67-8fe3-9ecbb18e5e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Marcações de imagem" ma:readOnly="false" ma:fieldId="{5cf76f15-5ced-4ddc-b409-7134ff3c332f}" ma:taxonomyMulti="true" ma:sspId="bf897d17-34fd-4a01-8f80-908009a6c4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9841df-46b4-4bad-a0c1-d324e2d898d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abfc9c6-ab6c-4cf0-b706-a2562e11b2d4}" ma:internalName="TaxCatchAll" ma:showField="CatchAllData" ma:web="349841df-46b4-4bad-a0c1-d324e2d898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6d968b-36a4-4d67-8fe3-9ecbb18e5e6a">
      <Terms xmlns="http://schemas.microsoft.com/office/infopath/2007/PartnerControls"/>
    </lcf76f155ced4ddcb4097134ff3c332f>
    <TaxCatchAll xmlns="349841df-46b4-4bad-a0c1-d324e2d898db" xsi:nil="true"/>
  </documentManagement>
</p:properties>
</file>

<file path=customXml/itemProps1.xml><?xml version="1.0" encoding="utf-8"?>
<ds:datastoreItem xmlns:ds="http://schemas.openxmlformats.org/officeDocument/2006/customXml" ds:itemID="{597A1CC1-D2E3-41FC-81BC-BD904E371B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F8F849-4FF6-4F9F-B4F2-97B64C0774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6d968b-36a4-4d67-8fe3-9ecbb18e5e6a"/>
    <ds:schemaRef ds:uri="349841df-46b4-4bad-a0c1-d324e2d898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8559F1-E78C-4B0A-88CE-B68C956A5050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8ce77f6a-f1fb-45c7-a4e1-13af6ce189a7"/>
    <ds:schemaRef ds:uri="feb27506-d0cb-4764-903f-1304ed79efc7"/>
    <ds:schemaRef ds:uri="http://purl.org/dc/dcmitype/"/>
    <ds:schemaRef ds:uri="http://purl.org/dc/terms/"/>
    <ds:schemaRef ds:uri="8b6d968b-36a4-4d67-8fe3-9ecbb18e5e6a"/>
    <ds:schemaRef ds:uri="349841df-46b4-4bad-a0c1-d324e2d898d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</TotalTime>
  <Words>599</Words>
  <Application>Microsoft Office PowerPoint</Application>
  <PresentationFormat>Widescreen</PresentationFormat>
  <Paragraphs>105</Paragraphs>
  <Slides>22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9" baseType="lpstr">
      <vt:lpstr>Arial</vt:lpstr>
      <vt:lpstr>Arial Nova</vt:lpstr>
      <vt:lpstr>Calibri</vt:lpstr>
      <vt:lpstr>Myriad Pro</vt:lpstr>
      <vt:lpstr>Segoe UI</vt:lpstr>
      <vt:lpstr>Wingdings</vt:lpstr>
      <vt:lpstr>Office Theme</vt:lpstr>
      <vt:lpstr>Aplicativos</vt:lpstr>
      <vt:lpstr>Apresentação do PowerPoint</vt:lpstr>
      <vt:lpstr>App Fiscalgov.br: Uma ferramenta de apoio</vt:lpstr>
      <vt:lpstr>Objetivo principal</vt:lpstr>
      <vt:lpstr>Principais benefícios</vt:lpstr>
      <vt:lpstr>Apresentação do PowerPoint</vt:lpstr>
      <vt:lpstr>Como posso ter acesso ?</vt:lpstr>
      <vt:lpstr>Como me tornar Fiscal do Convenente?</vt:lpstr>
      <vt:lpstr>Perfil Fiscal do Convenente</vt:lpstr>
      <vt:lpstr>Tenho o Perfil Fiscal do Concedente</vt:lpstr>
      <vt:lpstr>Perfil Mandatária</vt:lpstr>
      <vt:lpstr>Perfil Mandatária</vt:lpstr>
      <vt:lpstr>Funcionalidades</vt:lpstr>
      <vt:lpstr>Vamos iniciar uma fiscalização?</vt:lpstr>
      <vt:lpstr>Iniciando uma fiscalização</vt:lpstr>
      <vt:lpstr>Vamos às fotos</vt:lpstr>
      <vt:lpstr>Finalizando a fiscalização</vt:lpstr>
      <vt:lpstr>Vamos à prática!</vt:lpstr>
      <vt:lpstr>Perguntas frequentes</vt:lpstr>
      <vt:lpstr>Boas Práticas</vt:lpstr>
      <vt:lpstr>Meios de comunicação</vt:lpstr>
      <vt:lpstr>Diretoria de Transferências e Parcerias da União Secretaria de Gestão e Inovação MINISTÉRIO DA GESTÃO E INOVAÇÃO EM SERVIÇOS PÚBLICOS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</dc:creator>
  <cp:lastModifiedBy>Giovanna Alexsandra Barreto Ferreira</cp:lastModifiedBy>
  <cp:revision>1081</cp:revision>
  <dcterms:created xsi:type="dcterms:W3CDTF">2019-04-16T21:42:30Z</dcterms:created>
  <dcterms:modified xsi:type="dcterms:W3CDTF">2024-07-26T14:08:27Z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0x010100E203243294DAD64F9DE23F777522CCF2</vt:lpwstr>
  </property>
  <property fmtid="{D5CDD505-2E9C-101B-9397-08002B2CF9AE}" pid="3" name="MediaServiceImageTags">
    <vt:lpwstr/>
  </property>
</Properties>
</file>