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59"/>
  </p:notesMasterIdLst>
  <p:sldIdLst>
    <p:sldId id="256" r:id="rId5"/>
    <p:sldId id="257" r:id="rId6"/>
    <p:sldId id="258" r:id="rId7"/>
    <p:sldId id="262" r:id="rId8"/>
    <p:sldId id="263" r:id="rId9"/>
    <p:sldId id="264" r:id="rId10"/>
    <p:sldId id="266" r:id="rId11"/>
    <p:sldId id="267" r:id="rId12"/>
    <p:sldId id="265" r:id="rId13"/>
    <p:sldId id="268" r:id="rId14"/>
    <p:sldId id="270" r:id="rId15"/>
    <p:sldId id="271" r:id="rId16"/>
    <p:sldId id="284" r:id="rId17"/>
    <p:sldId id="285" r:id="rId18"/>
    <p:sldId id="287" r:id="rId19"/>
    <p:sldId id="280" r:id="rId20"/>
    <p:sldId id="277" r:id="rId21"/>
    <p:sldId id="279" r:id="rId22"/>
    <p:sldId id="278" r:id="rId23"/>
    <p:sldId id="276" r:id="rId24"/>
    <p:sldId id="281" r:id="rId25"/>
    <p:sldId id="282" r:id="rId26"/>
    <p:sldId id="283" r:id="rId27"/>
    <p:sldId id="275" r:id="rId28"/>
    <p:sldId id="289" r:id="rId29"/>
    <p:sldId id="294" r:id="rId30"/>
    <p:sldId id="293" r:id="rId31"/>
    <p:sldId id="292" r:id="rId32"/>
    <p:sldId id="291" r:id="rId33"/>
    <p:sldId id="273" r:id="rId34"/>
    <p:sldId id="297" r:id="rId35"/>
    <p:sldId id="290" r:id="rId36"/>
    <p:sldId id="296" r:id="rId37"/>
    <p:sldId id="298" r:id="rId38"/>
    <p:sldId id="305" r:id="rId39"/>
    <p:sldId id="301" r:id="rId40"/>
    <p:sldId id="306" r:id="rId41"/>
    <p:sldId id="300" r:id="rId42"/>
    <p:sldId id="302" r:id="rId43"/>
    <p:sldId id="303" r:id="rId44"/>
    <p:sldId id="307" r:id="rId45"/>
    <p:sldId id="311" r:id="rId46"/>
    <p:sldId id="308" r:id="rId47"/>
    <p:sldId id="309" r:id="rId48"/>
    <p:sldId id="310" r:id="rId49"/>
    <p:sldId id="312" r:id="rId50"/>
    <p:sldId id="314" r:id="rId51"/>
    <p:sldId id="315" r:id="rId52"/>
    <p:sldId id="313" r:id="rId53"/>
    <p:sldId id="317" r:id="rId54"/>
    <p:sldId id="318" r:id="rId55"/>
    <p:sldId id="320" r:id="rId56"/>
    <p:sldId id="321" r:id="rId57"/>
    <p:sldId id="261" r:id="rId58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72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5" Type="http://schemas.openxmlformats.org/officeDocument/2006/relationships/slide" Target="slides/slide1.xml"/><Relationship Id="rId61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8178AE-E3BC-44A8-B383-F48541144F33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9CA913-5DFD-41FF-B7B9-94020805E17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8503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47552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08045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64115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75965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58543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45242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0129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690650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0011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78492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72104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559046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2854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502376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436462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299341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59168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4669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32637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32837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89430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2772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071362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860572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42405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39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21986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63841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8940393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42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72020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43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278872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849631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45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680354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46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5974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43888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47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88823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48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823970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49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38648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50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075138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51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5152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52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7494575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53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13284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79869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1696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71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14582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9CA913-5DFD-41FF-B7B9-94020805E171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1388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Padrão do plano de fundo&#10;&#10;Descrição gerada automaticamente">
            <a:extLst>
              <a:ext uri="{FF2B5EF4-FFF2-40B4-BE49-F238E27FC236}">
                <a16:creationId xmlns:a16="http://schemas.microsoft.com/office/drawing/2014/main" id="{36A180F0-4DA5-D565-78E8-1ADDF97700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2993441-73DA-6BD4-7DC5-9401B1D89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>
                <a:latin typeface="Myriad Pro" panose="020B0503030403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61E888-CD65-A078-2073-BC7F9DE6F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D48610-5924-32EF-D444-A58FADE02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C1A3F-20AB-43AB-BA61-1A183014C4B6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6267FD-1429-6FCC-B687-DE16B9C10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05697A-6DD1-C780-D3B5-F0806A1C0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C954-352B-4B3D-9E9E-D7D059F0444B}" type="slidenum">
              <a:rPr lang="pt-BR" smtClean="0"/>
              <a:t>‹nº›</a:t>
            </a:fld>
            <a:endParaRPr lang="pt-BR"/>
          </a:p>
        </p:txBody>
      </p:sp>
      <p:sp>
        <p:nvSpPr>
          <p:cNvPr id="15" name="Freeform 10"/>
          <p:cNvSpPr/>
          <p:nvPr userDrawn="1"/>
        </p:nvSpPr>
        <p:spPr>
          <a:xfrm>
            <a:off x="3604430" y="268137"/>
            <a:ext cx="4983140" cy="1671428"/>
          </a:xfrm>
          <a:custGeom>
            <a:avLst/>
            <a:gdLst/>
            <a:ahLst/>
            <a:cxnLst/>
            <a:rect l="l" t="t" r="r" b="b"/>
            <a:pathLst>
              <a:path w="6787573" h="2276665">
                <a:moveTo>
                  <a:pt x="0" y="0"/>
                </a:moveTo>
                <a:lnTo>
                  <a:pt x="6787572" y="0"/>
                </a:lnTo>
                <a:lnTo>
                  <a:pt x="6787572" y="2276665"/>
                </a:lnTo>
                <a:lnTo>
                  <a:pt x="0" y="2276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1"/>
          <p:cNvSpPr/>
          <p:nvPr userDrawn="1"/>
        </p:nvSpPr>
        <p:spPr>
          <a:xfrm>
            <a:off x="6120694" y="8435411"/>
            <a:ext cx="4439161" cy="811765"/>
          </a:xfrm>
          <a:custGeom>
            <a:avLst/>
            <a:gdLst/>
            <a:ahLst/>
            <a:cxnLst/>
            <a:rect l="l" t="t" r="r" b="b"/>
            <a:pathLst>
              <a:path w="6046613" h="1105711">
                <a:moveTo>
                  <a:pt x="0" y="0"/>
                </a:moveTo>
                <a:lnTo>
                  <a:pt x="6046612" y="0"/>
                </a:lnTo>
                <a:lnTo>
                  <a:pt x="6046612" y="1105711"/>
                </a:lnTo>
                <a:lnTo>
                  <a:pt x="0" y="11057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8" name="Imagem 7" descr="Tela de celular com aplicativo aberto&#10;&#10;Descrição gerada automaticamente">
            <a:extLst>
              <a:ext uri="{FF2B5EF4-FFF2-40B4-BE49-F238E27FC236}">
                <a16:creationId xmlns:a16="http://schemas.microsoft.com/office/drawing/2014/main" id="{F43E9990-A638-CC1E-9EE7-6F0C715345F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832" y="5257800"/>
            <a:ext cx="6016336" cy="1538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76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:a16="http://schemas.microsoft.com/office/drawing/2014/main" id="{AC654709-EECE-DCC9-B433-5848FD1EA0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DB234CD-DC0F-7D88-B828-B2D5A6D36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latin typeface="Myriad Pro" panose="020B0503030403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E199E7A-ECFB-472D-D6B4-7DD64F4ED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  <a:lvl2pPr>
              <a:defRPr>
                <a:latin typeface="Myriad Pro" panose="020B0503030403020204" pitchFamily="34" charset="0"/>
              </a:defRPr>
            </a:lvl2pPr>
            <a:lvl3pPr>
              <a:defRPr>
                <a:latin typeface="Myriad Pro" panose="020B0503030403020204" pitchFamily="34" charset="0"/>
              </a:defRPr>
            </a:lvl3pPr>
            <a:lvl4pPr>
              <a:defRPr>
                <a:latin typeface="Myriad Pro" panose="020B0503030403020204" pitchFamily="34" charset="0"/>
              </a:defRPr>
            </a:lvl4pPr>
            <a:lvl5pPr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DB5BB1-B9E9-EDCF-88AC-D389497D5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C1A3F-20AB-43AB-BA61-1A183014C4B6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7D52B5-8777-C570-9892-7AA457D82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486A38-7289-854A-7519-20B47EAA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C954-352B-4B3D-9E9E-D7D059F044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5776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46F05C0B-96E0-0666-ECC0-69EEC6E20CC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9DB5BB1-B9E9-EDCF-88AC-D389497D5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C1A3F-20AB-43AB-BA61-1A183014C4B6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37D52B5-8777-C570-9892-7AA457D82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E486A38-7289-854A-7519-20B47EAAF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C954-352B-4B3D-9E9E-D7D059F0444B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1F1843BE-9086-644D-E822-316203BE7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latin typeface="Myriad Pro" panose="020B0503030403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AD728622-68D1-3FBC-9D38-2A898C09C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  <a:lvl2pPr>
              <a:defRPr>
                <a:latin typeface="Myriad Pro" panose="020B0503030403020204" pitchFamily="34" charset="0"/>
              </a:defRPr>
            </a:lvl2pPr>
            <a:lvl3pPr>
              <a:defRPr>
                <a:latin typeface="Myriad Pro" panose="020B0503030403020204" pitchFamily="34" charset="0"/>
              </a:defRPr>
            </a:lvl3pPr>
            <a:lvl4pPr>
              <a:defRPr>
                <a:latin typeface="Myriad Pro" panose="020B0503030403020204" pitchFamily="34" charset="0"/>
              </a:defRPr>
            </a:lvl4pPr>
            <a:lvl5pPr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0670753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53C860F7-1320-C12E-DA95-C4D6BA9FF4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3106B0A-4389-5ADA-D52B-FD7F805A1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C1A3F-20AB-43AB-BA61-1A183014C4B6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6F1010A9-5C47-2926-51DE-5BB7C141E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6473126-93C9-B7CF-57FF-B70EC1A8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C954-352B-4B3D-9E9E-D7D059F0444B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01BCEB1-5CDC-B964-7974-A4C5764C0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>
            <a:lvl1pPr>
              <a:defRPr sz="3600" b="1">
                <a:latin typeface="Myriad Pro" panose="020B0503030403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8" name="Espaço Reservado para Conteúdo 2">
            <a:extLst>
              <a:ext uri="{FF2B5EF4-FFF2-40B4-BE49-F238E27FC236}">
                <a16:creationId xmlns:a16="http://schemas.microsoft.com/office/drawing/2014/main" id="{D1459340-FAE0-ADDA-FFD4-4C44F0CF2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latin typeface="Myriad Pro" panose="020B0503030403020204" pitchFamily="34" charset="0"/>
              </a:defRPr>
            </a:lvl1pPr>
            <a:lvl2pPr>
              <a:defRPr>
                <a:latin typeface="Myriad Pro" panose="020B0503030403020204" pitchFamily="34" charset="0"/>
              </a:defRPr>
            </a:lvl2pPr>
            <a:lvl3pPr>
              <a:defRPr>
                <a:latin typeface="Myriad Pro" panose="020B0503030403020204" pitchFamily="34" charset="0"/>
              </a:defRPr>
            </a:lvl3pPr>
            <a:lvl4pPr>
              <a:defRPr>
                <a:latin typeface="Myriad Pro" panose="020B0503030403020204" pitchFamily="34" charset="0"/>
              </a:defRPr>
            </a:lvl4pPr>
            <a:lvl5pPr>
              <a:defRPr>
                <a:latin typeface="Myriad Pro" panose="020B0503030403020204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5104934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DDF9287-7A21-5D20-374A-076BB0724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C1A3F-20AB-43AB-BA61-1A183014C4B6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8B31C39-FD1E-C9D9-E0D1-8909D1412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F00F7BB-173E-CB5F-ED94-249ECCEA9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C954-352B-4B3D-9E9E-D7D059F0444B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Freeform 10">
            <a:extLst>
              <a:ext uri="{FF2B5EF4-FFF2-40B4-BE49-F238E27FC236}">
                <a16:creationId xmlns:a16="http://schemas.microsoft.com/office/drawing/2014/main" id="{AF0ED98C-A953-BF90-6F39-1147453C4E70}"/>
              </a:ext>
            </a:extLst>
          </p:cNvPr>
          <p:cNvSpPr/>
          <p:nvPr userDrawn="1"/>
        </p:nvSpPr>
        <p:spPr>
          <a:xfrm>
            <a:off x="8651809" y="295102"/>
            <a:ext cx="3085762" cy="1035016"/>
          </a:xfrm>
          <a:custGeom>
            <a:avLst/>
            <a:gdLst/>
            <a:ahLst/>
            <a:cxnLst/>
            <a:rect l="l" t="t" r="r" b="b"/>
            <a:pathLst>
              <a:path w="6787573" h="2276665">
                <a:moveTo>
                  <a:pt x="0" y="0"/>
                </a:moveTo>
                <a:lnTo>
                  <a:pt x="6787572" y="0"/>
                </a:lnTo>
                <a:lnTo>
                  <a:pt x="6787572" y="2276665"/>
                </a:lnTo>
                <a:lnTo>
                  <a:pt x="0" y="22766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8431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Slide Encerrame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m 19" descr="Padrão do plano de fundo&#10;&#10;Descrição gerada automaticamente">
            <a:extLst>
              <a:ext uri="{FF2B5EF4-FFF2-40B4-BE49-F238E27FC236}">
                <a16:creationId xmlns:a16="http://schemas.microsoft.com/office/drawing/2014/main" id="{3E6D70B7-BD23-0209-6DA8-A922219A52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2993441-73DA-6BD4-7DC5-9401B1D89D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000" b="1">
                <a:solidFill>
                  <a:schemeClr val="accent1">
                    <a:lumMod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761E888-CD65-A078-2073-BC7F9DE6FE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D48610-5924-32EF-D444-A58FADE02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C1A3F-20AB-43AB-BA61-1A183014C4B6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6267FD-1429-6FCC-B687-DE16B9C10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805697A-6DD1-C780-D3B5-F0806A1C0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C954-352B-4B3D-9E9E-D7D059F0444B}" type="slidenum">
              <a:rPr lang="pt-BR" smtClean="0"/>
              <a:t>‹nº›</a:t>
            </a:fld>
            <a:endParaRPr lang="pt-BR"/>
          </a:p>
        </p:txBody>
      </p:sp>
      <p:sp>
        <p:nvSpPr>
          <p:cNvPr id="15" name="Freeform 10"/>
          <p:cNvSpPr/>
          <p:nvPr userDrawn="1"/>
        </p:nvSpPr>
        <p:spPr>
          <a:xfrm>
            <a:off x="3604430" y="268137"/>
            <a:ext cx="4983140" cy="1671428"/>
          </a:xfrm>
          <a:custGeom>
            <a:avLst/>
            <a:gdLst/>
            <a:ahLst/>
            <a:cxnLst/>
            <a:rect l="l" t="t" r="r" b="b"/>
            <a:pathLst>
              <a:path w="6787573" h="2276665">
                <a:moveTo>
                  <a:pt x="0" y="0"/>
                </a:moveTo>
                <a:lnTo>
                  <a:pt x="6787572" y="0"/>
                </a:lnTo>
                <a:lnTo>
                  <a:pt x="6787572" y="2276665"/>
                </a:lnTo>
                <a:lnTo>
                  <a:pt x="0" y="2276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6" name="Freeform 11"/>
          <p:cNvSpPr/>
          <p:nvPr userDrawn="1"/>
        </p:nvSpPr>
        <p:spPr>
          <a:xfrm>
            <a:off x="6120694" y="8435411"/>
            <a:ext cx="4439161" cy="811765"/>
          </a:xfrm>
          <a:custGeom>
            <a:avLst/>
            <a:gdLst/>
            <a:ahLst/>
            <a:cxnLst/>
            <a:rect l="l" t="t" r="r" b="b"/>
            <a:pathLst>
              <a:path w="6046613" h="1105711">
                <a:moveTo>
                  <a:pt x="0" y="0"/>
                </a:moveTo>
                <a:lnTo>
                  <a:pt x="6046612" y="0"/>
                </a:lnTo>
                <a:lnTo>
                  <a:pt x="6046612" y="1105711"/>
                </a:lnTo>
                <a:lnTo>
                  <a:pt x="0" y="110571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7811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2DDF9287-7A21-5D20-374A-076BB0724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C1A3F-20AB-43AB-BA61-1A183014C4B6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8B31C39-FD1E-C9D9-E0D1-8909D1412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1F00F7BB-173E-CB5F-ED94-249ECCEA9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BC954-352B-4B3D-9E9E-D7D059F044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03511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6FA3E5F-9F29-B4F0-A9DC-C82571CBBE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768B01D-24C9-74B1-702B-44968DBDD4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0D5060B-5B1E-D8E9-B7F6-684D3D4212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C1A3F-20AB-43AB-BA61-1A183014C4B6}" type="datetimeFigureOut">
              <a:rPr lang="pt-BR" smtClean="0"/>
              <a:t>29/07/2024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70933F7-6F48-4078-34E9-CD4C08408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AF9C98F-D0CC-778C-0A28-CB5D6E892A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7BC954-352B-4B3D-9E9E-D7D059F0444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2003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4" r:id="rId4"/>
    <p:sldLayoutId id="2147483655" r:id="rId5"/>
    <p:sldLayoutId id="2147483662" r:id="rId6"/>
    <p:sldLayoutId id="214748366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mailto:jose.t.campos@gestao.gov.br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8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png"/><Relationship Id="rId4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microsoft.com/office/2007/relationships/hdphoto" Target="../media/hdphoto11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2.png"/><Relationship Id="rId4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3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5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6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7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microsoft.com/office/2007/relationships/hdphoto" Target="../media/hdphoto19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microsoft.com/office/2007/relationships/hdphoto" Target="../media/hdphoto2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3.wdp"/><Relationship Id="rId5" Type="http://schemas.openxmlformats.org/officeDocument/2006/relationships/image" Target="../media/image36.png"/><Relationship Id="rId4" Type="http://schemas.microsoft.com/office/2007/relationships/hdphoto" Target="../media/hdphoto2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microsoft.com/office/2007/relationships/hdphoto" Target="../media/hdphoto24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6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7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8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9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0.wdp"/><Relationship Id="rId5" Type="http://schemas.openxmlformats.org/officeDocument/2006/relationships/image" Target="../media/image45.png"/><Relationship Id="rId4" Type="http://schemas.microsoft.com/office/2007/relationships/hdphoto" Target="../media/hdphoto23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3.wdp"/><Relationship Id="rId5" Type="http://schemas.openxmlformats.org/officeDocument/2006/relationships/image" Target="../media/image44.png"/><Relationship Id="rId4" Type="http://schemas.microsoft.com/office/2007/relationships/hdphoto" Target="../media/hdphoto3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2.wdp"/><Relationship Id="rId5" Type="http://schemas.openxmlformats.org/officeDocument/2006/relationships/image" Target="../media/image48.png"/><Relationship Id="rId4" Type="http://schemas.microsoft.com/office/2007/relationships/hdphoto" Target="../media/hdphoto23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microsoft.com/office/2007/relationships/hdphoto" Target="../media/hdphoto23.wdp"/><Relationship Id="rId5" Type="http://schemas.openxmlformats.org/officeDocument/2006/relationships/image" Target="../media/image47.png"/><Relationship Id="rId4" Type="http://schemas.microsoft.com/office/2007/relationships/hdphoto" Target="../media/hdphoto33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3.wdp"/><Relationship Id="rId4" Type="http://schemas.openxmlformats.org/officeDocument/2006/relationships/image" Target="../media/image4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4.wdp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37.wdp"/><Relationship Id="rId3" Type="http://schemas.openxmlformats.org/officeDocument/2006/relationships/image" Target="../media/image52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6.wdp"/><Relationship Id="rId5" Type="http://schemas.openxmlformats.org/officeDocument/2006/relationships/image" Target="../media/image53.png"/><Relationship Id="rId4" Type="http://schemas.microsoft.com/office/2007/relationships/hdphoto" Target="../media/hdphoto35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39.wdp"/><Relationship Id="rId5" Type="http://schemas.openxmlformats.org/officeDocument/2006/relationships/image" Target="../media/image56.png"/><Relationship Id="rId4" Type="http://schemas.microsoft.com/office/2007/relationships/hdphoto" Target="../media/hdphoto38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1.wdp"/><Relationship Id="rId5" Type="http://schemas.openxmlformats.org/officeDocument/2006/relationships/image" Target="../media/image58.png"/><Relationship Id="rId4" Type="http://schemas.microsoft.com/office/2007/relationships/hdphoto" Target="../media/hdphoto40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2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44.wdp"/><Relationship Id="rId5" Type="http://schemas.openxmlformats.org/officeDocument/2006/relationships/image" Target="../media/image61.png"/><Relationship Id="rId4" Type="http://schemas.microsoft.com/office/2007/relationships/hdphoto" Target="../media/hdphoto43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microsoft.com/office/2007/relationships/hdphoto" Target="../media/hdphoto45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microsoft.com/office/2007/relationships/hdphoto" Target="../media/hdphoto47.wdp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microsoft.com/office/2007/relationships/hdphoto" Target="../media/hdphoto46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48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microsoft.com/office/2007/relationships/hdphoto" Target="../media/hdphoto50.wdp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microsoft.com/office/2007/relationships/hdphoto" Target="../media/hdphoto49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microsoft.com/office/2007/relationships/hdphoto" Target="../media/hdphoto51.wdp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5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6" Type="http://schemas.microsoft.com/office/2007/relationships/hdphoto" Target="../media/hdphoto54.wdp"/><Relationship Id="rId5" Type="http://schemas.openxmlformats.org/officeDocument/2006/relationships/image" Target="../media/image77.png"/><Relationship Id="rId4" Type="http://schemas.microsoft.com/office/2007/relationships/hdphoto" Target="../media/hdphoto53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microsoft.com/office/2007/relationships/hdphoto" Target="../media/hdphoto56.wdp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microsoft.com/office/2007/relationships/hdphoto" Target="../media/hdphoto55.wdp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microsoft.com/office/2007/relationships/hdphoto" Target="../media/hdphoto58.wdp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.png"/><Relationship Id="rId5" Type="http://schemas.microsoft.com/office/2007/relationships/hdphoto" Target="../media/hdphoto57.wdp"/><Relationship Id="rId4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microsoft.com/office/2007/relationships/hdphoto" Target="../media/hdphoto60.wdp"/><Relationship Id="rId5" Type="http://schemas.openxmlformats.org/officeDocument/2006/relationships/image" Target="../media/image84.png"/><Relationship Id="rId4" Type="http://schemas.microsoft.com/office/2007/relationships/hdphoto" Target="../media/hdphoto59.wdp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4">
            <a:extLst>
              <a:ext uri="{FF2B5EF4-FFF2-40B4-BE49-F238E27FC236}">
                <a16:creationId xmlns:a16="http://schemas.microsoft.com/office/drawing/2014/main" id="{F106D2B2-25FD-5BE1-786F-F3450926C2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53938" y="2501490"/>
            <a:ext cx="9429758" cy="1169159"/>
          </a:xfrm>
        </p:spPr>
        <p:txBody>
          <a:bodyPr>
            <a:normAutofit fontScale="90000"/>
          </a:bodyPr>
          <a:lstStyle/>
          <a:p>
            <a:br>
              <a:rPr lang="pt-BR" sz="4400" b="1" spc="40" dirty="0">
                <a:solidFill>
                  <a:srgbClr val="008000"/>
                </a:solidFill>
                <a:latin typeface="Arial MT"/>
                <a:cs typeface="Arial MT"/>
              </a:rPr>
            </a:br>
            <a:br>
              <a:rPr lang="pt-BR" sz="4400" b="1" spc="40" dirty="0">
                <a:solidFill>
                  <a:srgbClr val="008000"/>
                </a:solidFill>
                <a:latin typeface="Arial MT"/>
                <a:cs typeface="Arial MT"/>
              </a:rPr>
            </a:br>
            <a:r>
              <a:rPr lang="pt-BR" sz="4400" b="1" spc="40" dirty="0">
                <a:solidFill>
                  <a:srgbClr val="008000"/>
                </a:solidFill>
                <a:latin typeface="Arial MT"/>
                <a:cs typeface="Arial MT"/>
              </a:rPr>
              <a:t>MÓDU</a:t>
            </a:r>
            <a:r>
              <a:rPr lang="pt-BR" sz="4400" b="1" spc="-50" dirty="0">
                <a:solidFill>
                  <a:srgbClr val="008000"/>
                </a:solidFill>
                <a:latin typeface="Arial MT"/>
                <a:cs typeface="Arial MT"/>
              </a:rPr>
              <a:t>L</a:t>
            </a:r>
            <a:r>
              <a:rPr lang="pt-BR" sz="4400" b="1" spc="25" dirty="0">
                <a:solidFill>
                  <a:srgbClr val="008000"/>
                </a:solidFill>
                <a:latin typeface="Arial MT"/>
                <a:cs typeface="Arial MT"/>
              </a:rPr>
              <a:t>O</a:t>
            </a:r>
            <a:r>
              <a:rPr lang="pt-BR" sz="4400" b="1" spc="-70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lang="pt-BR" sz="4400" b="1" spc="35" dirty="0">
                <a:solidFill>
                  <a:srgbClr val="008000"/>
                </a:solidFill>
                <a:latin typeface="Arial MT"/>
                <a:cs typeface="Arial MT"/>
              </a:rPr>
              <a:t>FUNDO</a:t>
            </a:r>
            <a:r>
              <a:rPr lang="pt-BR" sz="4400" b="1" spc="-55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lang="pt-BR" sz="4400" b="1" spc="90" dirty="0">
                <a:solidFill>
                  <a:srgbClr val="008000"/>
                </a:solidFill>
                <a:latin typeface="Arial MT"/>
                <a:cs typeface="Arial MT"/>
              </a:rPr>
              <a:t>A</a:t>
            </a:r>
            <a:r>
              <a:rPr lang="pt-BR" sz="4400" b="1" spc="-50" dirty="0">
                <a:solidFill>
                  <a:srgbClr val="008000"/>
                </a:solidFill>
                <a:latin typeface="Arial MT"/>
                <a:cs typeface="Arial MT"/>
              </a:rPr>
              <a:t> </a:t>
            </a:r>
            <a:r>
              <a:rPr lang="pt-BR" sz="4400" b="1" spc="35" dirty="0">
                <a:solidFill>
                  <a:srgbClr val="008000"/>
                </a:solidFill>
                <a:latin typeface="Arial MT"/>
                <a:cs typeface="Arial MT"/>
              </a:rPr>
              <a:t>FUNDO</a:t>
            </a:r>
            <a:br>
              <a:rPr lang="pt-BR" sz="4400" b="1" spc="35" dirty="0">
                <a:solidFill>
                  <a:srgbClr val="008000"/>
                </a:solidFill>
                <a:latin typeface="Arial MT"/>
                <a:cs typeface="Arial MT"/>
              </a:rPr>
            </a:br>
            <a:r>
              <a:rPr lang="pt-BR" sz="4400" b="1" spc="35" dirty="0">
                <a:solidFill>
                  <a:srgbClr val="008000"/>
                </a:solidFill>
                <a:latin typeface="Arial MT"/>
                <a:cs typeface="Arial MT"/>
              </a:rPr>
              <a:t>NO TRANFEREGOV.BR</a:t>
            </a:r>
            <a:endParaRPr lang="pt-BR" dirty="0">
              <a:solidFill>
                <a:srgbClr val="008000"/>
              </a:solidFill>
            </a:endParaRPr>
          </a:p>
        </p:txBody>
      </p:sp>
      <p:sp>
        <p:nvSpPr>
          <p:cNvPr id="6" name="Subtítulo 25">
            <a:extLst>
              <a:ext uri="{FF2B5EF4-FFF2-40B4-BE49-F238E27FC236}">
                <a16:creationId xmlns:a16="http://schemas.microsoft.com/office/drawing/2014/main" id="{445ED8E6-6807-78D3-D748-680C828DD6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31336"/>
            <a:ext cx="9144000" cy="1536192"/>
          </a:xfrm>
        </p:spPr>
        <p:txBody>
          <a:bodyPr>
            <a:normAutofit fontScale="25000" lnSpcReduction="20000"/>
          </a:bodyPr>
          <a:lstStyle/>
          <a:p>
            <a:r>
              <a:rPr lang="pt-BR" sz="5500" b="1" spc="-105" dirty="0">
                <a:solidFill>
                  <a:srgbClr val="008000"/>
                </a:solidFill>
                <a:latin typeface="Arial MT"/>
                <a:cs typeface="Arial MT"/>
              </a:rPr>
              <a:t>José Agapito Teixeira Campos</a:t>
            </a:r>
            <a:br>
              <a:rPr lang="pt-BR" sz="5500" b="1" spc="-105" dirty="0">
                <a:solidFill>
                  <a:srgbClr val="008000"/>
                </a:solidFill>
                <a:latin typeface="Arial MT"/>
                <a:cs typeface="Arial MT"/>
              </a:rPr>
            </a:br>
            <a:endParaRPr lang="pt-BR" sz="5500" b="1" spc="-105" dirty="0">
              <a:solidFill>
                <a:srgbClr val="008000"/>
              </a:solidFill>
              <a:latin typeface="Arial MT"/>
              <a:cs typeface="Arial MT"/>
            </a:endParaRPr>
          </a:p>
          <a:p>
            <a:r>
              <a:rPr lang="pt-BR" sz="5500" b="1" spc="-105" dirty="0">
                <a:solidFill>
                  <a:srgbClr val="008000"/>
                </a:solidFill>
                <a:latin typeface="Arial MT"/>
              </a:rPr>
              <a:t>Administrador</a:t>
            </a:r>
          </a:p>
          <a:p>
            <a:r>
              <a:rPr lang="pt-BR" sz="5500" spc="-105" dirty="0">
                <a:solidFill>
                  <a:schemeClr val="accent4"/>
                </a:solidFill>
                <a:latin typeface="Arial MT"/>
                <a:hlinkClick r:id="rId2"/>
              </a:rPr>
              <a:t>jose.t.campos@gestao.gov.br</a:t>
            </a:r>
            <a:endParaRPr lang="pt-BR" sz="5500" spc="-105" dirty="0">
              <a:solidFill>
                <a:schemeClr val="accent4"/>
              </a:solidFill>
              <a:latin typeface="Arial MT"/>
            </a:endParaRPr>
          </a:p>
          <a:p>
            <a:br>
              <a:rPr lang="pt-BR" sz="4400" b="1" spc="-105" dirty="0">
                <a:solidFill>
                  <a:schemeClr val="accent4"/>
                </a:solidFill>
                <a:latin typeface="Arial MT"/>
              </a:rPr>
            </a:br>
            <a:r>
              <a:rPr lang="pt-BR" sz="4400" b="1" spc="-105" dirty="0">
                <a:solidFill>
                  <a:schemeClr val="accent6">
                    <a:lumMod val="50000"/>
                  </a:schemeClr>
                </a:solidFill>
                <a:latin typeface="Arial MT"/>
              </a:rPr>
              <a:t>(61) 99145-9464</a:t>
            </a:r>
            <a:endParaRPr lang="pt-BR" sz="4400" b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pt-BR" spc="-105" dirty="0">
              <a:solidFill>
                <a:srgbClr val="1F4E79"/>
              </a:solidFill>
              <a:latin typeface="Arial MT"/>
            </a:endParaRPr>
          </a:p>
          <a:p>
            <a:endParaRPr lang="pt-BR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D8F39A44-2D94-F813-904D-37594C23E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504" y="1650910"/>
            <a:ext cx="3191256" cy="689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3432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PROGRAMA – DADOS BÁSICOS. 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Parte IV. </a:t>
            </a:r>
            <a:br>
              <a:rPr lang="en-US" sz="2800" spc="-146" dirty="0">
                <a:solidFill>
                  <a:schemeClr val="accent2"/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AÇÕES ORÇAMENTÁRIAS.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7" name="Espaço Reservado para Conteúdo 6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BCAC3CD1-5ED9-B302-8768-3DB7CFF188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984" y="1171034"/>
            <a:ext cx="9777984" cy="5604670"/>
          </a:xfrm>
        </p:spPr>
      </p:pic>
    </p:spTree>
    <p:extLst>
      <p:ext uri="{BB962C8B-B14F-4D97-AF65-F5344CB8AC3E}">
        <p14:creationId xmlns:p14="http://schemas.microsoft.com/office/powerpoint/2010/main" val="3709121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PROGRAMA – DADOS BÁSICOS. 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Parte IV. CAMPOS PADRÃO DO PLANO DE AÇÃO.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7" name="Espaço Reservado para Conteúdo 6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FF85C379-3050-93AE-E026-8BD2B51789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136" y="1097280"/>
            <a:ext cx="9750551" cy="5687567"/>
          </a:xfrm>
        </p:spPr>
      </p:pic>
    </p:spTree>
    <p:extLst>
      <p:ext uri="{BB962C8B-B14F-4D97-AF65-F5344CB8AC3E}">
        <p14:creationId xmlns:p14="http://schemas.microsoft.com/office/powerpoint/2010/main" val="2391044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PROGRAMA – DADOS BÁSICOS. 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Parte IV. TIPOLOGIA DE ANEXOS.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6" name="Espaço Reservado para Conteúdo 5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019D4D9C-04B6-C98E-F2A9-335A168CA7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607" y="1239774"/>
            <a:ext cx="9772650" cy="4676775"/>
          </a:xfrm>
        </p:spPr>
      </p:pic>
      <p:sp>
        <p:nvSpPr>
          <p:cNvPr id="8" name="Freeform 18">
            <a:extLst>
              <a:ext uri="{FF2B5EF4-FFF2-40B4-BE49-F238E27FC236}">
                <a16:creationId xmlns:a16="http://schemas.microsoft.com/office/drawing/2014/main" id="{56CC747D-021C-B4F1-8AD6-63E140B32FF4}"/>
              </a:ext>
            </a:extLst>
          </p:cNvPr>
          <p:cNvSpPr/>
          <p:nvPr/>
        </p:nvSpPr>
        <p:spPr>
          <a:xfrm>
            <a:off x="7214616" y="2276474"/>
            <a:ext cx="3172968" cy="649606"/>
          </a:xfrm>
          <a:custGeom>
            <a:avLst/>
            <a:gdLst/>
            <a:ahLst/>
            <a:cxnLst/>
            <a:rect l="l" t="t" r="r" b="b"/>
            <a:pathLst>
              <a:path w="419749" h="203029">
                <a:moveTo>
                  <a:pt x="0" y="0"/>
                </a:moveTo>
                <a:lnTo>
                  <a:pt x="419749" y="0"/>
                </a:lnTo>
                <a:lnTo>
                  <a:pt x="419749" y="203029"/>
                </a:lnTo>
                <a:lnTo>
                  <a:pt x="0" y="20302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76200">
            <a:solidFill>
              <a:schemeClr val="accent6"/>
            </a:solidFill>
          </a:ln>
        </p:spPr>
        <p:txBody>
          <a:bodyPr/>
          <a:lstStyle/>
          <a:p>
            <a:endParaRPr lang="pt-BR"/>
          </a:p>
        </p:txBody>
      </p:sp>
      <p:sp>
        <p:nvSpPr>
          <p:cNvPr id="9" name="Freeform 18">
            <a:extLst>
              <a:ext uri="{FF2B5EF4-FFF2-40B4-BE49-F238E27FC236}">
                <a16:creationId xmlns:a16="http://schemas.microsoft.com/office/drawing/2014/main" id="{B67E29E8-B1CF-5772-4878-858DF6E214A1}"/>
              </a:ext>
            </a:extLst>
          </p:cNvPr>
          <p:cNvSpPr/>
          <p:nvPr/>
        </p:nvSpPr>
        <p:spPr>
          <a:xfrm>
            <a:off x="5175124" y="3520440"/>
            <a:ext cx="1509140" cy="2037206"/>
          </a:xfrm>
          <a:custGeom>
            <a:avLst/>
            <a:gdLst/>
            <a:ahLst/>
            <a:cxnLst/>
            <a:rect l="l" t="t" r="r" b="b"/>
            <a:pathLst>
              <a:path w="419749" h="203029">
                <a:moveTo>
                  <a:pt x="0" y="0"/>
                </a:moveTo>
                <a:lnTo>
                  <a:pt x="419749" y="0"/>
                </a:lnTo>
                <a:lnTo>
                  <a:pt x="419749" y="203029"/>
                </a:lnTo>
                <a:lnTo>
                  <a:pt x="0" y="203029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 w="76200">
            <a:solidFill>
              <a:schemeClr val="accent6"/>
            </a:solidFill>
          </a:ln>
        </p:spPr>
        <p:txBody>
          <a:bodyPr/>
          <a:lstStyle/>
          <a:p>
            <a:endParaRPr lang="pt-BR"/>
          </a:p>
        </p:txBody>
      </p:sp>
      <p:pic>
        <p:nvPicPr>
          <p:cNvPr id="12" name="Imagem 11" descr="Interface gráfica do usuário&#10;&#10;Descrição gerada automaticamente com confiança média">
            <a:extLst>
              <a:ext uri="{FF2B5EF4-FFF2-40B4-BE49-F238E27FC236}">
                <a16:creationId xmlns:a16="http://schemas.microsoft.com/office/drawing/2014/main" id="{21472592-4E10-C062-A62F-35031C01C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607" y="5635439"/>
            <a:ext cx="9772649" cy="1222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74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PROGRAMA. 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BENEFICIÁRIOS.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7" name="Espaço Reservado para Conteúdo 6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F5847259-7AE6-AD11-C412-1386699A5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125" y="1253331"/>
            <a:ext cx="9767875" cy="4351338"/>
          </a:xfrm>
        </p:spPr>
      </p:pic>
    </p:spTree>
    <p:extLst>
      <p:ext uri="{BB962C8B-B14F-4D97-AF65-F5344CB8AC3E}">
        <p14:creationId xmlns:p14="http://schemas.microsoft.com/office/powerpoint/2010/main" val="28267582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PROGRAMA. 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BENEFICIÁRIOS.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6" name="Espaço Reservado para Conteúdo 5">
            <a:extLst>
              <a:ext uri="{FF2B5EF4-FFF2-40B4-BE49-F238E27FC236}">
                <a16:creationId xmlns:a16="http://schemas.microsoft.com/office/drawing/2014/main" id="{5B754E3F-014F-96A4-5B71-F8229B357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5393711"/>
            <a:ext cx="9753600" cy="604753"/>
          </a:xfrm>
        </p:spPr>
      </p:pic>
      <p:pic>
        <p:nvPicPr>
          <p:cNvPr id="9" name="Imagem 8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CB031505-1E96-538D-A42C-A0872DAB67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57194"/>
            <a:ext cx="9753601" cy="3431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927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PROGRAMA. 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BENEFICIÁRIOS.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5" name="Espaço Reservado para Conteúdo 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05828920-607B-BF8C-0BEC-B27951984E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0656" y="1222418"/>
            <a:ext cx="9753600" cy="4303436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ADF4C177-9CE5-1E77-5DD0-0C0D9AB3AA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7226" y="5919092"/>
            <a:ext cx="9839325" cy="701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7030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PROGRAMA. 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METAS.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5" name="Espaço Reservado para Conteúdo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B529ABAD-EE51-F014-0849-2DA615AD8A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34" y="1238632"/>
            <a:ext cx="9772650" cy="4905374"/>
          </a:xfrm>
        </p:spPr>
      </p:pic>
    </p:spTree>
    <p:extLst>
      <p:ext uri="{BB962C8B-B14F-4D97-AF65-F5344CB8AC3E}">
        <p14:creationId xmlns:p14="http://schemas.microsoft.com/office/powerpoint/2010/main" val="2128118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PROGRAMA. 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METAS.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5" name="Espaço Reservado para Conteúdo 4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69FEF108-9632-90F6-55A2-EEE47D5A97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253331"/>
            <a:ext cx="9753600" cy="4976020"/>
          </a:xfrm>
        </p:spPr>
      </p:pic>
    </p:spTree>
    <p:extLst>
      <p:ext uri="{BB962C8B-B14F-4D97-AF65-F5344CB8AC3E}">
        <p14:creationId xmlns:p14="http://schemas.microsoft.com/office/powerpoint/2010/main" val="31132257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144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PROGRAMA – DADOS BÁSICOS. 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Parte IV. </a:t>
            </a:r>
            <a:br>
              <a:rPr lang="en-US" sz="2800" spc="-146" dirty="0">
                <a:solidFill>
                  <a:schemeClr val="accent2"/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METAS DO PLANO DE AÇÃO.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9" name="Espaço Reservado para Conteúdo 8" descr="Interface gráfica do usuário&#10;&#10;Descrição gerada automaticamente com confiança baixa">
            <a:extLst>
              <a:ext uri="{FF2B5EF4-FFF2-40B4-BE49-F238E27FC236}">
                <a16:creationId xmlns:a16="http://schemas.microsoft.com/office/drawing/2014/main" id="{873D6BAB-8C46-CB09-D8ED-0FCD4512C1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468" y="1235076"/>
            <a:ext cx="9744075" cy="5299836"/>
          </a:xfrm>
        </p:spPr>
      </p:pic>
    </p:spTree>
    <p:extLst>
      <p:ext uri="{BB962C8B-B14F-4D97-AF65-F5344CB8AC3E}">
        <p14:creationId xmlns:p14="http://schemas.microsoft.com/office/powerpoint/2010/main" val="2145229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PROGRAMA – DADOS BÁSICOS. 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Parte IV. </a:t>
            </a:r>
            <a:br>
              <a:rPr lang="en-US" sz="2800" spc="-146" dirty="0">
                <a:solidFill>
                  <a:schemeClr val="accent2"/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Lista de Ações </a:t>
            </a:r>
            <a:r>
              <a:rPr lang="en-US" sz="2800" spc="-146" dirty="0" err="1">
                <a:solidFill>
                  <a:schemeClr val="accent2"/>
                </a:solidFill>
                <a:latin typeface="Montserrat Classic"/>
              </a:rPr>
              <a:t>Padrão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 </a:t>
            </a:r>
            <a:r>
              <a:rPr lang="en-US" sz="2800" spc="-146" dirty="0" err="1">
                <a:solidFill>
                  <a:schemeClr val="accent2"/>
                </a:solidFill>
                <a:latin typeface="Montserrat Classic"/>
              </a:rPr>
              <a:t>Cadastradas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5" name="Espaço Reservado para Conteúdo 4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9E31CF75-6855-B577-E3F7-7AC885412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513" y="1308195"/>
            <a:ext cx="9753600" cy="5176044"/>
          </a:xfrm>
        </p:spPr>
      </p:pic>
    </p:spTree>
    <p:extLst>
      <p:ext uri="{BB962C8B-B14F-4D97-AF65-F5344CB8AC3E}">
        <p14:creationId xmlns:p14="http://schemas.microsoft.com/office/powerpoint/2010/main" val="668413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CC5DA1-9F77-C278-FDDA-977528A87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989" y="500061"/>
            <a:ext cx="8628183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pt-BR" sz="4900" i="0" u="none" strike="noStrike" baseline="0" dirty="0">
                <a:solidFill>
                  <a:srgbClr val="328C40"/>
                </a:solidFill>
                <a:latin typeface="Calibri" panose="020F0502020204030204" pitchFamily="34" charset="0"/>
              </a:rPr>
              <a:t>Atos Preparatórios no Módulo Fundo a Fundo.</a:t>
            </a:r>
            <a:endParaRPr lang="pt-BR" sz="4900" dirty="0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44E42F-9622-13C1-9F8A-D6050D39D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42868" y="1825624"/>
            <a:ext cx="10213143" cy="4053968"/>
          </a:xfrm>
        </p:spPr>
        <p:txBody>
          <a:bodyPr>
            <a:normAutofit/>
          </a:bodyPr>
          <a:lstStyle/>
          <a:p>
            <a:endParaRPr lang="pt-BR" sz="1800" b="1" i="0" u="none" strike="noStrike" baseline="0" dirty="0">
              <a:solidFill>
                <a:srgbClr val="00602D"/>
              </a:solidFill>
              <a:latin typeface="Open Sans" panose="020B0606030504020204" pitchFamily="34" charset="0"/>
            </a:endParaRPr>
          </a:p>
          <a:p>
            <a:endParaRPr lang="pt-BR" sz="1800" b="1" dirty="0">
              <a:solidFill>
                <a:srgbClr val="00602D"/>
              </a:solidFill>
              <a:latin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pt-BR" sz="4000" b="1" i="0" u="none" strike="noStrike" baseline="0" dirty="0">
                <a:solidFill>
                  <a:srgbClr val="00602D"/>
                </a:solidFill>
                <a:latin typeface="Open Sans" panose="020B0606030504020204" pitchFamily="34" charset="0"/>
              </a:rPr>
              <a:t>Cadastro e Disponibilização do Programa pelo </a:t>
            </a:r>
            <a:r>
              <a:rPr lang="pt-BR" sz="4000" b="1" i="0" u="none" strike="noStrike" baseline="0" dirty="0">
                <a:solidFill>
                  <a:schemeClr val="accent2"/>
                </a:solidFill>
                <a:latin typeface="Open Sans" panose="020B0606030504020204" pitchFamily="34" charset="0"/>
              </a:rPr>
              <a:t>Repassador.</a:t>
            </a:r>
          </a:p>
          <a:p>
            <a:pPr marL="0" indent="0">
              <a:buNone/>
            </a:pPr>
            <a:endParaRPr lang="pt-BR" sz="4000" b="1" i="0" u="none" strike="noStrike" baseline="0" dirty="0">
              <a:solidFill>
                <a:srgbClr val="00602D"/>
              </a:solidFill>
              <a:latin typeface="Open Sans" panose="020B0606030504020204" pitchFamily="34" charset="0"/>
            </a:endParaRPr>
          </a:p>
          <a:p>
            <a:pPr marL="0" indent="0">
              <a:buNone/>
            </a:pPr>
            <a:r>
              <a:rPr lang="pt-BR" sz="2000" b="0" i="0" u="none" strike="noStrike" baseline="0" dirty="0">
                <a:solidFill>
                  <a:srgbClr val="211D1E"/>
                </a:solidFill>
                <a:latin typeface="Open Sans" panose="020B0606030504020204" pitchFamily="34" charset="0"/>
              </a:rPr>
              <a:t>Para iniciar o </a:t>
            </a:r>
            <a:r>
              <a:rPr lang="pt-BR" sz="2000" b="1" i="0" u="none" strike="noStrike" baseline="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</a:rPr>
              <a:t>cadastro do Programa</a:t>
            </a:r>
            <a:r>
              <a:rPr lang="pt-BR" sz="2000" b="0" i="0" u="none" strike="noStrike" baseline="0" dirty="0">
                <a:solidFill>
                  <a:srgbClr val="211D1E"/>
                </a:solidFill>
                <a:latin typeface="Open Sans" panose="020B0606030504020204" pitchFamily="34" charset="0"/>
              </a:rPr>
              <a:t>, o repassador deve acessar o </a:t>
            </a:r>
            <a:r>
              <a:rPr lang="pt-BR" sz="2000" b="1" i="0" u="none" strike="noStrike" baseline="0" dirty="0">
                <a:solidFill>
                  <a:schemeClr val="accent6">
                    <a:lumMod val="75000"/>
                  </a:schemeClr>
                </a:solidFill>
                <a:latin typeface="Open Sans" panose="020B0606030504020204" pitchFamily="34" charset="0"/>
              </a:rPr>
              <a:t>Módulo Transferências Fundo a Fundo</a:t>
            </a:r>
            <a:r>
              <a:rPr lang="pt-BR" sz="2000" b="0" i="0" u="none" strike="noStrike" baseline="0" dirty="0">
                <a:solidFill>
                  <a:srgbClr val="211D1E"/>
                </a:solidFill>
                <a:latin typeface="Open Sans" panose="020B0606030504020204" pitchFamily="34" charset="0"/>
              </a:rPr>
              <a:t>, noTransferegov.br, e em seguida, clicar na aba “Programas”. </a:t>
            </a:r>
            <a:endParaRPr lang="pt-BR" sz="2000" b="1" i="0" u="none" strike="noStrike" baseline="0" dirty="0">
              <a:solidFill>
                <a:srgbClr val="00602D"/>
              </a:solidFill>
              <a:latin typeface="Open Sans" panose="020B0606030504020204" pitchFamily="34" charset="0"/>
            </a:endParaRPr>
          </a:p>
          <a:p>
            <a:pPr marL="0" indent="0">
              <a:buNone/>
            </a:pPr>
            <a:endParaRPr lang="pt-BR" sz="4000" b="1" i="0" u="none" strike="noStrike" baseline="0" dirty="0">
              <a:solidFill>
                <a:srgbClr val="00602D"/>
              </a:solidFill>
              <a:latin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PROGRAMA. 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CONDICIONANTES.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5" name="Espaço Reservado para Conteúdo 4" descr="Interface gráfica do usuário, Aplicativo, Teams&#10;&#10;Descrição gerada automaticamente">
            <a:extLst>
              <a:ext uri="{FF2B5EF4-FFF2-40B4-BE49-F238E27FC236}">
                <a16:creationId xmlns:a16="http://schemas.microsoft.com/office/drawing/2014/main" id="{1C47FBBB-0152-2538-2606-617F193C1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4501" y="1271619"/>
            <a:ext cx="9748043" cy="4351338"/>
          </a:xfrm>
        </p:spPr>
      </p:pic>
    </p:spTree>
    <p:extLst>
      <p:ext uri="{BB962C8B-B14F-4D97-AF65-F5344CB8AC3E}">
        <p14:creationId xmlns:p14="http://schemas.microsoft.com/office/powerpoint/2010/main" val="4181251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PROGRAMA. 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CONDICIONANTES.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5" name="Espaço Reservado para Conteúdo 4" descr="Interface gráfica do usuário, Aplicativo, Teams&#10;&#10;Descrição gerada automaticamente">
            <a:extLst>
              <a:ext uri="{FF2B5EF4-FFF2-40B4-BE49-F238E27FC236}">
                <a16:creationId xmlns:a16="http://schemas.microsoft.com/office/drawing/2014/main" id="{1C47FBBB-0152-2538-2606-617F193C1C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077" y="1253331"/>
            <a:ext cx="9748043" cy="4351338"/>
          </a:xfrm>
        </p:spPr>
      </p:pic>
    </p:spTree>
    <p:extLst>
      <p:ext uri="{BB962C8B-B14F-4D97-AF65-F5344CB8AC3E}">
        <p14:creationId xmlns:p14="http://schemas.microsoft.com/office/powerpoint/2010/main" val="2473701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PROGRAMA. </a:t>
            </a:r>
            <a:br>
              <a:rPr lang="en-US" sz="2800" spc="-146" dirty="0">
                <a:solidFill>
                  <a:schemeClr val="accent2"/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DISPONIBILIZAR PROGRAMA.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7" name="Espaço Reservado para Conteúdo 6" descr="Interface gráfica do usuário, Aplicativo, Teams&#10;&#10;Descrição gerada automaticamente">
            <a:extLst>
              <a:ext uri="{FF2B5EF4-FFF2-40B4-BE49-F238E27FC236}">
                <a16:creationId xmlns:a16="http://schemas.microsoft.com/office/drawing/2014/main" id="{F6082841-D08D-D690-B443-AF144E803F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1418" y="1299775"/>
            <a:ext cx="9734550" cy="3876751"/>
          </a:xfrm>
        </p:spPr>
      </p:pic>
    </p:spTree>
    <p:extLst>
      <p:ext uri="{BB962C8B-B14F-4D97-AF65-F5344CB8AC3E}">
        <p14:creationId xmlns:p14="http://schemas.microsoft.com/office/powerpoint/2010/main" val="23852609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448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PROGRAMA. </a:t>
            </a:r>
            <a:br>
              <a:rPr lang="en-US" sz="2800" spc="-146" dirty="0">
                <a:solidFill>
                  <a:schemeClr val="accent2"/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PROGRAMA DISPONIBILIZADO.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7" name="Espaço Reservado para Conteúdo 6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E251BCB4-7102-4ACA-8191-E3B50E43DD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040" y="1309114"/>
            <a:ext cx="9829800" cy="3457262"/>
          </a:xfrm>
        </p:spPr>
      </p:pic>
    </p:spTree>
    <p:extLst>
      <p:ext uri="{BB962C8B-B14F-4D97-AF65-F5344CB8AC3E}">
        <p14:creationId xmlns:p14="http://schemas.microsoft.com/office/powerpoint/2010/main" val="5015682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PLANO DE AÇÃO.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ENTE</a:t>
            </a:r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 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RECEBEDOR.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5" name="Espaço Reservado para Conteúdo 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11EAA577-4B4B-B065-4BB9-F1C6269B16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76" y="1295400"/>
            <a:ext cx="9753600" cy="4400550"/>
          </a:xfrm>
        </p:spPr>
      </p:pic>
      <p:cxnSp>
        <p:nvCxnSpPr>
          <p:cNvPr id="2" name="Conector de Seta Reta 1">
            <a:extLst>
              <a:ext uri="{FF2B5EF4-FFF2-40B4-BE49-F238E27FC236}">
                <a16:creationId xmlns:a16="http://schemas.microsoft.com/office/drawing/2014/main" id="{55330D28-8F07-A1BB-F2FD-580A4A670BD1}"/>
              </a:ext>
            </a:extLst>
          </p:cNvPr>
          <p:cNvCxnSpPr/>
          <p:nvPr/>
        </p:nvCxnSpPr>
        <p:spPr>
          <a:xfrm>
            <a:off x="9134856" y="3566160"/>
            <a:ext cx="1116000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4" name="Group 17">
            <a:extLst>
              <a:ext uri="{FF2B5EF4-FFF2-40B4-BE49-F238E27FC236}">
                <a16:creationId xmlns:a16="http://schemas.microsoft.com/office/drawing/2014/main" id="{B178C8CD-7CB3-99B2-1A3C-86203018E13C}"/>
              </a:ext>
            </a:extLst>
          </p:cNvPr>
          <p:cNvGrpSpPr/>
          <p:nvPr/>
        </p:nvGrpSpPr>
        <p:grpSpPr>
          <a:xfrm>
            <a:off x="10460736" y="3091161"/>
            <a:ext cx="1466088" cy="868191"/>
            <a:chOff x="0" y="0"/>
            <a:chExt cx="419749" cy="203029"/>
          </a:xfrm>
        </p:grpSpPr>
        <p:sp>
          <p:nvSpPr>
            <p:cNvPr id="6" name="Freeform 18">
              <a:extLst>
                <a:ext uri="{FF2B5EF4-FFF2-40B4-BE49-F238E27FC236}">
                  <a16:creationId xmlns:a16="http://schemas.microsoft.com/office/drawing/2014/main" id="{87D40DC6-66FC-92CD-CB1F-6419A954A037}"/>
                </a:ext>
              </a:extLst>
            </p:cNvPr>
            <p:cNvSpPr/>
            <p:nvPr/>
          </p:nvSpPr>
          <p:spPr>
            <a:xfrm>
              <a:off x="0" y="0"/>
              <a:ext cx="419749" cy="203029"/>
            </a:xfrm>
            <a:custGeom>
              <a:avLst/>
              <a:gdLst/>
              <a:ahLst/>
              <a:cxnLst/>
              <a:rect l="l" t="t" r="r" b="b"/>
              <a:pathLst>
                <a:path w="419749" h="203029">
                  <a:moveTo>
                    <a:pt x="0" y="0"/>
                  </a:moveTo>
                  <a:lnTo>
                    <a:pt x="419749" y="0"/>
                  </a:lnTo>
                  <a:lnTo>
                    <a:pt x="419749" y="203029"/>
                  </a:lnTo>
                  <a:lnTo>
                    <a:pt x="0" y="2030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1F4E79"/>
              </a:solidFill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7" name="TextBox 19">
              <a:extLst>
                <a:ext uri="{FF2B5EF4-FFF2-40B4-BE49-F238E27FC236}">
                  <a16:creationId xmlns:a16="http://schemas.microsoft.com/office/drawing/2014/main" id="{B46034BB-34DA-6A26-EF47-3B1BBA361074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60513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PLANO DE AÇÃO.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DADOS BÁSICOS I.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9" name="Espaço Reservado para Conteúdo 8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E4B1F100-199B-3D45-16AD-EDDB57283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alphaModFix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706" y="1280763"/>
            <a:ext cx="9972294" cy="4351338"/>
          </a:xfrm>
        </p:spPr>
      </p:pic>
      <p:pic>
        <p:nvPicPr>
          <p:cNvPr id="5" name="Imagem 4" descr="Texto&#10;&#10;Descrição gerada automaticamente com confiança média">
            <a:extLst>
              <a:ext uri="{FF2B5EF4-FFF2-40B4-BE49-F238E27FC236}">
                <a16:creationId xmlns:a16="http://schemas.microsoft.com/office/drawing/2014/main" id="{93D426D6-A647-024B-6AB0-BA02D47DE984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9312" y="1270301"/>
            <a:ext cx="2962688" cy="47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177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PLANO DE AÇÃO.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DADOS BÁSICOS II.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5" name="Espaço Reservado para Conteúdo 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EC922F4E-3D2A-FD95-4227-F375A23AC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95" y="1335627"/>
            <a:ext cx="9772650" cy="4351338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5F42100-7E2D-339C-7AAD-F06FC335BC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95" y="5705856"/>
            <a:ext cx="9772649" cy="78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7845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PLANO DE AÇÃO.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METAS I.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5" name="Espaço Reservado para Conteúdo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CC0690B3-78F6-D197-DDAD-A0BD94EBE9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568" y="1326483"/>
            <a:ext cx="9704832" cy="4633120"/>
          </a:xfr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71CE1AA-2D9E-D717-9903-6825C8020AF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302" y="3216020"/>
            <a:ext cx="3858098" cy="295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4719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PLANO DE AÇÃO.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METAS II.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5" name="Espaço Reservado para Conteúdo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DAA2A134-68A1-036E-FC0E-472134EC7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32" y="1271619"/>
            <a:ext cx="9753600" cy="4318794"/>
          </a:xfrm>
        </p:spPr>
      </p:pic>
    </p:spTree>
    <p:extLst>
      <p:ext uri="{BB962C8B-B14F-4D97-AF65-F5344CB8AC3E}">
        <p14:creationId xmlns:p14="http://schemas.microsoft.com/office/powerpoint/2010/main" val="1625471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PLANO DE AÇÃO.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METAS III.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5" name="Espaço Reservado para Conteúdo 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3F98E229-F1E5-641C-F190-4AB99D0F1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01" y="1335627"/>
            <a:ext cx="9744075" cy="4351338"/>
          </a:xfrm>
        </p:spPr>
      </p:pic>
    </p:spTree>
    <p:extLst>
      <p:ext uri="{BB962C8B-B14F-4D97-AF65-F5344CB8AC3E}">
        <p14:creationId xmlns:p14="http://schemas.microsoft.com/office/powerpoint/2010/main" val="11823460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686800" cy="1306640"/>
          </a:xfrm>
        </p:spPr>
        <p:txBody>
          <a:bodyPr>
            <a:normAutofit/>
          </a:bodyPr>
          <a:lstStyle/>
          <a:p>
            <a:pPr algn="ctr"/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PROGRAMA NO TRANSFEREGOV </a:t>
            </a:r>
            <a:endParaRPr lang="pt-BR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4" name="Espaço Reservado para Conteúdo 23">
            <a:extLst>
              <a:ext uri="{FF2B5EF4-FFF2-40B4-BE49-F238E27FC236}">
                <a16:creationId xmlns:a16="http://schemas.microsoft.com/office/drawing/2014/main" id="{ED197195-11AC-B38D-F956-5497493F6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97979" y="1921006"/>
            <a:ext cx="7629430" cy="2850266"/>
          </a:xfrm>
        </p:spPr>
      </p:pic>
      <p:pic>
        <p:nvPicPr>
          <p:cNvPr id="32" name="Imagem 31">
            <a:extLst>
              <a:ext uri="{FF2B5EF4-FFF2-40B4-BE49-F238E27FC236}">
                <a16:creationId xmlns:a16="http://schemas.microsoft.com/office/drawing/2014/main" id="{25DC606D-F80A-DFE2-6456-8352AD70A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1368" y="1921006"/>
            <a:ext cx="2541748" cy="2850266"/>
          </a:xfrm>
          <a:prstGeom prst="rect">
            <a:avLst/>
          </a:prstGeom>
        </p:spPr>
      </p:pic>
      <p:grpSp>
        <p:nvGrpSpPr>
          <p:cNvPr id="2" name="Group 17">
            <a:extLst>
              <a:ext uri="{FF2B5EF4-FFF2-40B4-BE49-F238E27FC236}">
                <a16:creationId xmlns:a16="http://schemas.microsoft.com/office/drawing/2014/main" id="{F033D397-DB29-A4EE-B0DE-B248A0C5205C}"/>
              </a:ext>
            </a:extLst>
          </p:cNvPr>
          <p:cNvGrpSpPr/>
          <p:nvPr/>
        </p:nvGrpSpPr>
        <p:grpSpPr>
          <a:xfrm>
            <a:off x="10652760" y="2323065"/>
            <a:ext cx="1328928" cy="740175"/>
            <a:chOff x="0" y="0"/>
            <a:chExt cx="419749" cy="203029"/>
          </a:xfrm>
        </p:grpSpPr>
        <p:sp>
          <p:nvSpPr>
            <p:cNvPr id="4" name="Freeform 18">
              <a:extLst>
                <a:ext uri="{FF2B5EF4-FFF2-40B4-BE49-F238E27FC236}">
                  <a16:creationId xmlns:a16="http://schemas.microsoft.com/office/drawing/2014/main" id="{E18F9849-DAF3-DE96-6FB3-CCEAF8D7BDF0}"/>
                </a:ext>
              </a:extLst>
            </p:cNvPr>
            <p:cNvSpPr/>
            <p:nvPr/>
          </p:nvSpPr>
          <p:spPr>
            <a:xfrm>
              <a:off x="0" y="0"/>
              <a:ext cx="419749" cy="203029"/>
            </a:xfrm>
            <a:custGeom>
              <a:avLst/>
              <a:gdLst/>
              <a:ahLst/>
              <a:cxnLst/>
              <a:rect l="l" t="t" r="r" b="b"/>
              <a:pathLst>
                <a:path w="419749" h="203029">
                  <a:moveTo>
                    <a:pt x="0" y="0"/>
                  </a:moveTo>
                  <a:lnTo>
                    <a:pt x="419749" y="0"/>
                  </a:lnTo>
                  <a:lnTo>
                    <a:pt x="419749" y="203029"/>
                  </a:lnTo>
                  <a:lnTo>
                    <a:pt x="0" y="2030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1F4E79"/>
              </a:solidFill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5" name="TextBox 19">
              <a:extLst>
                <a:ext uri="{FF2B5EF4-FFF2-40B4-BE49-F238E27FC236}">
                  <a16:creationId xmlns:a16="http://schemas.microsoft.com/office/drawing/2014/main" id="{FB10FDE9-8196-B0DC-42B9-67D059840190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9DBBDA15-E6BF-08C5-DDE0-B6D7EA97D5E8}"/>
              </a:ext>
            </a:extLst>
          </p:cNvPr>
          <p:cNvCxnSpPr/>
          <p:nvPr/>
        </p:nvCxnSpPr>
        <p:spPr>
          <a:xfrm>
            <a:off x="9372600" y="2697480"/>
            <a:ext cx="1116000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1030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PLANO DE AÇÃO.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AÇÕES I.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5" name="Espaço Reservado para Conteúdo 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A58776AE-B97E-498D-E07C-8E1F7D31A4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568" y="1303939"/>
            <a:ext cx="9732263" cy="3903569"/>
          </a:xfrm>
        </p:spPr>
      </p:pic>
    </p:spTree>
    <p:extLst>
      <p:ext uri="{BB962C8B-B14F-4D97-AF65-F5344CB8AC3E}">
        <p14:creationId xmlns:p14="http://schemas.microsoft.com/office/powerpoint/2010/main" val="124405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PLANO DE AÇÃO.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AÇÕES II.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17" name="Espaço Reservado para Conteúdo 16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CD9DE23C-FD6D-3812-C13C-E3735A7A3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296" y="1285113"/>
            <a:ext cx="9677401" cy="4576763"/>
          </a:xfrm>
        </p:spPr>
      </p:pic>
    </p:spTree>
    <p:extLst>
      <p:ext uri="{BB962C8B-B14F-4D97-AF65-F5344CB8AC3E}">
        <p14:creationId xmlns:p14="http://schemas.microsoft.com/office/powerpoint/2010/main" val="2388714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PLANO DE AÇÃO.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METAS VINCULADAS.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5" name="Espaço Reservado para Conteúdo 4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9FD3848F-804C-34A4-DF93-C4D39CDF7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6501" y="1253331"/>
            <a:ext cx="9715500" cy="4351338"/>
          </a:xfrm>
        </p:spPr>
      </p:pic>
    </p:spTree>
    <p:extLst>
      <p:ext uri="{BB962C8B-B14F-4D97-AF65-F5344CB8AC3E}">
        <p14:creationId xmlns:p14="http://schemas.microsoft.com/office/powerpoint/2010/main" val="54221481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PLANO DE AÇÃO.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DESTINAÇÃO DE RECURSOS I.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67A5120-F149-6AAD-D79D-F323BBC40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82" y="5707920"/>
            <a:ext cx="9734550" cy="781538"/>
          </a:xfrm>
          <a:prstGeom prst="rect">
            <a:avLst/>
          </a:prstGeom>
        </p:spPr>
      </p:pic>
      <p:pic>
        <p:nvPicPr>
          <p:cNvPr id="12" name="Espaço Reservado para Conteúdo 11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913F01F6-2432-6740-2E9A-83D4A7CEDC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798" y="1253331"/>
            <a:ext cx="9658350" cy="4351338"/>
          </a:xfrm>
        </p:spPr>
      </p:pic>
    </p:spTree>
    <p:extLst>
      <p:ext uri="{BB962C8B-B14F-4D97-AF65-F5344CB8AC3E}">
        <p14:creationId xmlns:p14="http://schemas.microsoft.com/office/powerpoint/2010/main" val="34515654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PLANO DE AÇÃO.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DESTINAÇÃO DE RECURSOS II.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6" name="Espaço Reservado para Conteúdo 5" descr="Tela de computador com texto preto sobre fundo branco&#10;&#10;Descrição gerada automaticamente">
            <a:extLst>
              <a:ext uri="{FF2B5EF4-FFF2-40B4-BE49-F238E27FC236}">
                <a16:creationId xmlns:a16="http://schemas.microsoft.com/office/drawing/2014/main" id="{72B974A2-9D47-0AA0-95E1-6315D64891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0082" y="1179576"/>
            <a:ext cx="9772650" cy="4756944"/>
          </a:xfr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67A5120-F149-6AAD-D79D-F323BBC40D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5936520"/>
            <a:ext cx="9734550" cy="78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7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PLANO DE AÇÃO.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DADO BANCÁRIO I.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67A5120-F149-6AAD-D79D-F323BBC40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462" y="5698776"/>
            <a:ext cx="9734550" cy="781538"/>
          </a:xfrm>
          <a:prstGeom prst="rect">
            <a:avLst/>
          </a:prstGeom>
        </p:spPr>
      </p:pic>
      <p:pic>
        <p:nvPicPr>
          <p:cNvPr id="7" name="Espaço Reservado para Conteúdo 6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C063B22C-0696-340C-65EF-23216F2E57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2463" y="1245219"/>
            <a:ext cx="9734550" cy="4351338"/>
          </a:xfrm>
        </p:spPr>
      </p:pic>
    </p:spTree>
    <p:extLst>
      <p:ext uri="{BB962C8B-B14F-4D97-AF65-F5344CB8AC3E}">
        <p14:creationId xmlns:p14="http://schemas.microsoft.com/office/powerpoint/2010/main" val="26700350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144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PLANO DE AÇÃO.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DADO BANCÁRIO II.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12" name="Espaço Reservado para Conteúdo 11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DC3BFBAB-1355-8922-E52E-2998B99670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987" y="1244186"/>
            <a:ext cx="9763125" cy="4674045"/>
          </a:xfr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CEB33A4E-2338-3C17-6298-D9BDD1C197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1606" y="5963952"/>
            <a:ext cx="9734550" cy="78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773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PLANO DE AÇÃO.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 –&gt; ENVIAR PARA O REPASSADOR.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6" name="Espaço Reservado para Conteúdo 5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3AAA5096-165A-89D2-F4B0-1AF5D1953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215" y="1594662"/>
            <a:ext cx="9953625" cy="3014332"/>
          </a:xfr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4369780-ECEC-39A0-64FB-F222B89327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166" y="5342160"/>
            <a:ext cx="9734550" cy="781538"/>
          </a:xfrm>
          <a:prstGeom prst="rect">
            <a:avLst/>
          </a:prstGeom>
        </p:spPr>
      </p:pic>
      <p:grpSp>
        <p:nvGrpSpPr>
          <p:cNvPr id="4" name="Group 17">
            <a:extLst>
              <a:ext uri="{FF2B5EF4-FFF2-40B4-BE49-F238E27FC236}">
                <a16:creationId xmlns:a16="http://schemas.microsoft.com/office/drawing/2014/main" id="{205B3DCB-4842-65BA-BCF2-3030E9D6D906}"/>
              </a:ext>
            </a:extLst>
          </p:cNvPr>
          <p:cNvGrpSpPr/>
          <p:nvPr/>
        </p:nvGrpSpPr>
        <p:grpSpPr>
          <a:xfrm>
            <a:off x="6551629" y="5297034"/>
            <a:ext cx="1791093" cy="754974"/>
            <a:chOff x="0" y="0"/>
            <a:chExt cx="419749" cy="203029"/>
          </a:xfrm>
        </p:grpSpPr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67AD8050-62B0-31DD-4A8C-092067A8CFB6}"/>
                </a:ext>
              </a:extLst>
            </p:cNvPr>
            <p:cNvSpPr/>
            <p:nvPr/>
          </p:nvSpPr>
          <p:spPr>
            <a:xfrm>
              <a:off x="0" y="0"/>
              <a:ext cx="419749" cy="203029"/>
            </a:xfrm>
            <a:custGeom>
              <a:avLst/>
              <a:gdLst/>
              <a:ahLst/>
              <a:cxnLst/>
              <a:rect l="l" t="t" r="r" b="b"/>
              <a:pathLst>
                <a:path w="419749" h="203029">
                  <a:moveTo>
                    <a:pt x="0" y="0"/>
                  </a:moveTo>
                  <a:lnTo>
                    <a:pt x="419749" y="0"/>
                  </a:lnTo>
                  <a:lnTo>
                    <a:pt x="419749" y="203029"/>
                  </a:lnTo>
                  <a:lnTo>
                    <a:pt x="0" y="2030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>
              <a:solidFill>
                <a:srgbClr val="1F4E79"/>
              </a:solidFill>
            </a:ln>
          </p:spPr>
          <p:txBody>
            <a:bodyPr/>
            <a:lstStyle/>
            <a:p>
              <a:endParaRPr lang="pt-BR" dirty="0"/>
            </a:p>
          </p:txBody>
        </p:sp>
        <p:sp>
          <p:nvSpPr>
            <p:cNvPr id="7" name="TextBox 19">
              <a:extLst>
                <a:ext uri="{FF2B5EF4-FFF2-40B4-BE49-F238E27FC236}">
                  <a16:creationId xmlns:a16="http://schemas.microsoft.com/office/drawing/2014/main" id="{ACC97AEF-DBC2-7A1B-F46D-09D4AF99A92E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6350871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ANÁLISE DO PLANO DE AÇÃO. 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ENTE</a:t>
            </a:r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 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REPASSADOR.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12" name="Espaço Reservado para Conteúdo 11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F858BE6F-68D6-F0BD-3AB9-E9B172C832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570" y="1700994"/>
            <a:ext cx="9734550" cy="4096092"/>
          </a:xfrm>
        </p:spPr>
      </p:pic>
      <p:cxnSp>
        <p:nvCxnSpPr>
          <p:cNvPr id="2" name="Conector de Seta Reta 1">
            <a:extLst>
              <a:ext uri="{FF2B5EF4-FFF2-40B4-BE49-F238E27FC236}">
                <a16:creationId xmlns:a16="http://schemas.microsoft.com/office/drawing/2014/main" id="{1393CE58-FE64-5D64-6602-B6DCAEEC5918}"/>
              </a:ext>
            </a:extLst>
          </p:cNvPr>
          <p:cNvCxnSpPr/>
          <p:nvPr/>
        </p:nvCxnSpPr>
        <p:spPr>
          <a:xfrm>
            <a:off x="9601200" y="3621024"/>
            <a:ext cx="1116000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5224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ANÁLISE DO PLANO DE AÇÃO. 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ENTE</a:t>
            </a:r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 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REPASSADOR.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6" name="Espaço Reservado para Conteúdo 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8C831D86-4241-5D46-59E0-00CE5CD79D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519" y="1197864"/>
            <a:ext cx="4229574" cy="3924848"/>
          </a:xfrm>
        </p:spPr>
      </p:pic>
      <p:pic>
        <p:nvPicPr>
          <p:cNvPr id="9" name="Imagem 8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7A6BF651-8DBD-A239-BA70-87AD523203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433" y="1691640"/>
            <a:ext cx="4829650" cy="392484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7184226-DCCA-C790-54C7-C9C9BF203F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31" y="5584680"/>
            <a:ext cx="9601200" cy="105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511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PROGRAMA – DADOS BÁSICOS. 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Parte I.</a:t>
            </a:r>
            <a:endParaRPr lang="pt-BR" sz="2800" spc="-146" dirty="0">
              <a:solidFill>
                <a:schemeClr val="accent2"/>
              </a:solidFill>
              <a:latin typeface="Montserrat Classic"/>
            </a:endParaRPr>
          </a:p>
        </p:txBody>
      </p:sp>
      <p:pic>
        <p:nvPicPr>
          <p:cNvPr id="6" name="Espaço Reservado para Conteúdo 5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14D6128B-167D-D5BC-F035-27000F8F50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752" y="1170433"/>
            <a:ext cx="9741031" cy="5687567"/>
          </a:xfrm>
        </p:spPr>
      </p:pic>
    </p:spTree>
    <p:extLst>
      <p:ext uri="{BB962C8B-B14F-4D97-AF65-F5344CB8AC3E}">
        <p14:creationId xmlns:p14="http://schemas.microsoft.com/office/powerpoint/2010/main" val="37878677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AUTORIZAR PLANO DE AÇÃO. 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ENTE</a:t>
            </a:r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 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REPASSADOR.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6" name="Espaço Reservado para Conteúdo 5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0FDF9C76-EE5C-6620-BEE7-A8F2AF6BB2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03" y="1293648"/>
            <a:ext cx="9741789" cy="4270703"/>
          </a:xfrm>
        </p:spPr>
      </p:pic>
      <p:pic>
        <p:nvPicPr>
          <p:cNvPr id="9" name="Imagem 8" descr="Retângulo&#10;&#10;Descrição gerada automaticamente">
            <a:extLst>
              <a:ext uri="{FF2B5EF4-FFF2-40B4-BE49-F238E27FC236}">
                <a16:creationId xmlns:a16="http://schemas.microsoft.com/office/drawing/2014/main" id="{ECD9CB28-6589-BC10-5578-01C6F058EC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7602" y="5053838"/>
            <a:ext cx="9741789" cy="165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7851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DE TERMO DE ADESÃO.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ENTE REPASSADOR.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7" name="Espaço Reservado para Conteúdo 6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16A581D4-C0FE-FCDD-8CC8-51D933F9AE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255" y="1636776"/>
            <a:ext cx="7656577" cy="2855136"/>
          </a:xfrm>
        </p:spPr>
      </p:pic>
      <p:pic>
        <p:nvPicPr>
          <p:cNvPr id="10" name="Imagem 9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D0AFC7B1-5097-C386-176B-79F563FA4A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242" y="1655064"/>
            <a:ext cx="2521869" cy="2855136"/>
          </a:xfrm>
          <a:prstGeom prst="rect">
            <a:avLst/>
          </a:prstGeom>
        </p:spPr>
      </p:pic>
      <p:cxnSp>
        <p:nvCxnSpPr>
          <p:cNvPr id="2" name="Conector de Seta Reta 1">
            <a:extLst>
              <a:ext uri="{FF2B5EF4-FFF2-40B4-BE49-F238E27FC236}">
                <a16:creationId xmlns:a16="http://schemas.microsoft.com/office/drawing/2014/main" id="{A9A3317D-C27B-5DE5-9B1D-D9692E39EE50}"/>
              </a:ext>
            </a:extLst>
          </p:cNvPr>
          <p:cNvCxnSpPr/>
          <p:nvPr/>
        </p:nvCxnSpPr>
        <p:spPr>
          <a:xfrm>
            <a:off x="9601200" y="3081528"/>
            <a:ext cx="1116000" cy="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09950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DE TERMO DE ADESÃO.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ENTE REPASSADOR.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11" name="Espaço Reservado para Conteúdo 10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25CE4B7C-0912-D904-2B87-BB64DE525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92" y="1216152"/>
            <a:ext cx="9732264" cy="4279392"/>
          </a:xfrm>
        </p:spPr>
      </p:pic>
    </p:spTree>
    <p:extLst>
      <p:ext uri="{BB962C8B-B14F-4D97-AF65-F5344CB8AC3E}">
        <p14:creationId xmlns:p14="http://schemas.microsoft.com/office/powerpoint/2010/main" val="10860990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DE TERMO DE ADESÃO.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ENTE REPASSADOR.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7" name="Espaço Reservado para Conteúdo 6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BAC05314-8747-B42D-ACAB-5FD1EFE804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38" y="1353312"/>
            <a:ext cx="9760145" cy="4343400"/>
          </a:xfr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372840FA-CE6C-26E5-29C7-2614392720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38" y="5760720"/>
            <a:ext cx="9760146" cy="58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847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DE TERMO DE ADESÃO.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ENTE REPASSADOR.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7" name="Espaço Reservado para Conteúdo 6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B810E592-38E6-5E11-5E94-AC75EDDFE9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408" y="1152747"/>
            <a:ext cx="9759695" cy="3812445"/>
          </a:xfr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FD0609A-A2B5-36E9-3C3E-1D4F9B36B1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835" y="5029200"/>
            <a:ext cx="9709404" cy="785801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D698D62-B9C5-12A0-0D3D-12DE873EFF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122" y="5807536"/>
            <a:ext cx="9709405" cy="1050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4335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ASSINATURA DO TERMO DE ADESÃO.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ENTE RECEBEDOR.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7" name="Espaço Reservado para Conteúdo 6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C0BBB690-DCFB-194D-DC27-CC39ACC3C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44" y="1211001"/>
            <a:ext cx="9713976" cy="4172409"/>
          </a:xfr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FF40E2C2-69AD-2F3C-D917-B488AC86A19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576" y="5475064"/>
            <a:ext cx="9713976" cy="1202724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99A90898-D1B9-DB1A-65ED-A255FB1F62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1708634"/>
            <a:ext cx="9713976" cy="1447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0241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097280"/>
          </a:xfrm>
        </p:spPr>
        <p:txBody>
          <a:bodyPr>
            <a:normAutofit/>
          </a:bodyPr>
          <a:lstStyle/>
          <a:p>
            <a:r>
              <a:rPr lang="en-US" sz="2800" spc="-139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AJUSTES NO PLANO DE AÇÃO.</a:t>
            </a:r>
            <a:br>
              <a:rPr lang="en-US" sz="2800" spc="-139" dirty="0">
                <a:solidFill>
                  <a:schemeClr val="bg2"/>
                </a:solidFill>
                <a:latin typeface="Montserrat Classic"/>
              </a:rPr>
            </a:br>
            <a:r>
              <a:rPr lang="en-US" sz="2800" spc="-139" dirty="0">
                <a:solidFill>
                  <a:schemeClr val="accent2"/>
                </a:solidFill>
                <a:latin typeface="Montserrat Classic"/>
              </a:rPr>
              <a:t>REPROGRAMAÇÃO.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5" name="Imagem 4" descr="Texto&#10;&#10;Descrição gerada automaticamente">
            <a:extLst>
              <a:ext uri="{FF2B5EF4-FFF2-40B4-BE49-F238E27FC236}">
                <a16:creationId xmlns:a16="http://schemas.microsoft.com/office/drawing/2014/main" id="{57AC5C01-24A1-05F4-2576-6779DBF6E8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0280" y="1645920"/>
            <a:ext cx="9732264" cy="476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3617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39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AJUSTES NO PLANO DE AÇÃO</a:t>
            </a:r>
            <a:br>
              <a:rPr lang="en-US" sz="2800" spc="-139" dirty="0">
                <a:solidFill>
                  <a:schemeClr val="bg2"/>
                </a:solidFill>
                <a:latin typeface="Montserrat Classic"/>
              </a:rPr>
            </a:br>
            <a:r>
              <a:rPr lang="en-US" sz="2800" spc="-139" dirty="0">
                <a:solidFill>
                  <a:schemeClr val="accent2"/>
                </a:solidFill>
                <a:latin typeface="Montserrat Classic"/>
              </a:rPr>
              <a:t>REPROGRAMAÇÃO - 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ENTE REPASSADOR E RECEBEDOR.</a:t>
            </a:r>
            <a:endParaRPr lang="pt-BR" sz="2800" dirty="0">
              <a:solidFill>
                <a:schemeClr val="accent4"/>
              </a:solidFill>
            </a:endParaRPr>
          </a:p>
        </p:txBody>
      </p:sp>
      <p:pic>
        <p:nvPicPr>
          <p:cNvPr id="5" name="Imagem 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B5DF098D-51AE-27A6-C1A9-F025557142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736" y="1200105"/>
            <a:ext cx="9732264" cy="492436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D1CE787E-E80F-BA20-EEAA-432676C3FD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800" y="6124473"/>
            <a:ext cx="9575200" cy="733527"/>
          </a:xfrm>
          <a:prstGeom prst="rect">
            <a:avLst/>
          </a:prstGeom>
        </p:spPr>
      </p:pic>
      <p:grpSp>
        <p:nvGrpSpPr>
          <p:cNvPr id="14" name="Group 17">
            <a:extLst>
              <a:ext uri="{FF2B5EF4-FFF2-40B4-BE49-F238E27FC236}">
                <a16:creationId xmlns:a16="http://schemas.microsoft.com/office/drawing/2014/main" id="{297827D2-CBD5-DA27-111C-80A4B29BF70A}"/>
              </a:ext>
            </a:extLst>
          </p:cNvPr>
          <p:cNvGrpSpPr/>
          <p:nvPr/>
        </p:nvGrpSpPr>
        <p:grpSpPr>
          <a:xfrm>
            <a:off x="6547104" y="6230963"/>
            <a:ext cx="5440680" cy="632490"/>
            <a:chOff x="0" y="0"/>
            <a:chExt cx="419749" cy="203029"/>
          </a:xfrm>
        </p:grpSpPr>
        <p:sp>
          <p:nvSpPr>
            <p:cNvPr id="15" name="Freeform 18">
              <a:extLst>
                <a:ext uri="{FF2B5EF4-FFF2-40B4-BE49-F238E27FC236}">
                  <a16:creationId xmlns:a16="http://schemas.microsoft.com/office/drawing/2014/main" id="{208E6784-1889-3728-2E8D-9AAD100EA817}"/>
                </a:ext>
              </a:extLst>
            </p:cNvPr>
            <p:cNvSpPr/>
            <p:nvPr/>
          </p:nvSpPr>
          <p:spPr>
            <a:xfrm>
              <a:off x="0" y="0"/>
              <a:ext cx="419749" cy="203029"/>
            </a:xfrm>
            <a:custGeom>
              <a:avLst/>
              <a:gdLst/>
              <a:ahLst/>
              <a:cxnLst/>
              <a:rect l="l" t="t" r="r" b="b"/>
              <a:pathLst>
                <a:path w="419749" h="203029">
                  <a:moveTo>
                    <a:pt x="0" y="0"/>
                  </a:moveTo>
                  <a:lnTo>
                    <a:pt x="419749" y="0"/>
                  </a:lnTo>
                  <a:lnTo>
                    <a:pt x="419749" y="203029"/>
                  </a:lnTo>
                  <a:lnTo>
                    <a:pt x="0" y="2030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>
              <a:solidFill>
                <a:schemeClr val="accent6"/>
              </a:solidFill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6" name="TextBox 19">
              <a:extLst>
                <a:ext uri="{FF2B5EF4-FFF2-40B4-BE49-F238E27FC236}">
                  <a16:creationId xmlns:a16="http://schemas.microsoft.com/office/drawing/2014/main" id="{D977DC53-53F2-F17F-CFB5-D072016E10D7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pic>
        <p:nvPicPr>
          <p:cNvPr id="17" name="Imagem 16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DC8428CF-2283-88A7-3020-AFBF181BB5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467" y="1247249"/>
            <a:ext cx="7076554" cy="4064762"/>
          </a:xfrm>
          <a:prstGeom prst="rect">
            <a:avLst/>
          </a:prstGeom>
          <a:ln w="76200">
            <a:solidFill>
              <a:srgbClr val="FFC000"/>
            </a:solidFill>
          </a:ln>
        </p:spPr>
      </p:pic>
    </p:spTree>
    <p:extLst>
      <p:ext uri="{BB962C8B-B14F-4D97-AF65-F5344CB8AC3E}">
        <p14:creationId xmlns:p14="http://schemas.microsoft.com/office/powerpoint/2010/main" val="3554094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878824" cy="1170432"/>
          </a:xfrm>
        </p:spPr>
        <p:txBody>
          <a:bodyPr>
            <a:noAutofit/>
          </a:bodyPr>
          <a:lstStyle/>
          <a:p>
            <a:r>
              <a:rPr lang="en-US" sz="2800" spc="-139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AJUSTES NO PLANO DE AÇÃO.</a:t>
            </a:r>
            <a:br>
              <a:rPr lang="en-US" sz="2800" spc="-139" dirty="0">
                <a:solidFill>
                  <a:schemeClr val="bg2"/>
                </a:solidFill>
                <a:latin typeface="Montserrat Classic"/>
              </a:rPr>
            </a:br>
            <a:r>
              <a:rPr lang="en-US" sz="2800" spc="-139" dirty="0">
                <a:solidFill>
                  <a:schemeClr val="accent2"/>
                </a:solidFill>
                <a:latin typeface="Montserrat Classic"/>
              </a:rPr>
              <a:t>SOLICITAÇÃO DE ADITIVAÇÃO – 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ENTE REPASSADOR E RECEBEDOR</a:t>
            </a:r>
            <a:r>
              <a:rPr lang="en-US" sz="2800" spc="-139" dirty="0">
                <a:solidFill>
                  <a:schemeClr val="accent2"/>
                </a:solidFill>
                <a:latin typeface="Montserrat Classic"/>
              </a:rPr>
              <a:t>.</a:t>
            </a:r>
            <a:endParaRPr lang="pt-BR" sz="2800" dirty="0">
              <a:solidFill>
                <a:schemeClr val="accent4"/>
              </a:solidFill>
            </a:endParaRPr>
          </a:p>
        </p:txBody>
      </p:sp>
      <p:pic>
        <p:nvPicPr>
          <p:cNvPr id="2" name="Imagem 1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030FCD21-00F3-72E2-2196-3CDB5CE89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724" y="1170432"/>
            <a:ext cx="9650236" cy="555955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82B755DA-7CF5-6396-600D-77AB075B0D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912" y="2484284"/>
            <a:ext cx="3163824" cy="371527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11E490FF-D7BA-8625-381B-FEDEE88873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521" y="2484284"/>
            <a:ext cx="3429479" cy="352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970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ALTERAÇÃO DE VIGÊNCIA.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ENTE REPASSADOR.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5" name="Espaço Reservado para Conteúdo 4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B704A5F5-54CF-3257-4D32-07A0DBAA3B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358" y="1149635"/>
            <a:ext cx="9723119" cy="5604669"/>
          </a:xfrm>
          <a:prstGeom prst="rect">
            <a:avLst/>
          </a:prstGeom>
        </p:spPr>
      </p:pic>
      <p:grpSp>
        <p:nvGrpSpPr>
          <p:cNvPr id="8" name="Group 17">
            <a:extLst>
              <a:ext uri="{FF2B5EF4-FFF2-40B4-BE49-F238E27FC236}">
                <a16:creationId xmlns:a16="http://schemas.microsoft.com/office/drawing/2014/main" id="{A23918C5-19A7-0AC2-18A1-F216BC1BC250}"/>
              </a:ext>
            </a:extLst>
          </p:cNvPr>
          <p:cNvGrpSpPr/>
          <p:nvPr/>
        </p:nvGrpSpPr>
        <p:grpSpPr>
          <a:xfrm rot="5400000">
            <a:off x="4195384" y="5534367"/>
            <a:ext cx="905253" cy="1383793"/>
            <a:chOff x="0" y="0"/>
            <a:chExt cx="419749" cy="203029"/>
          </a:xfrm>
        </p:grpSpPr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D7140846-DFCB-8BF6-BC4F-8DE501B7CC76}"/>
                </a:ext>
              </a:extLst>
            </p:cNvPr>
            <p:cNvSpPr/>
            <p:nvPr/>
          </p:nvSpPr>
          <p:spPr>
            <a:xfrm>
              <a:off x="0" y="0"/>
              <a:ext cx="419749" cy="203029"/>
            </a:xfrm>
            <a:custGeom>
              <a:avLst/>
              <a:gdLst/>
              <a:ahLst/>
              <a:cxnLst/>
              <a:rect l="l" t="t" r="r" b="b"/>
              <a:pathLst>
                <a:path w="419749" h="203029">
                  <a:moveTo>
                    <a:pt x="0" y="0"/>
                  </a:moveTo>
                  <a:lnTo>
                    <a:pt x="419749" y="0"/>
                  </a:lnTo>
                  <a:lnTo>
                    <a:pt x="419749" y="203029"/>
                  </a:lnTo>
                  <a:lnTo>
                    <a:pt x="0" y="2030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>
              <a:solidFill>
                <a:schemeClr val="accent6"/>
              </a:solidFill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9">
              <a:extLst>
                <a:ext uri="{FF2B5EF4-FFF2-40B4-BE49-F238E27FC236}">
                  <a16:creationId xmlns:a16="http://schemas.microsoft.com/office/drawing/2014/main" id="{8CB1233A-A903-59FE-46C6-66886BF4215F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  <p:grpSp>
        <p:nvGrpSpPr>
          <p:cNvPr id="12" name="Group 17">
            <a:extLst>
              <a:ext uri="{FF2B5EF4-FFF2-40B4-BE49-F238E27FC236}">
                <a16:creationId xmlns:a16="http://schemas.microsoft.com/office/drawing/2014/main" id="{40B18566-E1BB-9034-6AA8-3C6998D42166}"/>
              </a:ext>
            </a:extLst>
          </p:cNvPr>
          <p:cNvGrpSpPr/>
          <p:nvPr/>
        </p:nvGrpSpPr>
        <p:grpSpPr>
          <a:xfrm>
            <a:off x="9756743" y="4902435"/>
            <a:ext cx="2171307" cy="655101"/>
            <a:chOff x="0" y="0"/>
            <a:chExt cx="419749" cy="203029"/>
          </a:xfrm>
        </p:grpSpPr>
        <p:sp>
          <p:nvSpPr>
            <p:cNvPr id="13" name="Freeform 18">
              <a:extLst>
                <a:ext uri="{FF2B5EF4-FFF2-40B4-BE49-F238E27FC236}">
                  <a16:creationId xmlns:a16="http://schemas.microsoft.com/office/drawing/2014/main" id="{2810D370-C197-42CA-2A3C-27DEA6DD29CF}"/>
                </a:ext>
              </a:extLst>
            </p:cNvPr>
            <p:cNvSpPr/>
            <p:nvPr/>
          </p:nvSpPr>
          <p:spPr>
            <a:xfrm>
              <a:off x="0" y="0"/>
              <a:ext cx="419749" cy="203029"/>
            </a:xfrm>
            <a:custGeom>
              <a:avLst/>
              <a:gdLst/>
              <a:ahLst/>
              <a:cxnLst/>
              <a:rect l="l" t="t" r="r" b="b"/>
              <a:pathLst>
                <a:path w="419749" h="203029">
                  <a:moveTo>
                    <a:pt x="0" y="0"/>
                  </a:moveTo>
                  <a:lnTo>
                    <a:pt x="419749" y="0"/>
                  </a:lnTo>
                  <a:lnTo>
                    <a:pt x="419749" y="203029"/>
                  </a:lnTo>
                  <a:lnTo>
                    <a:pt x="0" y="2030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>
              <a:solidFill>
                <a:schemeClr val="accent6"/>
              </a:solidFill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5" name="TextBox 19">
              <a:extLst>
                <a:ext uri="{FF2B5EF4-FFF2-40B4-BE49-F238E27FC236}">
                  <a16:creationId xmlns:a16="http://schemas.microsoft.com/office/drawing/2014/main" id="{2BBC3593-9E80-F92A-6429-AD8C65ACAE4C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6973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PROGRAMA – DADOS BÁSICOS. 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Parte II.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7" name="Espaço Reservado para Conteúdo 6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078D03C6-E6A5-6869-AB86-B477C458AD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343" y="1170432"/>
            <a:ext cx="9771449" cy="5687568"/>
          </a:xfrm>
        </p:spPr>
      </p:pic>
    </p:spTree>
    <p:extLst>
      <p:ext uri="{BB962C8B-B14F-4D97-AF65-F5344CB8AC3E}">
        <p14:creationId xmlns:p14="http://schemas.microsoft.com/office/powerpoint/2010/main" val="247494509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SUB-ROGAÇÃO.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ENTE REPASSADOR E RECEBEDOR.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5" name="Imagem 4" descr="Tela de celular com publicação numa rede social&#10;&#10;Descrição gerada automaticamente">
            <a:extLst>
              <a:ext uri="{FF2B5EF4-FFF2-40B4-BE49-F238E27FC236}">
                <a16:creationId xmlns:a16="http://schemas.microsoft.com/office/drawing/2014/main" id="{C908082F-1A3A-0FBB-BF69-CE1806E231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416" y="1353312"/>
            <a:ext cx="9759696" cy="3977639"/>
          </a:xfrm>
          <a:prstGeom prst="rect">
            <a:avLst/>
          </a:prstGeom>
        </p:spPr>
      </p:pic>
      <p:pic>
        <p:nvPicPr>
          <p:cNvPr id="14" name="Imagem 13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4E29AEDD-F179-2795-AB02-FDF6B50676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416" y="1252730"/>
            <a:ext cx="10006584" cy="4078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6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SUB-ROGAÇÃO.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ENTE REPASSADOR E RECEBEDOR.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7" name="Imagem 6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5687FDD7-52FF-09CA-0790-0E3CB3A7CD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2" y="1258127"/>
            <a:ext cx="9741408" cy="4328857"/>
          </a:xfrm>
          <a:prstGeom prst="rect">
            <a:avLst/>
          </a:prstGeom>
        </p:spPr>
      </p:pic>
      <p:pic>
        <p:nvPicPr>
          <p:cNvPr id="9" name="Imagem 8" descr="Tabela&#10;&#10;Descrição gerada automaticamente com confiança média">
            <a:extLst>
              <a:ext uri="{FF2B5EF4-FFF2-40B4-BE49-F238E27FC236}">
                <a16:creationId xmlns:a16="http://schemas.microsoft.com/office/drawing/2014/main" id="{574CEBBF-4F73-C1FA-A35E-5EB584C7C5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2" y="5586985"/>
            <a:ext cx="9741408" cy="85762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B2300EA-2E95-A701-499B-C190FE4E6A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2" y="1889577"/>
            <a:ext cx="9741408" cy="992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20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SUB-ROGAÇÃO.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ENTE REPASSADOR E RECEBEDOR.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9" name="Imagem 8" descr="Tabela&#10;&#10;Descrição gerada automaticamente com confiança média">
            <a:extLst>
              <a:ext uri="{FF2B5EF4-FFF2-40B4-BE49-F238E27FC236}">
                <a16:creationId xmlns:a16="http://schemas.microsoft.com/office/drawing/2014/main" id="{574CEBBF-4F73-C1FA-A35E-5EB584C7C5F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2" y="5586985"/>
            <a:ext cx="9741408" cy="857620"/>
          </a:xfrm>
          <a:prstGeom prst="rect">
            <a:avLst/>
          </a:prstGeom>
        </p:spPr>
      </p:pic>
      <p:pic>
        <p:nvPicPr>
          <p:cNvPr id="4" name="Imagem 3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4FC1298D-0E36-AED5-D3A3-976B48085F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2" y="1096126"/>
            <a:ext cx="9741408" cy="466574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A390D4D4-519F-425D-7369-AD360E670C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2" y="1096126"/>
            <a:ext cx="7178040" cy="987207"/>
          </a:xfrm>
          <a:prstGeom prst="rect">
            <a:avLst/>
          </a:prstGeom>
        </p:spPr>
      </p:pic>
      <p:grpSp>
        <p:nvGrpSpPr>
          <p:cNvPr id="2" name="Group 17">
            <a:extLst>
              <a:ext uri="{FF2B5EF4-FFF2-40B4-BE49-F238E27FC236}">
                <a16:creationId xmlns:a16="http://schemas.microsoft.com/office/drawing/2014/main" id="{EA6D7500-FDEB-C481-F6B2-53AC3784753B}"/>
              </a:ext>
            </a:extLst>
          </p:cNvPr>
          <p:cNvGrpSpPr/>
          <p:nvPr/>
        </p:nvGrpSpPr>
        <p:grpSpPr>
          <a:xfrm>
            <a:off x="2450592" y="5812115"/>
            <a:ext cx="2423160" cy="632490"/>
            <a:chOff x="0" y="0"/>
            <a:chExt cx="419749" cy="203029"/>
          </a:xfrm>
        </p:grpSpPr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7B1E42A6-5EED-8112-449B-F9E3320628E8}"/>
                </a:ext>
              </a:extLst>
            </p:cNvPr>
            <p:cNvSpPr/>
            <p:nvPr/>
          </p:nvSpPr>
          <p:spPr>
            <a:xfrm>
              <a:off x="0" y="0"/>
              <a:ext cx="419749" cy="203029"/>
            </a:xfrm>
            <a:custGeom>
              <a:avLst/>
              <a:gdLst/>
              <a:ahLst/>
              <a:cxnLst/>
              <a:rect l="l" t="t" r="r" b="b"/>
              <a:pathLst>
                <a:path w="419749" h="203029">
                  <a:moveTo>
                    <a:pt x="0" y="0"/>
                  </a:moveTo>
                  <a:lnTo>
                    <a:pt x="419749" y="0"/>
                  </a:lnTo>
                  <a:lnTo>
                    <a:pt x="419749" y="203029"/>
                  </a:lnTo>
                  <a:lnTo>
                    <a:pt x="0" y="2030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76200">
              <a:solidFill>
                <a:schemeClr val="accent6"/>
              </a:solidFill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19">
              <a:extLst>
                <a:ext uri="{FF2B5EF4-FFF2-40B4-BE49-F238E27FC236}">
                  <a16:creationId xmlns:a16="http://schemas.microsoft.com/office/drawing/2014/main" id="{49ED1005-C781-ECAA-8D4A-465828AB8BF4}"/>
                </a:ext>
              </a:extLst>
            </p:cNvPr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400"/>
                </a:lnSpc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681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SUB-ROGAÇÃO.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ENTE REPASSADOR E RECEBEDOR.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5" name="Imagem 4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0FEF8007-98C3-2FC3-E2CD-D1C813FD0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440" y="1912434"/>
            <a:ext cx="9814560" cy="3033132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3CA0C1F9-0AC9-220F-D985-547AB47E34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592" y="5247236"/>
            <a:ext cx="9741408" cy="129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6479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7">
            <a:extLst>
              <a:ext uri="{FF2B5EF4-FFF2-40B4-BE49-F238E27FC236}">
                <a16:creationId xmlns:a16="http://schemas.microsoft.com/office/drawing/2014/main" id="{F3D2026D-8F4A-ABE1-CBC6-A3815A21DE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133599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>
            <a:normAutofit fontScale="97500"/>
          </a:bodyPr>
          <a:lstStyle/>
          <a:p>
            <a:r>
              <a:rPr lang="pt-BR" sz="8000" b="1" dirty="0">
                <a:solidFill>
                  <a:srgbClr val="0070C0"/>
                </a:solidFill>
              </a:rPr>
              <a:t>Muito Obrigado!</a:t>
            </a:r>
          </a:p>
        </p:txBody>
      </p:sp>
    </p:spTree>
    <p:extLst>
      <p:ext uri="{BB962C8B-B14F-4D97-AF65-F5344CB8AC3E}">
        <p14:creationId xmlns:p14="http://schemas.microsoft.com/office/powerpoint/2010/main" val="7606482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PROGRAMA – DADOS BÁSICOS. 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Parte III.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6" name="Espaço Reservado para Conteúdo 5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5CF4B146-5A08-0507-40C3-B77F68AEA3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369" y="1189474"/>
            <a:ext cx="9769311" cy="5514681"/>
          </a:xfrm>
        </p:spPr>
      </p:pic>
    </p:spTree>
    <p:extLst>
      <p:ext uri="{BB962C8B-B14F-4D97-AF65-F5344CB8AC3E}">
        <p14:creationId xmlns:p14="http://schemas.microsoft.com/office/powerpoint/2010/main" val="21867013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PROGRAMA.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 </a:t>
            </a:r>
            <a:r>
              <a:rPr lang="en-US" sz="2800" spc="-146" dirty="0" err="1">
                <a:solidFill>
                  <a:schemeClr val="accent2"/>
                </a:solidFill>
                <a:latin typeface="Montserrat Classic"/>
              </a:rPr>
              <a:t>Gestão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 Ágil BB.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7" name="Espaço Reservado para Conteúdo 6" descr="Interface gráfica do usuário, Texto, Aplicativo, Email&#10;&#10;Descrição gerada automaticamente">
            <a:extLst>
              <a:ext uri="{FF2B5EF4-FFF2-40B4-BE49-F238E27FC236}">
                <a16:creationId xmlns:a16="http://schemas.microsoft.com/office/drawing/2014/main" id="{F871DEEE-243F-F89C-BEDA-1663D4E0F7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947" y="1444752"/>
            <a:ext cx="9723437" cy="4149193"/>
          </a:xfrm>
        </p:spPr>
      </p:pic>
    </p:spTree>
    <p:extLst>
      <p:ext uri="{BB962C8B-B14F-4D97-AF65-F5344CB8AC3E}">
        <p14:creationId xmlns:p14="http://schemas.microsoft.com/office/powerpoint/2010/main" val="693552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PROGRAMA. </a:t>
            </a:r>
            <a:r>
              <a:rPr lang="en-US" sz="2800" spc="-146" dirty="0" err="1">
                <a:solidFill>
                  <a:schemeClr val="accent2"/>
                </a:solidFill>
                <a:latin typeface="Montserrat Classic"/>
              </a:rPr>
              <a:t>Gestão</a:t>
            </a: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 Ágil BB.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6" name="Espaço Reservado para Conteúdo 5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72941824-F703-7765-7DA7-B1F6C94C47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968" y="1170432"/>
            <a:ext cx="9741032" cy="4572000"/>
          </a:xfrm>
        </p:spPr>
      </p:pic>
    </p:spTree>
    <p:extLst>
      <p:ext uri="{BB962C8B-B14F-4D97-AF65-F5344CB8AC3E}">
        <p14:creationId xmlns:p14="http://schemas.microsoft.com/office/powerpoint/2010/main" val="2904034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1604EA85-4EB0-199E-8BCE-A89DF7DB4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8586216" cy="1170432"/>
          </a:xfrm>
        </p:spPr>
        <p:txBody>
          <a:bodyPr>
            <a:noAutofit/>
          </a:bodyPr>
          <a:lstStyle/>
          <a:p>
            <a: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  <a:t>CADASTRO DO  PROGRAMA. DADOS BANCÁRIOS.</a:t>
            </a:r>
            <a:br>
              <a:rPr lang="en-US" sz="2800" spc="-146" dirty="0">
                <a:solidFill>
                  <a:schemeClr val="accent6">
                    <a:lumMod val="75000"/>
                  </a:schemeClr>
                </a:solidFill>
                <a:latin typeface="Montserrat Classic"/>
              </a:rPr>
            </a:br>
            <a:r>
              <a:rPr lang="en-US" sz="2800" spc="-146" dirty="0">
                <a:solidFill>
                  <a:schemeClr val="accent2"/>
                </a:solidFill>
                <a:latin typeface="Montserrat Classic"/>
              </a:rPr>
              <a:t>SOLICITAÇÃO DE ABERTURA DE CONTAS BANCÁRIAS.</a:t>
            </a:r>
            <a:endParaRPr lang="pt-BR" sz="2800" dirty="0">
              <a:solidFill>
                <a:schemeClr val="accent2"/>
              </a:solidFill>
            </a:endParaRPr>
          </a:p>
        </p:txBody>
      </p:sp>
      <p:pic>
        <p:nvPicPr>
          <p:cNvPr id="6" name="Espaço Reservado para Conteúdo 5" descr="Interface gráfica do usuário, Texto, Aplicativo, Teams&#10;&#10;Descrição gerada automaticamente">
            <a:extLst>
              <a:ext uri="{FF2B5EF4-FFF2-40B4-BE49-F238E27FC236}">
                <a16:creationId xmlns:a16="http://schemas.microsoft.com/office/drawing/2014/main" id="{C736A3C9-60D1-78AE-BCC3-4639053330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4184" y="1234440"/>
            <a:ext cx="9770655" cy="4187952"/>
          </a:xfrm>
        </p:spPr>
      </p:pic>
    </p:spTree>
    <p:extLst>
      <p:ext uri="{BB962C8B-B14F-4D97-AF65-F5344CB8AC3E}">
        <p14:creationId xmlns:p14="http://schemas.microsoft.com/office/powerpoint/2010/main" val="12424246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6D6E9B91A6C104E922FEF17F7207026" ma:contentTypeVersion="20" ma:contentTypeDescription="Crie um novo documento." ma:contentTypeScope="" ma:versionID="0755adf983ae106f1f34dd247aa65315">
  <xsd:schema xmlns:xsd="http://www.w3.org/2001/XMLSchema" xmlns:xs="http://www.w3.org/2001/XMLSchema" xmlns:p="http://schemas.microsoft.com/office/2006/metadata/properties" xmlns:ns2="73bf6cf8-edec-4cdf-bf01-59379a8590eb" xmlns:ns3="cd5f033b-d343-4201-a486-5cdad6c5a311" targetNamespace="http://schemas.microsoft.com/office/2006/metadata/properties" ma:root="true" ma:fieldsID="d8edb83b2bc7fd9c79ef777f478b6843" ns2:_="" ns3:_="">
    <xsd:import namespace="73bf6cf8-edec-4cdf-bf01-59379a8590eb"/>
    <xsd:import namespace="cd5f033b-d343-4201-a486-5cdad6c5a31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Assunto_x0020_da_x0020_reuni_x00e3_o" minOccurs="0"/>
                <xsd:element ref="ns2:Datadareuni_x00e3_o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bf6cf8-edec-4cdf-bf01-59379a8590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Assunto_x0020_da_x0020_reuni_x00e3_o" ma:index="13" nillable="true" ma:displayName="Assunto da reunião" ma:internalName="Assunto_x0020_da_x0020_reuni_x00e3_o">
      <xsd:simpleType>
        <xsd:restriction base="dms:Text">
          <xsd:maxLength value="255"/>
        </xsd:restriction>
      </xsd:simpleType>
    </xsd:element>
    <xsd:element name="Datadareuni_x00e3_o" ma:index="14" nillable="true" ma:displayName="Data da reunião" ma:format="DateTime" ma:internalName="Datadareuni_x00e3_o">
      <xsd:simpleType>
        <xsd:restriction base="dms:DateTim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AutoTags" ma:index="18" nillable="true" ma:displayName="Tags" ma:internalName="MediaServiceAutoTags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3" nillable="true" ma:taxonomy="true" ma:internalName="lcf76f155ced4ddcb4097134ff3c332f" ma:taxonomyFieldName="MediaServiceImageTags" ma:displayName="Marcações de imagem" ma:readOnly="false" ma:fieldId="{5cf76f15-5ced-4ddc-b409-7134ff3c332f}" ma:taxonomyMulti="true" ma:sspId="bf897d17-34fd-4a01-8f80-908009a6c4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5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5f033b-d343-4201-a486-5cdad6c5a31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f1f2d62a-58c7-4502-9df1-c846eaae1ffa}" ma:internalName="TaxCatchAll" ma:showField="CatchAllData" ma:web="cd5f033b-d343-4201-a486-5cdad6c5a31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atadareuni_x00e3_o xmlns="73bf6cf8-edec-4cdf-bf01-59379a8590eb" xsi:nil="true"/>
    <TaxCatchAll xmlns="cd5f033b-d343-4201-a486-5cdad6c5a311" xsi:nil="true"/>
    <Assunto_x0020_da_x0020_reuni_x00e3_o xmlns="73bf6cf8-edec-4cdf-bf01-59379a8590eb" xsi:nil="true"/>
    <lcf76f155ced4ddcb4097134ff3c332f xmlns="73bf6cf8-edec-4cdf-bf01-59379a8590eb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3A01270-DAA6-4F5D-8002-BCB2AED1854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bf6cf8-edec-4cdf-bf01-59379a8590eb"/>
    <ds:schemaRef ds:uri="cd5f033b-d343-4201-a486-5cdad6c5a31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C8C06F-517D-465E-A160-B319008EB343}">
  <ds:schemaRefs>
    <ds:schemaRef ds:uri="http://purl.org/dc/dcmitype/"/>
    <ds:schemaRef ds:uri="cd5f033b-d343-4201-a486-5cdad6c5a311"/>
    <ds:schemaRef ds:uri="http://www.w3.org/XML/1998/namespace"/>
    <ds:schemaRef ds:uri="http://schemas.microsoft.com/office/2006/metadata/properties"/>
    <ds:schemaRef ds:uri="http://purl.org/dc/terms/"/>
    <ds:schemaRef ds:uri="http://schemas.microsoft.com/office/infopath/2007/PartnerControls"/>
    <ds:schemaRef ds:uri="http://schemas.microsoft.com/office/2006/documentManagement/types"/>
    <ds:schemaRef ds:uri="73bf6cf8-edec-4cdf-bf01-59379a8590eb"/>
    <ds:schemaRef ds:uri="http://schemas.openxmlformats.org/package/2006/metadata/core-properties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388C2FFC-9D10-4AE8-BAE7-D2202435864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4519</TotalTime>
  <Words>642</Words>
  <Application>Microsoft Office PowerPoint</Application>
  <PresentationFormat>Widescreen</PresentationFormat>
  <Paragraphs>109</Paragraphs>
  <Slides>54</Slides>
  <Notes>46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54</vt:i4>
      </vt:variant>
    </vt:vector>
  </HeadingPairs>
  <TitlesOfParts>
    <vt:vector size="63" baseType="lpstr">
      <vt:lpstr>Aptos</vt:lpstr>
      <vt:lpstr>Arial</vt:lpstr>
      <vt:lpstr>Arial MT</vt:lpstr>
      <vt:lpstr>Calibri</vt:lpstr>
      <vt:lpstr>Calibri Light</vt:lpstr>
      <vt:lpstr>Montserrat Classic</vt:lpstr>
      <vt:lpstr>Myriad Pro</vt:lpstr>
      <vt:lpstr>Open Sans</vt:lpstr>
      <vt:lpstr>Tema do Office</vt:lpstr>
      <vt:lpstr>  MÓDULO FUNDO A FUNDO NO TRANFEREGOV.BR</vt:lpstr>
      <vt:lpstr>Atos Preparatórios no Módulo Fundo a Fundo.</vt:lpstr>
      <vt:lpstr>CADASTRO DO  PROGRAMA NO TRANSFEREGOV </vt:lpstr>
      <vt:lpstr>CADASTRO DO  PROGRAMA – DADOS BÁSICOS. Parte I.</vt:lpstr>
      <vt:lpstr>CADASTRO DO  PROGRAMA – DADOS BÁSICOS. Parte II.</vt:lpstr>
      <vt:lpstr>CADASTRO DO  PROGRAMA – DADOS BÁSICOS. Parte III.</vt:lpstr>
      <vt:lpstr>CADASTRO DO  PROGRAMA. Gestão Ágil BB.</vt:lpstr>
      <vt:lpstr>CADASTRO DO  PROGRAMA. Gestão Ágil BB.</vt:lpstr>
      <vt:lpstr>CADASTRO DO  PROGRAMA. DADOS BANCÁRIOS. SOLICITAÇÃO DE ABERTURA DE CONTAS BANCÁRIAS.</vt:lpstr>
      <vt:lpstr>CADASTRO DO  PROGRAMA – DADOS BÁSICOS. Parte IV.  AÇÕES ORÇAMENTÁRIAS.</vt:lpstr>
      <vt:lpstr>CADASTRO DO  PROGRAMA – DADOS BÁSICOS. Parte IV. CAMPOS PADRÃO DO PLANO DE AÇÃO.</vt:lpstr>
      <vt:lpstr>CADASTRO DO  PROGRAMA – DADOS BÁSICOS. Parte IV. TIPOLOGIA DE ANEXOS.</vt:lpstr>
      <vt:lpstr>CADASTRO DO  PROGRAMA. BENEFICIÁRIOS.</vt:lpstr>
      <vt:lpstr>CADASTRO DO  PROGRAMA. BENEFICIÁRIOS.</vt:lpstr>
      <vt:lpstr>CADASTRO DO  PROGRAMA. BENEFICIÁRIOS.</vt:lpstr>
      <vt:lpstr>CADASTRO DO  PROGRAMA. METAS.</vt:lpstr>
      <vt:lpstr>CADASTRO DO  PROGRAMA. METAS.</vt:lpstr>
      <vt:lpstr>CADASTRO DO  PROGRAMA – DADOS BÁSICOS. Parte IV.  METAS DO PLANO DE AÇÃO.</vt:lpstr>
      <vt:lpstr>CADASTRO DO  PROGRAMA – DADOS BÁSICOS. Parte IV.  Lista de Ações Padrão Cadastradas.</vt:lpstr>
      <vt:lpstr>CADASTRO DO  PROGRAMA. CONDICIONANTES.</vt:lpstr>
      <vt:lpstr>CADASTRO DO  PROGRAMA. CONDICIONANTES.</vt:lpstr>
      <vt:lpstr>CADASTRO DO  PROGRAMA.  DISPONIBILIZAR PROGRAMA.</vt:lpstr>
      <vt:lpstr>CADASTRO DO  PROGRAMA.  PROGRAMA DISPONIBILIZADO.</vt:lpstr>
      <vt:lpstr>CADASTRO DO PLANO DE AÇÃO. ENTE RECEBEDOR.</vt:lpstr>
      <vt:lpstr>CADASTRO DO PLANO DE AÇÃO. DADOS BÁSICOS I.</vt:lpstr>
      <vt:lpstr>CADASTRO DO PLANO DE AÇÃO. DADOS BÁSICOS II.</vt:lpstr>
      <vt:lpstr>CADASTRO DO PLANO DE AÇÃO. METAS I.</vt:lpstr>
      <vt:lpstr>CADASTRO DO PLANO DE AÇÃO. METAS II.</vt:lpstr>
      <vt:lpstr>CADASTRO DO PLANO DE AÇÃO. METAS III.</vt:lpstr>
      <vt:lpstr>CADASTRO DO PLANO DE AÇÃO. AÇÕES I.</vt:lpstr>
      <vt:lpstr>CADASTRO DO PLANO DE AÇÃO. AÇÕES II.</vt:lpstr>
      <vt:lpstr>CADASTRO DO PLANO DE AÇÃO. METAS VINCULADAS.</vt:lpstr>
      <vt:lpstr>CADASTRO DO  PLANO DE AÇÃO. DESTINAÇÃO DE RECURSOS I.</vt:lpstr>
      <vt:lpstr>CADASTRO DO  PLANO DE AÇÃO. DESTINAÇÃO DE RECURSOS II.</vt:lpstr>
      <vt:lpstr>CADASTRO DO  PLANO DE AÇÃO. DADO BANCÁRIO I.</vt:lpstr>
      <vt:lpstr>CADASTRO DO  PLANO DE AÇÃO. DADO BANCÁRIO II.</vt:lpstr>
      <vt:lpstr>CADASTRO DO  PLANO DE AÇÃO.  –&gt; ENVIAR PARA O REPASSADOR.</vt:lpstr>
      <vt:lpstr>ANÁLISE DO PLANO DE AÇÃO.  ENTE REPASSADOR.</vt:lpstr>
      <vt:lpstr>ANÁLISE DO PLANO DE AÇÃO.  ENTE REPASSADOR.</vt:lpstr>
      <vt:lpstr>AUTORIZAR PLANO DE AÇÃO.  ENTE REPASSADOR.</vt:lpstr>
      <vt:lpstr>CADASTRO DE TERMO DE ADESÃO. ENTE REPASSADOR.</vt:lpstr>
      <vt:lpstr>CADASTRO DE TERMO DE ADESÃO. ENTE REPASSADOR.</vt:lpstr>
      <vt:lpstr>CADASTRO DE TERMO DE ADESÃO. ENTE REPASSADOR.</vt:lpstr>
      <vt:lpstr>CADASTRO DE TERMO DE ADESÃO. ENTE REPASSADOR.</vt:lpstr>
      <vt:lpstr>ASSINATURA DO TERMO DE ADESÃO. ENTE RECEBEDOR.</vt:lpstr>
      <vt:lpstr>AJUSTES NO PLANO DE AÇÃO. REPROGRAMAÇÃO.</vt:lpstr>
      <vt:lpstr>AJUSTES NO PLANO DE AÇÃO REPROGRAMAÇÃO - ENTE REPASSADOR E RECEBEDOR.</vt:lpstr>
      <vt:lpstr>AJUSTES NO PLANO DE AÇÃO. SOLICITAÇÃO DE ADITIVAÇÃO – ENTE REPASSADOR E RECEBEDOR.</vt:lpstr>
      <vt:lpstr>ALTERAÇÃO DE VIGÊNCIA. ENTE REPASSADOR.</vt:lpstr>
      <vt:lpstr>SUB-ROGAÇÃO. ENTE REPASSADOR E RECEBEDOR.</vt:lpstr>
      <vt:lpstr>SUB-ROGAÇÃO. ENTE REPASSADOR E RECEBEDOR.</vt:lpstr>
      <vt:lpstr>SUB-ROGAÇÃO. ENTE REPASSADOR E RECEBEDOR.</vt:lpstr>
      <vt:lpstr>SUB-ROGAÇÃO. ENTE REPASSADOR E RECEBEDOR.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Giordano Macena do Espirito Santo</dc:creator>
  <cp:lastModifiedBy>José Agapito Teixeira Campos</cp:lastModifiedBy>
  <cp:revision>134</cp:revision>
  <dcterms:created xsi:type="dcterms:W3CDTF">2024-04-18T14:56:12Z</dcterms:created>
  <dcterms:modified xsi:type="dcterms:W3CDTF">2024-07-30T12:31:33Z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0x01010026D6E9B91A6C104E922FEF17F7207026</vt:lpwstr>
  </property>
  <property fmtid="{D5CDD505-2E9C-101B-9397-08002B2CF9AE}" pid="3" name="MediaServiceImageTags">
    <vt:lpwstr/>
  </property>
</Properties>
</file>