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60" r:id="rId5"/>
    <p:sldId id="617" r:id="rId6"/>
    <p:sldId id="626" r:id="rId7"/>
    <p:sldId id="256" r:id="rId8"/>
    <p:sldId id="624" r:id="rId9"/>
    <p:sldId id="338" r:id="rId10"/>
    <p:sldId id="599" r:id="rId11"/>
    <p:sldId id="600" r:id="rId12"/>
    <p:sldId id="634" r:id="rId13"/>
    <p:sldId id="614" r:id="rId14"/>
    <p:sldId id="258" r:id="rId15"/>
    <p:sldId id="259" r:id="rId16"/>
    <p:sldId id="612" r:id="rId17"/>
    <p:sldId id="261" r:id="rId18"/>
    <p:sldId id="633" r:id="rId19"/>
    <p:sldId id="262" r:id="rId20"/>
    <p:sldId id="631" r:id="rId21"/>
    <p:sldId id="628" r:id="rId22"/>
    <p:sldId id="629" r:id="rId23"/>
    <p:sldId id="630" r:id="rId24"/>
    <p:sldId id="263" r:id="rId25"/>
    <p:sldId id="613" r:id="rId26"/>
    <p:sldId id="265" r:id="rId27"/>
    <p:sldId id="266" r:id="rId28"/>
    <p:sldId id="627" r:id="rId29"/>
    <p:sldId id="632" r:id="rId30"/>
    <p:sldId id="615" r:id="rId31"/>
    <p:sldId id="618" r:id="rId32"/>
    <p:sldId id="619" r:id="rId33"/>
    <p:sldId id="620" r:id="rId34"/>
    <p:sldId id="621" r:id="rId35"/>
    <p:sldId id="622" r:id="rId36"/>
    <p:sldId id="623" r:id="rId37"/>
    <p:sldId id="336" r:id="rId38"/>
    <p:sldId id="585" r:id="rId39"/>
    <p:sldId id="581" r:id="rId40"/>
    <p:sldId id="264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2D"/>
    <a:srgbClr val="FF0000"/>
    <a:srgbClr val="FFCF00"/>
    <a:srgbClr val="173DFF"/>
    <a:srgbClr val="008000"/>
    <a:srgbClr val="00D2A0"/>
    <a:srgbClr val="008263"/>
    <a:srgbClr val="1A1E2A"/>
    <a:srgbClr val="009674"/>
    <a:srgbClr val="FFD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45" autoAdjust="0"/>
  </p:normalViewPr>
  <p:slideViewPr>
    <p:cSldViewPr snapToGrid="0">
      <p:cViewPr varScale="1">
        <p:scale>
          <a:sx n="67" d="100"/>
          <a:sy n="67" d="100"/>
        </p:scale>
        <p:origin x="620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72683-BB6C-40E3-AF31-5C08855255DC}" type="datetimeFigureOut">
              <a:rPr lang="pt-BR" smtClean="0"/>
              <a:t>12/07/2023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788DB-C15A-46D6-9E55-5C7F99CA995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8042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55626-DAAA-4DDB-B6AC-F7D8116A26F9}" type="datetimeFigureOut">
              <a:rPr lang="pt-BR" smtClean="0"/>
              <a:t>12/07/2023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E6EDE-3BF1-4AF2-99F1-D23B86F05E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13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1ED5BCC-4247-441F-A6AD-019A5A1959D6}" type="slidenum">
              <a:rPr lang="pt-BR" sz="1400" b="0" strike="noStrike" spc="-1" smtClean="0">
                <a:latin typeface="Times New Roman"/>
              </a:rPr>
              <a:t>5</a:t>
            </a:fld>
            <a:endParaRPr lang="pt-B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7322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245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2402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99808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52202b17bc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252202b17bc_1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g252202b17bc_1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52202b17bc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252202b17bc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g252202b17bc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52202b17bc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52202b17bc_1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g252202b17bc_1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52202b17bc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52202b17bc_1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g252202b17bc_1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5183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52202b17bc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52202b17bc_1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g252202b17bc_1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845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e4563a3306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" name="Google Shape;74;g1e4563a330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1ED5BCC-4247-441F-A6AD-019A5A1959D6}" type="slidenum">
              <a:rPr lang="pt-BR" sz="1400" b="0" strike="noStrike" spc="-1" smtClean="0">
                <a:latin typeface="Times New Roman"/>
              </a:rPr>
              <a:t>6</a:t>
            </a:fld>
            <a:endParaRPr lang="pt-B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896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4563a3306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g1e4563a330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e4563a3306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g1e4563a330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e4563a3306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g1e4563a330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e3e24b355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e3e24b3558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1e3e24b3558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43639-E787-422D-83CF-E0C65C74A08F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121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" name="Google Shape;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8233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1390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3ACE98C1-24AE-231F-8F31-2D16C9982CA7}"/>
              </a:ext>
            </a:extLst>
          </p:cNvPr>
          <p:cNvSpPr/>
          <p:nvPr userDrawn="1"/>
        </p:nvSpPr>
        <p:spPr>
          <a:xfrm>
            <a:off x="-1" y="876300"/>
            <a:ext cx="10930891" cy="472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73C733-EC4A-5C47-A06D-86587C763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610775-89FB-E1B4-08C6-08B66968D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041ABFC-9810-754D-6933-5082745592BF}"/>
              </a:ext>
            </a:extLst>
          </p:cNvPr>
          <p:cNvGrpSpPr/>
          <p:nvPr userDrawn="1"/>
        </p:nvGrpSpPr>
        <p:grpSpPr>
          <a:xfrm>
            <a:off x="11702934" y="0"/>
            <a:ext cx="489066" cy="6858001"/>
            <a:chOff x="11702934" y="0"/>
            <a:chExt cx="489066" cy="6858001"/>
          </a:xfrm>
        </p:grpSpPr>
        <p:pic>
          <p:nvPicPr>
            <p:cNvPr id="11" name="Imagem 10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89E5ECD1-E006-7ECA-1C2F-567D648AB1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9385875" y="2317061"/>
              <a:ext cx="5123186" cy="489064"/>
            </a:xfrm>
            <a:prstGeom prst="rect">
              <a:avLst/>
            </a:prstGeom>
          </p:spPr>
        </p:pic>
        <p:pic>
          <p:nvPicPr>
            <p:cNvPr id="12" name="Imagem 11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814E44F0-AC57-9DD3-2358-7DB44978D4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10455332" y="5121336"/>
              <a:ext cx="2984267" cy="489063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8F144AE-EACD-CDC3-B058-DE049E8EBE41}"/>
              </a:ext>
            </a:extLst>
          </p:cNvPr>
          <p:cNvGrpSpPr/>
          <p:nvPr userDrawn="1"/>
        </p:nvGrpSpPr>
        <p:grpSpPr>
          <a:xfrm rot="16200000">
            <a:off x="3184468" y="3184466"/>
            <a:ext cx="489066" cy="6858001"/>
            <a:chOff x="838197" y="-288926"/>
            <a:chExt cx="489066" cy="6858001"/>
          </a:xfrm>
        </p:grpSpPr>
        <p:pic>
          <p:nvPicPr>
            <p:cNvPr id="14" name="Imagem 13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60623B17-433E-2E42-52C0-A5A6D6E703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-1478862" y="2028135"/>
              <a:ext cx="5123186" cy="489064"/>
            </a:xfrm>
            <a:prstGeom prst="rect">
              <a:avLst/>
            </a:prstGeom>
          </p:spPr>
        </p:pic>
        <p:pic>
          <p:nvPicPr>
            <p:cNvPr id="15" name="Imagem 14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36C8A5D5-6973-1BD8-1AC9-CE3D0E7AF7A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-409405" y="4832410"/>
              <a:ext cx="2984267" cy="489063"/>
            </a:xfrm>
            <a:prstGeom prst="rect">
              <a:avLst/>
            </a:prstGeom>
          </p:spPr>
        </p:pic>
      </p:grpSp>
      <p:pic>
        <p:nvPicPr>
          <p:cNvPr id="17" name="Imagem 16" descr="Uma imagem contendo Ícone&#10;&#10;Descrição gerada automaticamente">
            <a:extLst>
              <a:ext uri="{FF2B5EF4-FFF2-40B4-BE49-F238E27FC236}">
                <a16:creationId xmlns:a16="http://schemas.microsoft.com/office/drawing/2014/main" id="{D6298B50-789A-93DD-4202-6A5E912A27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0044" y="5959370"/>
            <a:ext cx="3300847" cy="6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11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8697CE8-20FC-CA23-3CA9-95699A91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AB6D-8E63-42A5-A193-CD7544987C8B}" type="datetimeFigureOut">
              <a:rPr lang="pt-BR" smtClean="0"/>
              <a:t>12/07/2023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8F46EF4-9D93-BD40-A5C1-3BFD4EFD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E899894-71F3-41EC-3ABB-0B85F739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141E-DC91-47CA-89F4-F3F88153AD20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EAC6615-52AF-1500-9CE6-295B68DB4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>
            <a:lvl1pPr>
              <a:defRPr b="1">
                <a:latin typeface="Myriad Pro" panose="020B0503030403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78308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0BE7983-26BD-CCDB-1F0A-696945F57737}"/>
              </a:ext>
            </a:extLst>
          </p:cNvPr>
          <p:cNvGrpSpPr/>
          <p:nvPr userDrawn="1"/>
        </p:nvGrpSpPr>
        <p:grpSpPr>
          <a:xfrm>
            <a:off x="11702934" y="0"/>
            <a:ext cx="489066" cy="6858001"/>
            <a:chOff x="11702934" y="0"/>
            <a:chExt cx="489066" cy="6858001"/>
          </a:xfrm>
        </p:grpSpPr>
        <p:pic>
          <p:nvPicPr>
            <p:cNvPr id="5" name="Imagem 4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725D1C72-5707-4B83-A53C-20B35A5F3B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9385875" y="2317061"/>
              <a:ext cx="5123186" cy="489064"/>
            </a:xfrm>
            <a:prstGeom prst="rect">
              <a:avLst/>
            </a:prstGeom>
          </p:spPr>
        </p:pic>
        <p:pic>
          <p:nvPicPr>
            <p:cNvPr id="6" name="Imagem 5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CBC02E07-3B13-1AAE-9960-09AA6FD785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10455332" y="5121336"/>
              <a:ext cx="2984267" cy="489063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123B96EF-CC37-44EA-AA6F-3B1BBA806BC9}"/>
              </a:ext>
            </a:extLst>
          </p:cNvPr>
          <p:cNvGrpSpPr/>
          <p:nvPr userDrawn="1"/>
        </p:nvGrpSpPr>
        <p:grpSpPr>
          <a:xfrm rot="16200000">
            <a:off x="3184468" y="3184466"/>
            <a:ext cx="489066" cy="6858001"/>
            <a:chOff x="838197" y="-288926"/>
            <a:chExt cx="489066" cy="6858001"/>
          </a:xfrm>
        </p:grpSpPr>
        <p:pic>
          <p:nvPicPr>
            <p:cNvPr id="7" name="Imagem 6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B35C9982-5768-960A-A863-776F5D11F19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-1478862" y="2028135"/>
              <a:ext cx="5123186" cy="489064"/>
            </a:xfrm>
            <a:prstGeom prst="rect">
              <a:avLst/>
            </a:prstGeom>
          </p:spPr>
        </p:pic>
        <p:pic>
          <p:nvPicPr>
            <p:cNvPr id="8" name="Imagem 7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4087F2D9-A431-17ED-54D6-A5F3384CC1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-409405" y="4832410"/>
              <a:ext cx="2984267" cy="489063"/>
            </a:xfrm>
            <a:prstGeom prst="rect">
              <a:avLst/>
            </a:prstGeom>
          </p:spPr>
        </p:pic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DED463D8-8439-A651-2429-2DE49DF36C7B}"/>
              </a:ext>
            </a:extLst>
          </p:cNvPr>
          <p:cNvSpPr/>
          <p:nvPr userDrawn="1"/>
        </p:nvSpPr>
        <p:spPr>
          <a:xfrm>
            <a:off x="0" y="1257300"/>
            <a:ext cx="10693400" cy="434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Uma imagem contendo Ícone&#10;&#10;Descrição gerada automaticamente">
            <a:extLst>
              <a:ext uri="{FF2B5EF4-FFF2-40B4-BE49-F238E27FC236}">
                <a16:creationId xmlns:a16="http://schemas.microsoft.com/office/drawing/2014/main" id="{B19F2B99-E145-7522-9644-787DF25B1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0044" y="5959370"/>
            <a:ext cx="3300847" cy="654096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D37DA8C-A0D7-A283-AE5B-3F41AEA5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9110"/>
            <a:ext cx="10515600" cy="2059781"/>
          </a:xfrm>
        </p:spPr>
        <p:txBody>
          <a:bodyPr>
            <a:normAutofit/>
          </a:bodyPr>
          <a:lstStyle>
            <a:lvl1pPr>
              <a:defRPr sz="2800" b="1">
                <a:latin typeface="Myriad Pro" panose="020B0503030403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19213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0BE7983-26BD-CCDB-1F0A-696945F57737}"/>
              </a:ext>
            </a:extLst>
          </p:cNvPr>
          <p:cNvGrpSpPr/>
          <p:nvPr userDrawn="1"/>
        </p:nvGrpSpPr>
        <p:grpSpPr>
          <a:xfrm>
            <a:off x="11955926" y="0"/>
            <a:ext cx="236074" cy="6858001"/>
            <a:chOff x="11702934" y="0"/>
            <a:chExt cx="489066" cy="6858001"/>
          </a:xfrm>
        </p:grpSpPr>
        <p:pic>
          <p:nvPicPr>
            <p:cNvPr id="5" name="Imagem 4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725D1C72-5707-4B83-A53C-20B35A5F3B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9385875" y="2317061"/>
              <a:ext cx="5123186" cy="489064"/>
            </a:xfrm>
            <a:prstGeom prst="rect">
              <a:avLst/>
            </a:prstGeom>
          </p:spPr>
        </p:pic>
        <p:pic>
          <p:nvPicPr>
            <p:cNvPr id="6" name="Imagem 5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CBC02E07-3B13-1AAE-9960-09AA6FD785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10455332" y="5121336"/>
              <a:ext cx="2984267" cy="489063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123B96EF-CC37-44EA-AA6F-3B1BBA806BC9}"/>
              </a:ext>
            </a:extLst>
          </p:cNvPr>
          <p:cNvGrpSpPr/>
          <p:nvPr userDrawn="1"/>
        </p:nvGrpSpPr>
        <p:grpSpPr>
          <a:xfrm rot="16200000">
            <a:off x="5969002" y="635000"/>
            <a:ext cx="254000" cy="12192000"/>
            <a:chOff x="838197" y="-288926"/>
            <a:chExt cx="489066" cy="6858001"/>
          </a:xfrm>
        </p:grpSpPr>
        <p:pic>
          <p:nvPicPr>
            <p:cNvPr id="7" name="Imagem 6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B35C9982-5768-960A-A863-776F5D11F19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-1478862" y="2028135"/>
              <a:ext cx="5123186" cy="489064"/>
            </a:xfrm>
            <a:prstGeom prst="rect">
              <a:avLst/>
            </a:prstGeom>
          </p:spPr>
        </p:pic>
        <p:pic>
          <p:nvPicPr>
            <p:cNvPr id="8" name="Imagem 7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4087F2D9-A431-17ED-54D6-A5F3384CC1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-409405" y="4832410"/>
              <a:ext cx="2984267" cy="489063"/>
            </a:xfrm>
            <a:prstGeom prst="rect">
              <a:avLst/>
            </a:prstGeom>
          </p:spPr>
        </p:pic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DED463D8-8439-A651-2429-2DE49DF36C7B}"/>
              </a:ext>
            </a:extLst>
          </p:cNvPr>
          <p:cNvSpPr/>
          <p:nvPr userDrawn="1"/>
        </p:nvSpPr>
        <p:spPr>
          <a:xfrm>
            <a:off x="1371600" y="1257300"/>
            <a:ext cx="9448800" cy="3865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Uma imagem contendo Ícone&#10;&#10;Descrição gerada automaticamente">
            <a:extLst>
              <a:ext uri="{FF2B5EF4-FFF2-40B4-BE49-F238E27FC236}">
                <a16:creationId xmlns:a16="http://schemas.microsoft.com/office/drawing/2014/main" id="{B19F2B99-E145-7522-9644-787DF25B1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45577" y="5448166"/>
            <a:ext cx="3300847" cy="654096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D37DA8C-A0D7-A283-AE5B-3F41AEA5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800" y="2399110"/>
            <a:ext cx="8280400" cy="2059781"/>
          </a:xfrm>
        </p:spPr>
        <p:txBody>
          <a:bodyPr>
            <a:normAutofit/>
          </a:bodyPr>
          <a:lstStyle>
            <a:lvl1pPr algn="ctr">
              <a:defRPr sz="2800" b="1">
                <a:latin typeface="Myriad Pro" panose="020B0503030403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622959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174CD72-6790-8172-379C-59C6683876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08775"/>
            <a:ext cx="12192000" cy="1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23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FC0F578A-E2D7-9B52-9074-922EB5187363}"/>
              </a:ext>
            </a:extLst>
          </p:cNvPr>
          <p:cNvGrpSpPr/>
          <p:nvPr userDrawn="1"/>
        </p:nvGrpSpPr>
        <p:grpSpPr>
          <a:xfrm>
            <a:off x="11911359" y="0"/>
            <a:ext cx="381000" cy="6858001"/>
            <a:chOff x="11702934" y="0"/>
            <a:chExt cx="489066" cy="6858001"/>
          </a:xfrm>
        </p:grpSpPr>
        <p:pic>
          <p:nvPicPr>
            <p:cNvPr id="10" name="Imagem 9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93C59C27-14E8-6EAA-D5BD-1AE784E073F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9385875" y="2317061"/>
              <a:ext cx="5123186" cy="489064"/>
            </a:xfrm>
            <a:prstGeom prst="rect">
              <a:avLst/>
            </a:prstGeom>
          </p:spPr>
        </p:pic>
        <p:pic>
          <p:nvPicPr>
            <p:cNvPr id="11" name="Imagem 10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258F7262-8954-E6E3-2634-66B0F56523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10455332" y="5121336"/>
              <a:ext cx="2984267" cy="489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797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B57C-0CBF-3049-B4D4-DDB653D1F03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08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Myriad Pro" panose="020B0503030403020204" pitchFamily="34" charset="0"/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B57C-0CBF-3049-B4D4-DDB653D1F03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55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B57C-0CBF-3049-B4D4-DDB653D1F03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09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B57C-0CBF-3049-B4D4-DDB653D1F03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32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B57C-0CBF-3049-B4D4-DDB653D1F03D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A179C-9CFB-5A4D-8467-2F39C5D5814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1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3ACE98C1-24AE-231F-8F31-2D16C9982CA7}"/>
              </a:ext>
            </a:extLst>
          </p:cNvPr>
          <p:cNvSpPr/>
          <p:nvPr userDrawn="1"/>
        </p:nvSpPr>
        <p:spPr>
          <a:xfrm>
            <a:off x="-1" y="876300"/>
            <a:ext cx="10930891" cy="472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73C733-EC4A-5C47-A06D-86587C763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610775-89FB-E1B4-08C6-08B66968D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041ABFC-9810-754D-6933-5082745592BF}"/>
              </a:ext>
            </a:extLst>
          </p:cNvPr>
          <p:cNvGrpSpPr/>
          <p:nvPr userDrawn="1"/>
        </p:nvGrpSpPr>
        <p:grpSpPr>
          <a:xfrm>
            <a:off x="11702934" y="0"/>
            <a:ext cx="489066" cy="6858001"/>
            <a:chOff x="11702934" y="0"/>
            <a:chExt cx="489066" cy="6858001"/>
          </a:xfrm>
        </p:grpSpPr>
        <p:pic>
          <p:nvPicPr>
            <p:cNvPr id="11" name="Imagem 10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89E5ECD1-E006-7ECA-1C2F-567D648AB1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9385875" y="2317061"/>
              <a:ext cx="5123186" cy="489064"/>
            </a:xfrm>
            <a:prstGeom prst="rect">
              <a:avLst/>
            </a:prstGeom>
          </p:spPr>
        </p:pic>
        <p:pic>
          <p:nvPicPr>
            <p:cNvPr id="12" name="Imagem 11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814E44F0-AC57-9DD3-2358-7DB44978D4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10455332" y="5121336"/>
              <a:ext cx="2984267" cy="489063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2B3DF69-9028-096C-F55F-8DF8C30AADA5}"/>
              </a:ext>
            </a:extLst>
          </p:cNvPr>
          <p:cNvGrpSpPr/>
          <p:nvPr userDrawn="1"/>
        </p:nvGrpSpPr>
        <p:grpSpPr>
          <a:xfrm>
            <a:off x="0" y="0"/>
            <a:ext cx="6858001" cy="489065"/>
            <a:chOff x="1" y="1"/>
            <a:chExt cx="6858001" cy="489065"/>
          </a:xfrm>
        </p:grpSpPr>
        <p:pic>
          <p:nvPicPr>
            <p:cNvPr id="14" name="Imagem 13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60623B17-433E-2E42-52C0-A5A6D6E703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>
              <a:off x="1" y="1"/>
              <a:ext cx="5123186" cy="489064"/>
            </a:xfrm>
            <a:prstGeom prst="rect">
              <a:avLst/>
            </a:prstGeom>
          </p:spPr>
        </p:pic>
        <p:pic>
          <p:nvPicPr>
            <p:cNvPr id="15" name="Imagem 14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36C8A5D5-6973-1BD8-1AC9-CE3D0E7AF7A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>
              <a:off x="3873735" y="3"/>
              <a:ext cx="2984267" cy="489063"/>
            </a:xfrm>
            <a:prstGeom prst="rect">
              <a:avLst/>
            </a:prstGeom>
          </p:spPr>
        </p:pic>
      </p:grpSp>
      <p:pic>
        <p:nvPicPr>
          <p:cNvPr id="17" name="Imagem 16" descr="Uma imagem contendo Ícone&#10;&#10;Descrição gerada automaticamente">
            <a:extLst>
              <a:ext uri="{FF2B5EF4-FFF2-40B4-BE49-F238E27FC236}">
                <a16:creationId xmlns:a16="http://schemas.microsoft.com/office/drawing/2014/main" id="{D6298B50-789A-93DD-4202-6A5E912A27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0044" y="5959370"/>
            <a:ext cx="3300847" cy="6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1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0573EFE-8E6B-0CAE-8BFF-7F35E126F8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92875"/>
            <a:ext cx="12192000" cy="3651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E73C733-EC4A-5C47-A06D-86587C763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610775-89FB-E1B4-08C6-08B66968D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B1E1B9-822F-AE52-408D-63DAD524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AB6D-8E63-42A5-A193-CD7544987C8B}" type="datetimeFigureOut">
              <a:rPr lang="pt-BR" smtClean="0"/>
              <a:t>12/07/2023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373A24-7BD2-197E-F04F-89256993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FDF899-D9E3-5E80-FCEE-B40657C8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141E-DC91-47CA-89F4-F3F88153AD20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50C71D7-FB77-2890-E15F-EE8306B4DF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365125"/>
          </a:xfrm>
          <a:prstGeom prst="rect">
            <a:avLst/>
          </a:prstGeom>
        </p:spPr>
      </p:pic>
      <p:pic>
        <p:nvPicPr>
          <p:cNvPr id="9" name="Imagem 8" descr="Uma imagem contendo Ícone&#10;&#10;Descrição gerada automaticamente">
            <a:extLst>
              <a:ext uri="{FF2B5EF4-FFF2-40B4-BE49-F238E27FC236}">
                <a16:creationId xmlns:a16="http://schemas.microsoft.com/office/drawing/2014/main" id="{6E2C9A85-5EBA-936C-FDF5-F1D32D1503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45577" y="5486400"/>
            <a:ext cx="3300847" cy="6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26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Gráfico de pizza&#10;&#10;Descrição gerada automaticamente">
            <a:extLst>
              <a:ext uri="{FF2B5EF4-FFF2-40B4-BE49-F238E27FC236}">
                <a16:creationId xmlns:a16="http://schemas.microsoft.com/office/drawing/2014/main" id="{6844AFDD-95A0-DC76-C3D4-DE41DA893F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9582453-A75F-7CFD-EABC-A44287A333CF}"/>
              </a:ext>
            </a:extLst>
          </p:cNvPr>
          <p:cNvSpPr/>
          <p:nvPr userDrawn="1"/>
        </p:nvSpPr>
        <p:spPr>
          <a:xfrm>
            <a:off x="11169533" y="6572596"/>
            <a:ext cx="1022467" cy="294366"/>
          </a:xfrm>
          <a:prstGeom prst="rect">
            <a:avLst/>
          </a:prstGeom>
          <a:solidFill>
            <a:srgbClr val="17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041CB48-59A5-FE51-101D-B6A6D3545F9D}"/>
              </a:ext>
            </a:extLst>
          </p:cNvPr>
          <p:cNvSpPr/>
          <p:nvPr userDrawn="1"/>
        </p:nvSpPr>
        <p:spPr>
          <a:xfrm>
            <a:off x="0" y="6492874"/>
            <a:ext cx="2219498" cy="365125"/>
          </a:xfrm>
          <a:prstGeom prst="rect">
            <a:avLst/>
          </a:prstGeom>
          <a:solidFill>
            <a:srgbClr val="009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9FAD599-B5BE-1924-2366-39BD9A4291E8}"/>
              </a:ext>
            </a:extLst>
          </p:cNvPr>
          <p:cNvSpPr/>
          <p:nvPr userDrawn="1"/>
        </p:nvSpPr>
        <p:spPr>
          <a:xfrm>
            <a:off x="0" y="-14231"/>
            <a:ext cx="12192000" cy="6776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59903A2-F4AD-F390-5FBA-FCC1C885C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>
            <a:lvl1pPr>
              <a:defRPr b="1">
                <a:latin typeface="Myriad Pro" panose="020B0503030403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A8C872-185D-9055-6895-210609460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2635"/>
            <a:ext cx="10972800" cy="4673530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093AB8-BA20-BA1C-1077-5704EB08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AB6D-8E63-42A5-A193-CD7544987C8B}" type="datetimeFigureOut">
              <a:rPr lang="pt-BR" smtClean="0"/>
              <a:t>12/07/2023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C256A7-5B40-7524-C6FA-25D6CA5C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8E7F65-E416-A3C1-7A7A-75027EE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141E-DC91-47CA-89F4-F3F88153AD20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C73C533-0E86-9F07-AF06-CF4C2298BAA6}"/>
              </a:ext>
            </a:extLst>
          </p:cNvPr>
          <p:cNvSpPr/>
          <p:nvPr userDrawn="1"/>
        </p:nvSpPr>
        <p:spPr>
          <a:xfrm>
            <a:off x="0" y="1023088"/>
            <a:ext cx="8280000" cy="45719"/>
          </a:xfrm>
          <a:prstGeom prst="rect">
            <a:avLst/>
          </a:prstGeom>
          <a:solidFill>
            <a:srgbClr val="009E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82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Gráfico de pizza&#10;&#10;Descrição gerada automaticamente">
            <a:extLst>
              <a:ext uri="{FF2B5EF4-FFF2-40B4-BE49-F238E27FC236}">
                <a16:creationId xmlns:a16="http://schemas.microsoft.com/office/drawing/2014/main" id="{6844AFDD-95A0-DC76-C3D4-DE41DA893F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9582453-A75F-7CFD-EABC-A44287A333CF}"/>
              </a:ext>
            </a:extLst>
          </p:cNvPr>
          <p:cNvSpPr/>
          <p:nvPr userDrawn="1"/>
        </p:nvSpPr>
        <p:spPr>
          <a:xfrm>
            <a:off x="11169533" y="6572596"/>
            <a:ext cx="1022467" cy="294366"/>
          </a:xfrm>
          <a:prstGeom prst="rect">
            <a:avLst/>
          </a:prstGeom>
          <a:solidFill>
            <a:srgbClr val="17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041CB48-59A5-FE51-101D-B6A6D3545F9D}"/>
              </a:ext>
            </a:extLst>
          </p:cNvPr>
          <p:cNvSpPr/>
          <p:nvPr userDrawn="1"/>
        </p:nvSpPr>
        <p:spPr>
          <a:xfrm>
            <a:off x="0" y="6492874"/>
            <a:ext cx="2219498" cy="365125"/>
          </a:xfrm>
          <a:prstGeom prst="rect">
            <a:avLst/>
          </a:prstGeom>
          <a:solidFill>
            <a:srgbClr val="009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9FAD599-B5BE-1924-2366-39BD9A4291E8}"/>
              </a:ext>
            </a:extLst>
          </p:cNvPr>
          <p:cNvSpPr/>
          <p:nvPr userDrawn="1"/>
        </p:nvSpPr>
        <p:spPr>
          <a:xfrm>
            <a:off x="0" y="-14231"/>
            <a:ext cx="12192000" cy="6776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59903A2-F4AD-F390-5FBA-FCC1C885C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>
            <a:lvl1pPr>
              <a:defRPr b="1">
                <a:latin typeface="Myriad Pro" panose="020B0503030403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A8C872-185D-9055-6895-210609460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2635"/>
            <a:ext cx="10972800" cy="4673530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093AB8-BA20-BA1C-1077-5704EB08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AB6D-8E63-42A5-A193-CD7544987C8B}" type="datetimeFigureOut">
              <a:rPr lang="pt-BR" smtClean="0"/>
              <a:t>12/07/2023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C256A7-5B40-7524-C6FA-25D6CA5C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8E7F65-E416-A3C1-7A7A-75027EE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141E-DC91-47CA-89F4-F3F88153AD20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C73C533-0E86-9F07-AF06-CF4C2298BAA6}"/>
              </a:ext>
            </a:extLst>
          </p:cNvPr>
          <p:cNvSpPr/>
          <p:nvPr userDrawn="1"/>
        </p:nvSpPr>
        <p:spPr>
          <a:xfrm>
            <a:off x="0" y="1023088"/>
            <a:ext cx="8280000" cy="45719"/>
          </a:xfrm>
          <a:prstGeom prst="rect">
            <a:avLst/>
          </a:prstGeom>
          <a:solidFill>
            <a:srgbClr val="009E2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Myriad Pro" panose="020B0503030403020204" pitchFamily="34" charset="0"/>
            </a:endParaRPr>
          </a:p>
        </p:txBody>
      </p:sp>
      <p:pic>
        <p:nvPicPr>
          <p:cNvPr id="12" name="Imagem 11" descr="Uma imagem contendo Ícone&#10;&#10;Descrição gerada automaticamente">
            <a:extLst>
              <a:ext uri="{FF2B5EF4-FFF2-40B4-BE49-F238E27FC236}">
                <a16:creationId xmlns:a16="http://schemas.microsoft.com/office/drawing/2014/main" id="{A8DF5461-13C4-66F3-3850-B99E9DDA88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2279" y="6216389"/>
            <a:ext cx="1853350" cy="36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45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Gráfico de pizza&#10;&#10;Descrição gerada automaticamente">
            <a:extLst>
              <a:ext uri="{FF2B5EF4-FFF2-40B4-BE49-F238E27FC236}">
                <a16:creationId xmlns:a16="http://schemas.microsoft.com/office/drawing/2014/main" id="{6844AFDD-95A0-DC76-C3D4-DE41DA893F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9582453-A75F-7CFD-EABC-A44287A333CF}"/>
              </a:ext>
            </a:extLst>
          </p:cNvPr>
          <p:cNvSpPr/>
          <p:nvPr userDrawn="1"/>
        </p:nvSpPr>
        <p:spPr>
          <a:xfrm>
            <a:off x="11169533" y="6572596"/>
            <a:ext cx="1022467" cy="294366"/>
          </a:xfrm>
          <a:prstGeom prst="rect">
            <a:avLst/>
          </a:prstGeom>
          <a:solidFill>
            <a:srgbClr val="173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041CB48-59A5-FE51-101D-B6A6D3545F9D}"/>
              </a:ext>
            </a:extLst>
          </p:cNvPr>
          <p:cNvSpPr/>
          <p:nvPr userDrawn="1"/>
        </p:nvSpPr>
        <p:spPr>
          <a:xfrm>
            <a:off x="0" y="6492874"/>
            <a:ext cx="2219498" cy="365125"/>
          </a:xfrm>
          <a:prstGeom prst="rect">
            <a:avLst/>
          </a:prstGeom>
          <a:solidFill>
            <a:srgbClr val="009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9FAD599-B5BE-1924-2366-39BD9A4291E8}"/>
              </a:ext>
            </a:extLst>
          </p:cNvPr>
          <p:cNvSpPr/>
          <p:nvPr userDrawn="1"/>
        </p:nvSpPr>
        <p:spPr>
          <a:xfrm>
            <a:off x="0" y="-14231"/>
            <a:ext cx="12192000" cy="6776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59903A2-F4AD-F390-5FBA-FCC1C885C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>
            <a:lvl1pPr>
              <a:defRPr b="1">
                <a:latin typeface="Myriad Pro" panose="020B0503030403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A8C872-185D-9055-6895-210609460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2635"/>
            <a:ext cx="10972800" cy="4673530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093AB8-BA20-BA1C-1077-5704EB08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AB6D-8E63-42A5-A193-CD7544987C8B}" type="datetimeFigureOut">
              <a:rPr lang="pt-BR" smtClean="0"/>
              <a:t>12/07/2023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C256A7-5B40-7524-C6FA-25D6CA5C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8E7F65-E416-A3C1-7A7A-75027EE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141E-DC91-47CA-89F4-F3F88153AD20}" type="slidenum">
              <a:rPr lang="pt-BR" smtClean="0"/>
              <a:t>‹nº›</a:t>
            </a:fld>
            <a:endParaRPr lang="pt-BR"/>
          </a:p>
        </p:txBody>
      </p:sp>
      <p:pic>
        <p:nvPicPr>
          <p:cNvPr id="12" name="Imagem 11" descr="Uma imagem contendo Ícone&#10;&#10;Descrição gerada automaticamente">
            <a:extLst>
              <a:ext uri="{FF2B5EF4-FFF2-40B4-BE49-F238E27FC236}">
                <a16:creationId xmlns:a16="http://schemas.microsoft.com/office/drawing/2014/main" id="{A8DF5461-13C4-66F3-3850-B99E9DDA88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2279" y="6216389"/>
            <a:ext cx="1853350" cy="36726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EECD608-CEB9-130A-A929-7FCAB3F9A7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-2306916" y="2246645"/>
            <a:ext cx="4691901" cy="11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97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093AB8-BA20-BA1C-1077-5704EB08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AB6D-8E63-42A5-A193-CD7544987C8B}" type="datetimeFigureOut">
              <a:rPr lang="pt-BR" smtClean="0"/>
              <a:t>12/07/2023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C256A7-5B40-7524-C6FA-25D6CA5C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8E7F65-E416-A3C1-7A7A-75027EE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141E-DC91-47CA-89F4-F3F88153AD20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98C753B-83D9-C443-95D6-C78C001231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08775"/>
            <a:ext cx="12192000" cy="14922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CE700DA-269C-0B5B-DF7F-723C3E26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>
            <a:lvl1pPr>
              <a:defRPr b="1">
                <a:latin typeface="Myriad Pro" panose="020B0503030403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1E88E486-5763-D17B-2D19-1A1BC0607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2635"/>
            <a:ext cx="10972800" cy="4673530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40368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093AB8-BA20-BA1C-1077-5704EB08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AB6D-8E63-42A5-A193-CD7544987C8B}" type="datetimeFigureOut">
              <a:rPr lang="pt-BR" smtClean="0"/>
              <a:t>12/07/2023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C256A7-5B40-7524-C6FA-25D6CA5C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8E7F65-E416-A3C1-7A7A-75027EE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141E-DC91-47CA-89F4-F3F88153AD20}" type="slidenum">
              <a:rPr lang="pt-BR" smtClean="0"/>
              <a:t>‹nº›</a:t>
            </a:fld>
            <a:endParaRPr lang="pt-BR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4EECABD6-564B-36BD-7503-5F631086C71A}"/>
              </a:ext>
            </a:extLst>
          </p:cNvPr>
          <p:cNvGrpSpPr/>
          <p:nvPr userDrawn="1"/>
        </p:nvGrpSpPr>
        <p:grpSpPr>
          <a:xfrm>
            <a:off x="11811000" y="0"/>
            <a:ext cx="381000" cy="6858001"/>
            <a:chOff x="11702934" y="0"/>
            <a:chExt cx="489066" cy="6858001"/>
          </a:xfrm>
        </p:grpSpPr>
        <p:pic>
          <p:nvPicPr>
            <p:cNvPr id="13" name="Imagem 12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5BF6B666-8258-6172-D32B-D0935286EA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72" t="87326"/>
            <a:stretch/>
          </p:blipFill>
          <p:spPr>
            <a:xfrm rot="5400000">
              <a:off x="9385875" y="2317061"/>
              <a:ext cx="5123186" cy="489064"/>
            </a:xfrm>
            <a:prstGeom prst="rect">
              <a:avLst/>
            </a:prstGeom>
          </p:spPr>
        </p:pic>
        <p:pic>
          <p:nvPicPr>
            <p:cNvPr id="14" name="Imagem 13" descr="Uma imagem contendo Gráfico de pizza&#10;&#10;Descrição gerada automaticamente">
              <a:extLst>
                <a:ext uri="{FF2B5EF4-FFF2-40B4-BE49-F238E27FC236}">
                  <a16:creationId xmlns:a16="http://schemas.microsoft.com/office/drawing/2014/main" id="{B88AF436-F546-EB59-1A07-F36FFA9DD6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3" t="653" r="16761" b="83889"/>
            <a:stretch/>
          </p:blipFill>
          <p:spPr>
            <a:xfrm rot="5400000">
              <a:off x="10455332" y="5121336"/>
              <a:ext cx="2984267" cy="489063"/>
            </a:xfrm>
            <a:prstGeom prst="rect">
              <a:avLst/>
            </a:prstGeom>
          </p:spPr>
        </p:pic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3A25894A-B758-B7F9-2AB8-0FADD7874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>
            <a:lvl1pPr>
              <a:defRPr b="1">
                <a:latin typeface="Myriad Pro" panose="020B0503030403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93D20E8C-F007-C4C1-61D2-B1414B037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2635"/>
            <a:ext cx="10972800" cy="4673530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25307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093AB8-BA20-BA1C-1077-5704EB08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AB6D-8E63-42A5-A193-CD7544987C8B}" type="datetimeFigureOut">
              <a:rPr lang="pt-BR" smtClean="0"/>
              <a:t>12/07/2023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C256A7-5B40-7524-C6FA-25D6CA5C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8E7F65-E416-A3C1-7A7A-75027EE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8141E-DC91-47CA-89F4-F3F88153AD20}" type="slidenum">
              <a:rPr lang="pt-BR" smtClean="0"/>
              <a:t>‹nº›</a:t>
            </a:fld>
            <a:endParaRPr lang="pt-BR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20D148C-35FE-5592-86EF-806102F230D3}"/>
              </a:ext>
            </a:extLst>
          </p:cNvPr>
          <p:cNvGrpSpPr/>
          <p:nvPr userDrawn="1"/>
        </p:nvGrpSpPr>
        <p:grpSpPr>
          <a:xfrm>
            <a:off x="-2198" y="0"/>
            <a:ext cx="740236" cy="2210935"/>
            <a:chOff x="-2198" y="0"/>
            <a:chExt cx="740236" cy="2210935"/>
          </a:xfrm>
        </p:grpSpPr>
        <p:sp>
          <p:nvSpPr>
            <p:cNvPr id="7" name="AutoShape 2">
              <a:extLst>
                <a:ext uri="{FF2B5EF4-FFF2-40B4-BE49-F238E27FC236}">
                  <a16:creationId xmlns:a16="http://schemas.microsoft.com/office/drawing/2014/main" id="{2CA23887-BA4A-ACF6-1B26-0DB877F283C3}"/>
                </a:ext>
              </a:extLst>
            </p:cNvPr>
            <p:cNvSpPr/>
            <p:nvPr userDrawn="1"/>
          </p:nvSpPr>
          <p:spPr>
            <a:xfrm>
              <a:off x="0" y="0"/>
              <a:ext cx="738000" cy="738000"/>
            </a:xfrm>
            <a:prstGeom prst="rect">
              <a:avLst/>
            </a:prstGeom>
            <a:solidFill>
              <a:srgbClr val="FFDF2B"/>
            </a:solidFill>
          </p:spPr>
        </p:sp>
        <p:sp>
          <p:nvSpPr>
            <p:cNvPr id="9" name="AutoShape 5">
              <a:extLst>
                <a:ext uri="{FF2B5EF4-FFF2-40B4-BE49-F238E27FC236}">
                  <a16:creationId xmlns:a16="http://schemas.microsoft.com/office/drawing/2014/main" id="{80F744FC-177E-F81A-B14D-3DCE75774276}"/>
                </a:ext>
              </a:extLst>
            </p:cNvPr>
            <p:cNvSpPr/>
            <p:nvPr userDrawn="1"/>
          </p:nvSpPr>
          <p:spPr>
            <a:xfrm>
              <a:off x="-2198" y="736467"/>
              <a:ext cx="738000" cy="738000"/>
            </a:xfrm>
            <a:prstGeom prst="rect">
              <a:avLst/>
            </a:prstGeom>
            <a:solidFill>
              <a:srgbClr val="0050F5"/>
            </a:solidFill>
          </p:spPr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F115D68B-E0A1-D25B-9C0B-FAEE39F4FCE3}"/>
                </a:ext>
              </a:extLst>
            </p:cNvPr>
            <p:cNvSpPr/>
            <p:nvPr userDrawn="1"/>
          </p:nvSpPr>
          <p:spPr>
            <a:xfrm>
              <a:off x="38" y="1472935"/>
              <a:ext cx="738000" cy="738000"/>
            </a:xfrm>
            <a:prstGeom prst="rect">
              <a:avLst/>
            </a:prstGeom>
            <a:solidFill>
              <a:srgbClr val="FFDF2B"/>
            </a:solidFill>
          </p:spPr>
        </p:sp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5F9E3F86-30A9-E775-4088-093F29E916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-2197" y="736467"/>
              <a:ext cx="738000" cy="738000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C021A363-C378-3557-48E2-EABDFE9FF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738000" cy="738000"/>
            </a:xfrm>
            <a:prstGeom prst="rect">
              <a:avLst/>
            </a:prstGeom>
          </p:spPr>
        </p:pic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F3EBF71E-AB4F-C256-2DCE-22BE019360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38" y="1472935"/>
              <a:ext cx="738000" cy="738000"/>
            </a:xfrm>
            <a:prstGeom prst="rect">
              <a:avLst/>
            </a:prstGeom>
          </p:spPr>
        </p:pic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60E6E3D6-0D98-F8DA-B223-7CC31B44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854" y="334926"/>
            <a:ext cx="10634546" cy="648000"/>
          </a:xfrm>
        </p:spPr>
        <p:txBody>
          <a:bodyPr/>
          <a:lstStyle>
            <a:lvl1pPr>
              <a:defRPr b="1">
                <a:latin typeface="Myriad Pro" panose="020B0503030403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98273A09-4B23-FFB5-7D12-5307A20D3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854" y="1452635"/>
            <a:ext cx="10634546" cy="4673530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68281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246206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31DB57C-0CBF-3049-B4D4-DDB653D1F03D}" type="datetimeFigureOut">
              <a:rPr lang="en-US" smtClean="0"/>
              <a:pPr/>
              <a:t>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10564" y="6246206"/>
            <a:ext cx="59631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0851" y="6246206"/>
            <a:ext cx="7502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41A179C-9CFB-5A4D-8467-2F39C5D5814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4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6" r:id="rId2"/>
    <p:sldLayoutId id="2147483696" r:id="rId3"/>
    <p:sldLayoutId id="2147483697" r:id="rId4"/>
    <p:sldLayoutId id="2147483707" r:id="rId5"/>
    <p:sldLayoutId id="2147483709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650" r:id="rId15"/>
    <p:sldLayoutId id="2147483651" r:id="rId16"/>
    <p:sldLayoutId id="2147483655" r:id="rId17"/>
    <p:sldLayoutId id="2147483663" r:id="rId18"/>
    <p:sldLayoutId id="2147483658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48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21.png"/><Relationship Id="rId9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8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21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6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7.png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5.sv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7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jp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8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jpg"/><Relationship Id="rId5" Type="http://schemas.openxmlformats.org/officeDocument/2006/relationships/image" Target="../media/image107.png"/><Relationship Id="rId4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1.jpe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jpe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br/transferegov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12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boks 5">
            <a:extLst>
              <a:ext uri="{FF2B5EF4-FFF2-40B4-BE49-F238E27FC236}">
                <a16:creationId xmlns:a16="http://schemas.microsoft.com/office/drawing/2014/main" id="{97DB13B3-8F36-48D9-B793-9160969E3C23}"/>
              </a:ext>
            </a:extLst>
          </p:cNvPr>
          <p:cNvSpPr txBox="1"/>
          <p:nvPr/>
        </p:nvSpPr>
        <p:spPr>
          <a:xfrm>
            <a:off x="442452" y="698089"/>
            <a:ext cx="11349690" cy="69357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da-DK" sz="3600" b="1">
              <a:solidFill>
                <a:schemeClr val="bg1"/>
              </a:solidFill>
              <a:latin typeface="+mj-lt"/>
              <a:cs typeface="Segoe UI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835458F-DEA5-70B1-53CD-357240FC881E}"/>
              </a:ext>
            </a:extLst>
          </p:cNvPr>
          <p:cNvSpPr/>
          <p:nvPr/>
        </p:nvSpPr>
        <p:spPr>
          <a:xfrm>
            <a:off x="6830673" y="0"/>
            <a:ext cx="5562599" cy="6858000"/>
          </a:xfrm>
          <a:custGeom>
            <a:avLst/>
            <a:gdLst/>
            <a:ahLst/>
            <a:cxnLst/>
            <a:rect l="l" t="t" r="r" b="b"/>
            <a:pathLst>
              <a:path w="7316629" h="10287000">
                <a:moveTo>
                  <a:pt x="0" y="0"/>
                </a:moveTo>
                <a:lnTo>
                  <a:pt x="7316629" y="0"/>
                </a:lnTo>
                <a:lnTo>
                  <a:pt x="73166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702" r="-24676"/>
            </a:stretch>
          </a:blipFill>
        </p:spPr>
      </p:sp>
      <p:sp>
        <p:nvSpPr>
          <p:cNvPr id="9" name="Freeform 25">
            <a:extLst>
              <a:ext uri="{FF2B5EF4-FFF2-40B4-BE49-F238E27FC236}">
                <a16:creationId xmlns:a16="http://schemas.microsoft.com/office/drawing/2014/main" id="{A1B5C932-640C-23E3-5992-38706220B6EF}"/>
              </a:ext>
            </a:extLst>
          </p:cNvPr>
          <p:cNvSpPr/>
          <p:nvPr/>
        </p:nvSpPr>
        <p:spPr>
          <a:xfrm>
            <a:off x="594551" y="3429000"/>
            <a:ext cx="4837439" cy="822365"/>
          </a:xfrm>
          <a:custGeom>
            <a:avLst/>
            <a:gdLst/>
            <a:ahLst/>
            <a:cxnLst/>
            <a:rect l="l" t="t" r="r" b="b"/>
            <a:pathLst>
              <a:path w="7256158" h="1233547">
                <a:moveTo>
                  <a:pt x="0" y="0"/>
                </a:moveTo>
                <a:lnTo>
                  <a:pt x="7256158" y="0"/>
                </a:lnTo>
                <a:lnTo>
                  <a:pt x="7256158" y="1233547"/>
                </a:lnTo>
                <a:lnTo>
                  <a:pt x="0" y="1233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87286383-9BEC-A169-C616-4064B7001E78}"/>
              </a:ext>
            </a:extLst>
          </p:cNvPr>
          <p:cNvSpPr/>
          <p:nvPr/>
        </p:nvSpPr>
        <p:spPr>
          <a:xfrm>
            <a:off x="3518261" y="5887821"/>
            <a:ext cx="2993004" cy="593612"/>
          </a:xfrm>
          <a:custGeom>
            <a:avLst/>
            <a:gdLst/>
            <a:ahLst/>
            <a:cxnLst/>
            <a:rect l="l" t="t" r="r" b="b"/>
            <a:pathLst>
              <a:path w="3547001" h="703488">
                <a:moveTo>
                  <a:pt x="0" y="0"/>
                </a:moveTo>
                <a:lnTo>
                  <a:pt x="3547001" y="0"/>
                </a:lnTo>
                <a:lnTo>
                  <a:pt x="3547001" y="703488"/>
                </a:lnTo>
                <a:lnTo>
                  <a:pt x="0" y="703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19B390B-B682-357C-05F4-C161B8EA4747}"/>
              </a:ext>
            </a:extLst>
          </p:cNvPr>
          <p:cNvSpPr txBox="1"/>
          <p:nvPr/>
        </p:nvSpPr>
        <p:spPr>
          <a:xfrm>
            <a:off x="594551" y="5799907"/>
            <a:ext cx="26043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Julho/2023</a:t>
            </a:r>
          </a:p>
          <a:p>
            <a:r>
              <a:rPr lang="pt-BR" sz="1400" b="1" dirty="0"/>
              <a:t>Departamento de Transferências</a:t>
            </a:r>
          </a:p>
          <a:p>
            <a:r>
              <a:rPr lang="pt-BR" sz="1400" b="1" dirty="0"/>
              <a:t>e Parcerias da União</a:t>
            </a: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E4310BDF-6E87-1026-0537-BA26F76F7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551" y="1122363"/>
            <a:ext cx="3940629" cy="2387600"/>
          </a:xfrm>
        </p:spPr>
        <p:txBody>
          <a:bodyPr/>
          <a:lstStyle/>
          <a:p>
            <a:pPr algn="l"/>
            <a:r>
              <a:rPr lang="pt-BR" sz="6000" b="1" dirty="0">
                <a:solidFill>
                  <a:srgbClr val="010101"/>
                </a:solidFill>
                <a:latin typeface="Myriad Pro" panose="020B0503030403020204" pitchFamily="34" charset="0"/>
              </a:rPr>
              <a:t>Aplicativos</a:t>
            </a:r>
            <a:endParaRPr lang="pt-BR" dirty="0"/>
          </a:p>
        </p:txBody>
      </p:sp>
      <p:pic>
        <p:nvPicPr>
          <p:cNvPr id="19" name="Imagem 18" descr="Uma imagem contendo Ícone&#10;&#10;Descrição gerada automaticamente">
            <a:extLst>
              <a:ext uri="{FF2B5EF4-FFF2-40B4-BE49-F238E27FC236}">
                <a16:creationId xmlns:a16="http://schemas.microsoft.com/office/drawing/2014/main" id="{AF4F8A5E-C63F-85FC-594F-CEA484AC7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557" y="1119206"/>
            <a:ext cx="2155542" cy="79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0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utoShape 2">
            <a:extLst>
              <a:ext uri="{FF2B5EF4-FFF2-40B4-BE49-F238E27FC236}">
                <a16:creationId xmlns:a16="http://schemas.microsoft.com/office/drawing/2014/main" id="{A4953F00-E916-44C1-DE8F-95DF8872ABD7}"/>
              </a:ext>
            </a:extLst>
          </p:cNvPr>
          <p:cNvSpPr/>
          <p:nvPr/>
        </p:nvSpPr>
        <p:spPr>
          <a:xfrm>
            <a:off x="9283400" y="0"/>
            <a:ext cx="2375366" cy="6858000"/>
          </a:xfrm>
          <a:prstGeom prst="rect">
            <a:avLst/>
          </a:prstGeom>
          <a:solidFill>
            <a:srgbClr val="FFCF00"/>
          </a:solidFill>
        </p:spPr>
      </p:sp>
      <p:pic>
        <p:nvPicPr>
          <p:cNvPr id="41" name="Imagem 40" descr="Uma imagem contendo Gráfico de pizza&#10;&#10;Descrição gerada automaticamente">
            <a:extLst>
              <a:ext uri="{FF2B5EF4-FFF2-40B4-BE49-F238E27FC236}">
                <a16:creationId xmlns:a16="http://schemas.microsoft.com/office/drawing/2014/main" id="{A36A130D-58B5-FA20-FE75-43AAF84F9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9650" y="412752"/>
            <a:ext cx="6108697" cy="6096000"/>
          </a:xfrm>
          <a:prstGeom prst="flowChartConnector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11798923" y="0"/>
            <a:ext cx="393077" cy="6858000"/>
          </a:xfrm>
          <a:prstGeom prst="rect">
            <a:avLst/>
          </a:prstGeom>
          <a:solidFill>
            <a:srgbClr val="009E2D"/>
          </a:solidFill>
        </p:spPr>
      </p:sp>
      <p:sp>
        <p:nvSpPr>
          <p:cNvPr id="26" name="TextBox 26"/>
          <p:cNvSpPr txBox="1"/>
          <p:nvPr/>
        </p:nvSpPr>
        <p:spPr>
          <a:xfrm>
            <a:off x="765713" y="3649557"/>
            <a:ext cx="3661324" cy="1037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pt-BR" sz="4500" b="1" dirty="0">
                <a:solidFill>
                  <a:srgbClr val="010101"/>
                </a:solidFill>
                <a:latin typeface="Myriad Pro" panose="020B0503030403020204" pitchFamily="34" charset="0"/>
              </a:rPr>
              <a:t>Aplicativo</a:t>
            </a:r>
          </a:p>
          <a:p>
            <a:pPr algn="ctr">
              <a:lnSpc>
                <a:spcPts val="4000"/>
              </a:lnSpc>
            </a:pPr>
            <a:r>
              <a:rPr lang="pt-BR" sz="4500" b="1" dirty="0">
                <a:solidFill>
                  <a:srgbClr val="0070C0"/>
                </a:solidFill>
                <a:latin typeface="Myriad Pro" panose="020B0503030403020204" pitchFamily="34" charset="0"/>
              </a:rPr>
              <a:t>Fiscalgov.br</a:t>
            </a: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D168DDFD-255F-19F1-D2B7-C6340D01A7C5}"/>
              </a:ext>
            </a:extLst>
          </p:cNvPr>
          <p:cNvGrpSpPr/>
          <p:nvPr/>
        </p:nvGrpSpPr>
        <p:grpSpPr>
          <a:xfrm>
            <a:off x="1426375" y="1269000"/>
            <a:ext cx="2340000" cy="2167240"/>
            <a:chOff x="1499950" y="504185"/>
            <a:chExt cx="2340000" cy="2167240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DB20E971-2833-2BB8-8E77-CAAC779F8DD6}"/>
                </a:ext>
              </a:extLst>
            </p:cNvPr>
            <p:cNvSpPr/>
            <p:nvPr/>
          </p:nvSpPr>
          <p:spPr>
            <a:xfrm>
              <a:off x="1499950" y="504185"/>
              <a:ext cx="2340000" cy="2160000"/>
            </a:xfrm>
            <a:prstGeom prst="roundRect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5" name="Imagem 6">
              <a:extLst>
                <a:ext uri="{FF2B5EF4-FFF2-40B4-BE49-F238E27FC236}">
                  <a16:creationId xmlns:a16="http://schemas.microsoft.com/office/drawing/2014/main" id="{20F22998-AA9B-285C-D2AF-8FD1C929C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649214" y="629953"/>
              <a:ext cx="2041472" cy="2041472"/>
            </a:xfrm>
            <a:prstGeom prst="rect">
              <a:avLst/>
            </a:prstGeom>
          </p:spPr>
        </p:pic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1421C76E-5308-02F8-E1D6-55BDBDAC9ADB}"/>
              </a:ext>
            </a:extLst>
          </p:cNvPr>
          <p:cNvGrpSpPr>
            <a:grpSpLocks noChangeAspect="1"/>
          </p:cNvGrpSpPr>
          <p:nvPr/>
        </p:nvGrpSpPr>
        <p:grpSpPr>
          <a:xfrm>
            <a:off x="9580992" y="-2054274"/>
            <a:ext cx="2375493" cy="4827596"/>
            <a:chOff x="0" y="0"/>
            <a:chExt cx="5001260" cy="10163810"/>
          </a:xfrm>
        </p:grpSpPr>
        <p:sp>
          <p:nvSpPr>
            <p:cNvPr id="4" name="Freeform 19">
              <a:extLst>
                <a:ext uri="{FF2B5EF4-FFF2-40B4-BE49-F238E27FC236}">
                  <a16:creationId xmlns:a16="http://schemas.microsoft.com/office/drawing/2014/main" id="{AA66D715-E109-7707-6655-7B99DEACDF03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5"/>
              </a:stretch>
            </a:blipFill>
          </p:spPr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50830EAD-7F04-FE29-A95E-1AD155F9AD3B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15101" r="-15101"/>
              </a:stretch>
            </a:blipFill>
          </p:spPr>
        </p:sp>
      </p:grpSp>
      <p:grpSp>
        <p:nvGrpSpPr>
          <p:cNvPr id="6" name="Group 21">
            <a:extLst>
              <a:ext uri="{FF2B5EF4-FFF2-40B4-BE49-F238E27FC236}">
                <a16:creationId xmlns:a16="http://schemas.microsoft.com/office/drawing/2014/main" id="{600C4376-48B2-33E3-F010-9F35A2A2C8CB}"/>
              </a:ext>
            </a:extLst>
          </p:cNvPr>
          <p:cNvGrpSpPr>
            <a:grpSpLocks noChangeAspect="1"/>
          </p:cNvGrpSpPr>
          <p:nvPr/>
        </p:nvGrpSpPr>
        <p:grpSpPr>
          <a:xfrm>
            <a:off x="6923952" y="4003671"/>
            <a:ext cx="2375493" cy="4827596"/>
            <a:chOff x="0" y="0"/>
            <a:chExt cx="5001260" cy="10163810"/>
          </a:xfrm>
        </p:grpSpPr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6A8ED8FD-7059-3997-7F5B-1AF0AB5731DC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5"/>
              </a:stretch>
            </a:blipFill>
          </p:spPr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AC954DF4-475E-B99A-18B3-EC693F86E867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15101" r="-15101"/>
              </a:stretch>
            </a:blipFill>
          </p:spPr>
        </p:sp>
      </p:grpSp>
      <p:grpSp>
        <p:nvGrpSpPr>
          <p:cNvPr id="9" name="Group 18">
            <a:extLst>
              <a:ext uri="{FF2B5EF4-FFF2-40B4-BE49-F238E27FC236}">
                <a16:creationId xmlns:a16="http://schemas.microsoft.com/office/drawing/2014/main" id="{6A21A355-2A8D-3562-AA05-F5ED30CEBE2C}"/>
              </a:ext>
            </a:extLst>
          </p:cNvPr>
          <p:cNvGrpSpPr>
            <a:grpSpLocks noChangeAspect="1"/>
          </p:cNvGrpSpPr>
          <p:nvPr/>
        </p:nvGrpSpPr>
        <p:grpSpPr>
          <a:xfrm>
            <a:off x="9580992" y="2926416"/>
            <a:ext cx="2375493" cy="4827596"/>
            <a:chOff x="0" y="0"/>
            <a:chExt cx="5001260" cy="10163810"/>
          </a:xfrm>
        </p:grpSpPr>
        <p:sp>
          <p:nvSpPr>
            <p:cNvPr id="10" name="Freeform 19">
              <a:extLst>
                <a:ext uri="{FF2B5EF4-FFF2-40B4-BE49-F238E27FC236}">
                  <a16:creationId xmlns:a16="http://schemas.microsoft.com/office/drawing/2014/main" id="{90BC5846-BB77-F8C0-CD42-E7A64AD51C25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5"/>
              </a:stretch>
            </a:blipFill>
          </p:spPr>
        </p:sp>
        <p:sp>
          <p:nvSpPr>
            <p:cNvPr id="11" name="Freeform 20">
              <a:extLst>
                <a:ext uri="{FF2B5EF4-FFF2-40B4-BE49-F238E27FC236}">
                  <a16:creationId xmlns:a16="http://schemas.microsoft.com/office/drawing/2014/main" id="{F4DADF55-2EDE-C18E-0E46-FE97B9DB4F1E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15101" r="-15101"/>
              </a:stretch>
            </a:blipFill>
          </p:spPr>
        </p:sp>
      </p:grpSp>
      <p:grpSp>
        <p:nvGrpSpPr>
          <p:cNvPr id="12" name="Group 21">
            <a:extLst>
              <a:ext uri="{FF2B5EF4-FFF2-40B4-BE49-F238E27FC236}">
                <a16:creationId xmlns:a16="http://schemas.microsoft.com/office/drawing/2014/main" id="{9B06FCED-80EE-26CD-05F8-37B8EFCA86AC}"/>
              </a:ext>
            </a:extLst>
          </p:cNvPr>
          <p:cNvGrpSpPr>
            <a:grpSpLocks noChangeAspect="1"/>
          </p:cNvGrpSpPr>
          <p:nvPr/>
        </p:nvGrpSpPr>
        <p:grpSpPr>
          <a:xfrm>
            <a:off x="6923952" y="-1050411"/>
            <a:ext cx="2375493" cy="4827596"/>
            <a:chOff x="0" y="0"/>
            <a:chExt cx="5001260" cy="10163810"/>
          </a:xfrm>
        </p:grpSpPr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3CD3B2A0-32AE-F92F-EB7A-30D475C6811A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5"/>
              </a:stretch>
            </a:blipFill>
          </p:spPr>
        </p:sp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BC5017C1-15A5-E81F-EFAE-A07CCF6031A8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15101" r="-1510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998432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501" y="1482208"/>
            <a:ext cx="10492999" cy="80778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6">
            <a:extLst>
              <a:ext uri="{FF2B5EF4-FFF2-40B4-BE49-F238E27FC236}">
                <a16:creationId xmlns:a16="http://schemas.microsoft.com/office/drawing/2014/main" id="{831EFE66-89D0-C8D3-28F6-032E6BE5C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>
            <a:normAutofit/>
          </a:bodyPr>
          <a:lstStyle/>
          <a:p>
            <a:r>
              <a:rPr lang="pt-BR" sz="3600" dirty="0"/>
              <a:t>App Fiscalgov.br: Uma ferramenta de apoio</a:t>
            </a:r>
          </a:p>
        </p:txBody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2E19B845-DAB4-129F-96BA-CAED25788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7699" y="250851"/>
            <a:ext cx="946033" cy="94603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"/>
          <p:cNvSpPr txBox="1"/>
          <p:nvPr/>
        </p:nvSpPr>
        <p:spPr>
          <a:xfrm>
            <a:off x="6434460" y="2369742"/>
            <a:ext cx="4945998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6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Monitoramento e Fiscalização</a:t>
            </a:r>
            <a:endParaRPr sz="26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6"/>
          <p:cNvSpPr txBox="1"/>
          <p:nvPr/>
        </p:nvSpPr>
        <p:spPr>
          <a:xfrm>
            <a:off x="93102" y="1506126"/>
            <a:ext cx="8859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6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Gestão de vistorias em instrumentos</a:t>
            </a:r>
            <a:endParaRPr sz="26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1572" y="2892942"/>
            <a:ext cx="5563614" cy="32971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6">
            <a:extLst>
              <a:ext uri="{FF2B5EF4-FFF2-40B4-BE49-F238E27FC236}">
                <a16:creationId xmlns:a16="http://schemas.microsoft.com/office/drawing/2014/main" id="{CC31E81B-191A-89F2-9A1F-7F534384B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/>
          <a:p>
            <a:r>
              <a:rPr lang="pt-BR" dirty="0"/>
              <a:t>Objetivo principal</a:t>
            </a:r>
          </a:p>
        </p:txBody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94719082-D674-A8DA-5BBF-98BD0F802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6133" y="250851"/>
            <a:ext cx="1117600" cy="11176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536714B-970C-9224-0FE1-4FC246B05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3" y="2073519"/>
            <a:ext cx="3143102" cy="423068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BF27860-5431-F90B-BD4D-FED652F14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000" y="2073519"/>
            <a:ext cx="3138460" cy="423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"/>
          <p:cNvSpPr txBox="1"/>
          <p:nvPr/>
        </p:nvSpPr>
        <p:spPr>
          <a:xfrm>
            <a:off x="359750" y="1706367"/>
            <a:ext cx="10934000" cy="11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br>
              <a:rPr lang="pt-BR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7"/>
          <p:cNvSpPr txBox="1"/>
          <p:nvPr/>
        </p:nvSpPr>
        <p:spPr>
          <a:xfrm>
            <a:off x="1312232" y="2594751"/>
            <a:ext cx="103660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Fiscais dos órgãos Concedente e Convenente.</a:t>
            </a:r>
            <a:endParaRPr sz="24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13768" y="2487924"/>
            <a:ext cx="633517" cy="63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3954563"/>
            <a:ext cx="633517" cy="63351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7"/>
          <p:cNvSpPr txBox="1"/>
          <p:nvPr/>
        </p:nvSpPr>
        <p:spPr>
          <a:xfrm>
            <a:off x="1387733" y="4025110"/>
            <a:ext cx="48920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Obrigatoriedade</a:t>
            </a:r>
            <a:endParaRPr sz="8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7"/>
          <p:cNvSpPr txBox="1"/>
          <p:nvPr/>
        </p:nvSpPr>
        <p:spPr>
          <a:xfrm>
            <a:off x="609600" y="4588080"/>
            <a:ext cx="113930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Reformulação da Portaria Interministerial nº 424, de 30 de dezembro de 2016.</a:t>
            </a:r>
            <a:endParaRPr sz="1200" dirty="0">
              <a:solidFill>
                <a:schemeClr val="dk1"/>
              </a:solidFill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ítulo 6">
            <a:extLst>
              <a:ext uri="{FF2B5EF4-FFF2-40B4-BE49-F238E27FC236}">
                <a16:creationId xmlns:a16="http://schemas.microsoft.com/office/drawing/2014/main" id="{915ADF9F-610B-4C07-37CE-14093000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/>
          <a:p>
            <a:r>
              <a:rPr lang="pt-BR" dirty="0"/>
              <a:t>Pontos importantes</a:t>
            </a:r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D6324E60-57A4-8F43-6BE9-340F12073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6133" y="250851"/>
            <a:ext cx="1117600" cy="1117600"/>
          </a:xfrm>
          <a:prstGeom prst="rect">
            <a:avLst/>
          </a:pr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4379DC9E-FD10-54EB-8C53-A7724DC73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4746" y="467679"/>
            <a:ext cx="2178577" cy="753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"/>
          <p:cNvSpPr txBox="1"/>
          <p:nvPr/>
        </p:nvSpPr>
        <p:spPr>
          <a:xfrm>
            <a:off x="1524075" y="2337382"/>
            <a:ext cx="20000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Intuitivo</a:t>
            </a:r>
            <a:endParaRPr sz="8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8"/>
          <p:cNvSpPr txBox="1"/>
          <p:nvPr/>
        </p:nvSpPr>
        <p:spPr>
          <a:xfrm>
            <a:off x="1524075" y="3116641"/>
            <a:ext cx="47660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Segurança e Integridade</a:t>
            </a:r>
            <a:endParaRPr sz="8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8"/>
          <p:cNvSpPr txBox="1"/>
          <p:nvPr/>
        </p:nvSpPr>
        <p:spPr>
          <a:xfrm>
            <a:off x="1630691" y="4772044"/>
            <a:ext cx="82790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Relatório Fotográfico com ou sem internet</a:t>
            </a:r>
            <a:endParaRPr sz="8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8"/>
          <p:cNvSpPr txBox="1"/>
          <p:nvPr/>
        </p:nvSpPr>
        <p:spPr>
          <a:xfrm>
            <a:off x="1630691" y="3954910"/>
            <a:ext cx="71038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Georreferenciamento</a:t>
            </a:r>
            <a:endParaRPr sz="8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8"/>
          <p:cNvSpPr txBox="1"/>
          <p:nvPr/>
        </p:nvSpPr>
        <p:spPr>
          <a:xfrm>
            <a:off x="1524075" y="1632118"/>
            <a:ext cx="82790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Agilidade na palma da mão</a:t>
            </a:r>
            <a:endParaRPr sz="8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42" y="3087147"/>
            <a:ext cx="512633" cy="51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408" y="1516979"/>
            <a:ext cx="722700" cy="7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958" y="3893321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2958" y="4710455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2958" y="2275793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9408" y="5525327"/>
            <a:ext cx="722700" cy="72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8"/>
          <p:cNvSpPr txBox="1"/>
          <p:nvPr/>
        </p:nvSpPr>
        <p:spPr>
          <a:xfrm>
            <a:off x="2008191" y="5640466"/>
            <a:ext cx="75240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Fotos gravadas com segurança </a:t>
            </a:r>
            <a:endParaRPr sz="8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41758406-CD23-610E-4E63-72AD14472F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6133" y="250851"/>
            <a:ext cx="1117600" cy="11176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02CF225-4345-0518-B1BF-166DBCA65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Principais benefícios</a:t>
            </a:r>
          </a:p>
        </p:txBody>
      </p:sp>
      <p:pic>
        <p:nvPicPr>
          <p:cNvPr id="122" name="Google Shape;122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61046" y="5812138"/>
            <a:ext cx="512633" cy="512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1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"/>
          <p:cNvSpPr txBox="1"/>
          <p:nvPr/>
        </p:nvSpPr>
        <p:spPr>
          <a:xfrm>
            <a:off x="1524075" y="3116641"/>
            <a:ext cx="8385616" cy="861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Melhor gestão do instrumento, fotos estarão fora da aba anexo</a:t>
            </a:r>
            <a:endParaRPr sz="8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8"/>
          <p:cNvSpPr txBox="1"/>
          <p:nvPr/>
        </p:nvSpPr>
        <p:spPr>
          <a:xfrm>
            <a:off x="1630690" y="4161638"/>
            <a:ext cx="8578711" cy="861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Transparência : o cidadão poderão acompanhar através das fotos no acesso livre, painel...</a:t>
            </a:r>
            <a:endParaRPr sz="8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8"/>
          <p:cNvSpPr txBox="1"/>
          <p:nvPr/>
        </p:nvSpPr>
        <p:spPr>
          <a:xfrm>
            <a:off x="1524075" y="1909040"/>
            <a:ext cx="8279000" cy="861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Economicidade:  órgão federal poderá aprovar a prestação de contas sem precisar ir in loco verificar.</a:t>
            </a:r>
            <a:endParaRPr sz="8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41758406-CD23-610E-4E63-72AD14472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133" y="250851"/>
            <a:ext cx="1117600" cy="11176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02CF225-4345-0518-B1BF-166DBCA65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Mais benefícios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7F56528-3548-EA2F-6942-1C3B83CBC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18" y="4201674"/>
            <a:ext cx="840777" cy="84077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75FDA0F-556D-616E-EA1F-2204CB133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013043"/>
            <a:ext cx="721453" cy="72145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A720D88-21F7-4005-7EF2-A4FBD263E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3157473"/>
            <a:ext cx="721453" cy="72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0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3" grpId="0"/>
      <p:bldP spid="1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FF31858F-1988-F599-1E3B-7825F9081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133" y="250851"/>
            <a:ext cx="1117600" cy="1117600"/>
          </a:xfrm>
          <a:prstGeom prst="rect">
            <a:avLst/>
          </a:prstGeom>
        </p:spPr>
      </p:pic>
      <p:sp>
        <p:nvSpPr>
          <p:cNvPr id="3" name="Título 6">
            <a:extLst>
              <a:ext uri="{FF2B5EF4-FFF2-40B4-BE49-F238E27FC236}">
                <a16:creationId xmlns:a16="http://schemas.microsoft.com/office/drawing/2014/main" id="{8E1A6EF7-C750-8B26-7513-F40E5ADD4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Funcionalidades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3106B7B-B7FF-C442-AFD9-E7386100D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2634"/>
            <a:ext cx="10972800" cy="488166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dirty="0">
                <a:latin typeface="Myriad Pro" panose="020B0503030403020204" pitchFamily="34" charset="0"/>
              </a:rPr>
              <a:t>Visualização de detalhes dos instrumentos;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dirty="0">
                <a:latin typeface="Myriad Pro" panose="020B0503030403020204" pitchFamily="34" charset="0"/>
              </a:rPr>
              <a:t>Lista de instrumentos no Mapa ou em lista;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dirty="0">
                <a:latin typeface="Myriad Pro" panose="020B0503030403020204" pitchFamily="34" charset="0"/>
              </a:rPr>
              <a:t>Pesquisa direta de instrumento;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dirty="0">
                <a:latin typeface="Myriad Pro" panose="020B0503030403020204" pitchFamily="34" charset="0"/>
              </a:rPr>
              <a:t>Gerar relatório fotográfico;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dirty="0">
                <a:latin typeface="Myriad Pro" panose="020B0503030403020204" pitchFamily="34" charset="0"/>
              </a:rPr>
              <a:t>Fotos legendadas com georreferenciamento;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dirty="0">
                <a:latin typeface="Myriad Pro" panose="020B0503030403020204" pitchFamily="34" charset="0"/>
              </a:rPr>
              <a:t>Fotos podem ser desfocadas;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dirty="0">
                <a:latin typeface="Myriad Pro" panose="020B0503030403020204" pitchFamily="34" charset="0"/>
              </a:rPr>
              <a:t>Rascunho de Fiscalização;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dirty="0">
                <a:latin typeface="Myriad Pro" panose="020B0503030403020204" pitchFamily="34" charset="0"/>
              </a:rPr>
              <a:t>Favoritar instrumentos;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dirty="0">
                <a:latin typeface="Myriad Pro" panose="020B0503030403020204" pitchFamily="34" charset="0"/>
              </a:rPr>
              <a:t>Mural de avisos;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dirty="0">
                <a:latin typeface="Myriad Pro" panose="020B0503030403020204" pitchFamily="34" charset="0"/>
              </a:rPr>
              <a:t>Notificações;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dirty="0">
                <a:latin typeface="Myriad Pro" panose="020B0503030403020204" pitchFamily="34" charset="0"/>
              </a:rPr>
              <a:t>Grupo de Discussões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Ícone&#10;&#10;Descrição gerada automaticamente">
            <a:extLst>
              <a:ext uri="{FF2B5EF4-FFF2-40B4-BE49-F238E27FC236}">
                <a16:creationId xmlns:a16="http://schemas.microsoft.com/office/drawing/2014/main" id="{FF31858F-1988-F599-1E3B-7825F9081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133" y="250851"/>
            <a:ext cx="1117600" cy="1117600"/>
          </a:xfrm>
          <a:prstGeom prst="rect">
            <a:avLst/>
          </a:prstGeom>
        </p:spPr>
      </p:pic>
      <p:sp>
        <p:nvSpPr>
          <p:cNvPr id="3" name="Título 6">
            <a:extLst>
              <a:ext uri="{FF2B5EF4-FFF2-40B4-BE49-F238E27FC236}">
                <a16:creationId xmlns:a16="http://schemas.microsoft.com/office/drawing/2014/main" id="{8E1A6EF7-C750-8B26-7513-F40E5ADD4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06" y="309759"/>
            <a:ext cx="10972800" cy="648000"/>
          </a:xfrm>
        </p:spPr>
        <p:txBody>
          <a:bodyPr/>
          <a:lstStyle/>
          <a:p>
            <a:r>
              <a:rPr lang="pt-BR" dirty="0"/>
              <a:t>Quero usar, qual o primeiro passo ?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6F9BC44-B215-894C-0145-C46E4D8B1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470" y="2971130"/>
            <a:ext cx="2000250" cy="10191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0578ACE-13DD-8C2F-0E71-E10A2F67F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924" y="2499395"/>
            <a:ext cx="1487368" cy="185921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4B8EC2F-0505-F309-090C-9DCEF3E67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2223" y="2863339"/>
            <a:ext cx="3292679" cy="123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78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"/>
          <p:cNvSpPr txBox="1"/>
          <p:nvPr/>
        </p:nvSpPr>
        <p:spPr>
          <a:xfrm>
            <a:off x="207233" y="1281296"/>
            <a:ext cx="103660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Fiscais dos órgãos Concedente</a:t>
            </a:r>
            <a:endParaRPr sz="24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" name="Título 6">
            <a:extLst>
              <a:ext uri="{FF2B5EF4-FFF2-40B4-BE49-F238E27FC236}">
                <a16:creationId xmlns:a16="http://schemas.microsoft.com/office/drawing/2014/main" id="{915ADF9F-610B-4C07-37CE-14093000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68" y="343940"/>
            <a:ext cx="10972800" cy="648000"/>
          </a:xfrm>
        </p:spPr>
        <p:txBody>
          <a:bodyPr/>
          <a:lstStyle/>
          <a:p>
            <a:r>
              <a:rPr lang="pt-BR" dirty="0"/>
              <a:t>Como me tornar fiscal ?</a:t>
            </a:r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D6324E60-57A4-8F43-6BE9-340F12073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133" y="250851"/>
            <a:ext cx="1117600" cy="1117600"/>
          </a:xfrm>
          <a:prstGeom prst="rect">
            <a:avLst/>
          </a:pr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4379DC9E-FD10-54EB-8C53-A7724DC73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746" y="477204"/>
            <a:ext cx="2178577" cy="7532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503D55D-E480-6533-6ABE-AF0E32C86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91" y="1835364"/>
            <a:ext cx="6448343" cy="198410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9E13F98-2B11-1B51-AF4C-C0B4C4A15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0597" y="1846208"/>
            <a:ext cx="4368241" cy="19444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86122F07-292B-5207-9D1B-431A6B5C1860}"/>
              </a:ext>
            </a:extLst>
          </p:cNvPr>
          <p:cNvSpPr/>
          <p:nvPr/>
        </p:nvSpPr>
        <p:spPr>
          <a:xfrm>
            <a:off x="6756557" y="3000431"/>
            <a:ext cx="532763" cy="2827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A11ADAFC-30E2-541C-B3FD-3CC2F56D9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491" y="4094876"/>
            <a:ext cx="5003680" cy="2319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70213F89-4A76-C39A-394E-A31F4C3B5160}"/>
              </a:ext>
            </a:extLst>
          </p:cNvPr>
          <p:cNvSpPr/>
          <p:nvPr/>
        </p:nvSpPr>
        <p:spPr>
          <a:xfrm>
            <a:off x="5390233" y="5105052"/>
            <a:ext cx="532763" cy="2827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4344F05-3711-6331-6CD5-33A213EB2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999" y="4173595"/>
            <a:ext cx="5950591" cy="2254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DD4B6B54-027B-B872-8A18-CE5D30A55E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49" y="3137655"/>
            <a:ext cx="295838" cy="291067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518F6E9B-D999-198A-B0A6-D5C4F06279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3565" y="3262313"/>
            <a:ext cx="295838" cy="332818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BC4C38EE-AECB-4CD2-7785-1280A6ABEA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98733" y="2854897"/>
            <a:ext cx="337846" cy="291067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FF30A3B8-A50A-9A5B-F840-6CA7B42E65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687" y="5999134"/>
            <a:ext cx="391649" cy="351332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ECFB998D-007D-173E-122F-F02FA8A411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9677" y="4724275"/>
            <a:ext cx="393261" cy="38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2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"/>
          <p:cNvSpPr txBox="1"/>
          <p:nvPr/>
        </p:nvSpPr>
        <p:spPr>
          <a:xfrm>
            <a:off x="207233" y="1281296"/>
            <a:ext cx="103660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Fiscais do Concedente</a:t>
            </a:r>
            <a:endParaRPr sz="24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" name="Título 6">
            <a:extLst>
              <a:ext uri="{FF2B5EF4-FFF2-40B4-BE49-F238E27FC236}">
                <a16:creationId xmlns:a16="http://schemas.microsoft.com/office/drawing/2014/main" id="{915ADF9F-610B-4C07-37CE-14093000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/>
          <a:p>
            <a:r>
              <a:rPr lang="pt-BR" dirty="0"/>
              <a:t>Como me tornar fiscal ?</a:t>
            </a:r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D6324E60-57A4-8F43-6BE9-340F12073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133" y="250851"/>
            <a:ext cx="1117600" cy="1117600"/>
          </a:xfrm>
          <a:prstGeom prst="rect">
            <a:avLst/>
          </a:pr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4379DC9E-FD10-54EB-8C53-A7724DC73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039" y="528007"/>
            <a:ext cx="2178577" cy="75328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101FD2C-0188-4EDA-02BA-EB3965340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88" y="1824521"/>
            <a:ext cx="5621075" cy="204483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409C403-04D6-89CA-551E-31061892C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33" y="3987353"/>
            <a:ext cx="10223383" cy="2717999"/>
          </a:xfrm>
          <a:prstGeom prst="rect">
            <a:avLst/>
          </a:prstGeom>
        </p:spPr>
      </p:pic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E43F0CAD-0117-477E-0068-6A16EDC6FB11}"/>
              </a:ext>
            </a:extLst>
          </p:cNvPr>
          <p:cNvSpPr/>
          <p:nvPr/>
        </p:nvSpPr>
        <p:spPr>
          <a:xfrm>
            <a:off x="3133625" y="3858435"/>
            <a:ext cx="276837" cy="5373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7B25A3B1-95B5-3C33-7E50-E3F093159D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3233" y="4395831"/>
            <a:ext cx="1627464" cy="1627464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9D640B20-155E-04B0-E9EE-D01C9D049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727" y="2435385"/>
            <a:ext cx="314325" cy="347663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A132B4CC-4561-327A-8EE9-29F41EEA91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9954" y="3489821"/>
            <a:ext cx="311897" cy="299422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5FB08409-E5B0-4B28-A543-706C1F94F3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2546" y="6204565"/>
            <a:ext cx="387916" cy="42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2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3D2A2D9C-17BB-FCA5-C992-207F37B85266}"/>
              </a:ext>
            </a:extLst>
          </p:cNvPr>
          <p:cNvSpPr/>
          <p:nvPr/>
        </p:nvSpPr>
        <p:spPr>
          <a:xfrm>
            <a:off x="9840281" y="5977054"/>
            <a:ext cx="2157661" cy="731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 descr="Uma imagem contendo Gráfico de pizza&#10;&#10;Descrição gerada automaticamente">
            <a:extLst>
              <a:ext uri="{FF2B5EF4-FFF2-40B4-BE49-F238E27FC236}">
                <a16:creationId xmlns:a16="http://schemas.microsoft.com/office/drawing/2014/main" id="{F8517FD8-0517-E832-DAD4-20C92C6FF2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 rot="16200000" flipV="1">
            <a:off x="3054351" y="1661523"/>
            <a:ext cx="6083300" cy="9559924"/>
          </a:xfrm>
          <a:prstGeom prst="flowChartConnector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212673" y="2644508"/>
            <a:ext cx="2671260" cy="5089792"/>
          </a:xfrm>
          <a:custGeom>
            <a:avLst/>
            <a:gdLst/>
            <a:ahLst/>
            <a:cxnLst/>
            <a:rect l="l" t="t" r="r" b="b"/>
            <a:pathLst>
              <a:path w="4006890" h="8135817">
                <a:moveTo>
                  <a:pt x="0" y="0"/>
                </a:moveTo>
                <a:lnTo>
                  <a:pt x="4006889" y="0"/>
                </a:lnTo>
                <a:lnTo>
                  <a:pt x="4006889" y="8135816"/>
                </a:lnTo>
                <a:lnTo>
                  <a:pt x="0" y="8135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332046" y="2722923"/>
            <a:ext cx="2443718" cy="4887436"/>
            <a:chOff x="0" y="0"/>
            <a:chExt cx="3175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6350000"/>
                  </a:moveTo>
                  <a:lnTo>
                    <a:pt x="508000" y="6350000"/>
                  </a:lnTo>
                  <a:cubicBezTo>
                    <a:pt x="227330" y="6350000"/>
                    <a:pt x="0" y="6122670"/>
                    <a:pt x="0" y="5842000"/>
                  </a:cubicBezTo>
                  <a:lnTo>
                    <a:pt x="0" y="508000"/>
                  </a:lnTo>
                  <a:cubicBezTo>
                    <a:pt x="0" y="227330"/>
                    <a:pt x="227330" y="0"/>
                    <a:pt x="508000" y="0"/>
                  </a:cubicBezTo>
                  <a:lnTo>
                    <a:pt x="2667000" y="0"/>
                  </a:lnTo>
                  <a:cubicBezTo>
                    <a:pt x="2947670" y="0"/>
                    <a:pt x="3175000" y="227330"/>
                    <a:pt x="3175000" y="508000"/>
                  </a:cubicBezTo>
                  <a:lnTo>
                    <a:pt x="3175000" y="5842000"/>
                  </a:lnTo>
                  <a:cubicBezTo>
                    <a:pt x="3175000" y="6122670"/>
                    <a:pt x="2947670" y="6350000"/>
                    <a:pt x="2667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10000" r="-1000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19050"/>
                  </a:moveTo>
                  <a:cubicBezTo>
                    <a:pt x="2936240" y="19050"/>
                    <a:pt x="3155950" y="238760"/>
                    <a:pt x="3155950" y="508000"/>
                  </a:cubicBezTo>
                  <a:lnTo>
                    <a:pt x="3155950" y="5842000"/>
                  </a:lnTo>
                  <a:cubicBezTo>
                    <a:pt x="3155950" y="6111240"/>
                    <a:pt x="2936240" y="6330950"/>
                    <a:pt x="2667000" y="6330950"/>
                  </a:cubicBezTo>
                  <a:lnTo>
                    <a:pt x="508000" y="6330950"/>
                  </a:lnTo>
                  <a:cubicBezTo>
                    <a:pt x="238760" y="6330950"/>
                    <a:pt x="19050" y="6111240"/>
                    <a:pt x="19050" y="5842000"/>
                  </a:cubicBezTo>
                  <a:lnTo>
                    <a:pt x="19050" y="508000"/>
                  </a:lnTo>
                  <a:cubicBezTo>
                    <a:pt x="19050" y="238760"/>
                    <a:pt x="238760" y="19050"/>
                    <a:pt x="508000" y="19050"/>
                  </a:cubicBezTo>
                  <a:lnTo>
                    <a:pt x="2667000" y="19050"/>
                  </a:lnTo>
                  <a:moveTo>
                    <a:pt x="2667000" y="0"/>
                  </a:moveTo>
                  <a:lnTo>
                    <a:pt x="508000" y="0"/>
                  </a:lnTo>
                  <a:cubicBezTo>
                    <a:pt x="227330" y="0"/>
                    <a:pt x="0" y="227330"/>
                    <a:pt x="0" y="508000"/>
                  </a:cubicBezTo>
                  <a:lnTo>
                    <a:pt x="0" y="5842000"/>
                  </a:lnTo>
                  <a:cubicBezTo>
                    <a:pt x="0" y="6122670"/>
                    <a:pt x="227330" y="6350000"/>
                    <a:pt x="508000" y="6350000"/>
                  </a:cubicBezTo>
                  <a:lnTo>
                    <a:pt x="2667000" y="6350000"/>
                  </a:lnTo>
                  <a:cubicBezTo>
                    <a:pt x="2947670" y="6350000"/>
                    <a:pt x="3175000" y="6122670"/>
                    <a:pt x="3175000" y="5842000"/>
                  </a:cubicBezTo>
                  <a:lnTo>
                    <a:pt x="3175000" y="508000"/>
                  </a:lnTo>
                  <a:cubicBezTo>
                    <a:pt x="3175000" y="227330"/>
                    <a:pt x="2947670" y="0"/>
                    <a:pt x="2667000" y="0"/>
                  </a:cubicBezTo>
                  <a:lnTo>
                    <a:pt x="2667000" y="0"/>
                  </a:lnTo>
                  <a:close/>
                </a:path>
              </a:pathLst>
            </a:custGeom>
            <a:solidFill>
              <a:srgbClr val="02020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7308067" y="2644508"/>
            <a:ext cx="2671260" cy="5089792"/>
          </a:xfrm>
          <a:custGeom>
            <a:avLst/>
            <a:gdLst/>
            <a:ahLst/>
            <a:cxnLst/>
            <a:rect l="l" t="t" r="r" b="b"/>
            <a:pathLst>
              <a:path w="4006890" h="8135817">
                <a:moveTo>
                  <a:pt x="0" y="0"/>
                </a:moveTo>
                <a:lnTo>
                  <a:pt x="4006889" y="0"/>
                </a:lnTo>
                <a:lnTo>
                  <a:pt x="4006889" y="8135816"/>
                </a:lnTo>
                <a:lnTo>
                  <a:pt x="0" y="8135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427440" y="2722923"/>
            <a:ext cx="2443718" cy="4887436"/>
            <a:chOff x="0" y="0"/>
            <a:chExt cx="3175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6350000"/>
                  </a:moveTo>
                  <a:lnTo>
                    <a:pt x="508000" y="6350000"/>
                  </a:lnTo>
                  <a:cubicBezTo>
                    <a:pt x="227330" y="6350000"/>
                    <a:pt x="0" y="6122670"/>
                    <a:pt x="0" y="5842000"/>
                  </a:cubicBezTo>
                  <a:lnTo>
                    <a:pt x="0" y="508000"/>
                  </a:lnTo>
                  <a:cubicBezTo>
                    <a:pt x="0" y="227330"/>
                    <a:pt x="227330" y="0"/>
                    <a:pt x="508000" y="0"/>
                  </a:cubicBezTo>
                  <a:lnTo>
                    <a:pt x="2667000" y="0"/>
                  </a:lnTo>
                  <a:cubicBezTo>
                    <a:pt x="2947670" y="0"/>
                    <a:pt x="3175000" y="227330"/>
                    <a:pt x="3175000" y="508000"/>
                  </a:cubicBezTo>
                  <a:lnTo>
                    <a:pt x="3175000" y="5842000"/>
                  </a:lnTo>
                  <a:cubicBezTo>
                    <a:pt x="3175000" y="6122670"/>
                    <a:pt x="2947670" y="6350000"/>
                    <a:pt x="2667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116666" r="-116666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19050"/>
                  </a:moveTo>
                  <a:cubicBezTo>
                    <a:pt x="2936240" y="19050"/>
                    <a:pt x="3155950" y="238760"/>
                    <a:pt x="3155950" y="508000"/>
                  </a:cubicBezTo>
                  <a:lnTo>
                    <a:pt x="3155950" y="5842000"/>
                  </a:lnTo>
                  <a:cubicBezTo>
                    <a:pt x="3155950" y="6111240"/>
                    <a:pt x="2936240" y="6330950"/>
                    <a:pt x="2667000" y="6330950"/>
                  </a:cubicBezTo>
                  <a:lnTo>
                    <a:pt x="508000" y="6330950"/>
                  </a:lnTo>
                  <a:cubicBezTo>
                    <a:pt x="238760" y="6330950"/>
                    <a:pt x="19050" y="6111240"/>
                    <a:pt x="19050" y="5842000"/>
                  </a:cubicBezTo>
                  <a:lnTo>
                    <a:pt x="19050" y="508000"/>
                  </a:lnTo>
                  <a:cubicBezTo>
                    <a:pt x="19050" y="238760"/>
                    <a:pt x="238760" y="19050"/>
                    <a:pt x="508000" y="19050"/>
                  </a:cubicBezTo>
                  <a:lnTo>
                    <a:pt x="2667000" y="19050"/>
                  </a:lnTo>
                  <a:moveTo>
                    <a:pt x="2667000" y="0"/>
                  </a:moveTo>
                  <a:lnTo>
                    <a:pt x="508000" y="0"/>
                  </a:lnTo>
                  <a:cubicBezTo>
                    <a:pt x="227330" y="0"/>
                    <a:pt x="0" y="227330"/>
                    <a:pt x="0" y="508000"/>
                  </a:cubicBezTo>
                  <a:lnTo>
                    <a:pt x="0" y="5842000"/>
                  </a:lnTo>
                  <a:cubicBezTo>
                    <a:pt x="0" y="6122670"/>
                    <a:pt x="227330" y="6350000"/>
                    <a:pt x="508000" y="6350000"/>
                  </a:cubicBezTo>
                  <a:lnTo>
                    <a:pt x="2667000" y="6350000"/>
                  </a:lnTo>
                  <a:cubicBezTo>
                    <a:pt x="2947670" y="6350000"/>
                    <a:pt x="3175000" y="6122670"/>
                    <a:pt x="3175000" y="5842000"/>
                  </a:cubicBezTo>
                  <a:lnTo>
                    <a:pt x="3175000" y="508000"/>
                  </a:lnTo>
                  <a:cubicBezTo>
                    <a:pt x="3175000" y="227330"/>
                    <a:pt x="2947670" y="0"/>
                    <a:pt x="2667000" y="0"/>
                  </a:cubicBezTo>
                  <a:lnTo>
                    <a:pt x="2667000" y="0"/>
                  </a:lnTo>
                  <a:close/>
                </a:path>
              </a:pathLst>
            </a:custGeom>
            <a:solidFill>
              <a:srgbClr val="020202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4581796" y="1731553"/>
            <a:ext cx="3028409" cy="5774148"/>
          </a:xfrm>
          <a:custGeom>
            <a:avLst/>
            <a:gdLst/>
            <a:ahLst/>
            <a:cxnLst/>
            <a:rect l="l" t="t" r="r" b="b"/>
            <a:pathLst>
              <a:path w="4542613" h="9223580">
                <a:moveTo>
                  <a:pt x="0" y="0"/>
                </a:moveTo>
                <a:lnTo>
                  <a:pt x="4542614" y="0"/>
                </a:lnTo>
                <a:lnTo>
                  <a:pt x="4542614" y="9223580"/>
                </a:lnTo>
                <a:lnTo>
                  <a:pt x="0" y="9223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710778" y="1820452"/>
            <a:ext cx="2770445" cy="5540889"/>
            <a:chOff x="0" y="0"/>
            <a:chExt cx="3175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6350000"/>
                  </a:moveTo>
                  <a:lnTo>
                    <a:pt x="508000" y="6350000"/>
                  </a:lnTo>
                  <a:cubicBezTo>
                    <a:pt x="227330" y="6350000"/>
                    <a:pt x="0" y="6122670"/>
                    <a:pt x="0" y="5842000"/>
                  </a:cubicBezTo>
                  <a:lnTo>
                    <a:pt x="0" y="508000"/>
                  </a:lnTo>
                  <a:cubicBezTo>
                    <a:pt x="0" y="227330"/>
                    <a:pt x="227330" y="0"/>
                    <a:pt x="508000" y="0"/>
                  </a:cubicBezTo>
                  <a:lnTo>
                    <a:pt x="2667000" y="0"/>
                  </a:lnTo>
                  <a:cubicBezTo>
                    <a:pt x="2947670" y="0"/>
                    <a:pt x="3175000" y="227330"/>
                    <a:pt x="3175000" y="508000"/>
                  </a:cubicBezTo>
                  <a:lnTo>
                    <a:pt x="3175000" y="5842000"/>
                  </a:lnTo>
                  <a:cubicBezTo>
                    <a:pt x="3175000" y="6122670"/>
                    <a:pt x="2947670" y="6350000"/>
                    <a:pt x="2667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10000" r="-10000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19050"/>
                  </a:moveTo>
                  <a:cubicBezTo>
                    <a:pt x="2936240" y="19050"/>
                    <a:pt x="3155950" y="238760"/>
                    <a:pt x="3155950" y="508000"/>
                  </a:cubicBezTo>
                  <a:lnTo>
                    <a:pt x="3155950" y="5842000"/>
                  </a:lnTo>
                  <a:cubicBezTo>
                    <a:pt x="3155950" y="6111240"/>
                    <a:pt x="2936240" y="6330950"/>
                    <a:pt x="2667000" y="6330950"/>
                  </a:cubicBezTo>
                  <a:lnTo>
                    <a:pt x="508000" y="6330950"/>
                  </a:lnTo>
                  <a:cubicBezTo>
                    <a:pt x="238760" y="6330950"/>
                    <a:pt x="19050" y="6111240"/>
                    <a:pt x="19050" y="5842000"/>
                  </a:cubicBezTo>
                  <a:lnTo>
                    <a:pt x="19050" y="508000"/>
                  </a:lnTo>
                  <a:cubicBezTo>
                    <a:pt x="19050" y="238760"/>
                    <a:pt x="238760" y="19050"/>
                    <a:pt x="508000" y="19050"/>
                  </a:cubicBezTo>
                  <a:lnTo>
                    <a:pt x="2667000" y="19050"/>
                  </a:lnTo>
                  <a:moveTo>
                    <a:pt x="2667000" y="0"/>
                  </a:moveTo>
                  <a:lnTo>
                    <a:pt x="508000" y="0"/>
                  </a:lnTo>
                  <a:cubicBezTo>
                    <a:pt x="227330" y="0"/>
                    <a:pt x="0" y="227330"/>
                    <a:pt x="0" y="508000"/>
                  </a:cubicBezTo>
                  <a:lnTo>
                    <a:pt x="0" y="5842000"/>
                  </a:lnTo>
                  <a:cubicBezTo>
                    <a:pt x="0" y="6122670"/>
                    <a:pt x="227330" y="6350000"/>
                    <a:pt x="508000" y="6350000"/>
                  </a:cubicBezTo>
                  <a:lnTo>
                    <a:pt x="2667000" y="6350000"/>
                  </a:lnTo>
                  <a:cubicBezTo>
                    <a:pt x="2947670" y="6350000"/>
                    <a:pt x="3175000" y="6122670"/>
                    <a:pt x="3175000" y="5842000"/>
                  </a:cubicBezTo>
                  <a:lnTo>
                    <a:pt x="3175000" y="508000"/>
                  </a:lnTo>
                  <a:cubicBezTo>
                    <a:pt x="3175000" y="227330"/>
                    <a:pt x="2947670" y="0"/>
                    <a:pt x="2667000" y="0"/>
                  </a:cubicBezTo>
                  <a:lnTo>
                    <a:pt x="2667000" y="0"/>
                  </a:lnTo>
                  <a:close/>
                </a:path>
              </a:pathLst>
            </a:custGeom>
            <a:solidFill>
              <a:srgbClr val="020202"/>
            </a:solidFill>
          </p:spPr>
        </p:sp>
      </p:grpSp>
      <p:sp>
        <p:nvSpPr>
          <p:cNvPr id="14" name="Título 13">
            <a:extLst>
              <a:ext uri="{FF2B5EF4-FFF2-40B4-BE49-F238E27FC236}">
                <a16:creationId xmlns:a16="http://schemas.microsoft.com/office/drawing/2014/main" id="{5BD378DE-294F-2441-4DF4-E00F5728E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Aplicativos Parceriasgov.br </a:t>
            </a: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A46D4EBE-920E-947A-1F3E-102E1725E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34772"/>
            <a:ext cx="7302500" cy="597899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Ferramentas de gestão e transparência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"/>
          <p:cNvSpPr txBox="1"/>
          <p:nvPr/>
        </p:nvSpPr>
        <p:spPr>
          <a:xfrm>
            <a:off x="207233" y="1281296"/>
            <a:ext cx="10366000" cy="49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pt-BR" sz="24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Fiscais do Convenente</a:t>
            </a:r>
            <a:endParaRPr sz="2400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" name="Título 6">
            <a:extLst>
              <a:ext uri="{FF2B5EF4-FFF2-40B4-BE49-F238E27FC236}">
                <a16:creationId xmlns:a16="http://schemas.microsoft.com/office/drawing/2014/main" id="{915ADF9F-610B-4C07-37CE-14093000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33" y="343871"/>
            <a:ext cx="10972800" cy="648000"/>
          </a:xfrm>
        </p:spPr>
        <p:txBody>
          <a:bodyPr/>
          <a:lstStyle/>
          <a:p>
            <a:r>
              <a:rPr lang="pt-BR" dirty="0"/>
              <a:t>Como me tornar fiscal ?</a:t>
            </a:r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D6324E60-57A4-8F43-6BE9-340F12073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133" y="250851"/>
            <a:ext cx="1117600" cy="1117600"/>
          </a:xfrm>
          <a:prstGeom prst="rect">
            <a:avLst/>
          </a:pr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4379DC9E-FD10-54EB-8C53-A7724DC73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746" y="477204"/>
            <a:ext cx="2178577" cy="7532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EC99D6A-FB6D-B52E-D730-9475B83DB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1" y="1824521"/>
            <a:ext cx="4175997" cy="2124375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00DD022-A55F-437B-78A9-5358648DE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0223" y="2117697"/>
            <a:ext cx="6514710" cy="153802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390B4D1-049D-78D5-D6D0-2E38AD0C50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6267" y="4211923"/>
            <a:ext cx="8357300" cy="187796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2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252202b17bc_1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4250" y="2286000"/>
            <a:ext cx="2686383" cy="2686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52202b17bc_1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6551" y="2427509"/>
            <a:ext cx="2544883" cy="25448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09EAD987-ED1C-0A4C-5583-E391FE3AB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/>
          <a:p>
            <a:r>
              <a:rPr lang="pt-BR" dirty="0"/>
              <a:t>Vamos iniciar uma fiscalização?</a:t>
            </a:r>
          </a:p>
        </p:txBody>
      </p:sp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0CD0ACD3-5FD4-9808-03BA-E7BE2CA0A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6133" y="250851"/>
            <a:ext cx="1117600" cy="111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1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298" t="636" r="1288" b="-164"/>
          <a:stretch/>
        </p:blipFill>
        <p:spPr>
          <a:xfrm>
            <a:off x="475904" y="1581982"/>
            <a:ext cx="2073600" cy="4500000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4" name="Google Shape;154;p11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803"/>
          <a:stretch/>
        </p:blipFill>
        <p:spPr>
          <a:xfrm>
            <a:off x="2774278" y="1581982"/>
            <a:ext cx="2073600" cy="4500000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5" name="Google Shape;155;p11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1311" t="538" b="503"/>
          <a:stretch/>
        </p:blipFill>
        <p:spPr>
          <a:xfrm>
            <a:off x="5072652" y="1581982"/>
            <a:ext cx="2073600" cy="4500000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Google Shape;156;p11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1963" t="1244" r="1311" b="-1"/>
          <a:stretch/>
        </p:blipFill>
        <p:spPr>
          <a:xfrm>
            <a:off x="7371026" y="1581982"/>
            <a:ext cx="2073600" cy="4500000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7" name="Google Shape;157;p11"/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l="1086" t="616" r="1560" b="852"/>
          <a:stretch/>
        </p:blipFill>
        <p:spPr>
          <a:xfrm>
            <a:off x="9669401" y="1581982"/>
            <a:ext cx="2073600" cy="4500000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AC7CA1C3-0311-F667-F6FF-62E906B1B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/>
          <a:p>
            <a:r>
              <a:rPr lang="pt-BR" dirty="0"/>
              <a:t>Iniciando uma fiscalização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g252202b17bc_1_6"/>
          <p:cNvPicPr preferRelativeResize="0"/>
          <p:nvPr/>
        </p:nvPicPr>
        <p:blipFill rotWithShape="1">
          <a:blip r:embed="rId3">
            <a:alphaModFix/>
          </a:blip>
          <a:srcRect l="986" t="1061" r="1340" b="502"/>
          <a:stretch/>
        </p:blipFill>
        <p:spPr>
          <a:xfrm>
            <a:off x="748145" y="1460961"/>
            <a:ext cx="2078182" cy="4590704"/>
          </a:xfrm>
          <a:prstGeom prst="rect">
            <a:avLst/>
          </a:prstGeom>
          <a:noFill/>
          <a:ln>
            <a:noFill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7" name="Google Shape;167;g252202b17bc_1_6"/>
          <p:cNvPicPr preferRelativeResize="0"/>
          <p:nvPr/>
        </p:nvPicPr>
        <p:blipFill rotWithShape="1">
          <a:blip r:embed="rId4">
            <a:alphaModFix/>
          </a:blip>
          <a:srcRect l="38" t="1060" b="845"/>
          <a:stretch/>
        </p:blipFill>
        <p:spPr>
          <a:xfrm>
            <a:off x="7209287" y="1460961"/>
            <a:ext cx="2079546" cy="4590704"/>
          </a:xfrm>
          <a:prstGeom prst="rect">
            <a:avLst/>
          </a:prstGeom>
          <a:noFill/>
          <a:ln>
            <a:noFill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" name="Google Shape;168;g252202b17bc_1_6"/>
          <p:cNvPicPr preferRelativeResize="0"/>
          <p:nvPr/>
        </p:nvPicPr>
        <p:blipFill rotWithShape="1">
          <a:blip r:embed="rId5">
            <a:alphaModFix/>
          </a:blip>
          <a:srcRect l="976" t="1053" r="1351" b="735"/>
          <a:stretch/>
        </p:blipFill>
        <p:spPr>
          <a:xfrm>
            <a:off x="3316015" y="1460961"/>
            <a:ext cx="2078182" cy="4592163"/>
          </a:xfrm>
          <a:prstGeom prst="rect">
            <a:avLst/>
          </a:prstGeom>
          <a:noFill/>
          <a:ln>
            <a:noFill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9" name="Google Shape;169;g252202b17bc_1_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17993" y="4119668"/>
            <a:ext cx="901531" cy="91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52202b17bc_1_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71830" y="2789697"/>
            <a:ext cx="787469" cy="7973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5D72E71-09B9-B2E6-A363-F398D0B63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Vamos às fotos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g252202b17bc_1_29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968" t="1392" r="1232"/>
          <a:stretch/>
        </p:blipFill>
        <p:spPr>
          <a:xfrm>
            <a:off x="609600" y="1379760"/>
            <a:ext cx="2250000" cy="492120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7" name="Google Shape;177;g252202b17bc_1_29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363" t="980" r="2145" b="921"/>
          <a:stretch/>
        </p:blipFill>
        <p:spPr>
          <a:xfrm>
            <a:off x="3143986" y="1379738"/>
            <a:ext cx="2248736" cy="4921135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8" name="Google Shape;178;g252202b17bc_1_29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1934" t="709" b="567"/>
          <a:stretch/>
        </p:blipFill>
        <p:spPr>
          <a:xfrm>
            <a:off x="5677108" y="1379760"/>
            <a:ext cx="2250000" cy="4921135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9" name="Google Shape;179;g252202b17bc_1_29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1540" t="1422" r="831" b="537"/>
          <a:stretch/>
        </p:blipFill>
        <p:spPr>
          <a:xfrm>
            <a:off x="8211495" y="1379716"/>
            <a:ext cx="2250000" cy="492120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4511BDFD-86CB-A22B-54E9-ECFDE5430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/>
          <a:p>
            <a:r>
              <a:rPr lang="pt-BR" dirty="0"/>
              <a:t>Finalizando a fiscalização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>
            <a:extLst>
              <a:ext uri="{FF2B5EF4-FFF2-40B4-BE49-F238E27FC236}">
                <a16:creationId xmlns:a16="http://schemas.microsoft.com/office/drawing/2014/main" id="{4511BDFD-86CB-A22B-54E9-ECFDE5430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/>
          <a:lstStyle/>
          <a:p>
            <a:r>
              <a:rPr lang="pt-BR" dirty="0"/>
              <a:t>Histórico da Fiscalização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CB25E2-CB9D-6CA6-31B9-6E78C5A18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26251"/>
            <a:ext cx="2421861" cy="528355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27DB388-5373-4D78-2DD1-984B20E24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562" y="1326251"/>
            <a:ext cx="2328829" cy="49895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2C1A219-BF35-F2B6-CE1C-26AACAF2D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700" y="1326251"/>
            <a:ext cx="2381792" cy="509320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499FC34-F8EE-D416-84C2-95DE43EDAA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6253" y="1301119"/>
            <a:ext cx="2292517" cy="498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DB9A4D1-3DB2-74AA-0CDB-C950612EA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3" y="339188"/>
            <a:ext cx="10972800" cy="648000"/>
          </a:xfrm>
        </p:spPr>
        <p:txBody>
          <a:bodyPr/>
          <a:lstStyle/>
          <a:p>
            <a:r>
              <a:rPr lang="pt-BR" dirty="0"/>
              <a:t>Relatório Fotográfico georreferenciado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1C2BCD4-7B60-2B9A-4A99-E3E159D0A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37" y="1449577"/>
            <a:ext cx="9767582" cy="4638714"/>
          </a:xfrm>
          <a:prstGeom prst="rect">
            <a:avLst/>
          </a:prstGeom>
        </p:spPr>
      </p:pic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01747F46-E4B7-FDF6-FD7B-256C71C87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751" y="461326"/>
            <a:ext cx="1874072" cy="648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E1C9905-7AB2-56D6-1FF9-F375FDB9E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2015" y="3367481"/>
            <a:ext cx="1518407" cy="15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60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utoShape 2">
            <a:extLst>
              <a:ext uri="{FF2B5EF4-FFF2-40B4-BE49-F238E27FC236}">
                <a16:creationId xmlns:a16="http://schemas.microsoft.com/office/drawing/2014/main" id="{A4953F00-E916-44C1-DE8F-95DF8872ABD7}"/>
              </a:ext>
            </a:extLst>
          </p:cNvPr>
          <p:cNvSpPr/>
          <p:nvPr/>
        </p:nvSpPr>
        <p:spPr>
          <a:xfrm>
            <a:off x="9283400" y="0"/>
            <a:ext cx="2375366" cy="6858000"/>
          </a:xfrm>
          <a:prstGeom prst="rect">
            <a:avLst/>
          </a:prstGeom>
          <a:solidFill>
            <a:srgbClr val="FFCF00"/>
          </a:solidFill>
        </p:spPr>
      </p:sp>
      <p:pic>
        <p:nvPicPr>
          <p:cNvPr id="41" name="Imagem 40" descr="Uma imagem contendo Gráfico de pizza&#10;&#10;Descrição gerada automaticamente">
            <a:extLst>
              <a:ext uri="{FF2B5EF4-FFF2-40B4-BE49-F238E27FC236}">
                <a16:creationId xmlns:a16="http://schemas.microsoft.com/office/drawing/2014/main" id="{A36A130D-58B5-FA20-FE75-43AAF84F9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9650" y="412752"/>
            <a:ext cx="6108697" cy="6096000"/>
          </a:xfrm>
          <a:prstGeom prst="flowChartConnector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11798923" y="0"/>
            <a:ext cx="393077" cy="6858000"/>
          </a:xfrm>
          <a:prstGeom prst="rect">
            <a:avLst/>
          </a:prstGeom>
          <a:solidFill>
            <a:srgbClr val="FF0000"/>
          </a:solidFill>
        </p:spPr>
      </p:sp>
      <p:sp>
        <p:nvSpPr>
          <p:cNvPr id="26" name="TextBox 26"/>
          <p:cNvSpPr txBox="1"/>
          <p:nvPr/>
        </p:nvSpPr>
        <p:spPr>
          <a:xfrm>
            <a:off x="765712" y="3649557"/>
            <a:ext cx="4049693" cy="1037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500" b="1" dirty="0" err="1">
                <a:solidFill>
                  <a:srgbClr val="010101"/>
                </a:solidFill>
                <a:latin typeface="Myriad Pro" panose="020B0503030403020204" pitchFamily="34" charset="0"/>
              </a:rPr>
              <a:t>Aplicativo</a:t>
            </a:r>
            <a:endParaRPr lang="en-US" sz="4500" b="1" dirty="0">
              <a:solidFill>
                <a:srgbClr val="010101"/>
              </a:solidFill>
              <a:latin typeface="Myriad Pro" panose="020B0503030403020204" pitchFamily="34" charset="0"/>
            </a:endParaRPr>
          </a:p>
          <a:p>
            <a:pPr algn="ctr">
              <a:lnSpc>
                <a:spcPts val="4000"/>
              </a:lnSpc>
            </a:pPr>
            <a:r>
              <a:rPr lang="en-US" sz="4500" b="1" dirty="0">
                <a:solidFill>
                  <a:srgbClr val="0070C0"/>
                </a:solidFill>
                <a:latin typeface="Myriad Pro" panose="020B0503030403020204" pitchFamily="34" charset="0"/>
              </a:rPr>
              <a:t>Cidadãogov.br</a:t>
            </a: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D168DDFD-255F-19F1-D2B7-C6340D01A7C5}"/>
              </a:ext>
            </a:extLst>
          </p:cNvPr>
          <p:cNvGrpSpPr/>
          <p:nvPr/>
        </p:nvGrpSpPr>
        <p:grpSpPr>
          <a:xfrm>
            <a:off x="1426375" y="1269000"/>
            <a:ext cx="2340000" cy="2167240"/>
            <a:chOff x="1499950" y="504185"/>
            <a:chExt cx="2340000" cy="2167240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DB20E971-2833-2BB8-8E77-CAAC779F8DD6}"/>
                </a:ext>
              </a:extLst>
            </p:cNvPr>
            <p:cNvSpPr/>
            <p:nvPr/>
          </p:nvSpPr>
          <p:spPr>
            <a:xfrm>
              <a:off x="1499950" y="504185"/>
              <a:ext cx="2340000" cy="2160000"/>
            </a:xfrm>
            <a:prstGeom prst="roundRect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5" name="Imagem 6">
              <a:extLst>
                <a:ext uri="{FF2B5EF4-FFF2-40B4-BE49-F238E27FC236}">
                  <a16:creationId xmlns:a16="http://schemas.microsoft.com/office/drawing/2014/main" id="{20F22998-AA9B-285C-D2AF-8FD1C929C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649214" y="629953"/>
              <a:ext cx="2041472" cy="2041472"/>
            </a:xfrm>
            <a:prstGeom prst="rect">
              <a:avLst/>
            </a:prstGeom>
          </p:spPr>
        </p:pic>
      </p:grpSp>
      <p:grpSp>
        <p:nvGrpSpPr>
          <p:cNvPr id="28" name="Group 9">
            <a:extLst>
              <a:ext uri="{FF2B5EF4-FFF2-40B4-BE49-F238E27FC236}">
                <a16:creationId xmlns:a16="http://schemas.microsoft.com/office/drawing/2014/main" id="{893D107C-6F1E-BF7A-FC27-DC77DBCE4062}"/>
              </a:ext>
            </a:extLst>
          </p:cNvPr>
          <p:cNvGrpSpPr>
            <a:grpSpLocks noChangeAspect="1"/>
          </p:cNvGrpSpPr>
          <p:nvPr/>
        </p:nvGrpSpPr>
        <p:grpSpPr>
          <a:xfrm>
            <a:off x="6923952" y="-1017619"/>
            <a:ext cx="2375493" cy="4827596"/>
            <a:chOff x="0" y="0"/>
            <a:chExt cx="5001260" cy="10163810"/>
          </a:xfrm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2B4E466-9335-23DC-5C67-6064A0051816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5"/>
              </a:stretch>
            </a:blipFill>
          </p:spPr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F763219-6438-9D53-CF0B-29C946BDF81E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130837" r="-130837"/>
              </a:stretch>
            </a:blipFill>
          </p:spPr>
        </p:sp>
      </p:grpSp>
      <p:grpSp>
        <p:nvGrpSpPr>
          <p:cNvPr id="31" name="Group 9">
            <a:extLst>
              <a:ext uri="{FF2B5EF4-FFF2-40B4-BE49-F238E27FC236}">
                <a16:creationId xmlns:a16="http://schemas.microsoft.com/office/drawing/2014/main" id="{401439D6-DB74-7CA4-3E31-0ED2CD19370E}"/>
              </a:ext>
            </a:extLst>
          </p:cNvPr>
          <p:cNvGrpSpPr>
            <a:grpSpLocks noChangeAspect="1"/>
          </p:cNvGrpSpPr>
          <p:nvPr/>
        </p:nvGrpSpPr>
        <p:grpSpPr>
          <a:xfrm>
            <a:off x="9580992" y="2926416"/>
            <a:ext cx="2375493" cy="4827596"/>
            <a:chOff x="0" y="0"/>
            <a:chExt cx="5001260" cy="10163810"/>
          </a:xfrm>
        </p:grpSpPr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BF626BAA-368C-193E-9822-B27B2C75F948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5"/>
              </a:stretch>
            </a:blipFill>
          </p:spPr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59E6E1BF-3243-0FE4-D489-D0A247FFE34E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130837" r="-130837"/>
              </a:stretch>
            </a:blipFill>
          </p:spPr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063F8684-CFB5-B695-034C-1E0AC1AFD683}"/>
              </a:ext>
            </a:extLst>
          </p:cNvPr>
          <p:cNvGrpSpPr>
            <a:grpSpLocks noChangeAspect="1"/>
          </p:cNvGrpSpPr>
          <p:nvPr/>
        </p:nvGrpSpPr>
        <p:grpSpPr>
          <a:xfrm>
            <a:off x="9580992" y="-2054274"/>
            <a:ext cx="2375493" cy="4827596"/>
            <a:chOff x="0" y="0"/>
            <a:chExt cx="5001260" cy="10163810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55074885-240A-988D-3E9A-412442E910F2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5"/>
              </a:stretch>
            </a:blipFill>
          </p:spPr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10514D0-2FF3-9B87-436A-7BDEF12B772F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130837" r="-130837"/>
              </a:stretch>
            </a:blipFill>
          </p:spPr>
        </p:sp>
      </p:grpSp>
      <p:grpSp>
        <p:nvGrpSpPr>
          <p:cNvPr id="37" name="Group 9">
            <a:extLst>
              <a:ext uri="{FF2B5EF4-FFF2-40B4-BE49-F238E27FC236}">
                <a16:creationId xmlns:a16="http://schemas.microsoft.com/office/drawing/2014/main" id="{6C3E05B0-38B8-59DD-4837-E1EA43D9386B}"/>
              </a:ext>
            </a:extLst>
          </p:cNvPr>
          <p:cNvGrpSpPr>
            <a:grpSpLocks noChangeAspect="1"/>
          </p:cNvGrpSpPr>
          <p:nvPr/>
        </p:nvGrpSpPr>
        <p:grpSpPr>
          <a:xfrm>
            <a:off x="6923952" y="4003671"/>
            <a:ext cx="2375493" cy="4827596"/>
            <a:chOff x="0" y="0"/>
            <a:chExt cx="5001260" cy="10163810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4D7E1324-9DE8-6A1F-A1ED-B0E99749F307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5"/>
              </a:stretch>
            </a:blipFill>
          </p:spPr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380C1B01-2971-F228-CB15-570B4F3895EC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130837" r="-130837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218210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e4563a3306_0_14"/>
          <p:cNvSpPr txBox="1"/>
          <p:nvPr/>
        </p:nvSpPr>
        <p:spPr>
          <a:xfrm>
            <a:off x="946700" y="2813457"/>
            <a:ext cx="10298600" cy="11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Promover ao Cidadão uma ferramenta para participar da execução de Política Pública!</a:t>
            </a:r>
            <a:endParaRPr sz="1100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Título 2">
            <a:extLst>
              <a:ext uri="{FF2B5EF4-FFF2-40B4-BE49-F238E27FC236}">
                <a16:creationId xmlns:a16="http://schemas.microsoft.com/office/drawing/2014/main" id="{18AD06B8-D290-5B73-C276-99865AF69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>
            <a:normAutofit/>
          </a:bodyPr>
          <a:lstStyle/>
          <a:p>
            <a:r>
              <a:rPr lang="pt-BR" sz="3600" dirty="0"/>
              <a:t>Objetivo Principal do Cidadãogov.br</a:t>
            </a:r>
          </a:p>
        </p:txBody>
      </p:sp>
      <p:pic>
        <p:nvPicPr>
          <p:cNvPr id="5" name="Imagem 4" descr="Ícone&#10;&#10;Descrição gerada automaticamente com confiança média">
            <a:extLst>
              <a:ext uri="{FF2B5EF4-FFF2-40B4-BE49-F238E27FC236}">
                <a16:creationId xmlns:a16="http://schemas.microsoft.com/office/drawing/2014/main" id="{8437E486-D371-8160-72B6-46F1B44CD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5955" y="164927"/>
            <a:ext cx="939649" cy="93964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g1e4563a3306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600" y="1754942"/>
            <a:ext cx="3251200" cy="32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1e4563a3306_0_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2467" y="1515483"/>
            <a:ext cx="3251200" cy="32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1e4563a3306_0_26"/>
          <p:cNvSpPr txBox="1"/>
          <p:nvPr/>
        </p:nvSpPr>
        <p:spPr>
          <a:xfrm>
            <a:off x="1870927" y="5054600"/>
            <a:ext cx="3484546" cy="67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algn="ctr"/>
            <a:r>
              <a:rPr lang="pt-BR" sz="36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Fiscalizar </a:t>
            </a:r>
            <a:endParaRPr sz="1200" dirty="0">
              <a:latin typeface="Myriad Pro" panose="020B0503030403020204" pitchFamily="34" charset="0"/>
            </a:endParaRPr>
          </a:p>
        </p:txBody>
      </p:sp>
      <p:sp>
        <p:nvSpPr>
          <p:cNvPr id="90" name="Google Shape;90;g1e4563a3306_0_26"/>
          <p:cNvSpPr txBox="1"/>
          <p:nvPr/>
        </p:nvSpPr>
        <p:spPr>
          <a:xfrm>
            <a:off x="7509312" y="5054600"/>
            <a:ext cx="2703822" cy="67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spAutoFit/>
          </a:bodyPr>
          <a:lstStyle/>
          <a:p>
            <a:pPr algn="ctr"/>
            <a:r>
              <a:rPr lang="pt-BR" sz="3600" b="1" dirty="0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Manifestar </a:t>
            </a:r>
            <a:endParaRPr sz="1200" dirty="0">
              <a:latin typeface="Myriad Pro" panose="020B0503030403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3A4564-8F0E-9610-C5E2-D6D62CE2C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App Cidadãogov.br: Visões</a:t>
            </a:r>
          </a:p>
        </p:txBody>
      </p:sp>
      <p:pic>
        <p:nvPicPr>
          <p:cNvPr id="5" name="Imagem 4" descr="Ícone&#10;&#10;Descrição gerada automaticamente com confiança média">
            <a:extLst>
              <a:ext uri="{FF2B5EF4-FFF2-40B4-BE49-F238E27FC236}">
                <a16:creationId xmlns:a16="http://schemas.microsoft.com/office/drawing/2014/main" id="{CF3197AD-90BB-72AB-282F-D4F0639FF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0989" y="287917"/>
            <a:ext cx="939649" cy="939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Uma imagem contendo Gráfico de pizza&#10;&#10;Descrição gerada automaticamente">
            <a:extLst>
              <a:ext uri="{FF2B5EF4-FFF2-40B4-BE49-F238E27FC236}">
                <a16:creationId xmlns:a16="http://schemas.microsoft.com/office/drawing/2014/main" id="{1AAE8D32-4F5E-C8BF-E104-05CC03ABD8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 rot="16200000" flipV="1">
            <a:off x="6208831" y="3339284"/>
            <a:ext cx="6083300" cy="6374666"/>
          </a:xfrm>
          <a:prstGeom prst="flowChartConnector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6805709" y="4003757"/>
            <a:ext cx="1681708" cy="3414635"/>
          </a:xfrm>
          <a:custGeom>
            <a:avLst/>
            <a:gdLst/>
            <a:ahLst/>
            <a:cxnLst/>
            <a:rect l="l" t="t" r="r" b="b"/>
            <a:pathLst>
              <a:path w="2522562" h="5121953">
                <a:moveTo>
                  <a:pt x="0" y="0"/>
                </a:moveTo>
                <a:lnTo>
                  <a:pt x="2522562" y="0"/>
                </a:lnTo>
                <a:lnTo>
                  <a:pt x="2522562" y="5121953"/>
                </a:lnTo>
                <a:lnTo>
                  <a:pt x="0" y="5121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880860" y="4053125"/>
            <a:ext cx="1538457" cy="3076915"/>
            <a:chOff x="0" y="0"/>
            <a:chExt cx="3175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6350000"/>
                  </a:moveTo>
                  <a:lnTo>
                    <a:pt x="508000" y="6350000"/>
                  </a:lnTo>
                  <a:cubicBezTo>
                    <a:pt x="227330" y="6350000"/>
                    <a:pt x="0" y="6122670"/>
                    <a:pt x="0" y="5842000"/>
                  </a:cubicBezTo>
                  <a:lnTo>
                    <a:pt x="0" y="508000"/>
                  </a:lnTo>
                  <a:cubicBezTo>
                    <a:pt x="0" y="227330"/>
                    <a:pt x="227330" y="0"/>
                    <a:pt x="508000" y="0"/>
                  </a:cubicBezTo>
                  <a:lnTo>
                    <a:pt x="2667000" y="0"/>
                  </a:lnTo>
                  <a:cubicBezTo>
                    <a:pt x="2947670" y="0"/>
                    <a:pt x="3175000" y="227330"/>
                    <a:pt x="3175000" y="508000"/>
                  </a:cubicBezTo>
                  <a:lnTo>
                    <a:pt x="3175000" y="5842000"/>
                  </a:lnTo>
                  <a:cubicBezTo>
                    <a:pt x="3175000" y="6122670"/>
                    <a:pt x="2947670" y="6350000"/>
                    <a:pt x="2667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10000" r="-1000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19050"/>
                  </a:moveTo>
                  <a:cubicBezTo>
                    <a:pt x="2936240" y="19050"/>
                    <a:pt x="3155950" y="238760"/>
                    <a:pt x="3155950" y="508000"/>
                  </a:cubicBezTo>
                  <a:lnTo>
                    <a:pt x="3155950" y="5842000"/>
                  </a:lnTo>
                  <a:cubicBezTo>
                    <a:pt x="3155950" y="6111240"/>
                    <a:pt x="2936240" y="6330950"/>
                    <a:pt x="2667000" y="6330950"/>
                  </a:cubicBezTo>
                  <a:lnTo>
                    <a:pt x="508000" y="6330950"/>
                  </a:lnTo>
                  <a:cubicBezTo>
                    <a:pt x="238760" y="6330950"/>
                    <a:pt x="19050" y="6111240"/>
                    <a:pt x="19050" y="5842000"/>
                  </a:cubicBezTo>
                  <a:lnTo>
                    <a:pt x="19050" y="508000"/>
                  </a:lnTo>
                  <a:cubicBezTo>
                    <a:pt x="19050" y="238760"/>
                    <a:pt x="238760" y="19050"/>
                    <a:pt x="508000" y="19050"/>
                  </a:cubicBezTo>
                  <a:lnTo>
                    <a:pt x="2667000" y="19050"/>
                  </a:lnTo>
                  <a:moveTo>
                    <a:pt x="2667000" y="0"/>
                  </a:moveTo>
                  <a:lnTo>
                    <a:pt x="508000" y="0"/>
                  </a:lnTo>
                  <a:cubicBezTo>
                    <a:pt x="227330" y="0"/>
                    <a:pt x="0" y="227330"/>
                    <a:pt x="0" y="508000"/>
                  </a:cubicBezTo>
                  <a:lnTo>
                    <a:pt x="0" y="5842000"/>
                  </a:lnTo>
                  <a:cubicBezTo>
                    <a:pt x="0" y="6122670"/>
                    <a:pt x="227330" y="6350000"/>
                    <a:pt x="508000" y="6350000"/>
                  </a:cubicBezTo>
                  <a:lnTo>
                    <a:pt x="2667000" y="6350000"/>
                  </a:lnTo>
                  <a:cubicBezTo>
                    <a:pt x="2947670" y="6350000"/>
                    <a:pt x="3175000" y="6122670"/>
                    <a:pt x="3175000" y="5842000"/>
                  </a:cubicBezTo>
                  <a:lnTo>
                    <a:pt x="3175000" y="508000"/>
                  </a:lnTo>
                  <a:cubicBezTo>
                    <a:pt x="3175000" y="227330"/>
                    <a:pt x="2947670" y="0"/>
                    <a:pt x="2667000" y="0"/>
                  </a:cubicBezTo>
                  <a:lnTo>
                    <a:pt x="2667000" y="0"/>
                  </a:lnTo>
                  <a:close/>
                </a:path>
              </a:pathLst>
            </a:custGeom>
            <a:solidFill>
              <a:srgbClr val="020202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0013545" y="4003757"/>
            <a:ext cx="1681708" cy="3414635"/>
          </a:xfrm>
          <a:custGeom>
            <a:avLst/>
            <a:gdLst/>
            <a:ahLst/>
            <a:cxnLst/>
            <a:rect l="l" t="t" r="r" b="b"/>
            <a:pathLst>
              <a:path w="2522562" h="5121953">
                <a:moveTo>
                  <a:pt x="0" y="0"/>
                </a:moveTo>
                <a:lnTo>
                  <a:pt x="2522561" y="0"/>
                </a:lnTo>
                <a:lnTo>
                  <a:pt x="2522561" y="5121953"/>
                </a:lnTo>
                <a:lnTo>
                  <a:pt x="0" y="5121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088697" y="4053125"/>
            <a:ext cx="1538457" cy="3076915"/>
            <a:chOff x="0" y="0"/>
            <a:chExt cx="3175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6350000"/>
                  </a:moveTo>
                  <a:lnTo>
                    <a:pt x="508000" y="6350000"/>
                  </a:lnTo>
                  <a:cubicBezTo>
                    <a:pt x="227330" y="6350000"/>
                    <a:pt x="0" y="6122670"/>
                    <a:pt x="0" y="5842000"/>
                  </a:cubicBezTo>
                  <a:lnTo>
                    <a:pt x="0" y="508000"/>
                  </a:lnTo>
                  <a:cubicBezTo>
                    <a:pt x="0" y="227330"/>
                    <a:pt x="227330" y="0"/>
                    <a:pt x="508000" y="0"/>
                  </a:cubicBezTo>
                  <a:lnTo>
                    <a:pt x="2667000" y="0"/>
                  </a:lnTo>
                  <a:cubicBezTo>
                    <a:pt x="2947670" y="0"/>
                    <a:pt x="3175000" y="227330"/>
                    <a:pt x="3175000" y="508000"/>
                  </a:cubicBezTo>
                  <a:lnTo>
                    <a:pt x="3175000" y="5842000"/>
                  </a:lnTo>
                  <a:cubicBezTo>
                    <a:pt x="3175000" y="6122670"/>
                    <a:pt x="2947670" y="6350000"/>
                    <a:pt x="2667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116666" r="-116666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19050"/>
                  </a:moveTo>
                  <a:cubicBezTo>
                    <a:pt x="2936240" y="19050"/>
                    <a:pt x="3155950" y="238760"/>
                    <a:pt x="3155950" y="508000"/>
                  </a:cubicBezTo>
                  <a:lnTo>
                    <a:pt x="3155950" y="5842000"/>
                  </a:lnTo>
                  <a:cubicBezTo>
                    <a:pt x="3155950" y="6111240"/>
                    <a:pt x="2936240" y="6330950"/>
                    <a:pt x="2667000" y="6330950"/>
                  </a:cubicBezTo>
                  <a:lnTo>
                    <a:pt x="508000" y="6330950"/>
                  </a:lnTo>
                  <a:cubicBezTo>
                    <a:pt x="238760" y="6330950"/>
                    <a:pt x="19050" y="6111240"/>
                    <a:pt x="19050" y="5842000"/>
                  </a:cubicBezTo>
                  <a:lnTo>
                    <a:pt x="19050" y="508000"/>
                  </a:lnTo>
                  <a:cubicBezTo>
                    <a:pt x="19050" y="238760"/>
                    <a:pt x="238760" y="19050"/>
                    <a:pt x="508000" y="19050"/>
                  </a:cubicBezTo>
                  <a:lnTo>
                    <a:pt x="2667000" y="19050"/>
                  </a:lnTo>
                  <a:moveTo>
                    <a:pt x="2667000" y="0"/>
                  </a:moveTo>
                  <a:lnTo>
                    <a:pt x="508000" y="0"/>
                  </a:lnTo>
                  <a:cubicBezTo>
                    <a:pt x="227330" y="0"/>
                    <a:pt x="0" y="227330"/>
                    <a:pt x="0" y="508000"/>
                  </a:cubicBezTo>
                  <a:lnTo>
                    <a:pt x="0" y="5842000"/>
                  </a:lnTo>
                  <a:cubicBezTo>
                    <a:pt x="0" y="6122670"/>
                    <a:pt x="227330" y="6350000"/>
                    <a:pt x="508000" y="6350000"/>
                  </a:cubicBezTo>
                  <a:lnTo>
                    <a:pt x="2667000" y="6350000"/>
                  </a:lnTo>
                  <a:cubicBezTo>
                    <a:pt x="2947670" y="6350000"/>
                    <a:pt x="3175000" y="6122670"/>
                    <a:pt x="3175000" y="5842000"/>
                  </a:cubicBezTo>
                  <a:lnTo>
                    <a:pt x="3175000" y="508000"/>
                  </a:lnTo>
                  <a:cubicBezTo>
                    <a:pt x="3175000" y="227330"/>
                    <a:pt x="2947670" y="0"/>
                    <a:pt x="2667000" y="0"/>
                  </a:cubicBezTo>
                  <a:lnTo>
                    <a:pt x="2667000" y="0"/>
                  </a:lnTo>
                  <a:close/>
                </a:path>
              </a:pathLst>
            </a:custGeom>
            <a:solidFill>
              <a:srgbClr val="020202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8297205" y="3429000"/>
            <a:ext cx="1906553" cy="3871173"/>
          </a:xfrm>
          <a:custGeom>
            <a:avLst/>
            <a:gdLst/>
            <a:ahLst/>
            <a:cxnLst/>
            <a:rect l="l" t="t" r="r" b="b"/>
            <a:pathLst>
              <a:path w="2859830" h="5806760">
                <a:moveTo>
                  <a:pt x="0" y="0"/>
                </a:moveTo>
                <a:lnTo>
                  <a:pt x="2859829" y="0"/>
                </a:lnTo>
                <a:lnTo>
                  <a:pt x="2859829" y="5806760"/>
                </a:lnTo>
                <a:lnTo>
                  <a:pt x="0" y="5806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8378406" y="3484967"/>
            <a:ext cx="1744150" cy="3488300"/>
            <a:chOff x="0" y="0"/>
            <a:chExt cx="3175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6350000"/>
                  </a:moveTo>
                  <a:lnTo>
                    <a:pt x="508000" y="6350000"/>
                  </a:lnTo>
                  <a:cubicBezTo>
                    <a:pt x="227330" y="6350000"/>
                    <a:pt x="0" y="6122670"/>
                    <a:pt x="0" y="5842000"/>
                  </a:cubicBezTo>
                  <a:lnTo>
                    <a:pt x="0" y="508000"/>
                  </a:lnTo>
                  <a:cubicBezTo>
                    <a:pt x="0" y="227330"/>
                    <a:pt x="227330" y="0"/>
                    <a:pt x="508000" y="0"/>
                  </a:cubicBezTo>
                  <a:lnTo>
                    <a:pt x="2667000" y="0"/>
                  </a:lnTo>
                  <a:cubicBezTo>
                    <a:pt x="2947670" y="0"/>
                    <a:pt x="3175000" y="227330"/>
                    <a:pt x="3175000" y="508000"/>
                  </a:cubicBezTo>
                  <a:lnTo>
                    <a:pt x="3175000" y="5842000"/>
                  </a:lnTo>
                  <a:cubicBezTo>
                    <a:pt x="3175000" y="6122670"/>
                    <a:pt x="2947670" y="6350000"/>
                    <a:pt x="2667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10000" r="-10000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19050"/>
                  </a:moveTo>
                  <a:cubicBezTo>
                    <a:pt x="2936240" y="19050"/>
                    <a:pt x="3155950" y="238760"/>
                    <a:pt x="3155950" y="508000"/>
                  </a:cubicBezTo>
                  <a:lnTo>
                    <a:pt x="3155950" y="5842000"/>
                  </a:lnTo>
                  <a:cubicBezTo>
                    <a:pt x="3155950" y="6111240"/>
                    <a:pt x="2936240" y="6330950"/>
                    <a:pt x="2667000" y="6330950"/>
                  </a:cubicBezTo>
                  <a:lnTo>
                    <a:pt x="508000" y="6330950"/>
                  </a:lnTo>
                  <a:cubicBezTo>
                    <a:pt x="238760" y="6330950"/>
                    <a:pt x="19050" y="6111240"/>
                    <a:pt x="19050" y="5842000"/>
                  </a:cubicBezTo>
                  <a:lnTo>
                    <a:pt x="19050" y="508000"/>
                  </a:lnTo>
                  <a:cubicBezTo>
                    <a:pt x="19050" y="238760"/>
                    <a:pt x="238760" y="19050"/>
                    <a:pt x="508000" y="19050"/>
                  </a:cubicBezTo>
                  <a:lnTo>
                    <a:pt x="2667000" y="19050"/>
                  </a:lnTo>
                  <a:moveTo>
                    <a:pt x="2667000" y="0"/>
                  </a:moveTo>
                  <a:lnTo>
                    <a:pt x="508000" y="0"/>
                  </a:lnTo>
                  <a:cubicBezTo>
                    <a:pt x="227330" y="0"/>
                    <a:pt x="0" y="227330"/>
                    <a:pt x="0" y="508000"/>
                  </a:cubicBezTo>
                  <a:lnTo>
                    <a:pt x="0" y="5842000"/>
                  </a:lnTo>
                  <a:cubicBezTo>
                    <a:pt x="0" y="6122670"/>
                    <a:pt x="227330" y="6350000"/>
                    <a:pt x="508000" y="6350000"/>
                  </a:cubicBezTo>
                  <a:lnTo>
                    <a:pt x="2667000" y="6350000"/>
                  </a:lnTo>
                  <a:cubicBezTo>
                    <a:pt x="2947670" y="6350000"/>
                    <a:pt x="3175000" y="6122670"/>
                    <a:pt x="3175000" y="5842000"/>
                  </a:cubicBezTo>
                  <a:lnTo>
                    <a:pt x="3175000" y="508000"/>
                  </a:lnTo>
                  <a:cubicBezTo>
                    <a:pt x="3175000" y="227330"/>
                    <a:pt x="2947670" y="0"/>
                    <a:pt x="2667000" y="0"/>
                  </a:cubicBezTo>
                  <a:lnTo>
                    <a:pt x="2667000" y="0"/>
                  </a:lnTo>
                  <a:close/>
                </a:path>
              </a:pathLst>
            </a:custGeom>
            <a:solidFill>
              <a:srgbClr val="020202"/>
            </a:solidFill>
          </p:spPr>
        </p:sp>
      </p:grpSp>
      <p:sp>
        <p:nvSpPr>
          <p:cNvPr id="15" name="Título 14">
            <a:extLst>
              <a:ext uri="{FF2B5EF4-FFF2-40B4-BE49-F238E27FC236}">
                <a16:creationId xmlns:a16="http://schemas.microsoft.com/office/drawing/2014/main" id="{4149EDEF-B3CB-1FF3-2441-CDCF2D4C1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Aplicativos</a:t>
            </a:r>
          </a:p>
        </p:txBody>
      </p:sp>
      <p:sp>
        <p:nvSpPr>
          <p:cNvPr id="16" name="Espaço Reservado para Conteúdo 15">
            <a:extLst>
              <a:ext uri="{FF2B5EF4-FFF2-40B4-BE49-F238E27FC236}">
                <a16:creationId xmlns:a16="http://schemas.microsoft.com/office/drawing/2014/main" id="{BE745062-8194-3809-03CE-9EE891F22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2635"/>
            <a:ext cx="8661384" cy="3302245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400" dirty="0">
                <a:latin typeface="Myriad Pro" panose="020B0503030403020204" pitchFamily="34" charset="0"/>
              </a:rPr>
              <a:t>Ferramentas de gestão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400" dirty="0">
                <a:latin typeface="Myriad Pro" panose="020B0503030403020204" pitchFamily="34" charset="0"/>
              </a:rPr>
              <a:t>Mais transparência sobre a aplicação dos recursos públicos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400" dirty="0">
                <a:latin typeface="Myriad Pro" panose="020B0503030403020204" pitchFamily="34" charset="0"/>
              </a:rPr>
              <a:t>Mais agilidade no acesso à informação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400" dirty="0">
                <a:latin typeface="Myriad Pro" panose="020B0503030403020204" pitchFamily="34" charset="0"/>
              </a:rPr>
              <a:t>Tecnologia intuitiva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400" dirty="0">
                <a:latin typeface="Myriad Pro" panose="020B0503030403020204" pitchFamily="34" charset="0"/>
              </a:rPr>
              <a:t>Integridade</a:t>
            </a:r>
          </a:p>
        </p:txBody>
      </p:sp>
      <p:sp>
        <p:nvSpPr>
          <p:cNvPr id="17" name="Freeform 25">
            <a:extLst>
              <a:ext uri="{FF2B5EF4-FFF2-40B4-BE49-F238E27FC236}">
                <a16:creationId xmlns:a16="http://schemas.microsoft.com/office/drawing/2014/main" id="{89814045-1106-55F5-C260-F19BFC8CDFBD}"/>
              </a:ext>
            </a:extLst>
          </p:cNvPr>
          <p:cNvSpPr/>
          <p:nvPr/>
        </p:nvSpPr>
        <p:spPr>
          <a:xfrm>
            <a:off x="3279799" y="401887"/>
            <a:ext cx="3455946" cy="587511"/>
          </a:xfrm>
          <a:custGeom>
            <a:avLst/>
            <a:gdLst/>
            <a:ahLst/>
            <a:cxnLst/>
            <a:rect l="l" t="t" r="r" b="b"/>
            <a:pathLst>
              <a:path w="7256158" h="1233547">
                <a:moveTo>
                  <a:pt x="0" y="0"/>
                </a:moveTo>
                <a:lnTo>
                  <a:pt x="7256158" y="0"/>
                </a:lnTo>
                <a:lnTo>
                  <a:pt x="7256158" y="1233547"/>
                </a:lnTo>
                <a:lnTo>
                  <a:pt x="0" y="1233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8" name="Imagem 17" descr="Texto&#10;&#10;Descrição gerada automaticamente">
            <a:extLst>
              <a:ext uri="{FF2B5EF4-FFF2-40B4-BE49-F238E27FC236}">
                <a16:creationId xmlns:a16="http://schemas.microsoft.com/office/drawing/2014/main" id="{AB35870E-5449-7507-8C54-39DEAEEA16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963" y="5046784"/>
            <a:ext cx="3007342" cy="103985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Ícone&#10;&#10;Descrição gerada automaticamente com confiança média">
            <a:extLst>
              <a:ext uri="{FF2B5EF4-FFF2-40B4-BE49-F238E27FC236}">
                <a16:creationId xmlns:a16="http://schemas.microsoft.com/office/drawing/2014/main" id="{FB4B54D1-3AA1-B634-B831-5087733A6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1702" y="164927"/>
            <a:ext cx="939649" cy="939649"/>
          </a:xfrm>
          <a:prstGeom prst="rect">
            <a:avLst/>
          </a:prstGeom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71D95056-80B8-FEB5-10FE-8548757B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>
            <a:normAutofit/>
          </a:bodyPr>
          <a:lstStyle/>
          <a:p>
            <a:r>
              <a:rPr lang="pt-BR" sz="3600" dirty="0"/>
              <a:t>App Cidadãogov.br: Instrumentos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E633C9C-BAB7-6878-0A06-4EF5FBF8683D}"/>
              </a:ext>
            </a:extLst>
          </p:cNvPr>
          <p:cNvGrpSpPr/>
          <p:nvPr/>
        </p:nvGrpSpPr>
        <p:grpSpPr>
          <a:xfrm>
            <a:off x="656711" y="1298863"/>
            <a:ext cx="10878579" cy="5148001"/>
            <a:chOff x="494607" y="1298863"/>
            <a:chExt cx="10878579" cy="5148001"/>
          </a:xfrm>
        </p:grpSpPr>
        <p:pic>
          <p:nvPicPr>
            <p:cNvPr id="96" name="Google Shape;96;p3"/>
            <p:cNvPicPr preferRelativeResize="0"/>
            <p:nvPr/>
          </p:nvPicPr>
          <p:blipFill rotWithShape="1">
            <a:blip r:embed="rId4">
              <a:alphaModFix/>
            </a:blip>
            <a:srcRect l="1128" t="597" r="688" b="678"/>
            <a:stretch/>
          </p:blipFill>
          <p:spPr>
            <a:xfrm>
              <a:off x="494607" y="1298864"/>
              <a:ext cx="2311200" cy="5148000"/>
            </a:xfrm>
            <a:prstGeom prst="rect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77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8C28344B-F39D-5BC4-597F-7ADCFC664A5F}"/>
                </a:ext>
              </a:extLst>
            </p:cNvPr>
            <p:cNvGrpSpPr/>
            <p:nvPr/>
          </p:nvGrpSpPr>
          <p:grpSpPr>
            <a:xfrm>
              <a:off x="3350400" y="1298864"/>
              <a:ext cx="2311200" cy="5148000"/>
              <a:chOff x="3355104" y="1298864"/>
              <a:chExt cx="2311200" cy="5148000"/>
            </a:xfrm>
          </p:grpSpPr>
          <p:pic>
            <p:nvPicPr>
              <p:cNvPr id="97" name="Google Shape;97;p3"/>
              <p:cNvPicPr preferRelativeResize="0"/>
              <p:nvPr/>
            </p:nvPicPr>
            <p:blipFill rotWithShape="1">
              <a:blip r:embed="rId5">
                <a:alphaModFix/>
              </a:blip>
              <a:srcRect l="199" t="1094" r="1576" b="-299"/>
              <a:stretch/>
            </p:blipFill>
            <p:spPr>
              <a:xfrm>
                <a:off x="3355104" y="1298864"/>
                <a:ext cx="2311200" cy="5063143"/>
              </a:xfrm>
              <a:prstGeom prst="rect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" name="Imagem 4" descr="Interface gráfica do usuário, Aplicativo&#10;&#10;Descrição gerada automaticamente">
                <a:extLst>
                  <a:ext uri="{FF2B5EF4-FFF2-40B4-BE49-F238E27FC236}">
                    <a16:creationId xmlns:a16="http://schemas.microsoft.com/office/drawing/2014/main" id="{4D3568DF-65F6-171B-FDC5-9900473A8D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94660"/>
              <a:stretch/>
            </p:blipFill>
            <p:spPr>
              <a:xfrm>
                <a:off x="3355796" y="6172761"/>
                <a:ext cx="2309816" cy="274103"/>
              </a:xfrm>
              <a:prstGeom prst="rect">
                <a:avLst/>
              </a:prstGeom>
              <a:ln>
                <a:noFill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C5518A8E-AC2F-3BC8-98DD-DAC69B9966AA}"/>
                </a:ext>
              </a:extLst>
            </p:cNvPr>
            <p:cNvGrpSpPr/>
            <p:nvPr/>
          </p:nvGrpSpPr>
          <p:grpSpPr>
            <a:xfrm>
              <a:off x="6206193" y="1298864"/>
              <a:ext cx="2311200" cy="5148000"/>
              <a:chOff x="6208545" y="1298864"/>
              <a:chExt cx="2311200" cy="5148000"/>
            </a:xfrm>
          </p:grpSpPr>
          <p:pic>
            <p:nvPicPr>
              <p:cNvPr id="98" name="Google Shape;98;p3"/>
              <p:cNvPicPr preferRelativeResize="0"/>
              <p:nvPr/>
            </p:nvPicPr>
            <p:blipFill rotWithShape="1">
              <a:blip r:embed="rId7">
                <a:alphaModFix/>
              </a:blip>
              <a:srcRect l="687" t="363" r="1835" b="-363"/>
              <a:stretch/>
            </p:blipFill>
            <p:spPr>
              <a:xfrm>
                <a:off x="6208545" y="1298864"/>
                <a:ext cx="2311200" cy="5148000"/>
              </a:xfrm>
              <a:prstGeom prst="rect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" name="Imagem 5" descr="Interface gráfica do usuário, Aplicativo&#10;&#10;Descrição gerada automaticamente">
                <a:extLst>
                  <a:ext uri="{FF2B5EF4-FFF2-40B4-BE49-F238E27FC236}">
                    <a16:creationId xmlns:a16="http://schemas.microsoft.com/office/drawing/2014/main" id="{C424DA67-9BD9-AF89-CC9E-D26989454D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94660"/>
              <a:stretch/>
            </p:blipFill>
            <p:spPr>
              <a:xfrm>
                <a:off x="6209237" y="6172761"/>
                <a:ext cx="2309816" cy="274103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3B75D58B-2BBD-C007-BA57-4D67619D5DD9}"/>
                </a:ext>
              </a:extLst>
            </p:cNvPr>
            <p:cNvGrpSpPr/>
            <p:nvPr/>
          </p:nvGrpSpPr>
          <p:grpSpPr>
            <a:xfrm>
              <a:off x="9061986" y="1298863"/>
              <a:ext cx="2311200" cy="5148001"/>
              <a:chOff x="9295926" y="1298863"/>
              <a:chExt cx="2311200" cy="5148001"/>
            </a:xfrm>
          </p:grpSpPr>
          <p:pic>
            <p:nvPicPr>
              <p:cNvPr id="99" name="Google Shape;99;p3"/>
              <p:cNvPicPr preferRelativeResize="0"/>
              <p:nvPr/>
            </p:nvPicPr>
            <p:blipFill rotWithShape="1">
              <a:blip r:embed="rId8">
                <a:alphaModFix/>
              </a:blip>
              <a:srcRect l="1231" t="1816" r="1104"/>
              <a:stretch/>
            </p:blipFill>
            <p:spPr>
              <a:xfrm>
                <a:off x="9295926" y="1298863"/>
                <a:ext cx="2311200" cy="5063143"/>
              </a:xfrm>
              <a:prstGeom prst="rect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8" name="Imagem 7" descr="Interface gráfica do usuário, Aplicativo&#10;&#10;Descrição gerada automaticamente">
                <a:extLst>
                  <a:ext uri="{FF2B5EF4-FFF2-40B4-BE49-F238E27FC236}">
                    <a16:creationId xmlns:a16="http://schemas.microsoft.com/office/drawing/2014/main" id="{47260402-E138-3F58-169E-C7991D2E93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94660"/>
              <a:stretch/>
            </p:blipFill>
            <p:spPr>
              <a:xfrm>
                <a:off x="9296618" y="6172761"/>
                <a:ext cx="2309816" cy="274103"/>
              </a:xfrm>
              <a:prstGeom prst="rect">
                <a:avLst/>
              </a:prstGeom>
              <a:ln>
                <a:noFill/>
              </a:ln>
              <a:effectLst>
                <a:outerShdw blurRad="1524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1e4563a3306_0_2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4199"/>
          <a:stretch/>
        </p:blipFill>
        <p:spPr>
          <a:xfrm>
            <a:off x="5670138" y="1819622"/>
            <a:ext cx="2592236" cy="3308174"/>
          </a:xfrm>
          <a:prstGeom prst="rect">
            <a:avLst/>
          </a:prstGeom>
          <a:noFill/>
          <a:ln w="952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Google Shape;111;g1e4563a3306_0_2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1702"/>
          <a:stretch/>
        </p:blipFill>
        <p:spPr>
          <a:xfrm>
            <a:off x="2891415" y="1486274"/>
            <a:ext cx="2584763" cy="3974869"/>
          </a:xfrm>
          <a:prstGeom prst="rect">
            <a:avLst/>
          </a:prstGeom>
          <a:noFill/>
          <a:ln w="952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" name="Google Shape;112;g1e4563a3306_0_2"/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73023" y="1194189"/>
            <a:ext cx="2909542" cy="5245750"/>
          </a:xfrm>
          <a:prstGeom prst="rect">
            <a:avLst/>
          </a:prstGeom>
          <a:noFill/>
          <a:ln w="952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EFC145E7-8EBF-B642-A373-F9766DA7C873}"/>
              </a:ext>
            </a:extLst>
          </p:cNvPr>
          <p:cNvGrpSpPr>
            <a:grpSpLocks noChangeAspect="1"/>
          </p:cNvGrpSpPr>
          <p:nvPr/>
        </p:nvGrpSpPr>
        <p:grpSpPr>
          <a:xfrm>
            <a:off x="278393" y="1152927"/>
            <a:ext cx="2419062" cy="5267837"/>
            <a:chOff x="524828" y="1351285"/>
            <a:chExt cx="2382746" cy="5188754"/>
          </a:xfrm>
        </p:grpSpPr>
        <p:pic>
          <p:nvPicPr>
            <p:cNvPr id="109" name="Google Shape;109;g1e4563a3306_0_2"/>
            <p:cNvPicPr preferRelativeResize="0"/>
            <p:nvPr/>
          </p:nvPicPr>
          <p:blipFill rotWithShape="1">
            <a:blip r:embed="rId6">
              <a:alphaModFix/>
            </a:blip>
            <a:srcRect r="1768" b="1086"/>
            <a:stretch/>
          </p:blipFill>
          <p:spPr>
            <a:xfrm>
              <a:off x="524828" y="1351285"/>
              <a:ext cx="2382746" cy="5188754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4" name="Google Shape;114;g1e4563a3306_0_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53518" y="3777248"/>
              <a:ext cx="1555590" cy="7116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Imagem 1" descr="Ícone&#10;&#10;Descrição gerada automaticamente com confiança média">
            <a:extLst>
              <a:ext uri="{FF2B5EF4-FFF2-40B4-BE49-F238E27FC236}">
                <a16:creationId xmlns:a16="http://schemas.microsoft.com/office/drawing/2014/main" id="{912D6941-C8AA-7426-1FD6-7C1668BD36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5955" y="164927"/>
            <a:ext cx="939649" cy="939649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84EF50C5-FBBA-DF8B-B053-DAA5133F8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28" y="334927"/>
            <a:ext cx="10972800" cy="648000"/>
          </a:xfrm>
        </p:spPr>
        <p:txBody>
          <a:bodyPr>
            <a:normAutofit/>
          </a:bodyPr>
          <a:lstStyle/>
          <a:p>
            <a:r>
              <a:rPr lang="pt-BR" sz="3600" dirty="0"/>
              <a:t>Grupos de discussão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1e4563a3306_0_59"/>
          <p:cNvPicPr preferRelativeResize="0"/>
          <p:nvPr/>
        </p:nvPicPr>
        <p:blipFill rotWithShape="1">
          <a:blip r:embed="rId3">
            <a:alphaModFix/>
          </a:blip>
          <a:srcRect r="1247" b="1247"/>
          <a:stretch/>
        </p:blipFill>
        <p:spPr>
          <a:xfrm>
            <a:off x="455468" y="1333823"/>
            <a:ext cx="2311200" cy="5133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3" name="Google Shape;123;g1e4563a3306_0_59"/>
          <p:cNvPicPr preferRelativeResize="0"/>
          <p:nvPr/>
        </p:nvPicPr>
        <p:blipFill rotWithShape="1">
          <a:blip r:embed="rId4">
            <a:alphaModFix/>
          </a:blip>
          <a:srcRect l="1133" t="567" b="567"/>
          <a:stretch/>
        </p:blipFill>
        <p:spPr>
          <a:xfrm>
            <a:off x="3010747" y="1333823"/>
            <a:ext cx="2311200" cy="5133600"/>
          </a:xfrm>
          <a:prstGeom prst="rect">
            <a:avLst/>
          </a:prstGeom>
          <a:noFill/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" descr="Ícone&#10;&#10;Descrição gerada automaticamente com confiança média">
            <a:extLst>
              <a:ext uri="{FF2B5EF4-FFF2-40B4-BE49-F238E27FC236}">
                <a16:creationId xmlns:a16="http://schemas.microsoft.com/office/drawing/2014/main" id="{A7580C89-3ECE-83D9-9432-5236F3C6A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5955" y="164927"/>
            <a:ext cx="939649" cy="939649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E070B90-0323-900B-ED0B-89194A62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>
            <a:normAutofit/>
          </a:bodyPr>
          <a:lstStyle/>
          <a:p>
            <a:r>
              <a:rPr lang="pt-BR" sz="3600" dirty="0"/>
              <a:t>App Cidadãogov.br</a:t>
            </a:r>
          </a:p>
        </p:txBody>
      </p:sp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3B29E7FF-6EAF-F641-C708-124FD1FC7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6026" y="1334161"/>
            <a:ext cx="2309816" cy="5132924"/>
          </a:xfrm>
          <a:prstGeom prst="rect">
            <a:avLst/>
          </a:prstGeom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C051CDAD-9C2B-8D23-41B7-516739E89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9497" y="3075708"/>
            <a:ext cx="1066107" cy="1066107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98B0E0F8-0088-F62E-0925-B6211B326590}"/>
              </a:ext>
            </a:extLst>
          </p:cNvPr>
          <p:cNvGrpSpPr/>
          <p:nvPr/>
        </p:nvGrpSpPr>
        <p:grpSpPr>
          <a:xfrm>
            <a:off x="8119921" y="1333823"/>
            <a:ext cx="2311200" cy="5133600"/>
            <a:chOff x="8119921" y="1333823"/>
            <a:chExt cx="2311200" cy="5133600"/>
          </a:xfrm>
        </p:grpSpPr>
        <p:pic>
          <p:nvPicPr>
            <p:cNvPr id="125" name="Google Shape;125;g1e4563a3306_0_59"/>
            <p:cNvPicPr preferRelativeResize="0"/>
            <p:nvPr/>
          </p:nvPicPr>
          <p:blipFill rotWithShape="1">
            <a:blip r:embed="rId8">
              <a:alphaModFix/>
            </a:blip>
            <a:srcRect l="1095" t="1773" r="968" b="290"/>
            <a:stretch/>
          </p:blipFill>
          <p:spPr>
            <a:xfrm>
              <a:off x="8119921" y="1333823"/>
              <a:ext cx="2311200" cy="51336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Imagem 7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8CCAB41E-6A2C-E276-4C28-E87956E64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4660"/>
            <a:stretch/>
          </p:blipFill>
          <p:spPr>
            <a:xfrm>
              <a:off x="8119921" y="6192982"/>
              <a:ext cx="2309816" cy="274103"/>
            </a:xfrm>
            <a:prstGeom prst="rect">
              <a:avLst/>
            </a:prstGeom>
            <a:ln>
              <a:noFill/>
            </a:ln>
            <a:effectLst>
              <a:outerShdw blurRad="1524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1e3e24b3558_0_11"/>
          <p:cNvPicPr preferRelativeResize="0"/>
          <p:nvPr/>
        </p:nvPicPr>
        <p:blipFill rotWithShape="1">
          <a:blip r:embed="rId3">
            <a:alphaModFix/>
          </a:blip>
          <a:srcRect l="940" t="926" r="1417"/>
          <a:stretch/>
        </p:blipFill>
        <p:spPr>
          <a:xfrm>
            <a:off x="665403" y="1309254"/>
            <a:ext cx="2412000" cy="5095685"/>
          </a:xfrm>
          <a:prstGeom prst="rect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" name="Google Shape;133;g1e3e24b3558_0_11"/>
          <p:cNvPicPr preferRelativeResize="0"/>
          <p:nvPr/>
        </p:nvPicPr>
        <p:blipFill rotWithShape="1">
          <a:blip r:embed="rId4">
            <a:alphaModFix/>
          </a:blip>
          <a:srcRect l="1156" t="904" r="2343"/>
          <a:stretch/>
        </p:blipFill>
        <p:spPr>
          <a:xfrm>
            <a:off x="3481801" y="1309254"/>
            <a:ext cx="2412000" cy="5097600"/>
          </a:xfrm>
          <a:prstGeom prst="rect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4" name="Google Shape;134;g1e3e24b3558_0_11"/>
          <p:cNvPicPr preferRelativeResize="0"/>
          <p:nvPr/>
        </p:nvPicPr>
        <p:blipFill rotWithShape="1">
          <a:blip r:embed="rId5">
            <a:alphaModFix/>
          </a:blip>
          <a:srcRect l="2089" t="1100" b="395"/>
          <a:stretch/>
        </p:blipFill>
        <p:spPr>
          <a:xfrm>
            <a:off x="9114598" y="1309254"/>
            <a:ext cx="2412000" cy="5097600"/>
          </a:xfrm>
          <a:prstGeom prst="rect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5" name="Google Shape;135;g1e3e24b3558_0_11"/>
          <p:cNvPicPr preferRelativeResize="0"/>
          <p:nvPr/>
        </p:nvPicPr>
        <p:blipFill rotWithShape="1">
          <a:blip r:embed="rId6">
            <a:alphaModFix/>
          </a:blip>
          <a:srcRect l="1135" t="912" r="1277" b="754"/>
          <a:stretch/>
        </p:blipFill>
        <p:spPr>
          <a:xfrm>
            <a:off x="6298199" y="1309254"/>
            <a:ext cx="2412000" cy="5097600"/>
          </a:xfrm>
          <a:prstGeom prst="rect">
            <a:avLst/>
          </a:prstGeom>
          <a:noFill/>
          <a:ln w="9525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" descr="Ícone&#10;&#10;Descrição gerada automaticamente com confiança média">
            <a:extLst>
              <a:ext uri="{FF2B5EF4-FFF2-40B4-BE49-F238E27FC236}">
                <a16:creationId xmlns:a16="http://schemas.microsoft.com/office/drawing/2014/main" id="{5982312C-22E5-3C5E-ECAC-F964A9947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5955" y="164927"/>
            <a:ext cx="939649" cy="939649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4C219E11-179A-EB30-C548-6D26C10A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4926"/>
            <a:ext cx="10972800" cy="648000"/>
          </a:xfrm>
        </p:spPr>
        <p:txBody>
          <a:bodyPr>
            <a:normAutofit/>
          </a:bodyPr>
          <a:lstStyle/>
          <a:p>
            <a:r>
              <a:rPr lang="pt-BR" sz="3600" dirty="0"/>
              <a:t>Necessidades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r="24280"/>
          <a:stretch/>
        </p:blipFill>
        <p:spPr>
          <a:xfrm>
            <a:off x="0" y="4329075"/>
            <a:ext cx="2724364" cy="23711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D5C2226-CE61-4ACB-AA49-3E27D23A6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668" y="263609"/>
            <a:ext cx="2656056" cy="329994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8209CBF-9A00-4B15-BF00-2655491A4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929" y="79019"/>
            <a:ext cx="4239514" cy="728309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9E390FE-0BE5-4410-BBD6-B1323F8A8C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900"/>
          <a:stretch/>
        </p:blipFill>
        <p:spPr>
          <a:xfrm>
            <a:off x="4293151" y="3067128"/>
            <a:ext cx="2967531" cy="371185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9A4F359-F486-47A6-8945-2E05D6A7D5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3491"/>
          <a:stretch/>
        </p:blipFill>
        <p:spPr>
          <a:xfrm>
            <a:off x="6876192" y="2293484"/>
            <a:ext cx="2959699" cy="4564516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E24301E-E5B2-42FB-BD47-5B97D5CFE5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9180"/>
          <a:stretch/>
        </p:blipFill>
        <p:spPr>
          <a:xfrm>
            <a:off x="9534170" y="3614618"/>
            <a:ext cx="2647595" cy="3243382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400B0938-C588-C11B-8588-124D00FCF858}"/>
              </a:ext>
            </a:extLst>
          </p:cNvPr>
          <p:cNvSpPr txBox="1"/>
          <p:nvPr/>
        </p:nvSpPr>
        <p:spPr>
          <a:xfrm>
            <a:off x="259315" y="1488415"/>
            <a:ext cx="4950570" cy="2470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indent="0">
              <a:lnSpc>
                <a:spcPct val="120000"/>
              </a:lnSpc>
              <a:buFontTx/>
              <a:buNone/>
              <a:defRPr sz="1800">
                <a:latin typeface="+mj-lt"/>
              </a:defRPr>
            </a:lvl1pPr>
            <a:lvl2pPr lvl="1">
              <a:defRPr>
                <a:latin typeface="+mj-lt"/>
              </a:defRPr>
            </a:lvl2pPr>
          </a:lstStyle>
          <a:p>
            <a:pPr marL="441722" indent="-171450">
              <a:spcAft>
                <a:spcPts val="1800"/>
              </a:spcAft>
              <a:buFont typeface="Wingdings" panose="05000000000000000000" pitchFamily="2" charset="2"/>
              <a:buChar char="ü"/>
              <a:tabLst>
                <a:tab pos="270272" algn="l"/>
              </a:tabLst>
            </a:pPr>
            <a:r>
              <a:rPr lang="pt-BR" sz="1600" dirty="0">
                <a:latin typeface="Myriad Pro" panose="020B0503030403020204" pitchFamily="34" charset="0"/>
              </a:rPr>
              <a:t>Fortalecimento do controle social</a:t>
            </a:r>
          </a:p>
          <a:p>
            <a:pPr marL="441722" indent="-171450">
              <a:spcAft>
                <a:spcPts val="1800"/>
              </a:spcAft>
              <a:buFont typeface="Wingdings" panose="05000000000000000000" pitchFamily="2" charset="2"/>
              <a:buChar char="ü"/>
              <a:tabLst>
                <a:tab pos="270272" algn="l"/>
              </a:tabLst>
            </a:pPr>
            <a:r>
              <a:rPr lang="pt-BR" sz="1600" dirty="0">
                <a:latin typeface="Myriad Pro" panose="020B0503030403020204" pitchFamily="34" charset="0"/>
              </a:rPr>
              <a:t>Apontamento das necessidades pelo cidadão</a:t>
            </a:r>
          </a:p>
          <a:p>
            <a:pPr marL="556022" indent="-285750">
              <a:spcAft>
                <a:spcPts val="1800"/>
              </a:spcAft>
              <a:buFont typeface="Wingdings" panose="05000000000000000000" pitchFamily="2" charset="2"/>
              <a:buChar char="ü"/>
              <a:tabLst>
                <a:tab pos="270272" algn="l"/>
              </a:tabLst>
            </a:pPr>
            <a:r>
              <a:rPr lang="pt-BR" sz="1600" dirty="0">
                <a:latin typeface="Myriad Pro" panose="020B0503030403020204" pitchFamily="34" charset="0"/>
              </a:rPr>
              <a:t>Possibilidade de denunciar irregularidades</a:t>
            </a:r>
          </a:p>
          <a:p>
            <a:pPr marL="556022" indent="-285750">
              <a:spcAft>
                <a:spcPts val="1800"/>
              </a:spcAft>
              <a:buFont typeface="Wingdings" panose="05000000000000000000" pitchFamily="2" charset="2"/>
              <a:buChar char="ü"/>
              <a:tabLst>
                <a:tab pos="270272" algn="l"/>
              </a:tabLst>
            </a:pPr>
            <a:r>
              <a:rPr lang="pt-BR" sz="1600" dirty="0">
                <a:latin typeface="Myriad Pro" panose="020B0503030403020204" pitchFamily="34" charset="0"/>
              </a:rPr>
              <a:t>Integridade das informações</a:t>
            </a:r>
          </a:p>
          <a:p>
            <a:pPr marL="556022" indent="-285750">
              <a:spcAft>
                <a:spcPts val="1800"/>
              </a:spcAft>
              <a:buFont typeface="Wingdings" panose="05000000000000000000" pitchFamily="2" charset="2"/>
              <a:buChar char="ü"/>
              <a:tabLst>
                <a:tab pos="270272" algn="l"/>
              </a:tabLst>
            </a:pPr>
            <a:r>
              <a:rPr lang="pt-BR" sz="1600" dirty="0">
                <a:latin typeface="Myriad Pro" panose="020B0503030403020204" pitchFamily="34" charset="0"/>
              </a:rPr>
              <a:t>Envia fotos </a:t>
            </a:r>
            <a:r>
              <a:rPr lang="pt-BR" sz="1600" dirty="0" err="1">
                <a:latin typeface="Myriad Pro" panose="020B0503030403020204" pitchFamily="34" charset="0"/>
              </a:rPr>
              <a:t>georeferrenciadas</a:t>
            </a:r>
            <a:endParaRPr lang="pt-BR" sz="1600" b="1" dirty="0">
              <a:latin typeface="Myriad Pro" panose="020B0503030403020204" pitchFamily="34" charset="0"/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4EC7D48D-5F45-22EF-CE4E-333560EBF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App Cidadãogov.br</a:t>
            </a:r>
          </a:p>
        </p:txBody>
      </p:sp>
    </p:spTree>
    <p:extLst>
      <p:ext uri="{BB962C8B-B14F-4D97-AF65-F5344CB8AC3E}">
        <p14:creationId xmlns:p14="http://schemas.microsoft.com/office/powerpoint/2010/main" val="1425471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461B09F7-0E71-4B14-9AD7-2D4BF00EE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998" y="2155321"/>
            <a:ext cx="2219774" cy="447450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D5C2226-CE61-4ACB-AA49-3E27D23A6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557" y="837960"/>
            <a:ext cx="1992042" cy="2474961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49228" y="1754221"/>
            <a:ext cx="4247723" cy="2231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indent="0">
              <a:lnSpc>
                <a:spcPct val="120000"/>
              </a:lnSpc>
              <a:buFontTx/>
              <a:buNone/>
              <a:defRPr sz="1800">
                <a:latin typeface="+mj-lt"/>
              </a:defRPr>
            </a:lvl1pPr>
            <a:lvl2pPr lvl="1">
              <a:defRPr>
                <a:latin typeface="+mj-lt"/>
              </a:defRPr>
            </a:lvl2pPr>
          </a:lstStyle>
          <a:p>
            <a:pPr marL="556022" indent="-285750">
              <a:spcAft>
                <a:spcPts val="1800"/>
              </a:spcAft>
              <a:buFont typeface="Wingdings" panose="05000000000000000000" pitchFamily="2" charset="2"/>
              <a:buChar char="ü"/>
              <a:tabLst>
                <a:tab pos="270272" algn="l"/>
              </a:tabLst>
            </a:pPr>
            <a:r>
              <a:rPr lang="pt-BR" sz="2000" b="1" dirty="0">
                <a:latin typeface="Myriad Pro" panose="020B0503030403020204" pitchFamily="34" charset="0"/>
              </a:rPr>
              <a:t>Grupos interativos</a:t>
            </a:r>
          </a:p>
          <a:p>
            <a:pPr marL="556022" indent="-285750">
              <a:spcAft>
                <a:spcPts val="1800"/>
              </a:spcAft>
              <a:buFont typeface="Wingdings" panose="05000000000000000000" pitchFamily="2" charset="2"/>
              <a:buChar char="ü"/>
              <a:tabLst>
                <a:tab pos="270272" algn="l"/>
              </a:tabLst>
            </a:pPr>
            <a:r>
              <a:rPr lang="pt-BR" sz="2000" b="1" dirty="0">
                <a:latin typeface="Myriad Pro" panose="020B0503030403020204" pitchFamily="34" charset="0"/>
              </a:rPr>
              <a:t>Integração ao Fala Br (CGU)</a:t>
            </a:r>
          </a:p>
          <a:p>
            <a:pPr marL="556022" indent="-285750">
              <a:spcAft>
                <a:spcPts val="1800"/>
              </a:spcAft>
              <a:buFont typeface="Wingdings" panose="05000000000000000000" pitchFamily="2" charset="2"/>
              <a:buChar char="ü"/>
              <a:tabLst>
                <a:tab pos="270272" algn="l"/>
              </a:tabLst>
            </a:pPr>
            <a:r>
              <a:rPr lang="pt-BR" sz="2000" b="1" dirty="0" err="1">
                <a:latin typeface="Myriad Pro" panose="020B0503030403020204" pitchFamily="34" charset="0"/>
              </a:rPr>
              <a:t>Pushes</a:t>
            </a:r>
            <a:r>
              <a:rPr lang="pt-BR" sz="2000" b="1" dirty="0">
                <a:latin typeface="Myriad Pro" panose="020B0503030403020204" pitchFamily="34" charset="0"/>
              </a:rPr>
              <a:t> automáticos</a:t>
            </a:r>
          </a:p>
          <a:p>
            <a:pPr marL="556022" indent="-285750">
              <a:spcAft>
                <a:spcPts val="1800"/>
              </a:spcAft>
              <a:buFont typeface="Wingdings" panose="05000000000000000000" pitchFamily="2" charset="2"/>
              <a:buChar char="ü"/>
              <a:tabLst>
                <a:tab pos="270272" algn="l"/>
              </a:tabLst>
            </a:pPr>
            <a:r>
              <a:rPr lang="pt-BR" sz="2000" b="1" dirty="0">
                <a:latin typeface="Myriad Pro" panose="020B0503030403020204" pitchFamily="34" charset="0"/>
              </a:rPr>
              <a:t>Autenticação </a:t>
            </a:r>
            <a:r>
              <a:rPr lang="pt-BR" sz="2000" b="1" dirty="0" err="1">
                <a:latin typeface="Myriad Pro" panose="020B0503030403020204" pitchFamily="34" charset="0"/>
              </a:rPr>
              <a:t>Gov.Br</a:t>
            </a:r>
            <a:endParaRPr lang="pt-BR" sz="2000" b="1" dirty="0">
              <a:latin typeface="Myriad Pro" panose="020B0503030403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8209CBF-9A00-4B15-BF00-2655491A46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315"/>
          <a:stretch/>
        </p:blipFill>
        <p:spPr>
          <a:xfrm>
            <a:off x="7024839" y="2677002"/>
            <a:ext cx="3417478" cy="4443406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C33573AF-E8FB-491F-85E8-7BB506C63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9098" y="1284487"/>
            <a:ext cx="2221499" cy="447450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38AA83F-0360-4CB4-A721-44D013C3CB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534"/>
          <a:stretch/>
        </p:blipFill>
        <p:spPr>
          <a:xfrm>
            <a:off x="3939339" y="3464481"/>
            <a:ext cx="3417479" cy="3620122"/>
          </a:xfrm>
          <a:prstGeom prst="rect">
            <a:avLst/>
          </a:prstGeom>
        </p:spPr>
      </p:pic>
      <p:pic>
        <p:nvPicPr>
          <p:cNvPr id="3" name="Imagem 10">
            <a:extLst>
              <a:ext uri="{FF2B5EF4-FFF2-40B4-BE49-F238E27FC236}">
                <a16:creationId xmlns:a16="http://schemas.microsoft.com/office/drawing/2014/main" id="{89A4467B-CA2B-BEED-D71E-D27B0D2E8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9834" y="233087"/>
            <a:ext cx="1260000" cy="1260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395A6FA-09FC-CEDE-C200-2680E31FB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App Cidadãogov.br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9E2F54F-6499-7C15-DDED-AC611519D8D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4280"/>
          <a:stretch/>
        </p:blipFill>
        <p:spPr>
          <a:xfrm>
            <a:off x="0" y="4392575"/>
            <a:ext cx="2724364" cy="23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85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76CCDFF-A217-4B5C-913D-08FCA1A3E5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291" y="4276800"/>
            <a:ext cx="1316188" cy="1865601"/>
          </a:xfrm>
          <a:prstGeom prst="rect">
            <a:avLst/>
          </a:prstGeom>
        </p:spPr>
      </p:pic>
      <p:pic>
        <p:nvPicPr>
          <p:cNvPr id="15" name="Imagem 14" descr="Ícone&#10;&#10;Descrição gerada automaticamente">
            <a:extLst>
              <a:ext uri="{FF2B5EF4-FFF2-40B4-BE49-F238E27FC236}">
                <a16:creationId xmlns:a16="http://schemas.microsoft.com/office/drawing/2014/main" id="{4BE00598-CAA0-485C-925D-F13F3B27C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342" y="849830"/>
            <a:ext cx="1167861" cy="1090514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2089A8A-7EDE-4893-B02C-E6783CB1D74A}"/>
              </a:ext>
            </a:extLst>
          </p:cNvPr>
          <p:cNvSpPr txBox="1"/>
          <p:nvPr/>
        </p:nvSpPr>
        <p:spPr>
          <a:xfrm>
            <a:off x="838804" y="1479428"/>
            <a:ext cx="525719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400" b="1" dirty="0">
                <a:ea typeface="+mn-lt"/>
                <a:cs typeface="+mn-lt"/>
              </a:rPr>
              <a:t>www.gov.br/transferegov</a:t>
            </a:r>
            <a:endParaRPr lang="pt-BR" b="1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4A3F82D-0ABF-468D-A276-5DEE7CB0687E}"/>
              </a:ext>
            </a:extLst>
          </p:cNvPr>
          <p:cNvSpPr txBox="1"/>
          <p:nvPr/>
        </p:nvSpPr>
        <p:spPr>
          <a:xfrm>
            <a:off x="9681914" y="5209600"/>
            <a:ext cx="1941365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ISIS</a:t>
            </a:r>
          </a:p>
          <a:p>
            <a:r>
              <a:rPr lang="pt-BR" dirty="0"/>
              <a:t>Assistente virtual</a:t>
            </a:r>
            <a:endParaRPr lang="pt-BR" dirty="0">
              <a:cs typeface="Calibri"/>
            </a:endParaRPr>
          </a:p>
          <a:p>
            <a:r>
              <a:rPr lang="pt-BR" dirty="0"/>
              <a:t>do Transferegov.br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6C18E4D-58CE-4B14-8AEE-43DE611B9FB8}"/>
              </a:ext>
            </a:extLst>
          </p:cNvPr>
          <p:cNvSpPr txBox="1"/>
          <p:nvPr/>
        </p:nvSpPr>
        <p:spPr>
          <a:xfrm>
            <a:off x="14485452" y="5209600"/>
            <a:ext cx="1421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err="1"/>
              <a:t>Chatbot</a:t>
            </a:r>
            <a:endParaRPr lang="pt-BR"/>
          </a:p>
          <a:p>
            <a:r>
              <a:rPr lang="pt-BR"/>
              <a:t>via </a:t>
            </a:r>
            <a:r>
              <a:rPr lang="pt-BR" err="1"/>
              <a:t>whatsapp</a:t>
            </a:r>
            <a:endParaRPr lang="pt-BR"/>
          </a:p>
        </p:txBody>
      </p:sp>
      <p:pic>
        <p:nvPicPr>
          <p:cNvPr id="2" name="Imagem 7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A4A7D2F-3897-45A1-849F-EC1DF2BEB2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58" r="18682"/>
          <a:stretch/>
        </p:blipFill>
        <p:spPr>
          <a:xfrm>
            <a:off x="358175" y="2055161"/>
            <a:ext cx="7051288" cy="4316020"/>
          </a:xfrm>
          <a:prstGeom prst="rect">
            <a:avLst/>
          </a:prstGeom>
        </p:spPr>
      </p:pic>
      <p:pic>
        <p:nvPicPr>
          <p:cNvPr id="13" name="Imagem 12" descr="Logotipo, Ícone&#10;&#10;Descrição gerada automaticamente">
            <a:extLst>
              <a:ext uri="{FF2B5EF4-FFF2-40B4-BE49-F238E27FC236}">
                <a16:creationId xmlns:a16="http://schemas.microsoft.com/office/drawing/2014/main" id="{A29BC33F-0403-451F-B4E8-0C0F98DF4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959" y="3310289"/>
            <a:ext cx="991505" cy="930094"/>
          </a:xfrm>
          <a:prstGeom prst="rect">
            <a:avLst/>
          </a:prstGeom>
        </p:spPr>
      </p:pic>
      <p:pic>
        <p:nvPicPr>
          <p:cNvPr id="9" name="Imagem 9" descr="Texto&#10;&#10;Descrição gerada automaticamente">
            <a:extLst>
              <a:ext uri="{FF2B5EF4-FFF2-40B4-BE49-F238E27FC236}">
                <a16:creationId xmlns:a16="http://schemas.microsoft.com/office/drawing/2014/main" id="{06275CFD-0426-0A83-5D0D-8E399FAB4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3120" y="2237521"/>
            <a:ext cx="3636167" cy="1288689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A65D575B-78B6-F62C-EFB3-67C3E3C0E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Myriad Pro"/>
                <a:cs typeface="Segoe UI"/>
              </a:rPr>
              <a:t>Meios de comunicação</a:t>
            </a:r>
          </a:p>
        </p:txBody>
      </p:sp>
    </p:spTree>
    <p:extLst>
      <p:ext uri="{BB962C8B-B14F-4D97-AF65-F5344CB8AC3E}">
        <p14:creationId xmlns:p14="http://schemas.microsoft.com/office/powerpoint/2010/main" val="3335469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5800" y="2399110"/>
            <a:ext cx="8280400" cy="2059781"/>
          </a:xfrm>
        </p:spPr>
        <p:txBody>
          <a:bodyPr>
            <a:normAutofit/>
          </a:bodyPr>
          <a:lstStyle/>
          <a:p>
            <a:r>
              <a:rPr lang="pt-BR" sz="1800" dirty="0">
                <a:cs typeface="Segoe UI"/>
              </a:rPr>
              <a:t>Diretoria de Transferências e Parcerias da União</a:t>
            </a:r>
            <a:br>
              <a:rPr lang="pt-BR" sz="1800" dirty="0"/>
            </a:br>
            <a:r>
              <a:rPr lang="pt-BR" sz="1800" dirty="0">
                <a:cs typeface="Segoe UI"/>
              </a:rPr>
              <a:t>Secretaria de Gestão e Inovação</a:t>
            </a:r>
            <a:br>
              <a:rPr lang="pt-BR" sz="1800" dirty="0"/>
            </a:br>
            <a:r>
              <a:rPr lang="pt-BR" sz="1800" dirty="0">
                <a:cs typeface="Segoe UI"/>
              </a:rPr>
              <a:t>MINISTÉRIO DA GESTÃO E INOVAÇÃO EM SERVIÇOS PÚBLICOS</a:t>
            </a:r>
            <a:endParaRPr lang="pt-BR" sz="1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B3AE793-83D4-4CE2-A344-0151DE1F18E1}"/>
              </a:ext>
            </a:extLst>
          </p:cNvPr>
          <p:cNvSpPr txBox="1"/>
          <p:nvPr/>
        </p:nvSpPr>
        <p:spPr>
          <a:xfrm>
            <a:off x="4721322" y="1603959"/>
            <a:ext cx="2749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Obrigada!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D36E7A8-7ED3-425F-B8DF-788FBA02BF0E}"/>
              </a:ext>
            </a:extLst>
          </p:cNvPr>
          <p:cNvSpPr txBox="1"/>
          <p:nvPr/>
        </p:nvSpPr>
        <p:spPr>
          <a:xfrm>
            <a:off x="3214314" y="2530787"/>
            <a:ext cx="5763373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t-BR" sz="3200" dirty="0"/>
              <a:t>redemaisbrasil@economia.gov.br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F35498D-AFB8-4317-9EF6-0E482DB0A55C}"/>
              </a:ext>
            </a:extLst>
          </p:cNvPr>
          <p:cNvSpPr txBox="1">
            <a:spLocks/>
          </p:cNvSpPr>
          <p:nvPr/>
        </p:nvSpPr>
        <p:spPr>
          <a:xfrm>
            <a:off x="1981200" y="4609918"/>
            <a:ext cx="8229600" cy="64412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457200" rtl="0" eaLnBrk="1" latinLnBrk="0" hangingPunct="1">
              <a:lnSpc>
                <a:spcPts val="24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b="0" dirty="0">
                <a:ea typeface="+mj-lt"/>
                <a:cs typeface="+mj-lt"/>
                <a:hlinkClick r:id="rId2"/>
              </a:rPr>
              <a:t>gov.br/transferegov</a:t>
            </a:r>
            <a:endParaRPr lang="pt-BR" dirty="0">
              <a:ea typeface="+mj-lt"/>
            </a:endParaRPr>
          </a:p>
          <a:p>
            <a:endParaRPr lang="pt-BR" b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042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utoShape 2">
            <a:extLst>
              <a:ext uri="{FF2B5EF4-FFF2-40B4-BE49-F238E27FC236}">
                <a16:creationId xmlns:a16="http://schemas.microsoft.com/office/drawing/2014/main" id="{A4953F00-E916-44C1-DE8F-95DF8872ABD7}"/>
              </a:ext>
            </a:extLst>
          </p:cNvPr>
          <p:cNvSpPr/>
          <p:nvPr/>
        </p:nvSpPr>
        <p:spPr>
          <a:xfrm>
            <a:off x="9283400" y="0"/>
            <a:ext cx="2375366" cy="6858000"/>
          </a:xfrm>
          <a:prstGeom prst="rect">
            <a:avLst/>
          </a:prstGeom>
          <a:solidFill>
            <a:srgbClr val="FFCF00"/>
          </a:solidFill>
        </p:spPr>
      </p:sp>
      <p:pic>
        <p:nvPicPr>
          <p:cNvPr id="41" name="Imagem 40" descr="Uma imagem contendo Gráfico de pizza&#10;&#10;Descrição gerada automaticamente">
            <a:extLst>
              <a:ext uri="{FF2B5EF4-FFF2-40B4-BE49-F238E27FC236}">
                <a16:creationId xmlns:a16="http://schemas.microsoft.com/office/drawing/2014/main" id="{A36A130D-58B5-FA20-FE75-43AAF84F9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9650" y="412752"/>
            <a:ext cx="6108697" cy="6096000"/>
          </a:xfrm>
          <a:prstGeom prst="flowChartConnector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11798923" y="0"/>
            <a:ext cx="393077" cy="6858000"/>
          </a:xfrm>
          <a:prstGeom prst="rect">
            <a:avLst/>
          </a:prstGeom>
          <a:solidFill>
            <a:srgbClr val="173DFF"/>
          </a:solidFill>
        </p:spPr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580992" y="2992454"/>
            <a:ext cx="2375493" cy="4827596"/>
            <a:chOff x="0" y="0"/>
            <a:chExt cx="5001260" cy="101638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3"/>
              <a:stretch>
                <a:fillRect l="-45" r="-45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4"/>
              <a:stretch>
                <a:fillRect l="-15101" r="-15101"/>
              </a:stretch>
            </a:blipFill>
          </p:spPr>
        </p:sp>
      </p:grpSp>
      <p:sp>
        <p:nvSpPr>
          <p:cNvPr id="26" name="TextBox 26"/>
          <p:cNvSpPr txBox="1"/>
          <p:nvPr/>
        </p:nvSpPr>
        <p:spPr>
          <a:xfrm>
            <a:off x="765713" y="3649557"/>
            <a:ext cx="3661324" cy="1037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500" b="1" dirty="0" err="1">
                <a:solidFill>
                  <a:srgbClr val="010101"/>
                </a:solidFill>
                <a:latin typeface="Myriad Pro" panose="020B0503030403020204" pitchFamily="34" charset="0"/>
              </a:rPr>
              <a:t>Aplicativo</a:t>
            </a:r>
            <a:endParaRPr lang="en-US" sz="4500" b="1" dirty="0">
              <a:solidFill>
                <a:srgbClr val="010101"/>
              </a:solidFill>
              <a:latin typeface="Myriad Pro" panose="020B0503030403020204" pitchFamily="34" charset="0"/>
            </a:endParaRPr>
          </a:p>
          <a:p>
            <a:pPr algn="ctr">
              <a:lnSpc>
                <a:spcPts val="4000"/>
              </a:lnSpc>
            </a:pPr>
            <a:r>
              <a:rPr lang="en-US" sz="4500" b="1" dirty="0">
                <a:solidFill>
                  <a:srgbClr val="0070C0"/>
                </a:solidFill>
                <a:latin typeface="Myriad Pro" panose="020B0503030403020204" pitchFamily="34" charset="0"/>
              </a:rPr>
              <a:t>Gestorgov.br</a:t>
            </a:r>
          </a:p>
        </p:txBody>
      </p:sp>
      <p:grpSp>
        <p:nvGrpSpPr>
          <p:cNvPr id="29" name="Group 15">
            <a:extLst>
              <a:ext uri="{FF2B5EF4-FFF2-40B4-BE49-F238E27FC236}">
                <a16:creationId xmlns:a16="http://schemas.microsoft.com/office/drawing/2014/main" id="{9AEE230B-3405-5FD7-A0C4-9FF634F543E0}"/>
              </a:ext>
            </a:extLst>
          </p:cNvPr>
          <p:cNvGrpSpPr>
            <a:grpSpLocks noChangeAspect="1"/>
          </p:cNvGrpSpPr>
          <p:nvPr/>
        </p:nvGrpSpPr>
        <p:grpSpPr>
          <a:xfrm>
            <a:off x="9580992" y="-1918441"/>
            <a:ext cx="2375493" cy="4827596"/>
            <a:chOff x="0" y="0"/>
            <a:chExt cx="5001260" cy="10163810"/>
          </a:xfrm>
        </p:grpSpPr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52284DA4-0CB6-AF59-80CE-22DADA84BD13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3"/>
              <a:stretch>
                <a:fillRect l="-45" r="-45"/>
              </a:stretch>
            </a:blipFill>
          </p:spPr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0C4555A1-0ECA-6708-2F48-999494B2B5EF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4"/>
              <a:stretch>
                <a:fillRect l="-15101" r="-15101"/>
              </a:stretch>
            </a:blipFill>
          </p:spPr>
        </p:sp>
      </p:grpSp>
      <p:grpSp>
        <p:nvGrpSpPr>
          <p:cNvPr id="35" name="Group 15">
            <a:extLst>
              <a:ext uri="{FF2B5EF4-FFF2-40B4-BE49-F238E27FC236}">
                <a16:creationId xmlns:a16="http://schemas.microsoft.com/office/drawing/2014/main" id="{16D1A7B9-FFE6-E43A-E450-F79C4A7B6EF3}"/>
              </a:ext>
            </a:extLst>
          </p:cNvPr>
          <p:cNvGrpSpPr>
            <a:grpSpLocks noChangeAspect="1"/>
          </p:cNvGrpSpPr>
          <p:nvPr/>
        </p:nvGrpSpPr>
        <p:grpSpPr>
          <a:xfrm>
            <a:off x="7029834" y="-826343"/>
            <a:ext cx="2375493" cy="4827596"/>
            <a:chOff x="0" y="0"/>
            <a:chExt cx="5001260" cy="10163810"/>
          </a:xfrm>
        </p:grpSpPr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C15C10CF-DB39-0727-A53A-23B109E405C8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3"/>
              <a:stretch>
                <a:fillRect l="-45" r="-45"/>
              </a:stretch>
            </a:blipFill>
          </p:spPr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B3FFBDCC-20A4-C13B-26D4-B48339331E8F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4"/>
              <a:stretch>
                <a:fillRect l="-15101" r="-15101"/>
              </a:stretch>
            </a:blipFill>
          </p:spPr>
        </p:sp>
      </p:grpSp>
      <p:grpSp>
        <p:nvGrpSpPr>
          <p:cNvPr id="38" name="Group 15">
            <a:extLst>
              <a:ext uri="{FF2B5EF4-FFF2-40B4-BE49-F238E27FC236}">
                <a16:creationId xmlns:a16="http://schemas.microsoft.com/office/drawing/2014/main" id="{60D02420-E6E0-F2B7-2F2D-329441CDC43A}"/>
              </a:ext>
            </a:extLst>
          </p:cNvPr>
          <p:cNvGrpSpPr>
            <a:grpSpLocks noChangeAspect="1"/>
          </p:cNvGrpSpPr>
          <p:nvPr/>
        </p:nvGrpSpPr>
        <p:grpSpPr>
          <a:xfrm>
            <a:off x="7029834" y="4122571"/>
            <a:ext cx="2375493" cy="4827596"/>
            <a:chOff x="0" y="0"/>
            <a:chExt cx="5001260" cy="10163810"/>
          </a:xfrm>
        </p:grpSpPr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FCB3F2C2-3F9B-6134-2E3E-5FF56CF1EEA7}"/>
                </a:ext>
              </a:extLst>
            </p:cNvPr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3"/>
              <a:stretch>
                <a:fillRect l="-45" r="-45"/>
              </a:stretch>
            </a:blipFill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F74910D0-081F-F33B-BA5C-397DD8AB4ED5}"/>
                </a:ext>
              </a:extLst>
            </p:cNvPr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4"/>
              <a:stretch>
                <a:fillRect l="-15101" r="-15101"/>
              </a:stretch>
            </a:blipFill>
          </p:spPr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D168DDFD-255F-19F1-D2B7-C6340D01A7C5}"/>
              </a:ext>
            </a:extLst>
          </p:cNvPr>
          <p:cNvGrpSpPr/>
          <p:nvPr/>
        </p:nvGrpSpPr>
        <p:grpSpPr>
          <a:xfrm>
            <a:off x="1426375" y="1269000"/>
            <a:ext cx="2340000" cy="2160000"/>
            <a:chOff x="1499950" y="504185"/>
            <a:chExt cx="2340000" cy="2160000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DB20E971-2833-2BB8-8E77-CAAC779F8DD6}"/>
                </a:ext>
              </a:extLst>
            </p:cNvPr>
            <p:cNvSpPr/>
            <p:nvPr/>
          </p:nvSpPr>
          <p:spPr>
            <a:xfrm>
              <a:off x="1499950" y="504185"/>
              <a:ext cx="2340000" cy="2160000"/>
            </a:xfrm>
            <a:prstGeom prst="roundRect">
              <a:avLst/>
            </a:prstGeom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5" name="Imagem 6" descr="Uma imagem contendo Código QR&#10;&#10;Descrição gerada automaticamente">
              <a:extLst>
                <a:ext uri="{FF2B5EF4-FFF2-40B4-BE49-F238E27FC236}">
                  <a16:creationId xmlns:a16="http://schemas.microsoft.com/office/drawing/2014/main" id="{20F22998-AA9B-285C-D2AF-8FD1C929C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9950" y="504185"/>
              <a:ext cx="2160000" cy="216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3" r="15603" b="10289"/>
          <a:stretch/>
        </p:blipFill>
        <p:spPr bwMode="auto">
          <a:xfrm>
            <a:off x="1311359" y="2549246"/>
            <a:ext cx="3956690" cy="370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DB8837F7-E549-F47F-C1AB-246B3705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App Gestorgov.br: objetivo principal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8F66125-650C-D0FC-19E0-0F284DF7ED69}"/>
              </a:ext>
            </a:extLst>
          </p:cNvPr>
          <p:cNvSpPr/>
          <p:nvPr/>
        </p:nvSpPr>
        <p:spPr>
          <a:xfrm>
            <a:off x="177389" y="1383663"/>
            <a:ext cx="7913665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612775" indent="-342900">
              <a:buFont typeface="Wingdings" panose="05000000000000000000" pitchFamily="2" charset="2"/>
              <a:buChar char="ü"/>
              <a:tabLst>
                <a:tab pos="270272" algn="l"/>
              </a:tabLst>
            </a:pPr>
            <a:r>
              <a:rPr lang="pt-BR" sz="2000" b="0" i="0" dirty="0">
                <a:solidFill>
                  <a:srgbClr val="000000"/>
                </a:solidFill>
                <a:effectLst/>
                <a:latin typeface="Myriad Pro"/>
              </a:rPr>
              <a:t>Apoiar gestores </a:t>
            </a:r>
            <a:r>
              <a:rPr lang="pt-BR" sz="2000" dirty="0">
                <a:solidFill>
                  <a:srgbClr val="000000"/>
                </a:solidFill>
                <a:latin typeface="Myriad Pro"/>
              </a:rPr>
              <a:t>no acompanhamento das 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Myriad Pro"/>
              </a:rPr>
              <a:t>transfe­rências de recursos operacionalizadas por meio do Transferegov.br.</a:t>
            </a:r>
            <a:r>
              <a:rPr lang="pt-BR" sz="2000" dirty="0">
                <a:solidFill>
                  <a:srgbClr val="000000"/>
                </a:solidFill>
                <a:latin typeface="Myriad Pro"/>
              </a:rPr>
              <a:t> </a:t>
            </a:r>
            <a:endParaRPr lang="pt-BR"/>
          </a:p>
        </p:txBody>
      </p:sp>
      <p:pic>
        <p:nvPicPr>
          <p:cNvPr id="5" name="Imagem 4" descr="Logotipo&#10;&#10;Descrição gerada automaticamente com confiança média">
            <a:extLst>
              <a:ext uri="{FF2B5EF4-FFF2-40B4-BE49-F238E27FC236}">
                <a16:creationId xmlns:a16="http://schemas.microsoft.com/office/drawing/2014/main" id="{C9CA2E00-474B-FFB5-D692-B7F70FE80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3400" y="266063"/>
            <a:ext cx="1117600" cy="1117600"/>
          </a:xfrm>
          <a:prstGeom prst="rect">
            <a:avLst/>
          </a:pr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7A0556FE-78FD-BF21-8E3A-E79A710B1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00" y="2775139"/>
            <a:ext cx="3782042" cy="130772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C6AB532-7E72-9890-9405-1717A6878614}"/>
              </a:ext>
            </a:extLst>
          </p:cNvPr>
          <p:cNvSpPr txBox="1"/>
          <p:nvPr/>
        </p:nvSpPr>
        <p:spPr>
          <a:xfrm>
            <a:off x="6362700" y="4650085"/>
            <a:ext cx="53721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100" b="1" i="0" dirty="0" err="1">
                <a:solidFill>
                  <a:srgbClr val="000000"/>
                </a:solidFill>
                <a:effectLst/>
                <a:latin typeface="Myriad Pro" panose="020B0503030403020204" pitchFamily="34" charset="0"/>
              </a:rPr>
              <a:t>Públic﻿o-alvo</a:t>
            </a:r>
            <a:r>
              <a:rPr lang="pt-BR" sz="2100" b="1" i="0" dirty="0">
                <a:solidFill>
                  <a:srgbClr val="000000"/>
                </a:solidFill>
                <a:effectLst/>
                <a:latin typeface="Myriad Pro" panose="020B0503030403020204" pitchFamily="34" charset="0"/>
              </a:rPr>
              <a:t>:</a:t>
            </a:r>
            <a:endParaRPr lang="pt-BR" sz="2100" b="1" dirty="0">
              <a:solidFill>
                <a:srgbClr val="004AAD"/>
              </a:solidFill>
              <a:effectLst/>
              <a:latin typeface="Myriad Pro" panose="020B05030304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100" b="1" i="0" dirty="0">
                <a:solidFill>
                  <a:srgbClr val="004AAD"/>
                </a:solidFill>
                <a:effectLst/>
                <a:latin typeface="Myriad Pro" panose="020B0503030403020204" pitchFamily="34" charset="0"/>
              </a:rPr>
              <a:t>Gestores públicos dos Estados, do Distrito Federal e dos Municípios.</a:t>
            </a:r>
            <a:endParaRPr lang="pt-BR" sz="2100" b="1" dirty="0">
              <a:solidFill>
                <a:srgbClr val="000000"/>
              </a:solidFill>
              <a:effectLst/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175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9144087" y="128232"/>
            <a:ext cx="2845048" cy="5698931"/>
            <a:chOff x="4131566" y="0"/>
            <a:chExt cx="2845048" cy="5698931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" b="99646" l="1573" r="99551">
                          <a14:foregroundMark x1="28764" y1="20425" x2="28764" y2="20425"/>
                          <a14:foregroundMark x1="28090" y1="7084" x2="28090" y2="7084"/>
                          <a14:foregroundMark x1="20674" y1="32704" x2="20674" y2="32704"/>
                          <a14:foregroundMark x1="6292" y1="78040" x2="6292" y2="78040"/>
                          <a14:foregroundMark x1="94382" y1="81346" x2="94382" y2="81346"/>
                          <a14:backgroundMark x1="3820" y1="1417" x2="3820" y2="1417"/>
                          <a14:backgroundMark x1="6742" y1="1299" x2="6742" y2="1299"/>
                          <a14:backgroundMark x1="3596" y1="2597" x2="3596" y2="2597"/>
                          <a14:backgroundMark x1="5393" y1="98701" x2="5393" y2="98701"/>
                          <a14:backgroundMark x1="93258" y1="98347" x2="93258" y2="98347"/>
                          <a14:backgroundMark x1="99101" y1="3542" x2="99101" y2="35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8" r="2365"/>
            <a:stretch/>
          </p:blipFill>
          <p:spPr>
            <a:xfrm>
              <a:off x="4131566" y="0"/>
              <a:ext cx="2845048" cy="56989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5"/>
            <a:srcRect t="4452" b="8146"/>
            <a:stretch/>
          </p:blipFill>
          <p:spPr>
            <a:xfrm>
              <a:off x="4319790" y="497371"/>
              <a:ext cx="2449757" cy="4758120"/>
            </a:xfrm>
            <a:prstGeom prst="rect">
              <a:avLst/>
            </a:prstGeom>
          </p:spPr>
        </p:pic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DB8837F7-E549-F47F-C1AB-246B3705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App Gestorgov.br: benefícios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8F66125-650C-D0FC-19E0-0F284DF7ED69}"/>
              </a:ext>
            </a:extLst>
          </p:cNvPr>
          <p:cNvSpPr/>
          <p:nvPr/>
        </p:nvSpPr>
        <p:spPr>
          <a:xfrm>
            <a:off x="523635" y="1590691"/>
            <a:ext cx="4626371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00000"/>
                </a:solidFill>
                <a:effectLst/>
                <a:latin typeface="Myriad Pro" panose="020B0503030403020204" pitchFamily="34" charset="0"/>
              </a:rPr>
              <a:t>Informações sobre programas, propostas e instrumentos celebrados de forma mais intuitiva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Myriad Pro" panose="020B0503030403020204" pitchFamily="34" charset="0"/>
              </a:rPr>
              <a:t>Monitoramento digital das políticas públicas</a:t>
            </a:r>
            <a:endParaRPr lang="pt-BR" sz="2000" dirty="0">
              <a:solidFill>
                <a:srgbClr val="000000"/>
              </a:solidFill>
              <a:effectLst/>
              <a:latin typeface="Myriad Pro" panose="020B0503030403020204" pitchFamily="34" charset="0"/>
            </a:endParaRP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Myriad Pro" panose="020B0503030403020204" pitchFamily="34" charset="0"/>
              </a:rPr>
              <a:t>Otimização dos gastos de recursos públicos</a:t>
            </a:r>
            <a:endParaRPr lang="pt-BR" sz="2000" dirty="0">
              <a:solidFill>
                <a:srgbClr val="000000"/>
              </a:solidFill>
              <a:effectLst/>
              <a:latin typeface="Myriad Pro" panose="020B0503030403020204" pitchFamily="34" charset="0"/>
            </a:endParaRP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Myriad Pro" panose="020B0503030403020204" pitchFamily="34" charset="0"/>
              </a:rPr>
              <a:t>Integridade das informações</a:t>
            </a:r>
            <a:endParaRPr lang="pt-BR" sz="2000" dirty="0">
              <a:solidFill>
                <a:srgbClr val="000000"/>
              </a:solidFill>
              <a:effectLst/>
              <a:latin typeface="Myriad Pro" panose="020B0503030403020204" pitchFamily="34" charset="0"/>
            </a:endParaRP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Myriad Pro" panose="020B0503030403020204" pitchFamily="34" charset="0"/>
              </a:rPr>
              <a:t>Georreferenciamento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pt-BR" sz="2000" b="1" dirty="0">
                <a:solidFill>
                  <a:srgbClr val="1A1E2A"/>
                </a:solidFill>
                <a:latin typeface="Myriad Pro" panose="020B0503030403020204" pitchFamily="34" charset="0"/>
              </a:rPr>
              <a:t>Maior nível de acesso para usuários cadastrados no Transferegov.br</a:t>
            </a:r>
            <a:endParaRPr lang="pt-BR" sz="2000" dirty="0">
              <a:solidFill>
                <a:srgbClr val="1A1E2A"/>
              </a:solidFill>
              <a:latin typeface="Myriad Pro" panose="020B0503030403020204" pitchFamily="34" charset="0"/>
            </a:endParaRPr>
          </a:p>
        </p:txBody>
      </p:sp>
      <p:grpSp>
        <p:nvGrpSpPr>
          <p:cNvPr id="20" name="Grupo 3">
            <a:extLst>
              <a:ext uri="{FF2B5EF4-FFF2-40B4-BE49-F238E27FC236}">
                <a16:creationId xmlns:a16="http://schemas.microsoft.com/office/drawing/2014/main" id="{3430BBDB-8681-90AC-DF9A-CA1E8738AF11}"/>
              </a:ext>
            </a:extLst>
          </p:cNvPr>
          <p:cNvGrpSpPr/>
          <p:nvPr/>
        </p:nvGrpSpPr>
        <p:grpSpPr>
          <a:xfrm>
            <a:off x="5556741" y="2660936"/>
            <a:ext cx="2845048" cy="5698931"/>
            <a:chOff x="4131566" y="0"/>
            <a:chExt cx="2845048" cy="5698931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80A70273-D3D6-5F86-4CAD-FAD204F65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" b="99646" l="1573" r="99551">
                          <a14:foregroundMark x1="28764" y1="20425" x2="28764" y2="20425"/>
                          <a14:foregroundMark x1="28090" y1="7084" x2="28090" y2="7084"/>
                          <a14:foregroundMark x1="20674" y1="32704" x2="20674" y2="32704"/>
                          <a14:foregroundMark x1="6292" y1="78040" x2="6292" y2="78040"/>
                          <a14:foregroundMark x1="94382" y1="81346" x2="94382" y2="81346"/>
                          <a14:backgroundMark x1="3820" y1="1417" x2="3820" y2="1417"/>
                          <a14:backgroundMark x1="6742" y1="1299" x2="6742" y2="1299"/>
                          <a14:backgroundMark x1="3596" y1="2597" x2="3596" y2="2597"/>
                          <a14:backgroundMark x1="5393" y1="98701" x2="5393" y2="98701"/>
                          <a14:backgroundMark x1="93258" y1="98347" x2="93258" y2="98347"/>
                          <a14:backgroundMark x1="99101" y1="3542" x2="99101" y2="35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8" r="2365"/>
            <a:stretch/>
          </p:blipFill>
          <p:spPr>
            <a:xfrm>
              <a:off x="4131566" y="0"/>
              <a:ext cx="2845048" cy="56989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CEF9AB98-40F4-DF2D-5CF5-26A8BC621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385" t="6795" r="385" b="5803"/>
            <a:stretch/>
          </p:blipFill>
          <p:spPr>
            <a:xfrm>
              <a:off x="4319790" y="497371"/>
              <a:ext cx="2449757" cy="4758120"/>
            </a:xfrm>
            <a:prstGeom prst="rect">
              <a:avLst/>
            </a:prstGeom>
          </p:spPr>
        </p:pic>
      </p:grpSp>
      <p:grpSp>
        <p:nvGrpSpPr>
          <p:cNvPr id="23" name="Grupo 3">
            <a:extLst>
              <a:ext uri="{FF2B5EF4-FFF2-40B4-BE49-F238E27FC236}">
                <a16:creationId xmlns:a16="http://schemas.microsoft.com/office/drawing/2014/main" id="{FA45B7EE-0785-11BA-5342-8D2F26B85ACA}"/>
              </a:ext>
            </a:extLst>
          </p:cNvPr>
          <p:cNvGrpSpPr/>
          <p:nvPr/>
        </p:nvGrpSpPr>
        <p:grpSpPr>
          <a:xfrm>
            <a:off x="7314828" y="967237"/>
            <a:ext cx="2845048" cy="5698931"/>
            <a:chOff x="4131566" y="0"/>
            <a:chExt cx="2845048" cy="5698931"/>
          </a:xfrm>
        </p:grpSpPr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89CAA1BD-FB18-1669-FE15-96EBA3801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6" b="99646" l="1573" r="99551">
                          <a14:foregroundMark x1="28764" y1="20425" x2="28764" y2="20425"/>
                          <a14:foregroundMark x1="28090" y1="7084" x2="28090" y2="7084"/>
                          <a14:foregroundMark x1="20674" y1="32704" x2="20674" y2="32704"/>
                          <a14:foregroundMark x1="6292" y1="78040" x2="6292" y2="78040"/>
                          <a14:foregroundMark x1="94382" y1="81346" x2="94382" y2="81346"/>
                          <a14:backgroundMark x1="3820" y1="1417" x2="3820" y2="1417"/>
                          <a14:backgroundMark x1="6742" y1="1299" x2="6742" y2="1299"/>
                          <a14:backgroundMark x1="3596" y1="2597" x2="3596" y2="2597"/>
                          <a14:backgroundMark x1="5393" y1="98701" x2="5393" y2="98701"/>
                          <a14:backgroundMark x1="93258" y1="98347" x2="93258" y2="98347"/>
                          <a14:backgroundMark x1="99101" y1="3542" x2="99101" y2="35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8" r="2365"/>
            <a:stretch/>
          </p:blipFill>
          <p:spPr>
            <a:xfrm>
              <a:off x="4131566" y="0"/>
              <a:ext cx="2845048" cy="56989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862C3BDD-65B7-31AA-3DFA-D82ABE94F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929" t="4309" r="929" b="8289"/>
            <a:stretch/>
          </p:blipFill>
          <p:spPr>
            <a:xfrm>
              <a:off x="4319790" y="497371"/>
              <a:ext cx="2449757" cy="4758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1998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E90446C-1512-47E8-B6A4-FDAB5D8D9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4385"/>
            <a:ext cx="3123528" cy="546757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E992253-3E92-4510-BB56-AD685241E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44" y="1394386"/>
            <a:ext cx="3092966" cy="546757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91AA363-3682-4A4C-91CC-3A76E7AB4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726" y="1394901"/>
            <a:ext cx="3097092" cy="546706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A035954-52A9-4599-B55C-EB4199C3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933" y="1394902"/>
            <a:ext cx="3097499" cy="5467062"/>
          </a:xfrm>
          <a:prstGeom prst="rect">
            <a:avLst/>
          </a:prstGeom>
        </p:spPr>
      </p:pic>
      <p:pic>
        <p:nvPicPr>
          <p:cNvPr id="7" name="Imagem 7" descr="Código QR&#10;&#10;Descrição gerada automaticamente">
            <a:extLst>
              <a:ext uri="{FF2B5EF4-FFF2-40B4-BE49-F238E27FC236}">
                <a16:creationId xmlns:a16="http://schemas.microsoft.com/office/drawing/2014/main" id="{A9480926-8B88-6D1F-8872-7C5C03031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3700" y="136614"/>
            <a:ext cx="1028700" cy="1052258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DC9B182E-5543-AAD6-30FC-D8693A8BA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6873"/>
            <a:ext cx="10972800" cy="648000"/>
          </a:xfrm>
        </p:spPr>
        <p:txBody>
          <a:bodyPr>
            <a:normAutofit/>
          </a:bodyPr>
          <a:lstStyle/>
          <a:p>
            <a:pPr algn="ctr"/>
            <a:r>
              <a:rPr lang="pt-BR" sz="3600" dirty="0"/>
              <a:t>App Gestorgov.br</a:t>
            </a:r>
          </a:p>
        </p:txBody>
      </p:sp>
    </p:spTree>
    <p:extLst>
      <p:ext uri="{BB962C8B-B14F-4D97-AF65-F5344CB8AC3E}">
        <p14:creationId xmlns:p14="http://schemas.microsoft.com/office/powerpoint/2010/main" val="3803895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E0132E1-2D89-4827-A197-A004D5598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50" y="1239672"/>
            <a:ext cx="2474104" cy="562214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FD43638-33FC-48C6-8515-8590490C8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823" y="1239672"/>
            <a:ext cx="2440723" cy="561688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5190F5B-04B8-4F7E-BC1A-F872DFB09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8"/>
          <a:stretch/>
        </p:blipFill>
        <p:spPr>
          <a:xfrm>
            <a:off x="4867015" y="1239671"/>
            <a:ext cx="2451291" cy="561832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F2B90CF-2A39-49A4-B98B-CA027B29C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774" y="1239671"/>
            <a:ext cx="2453378" cy="561832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B4317F7-12FA-4233-A89D-ECDCABFBF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8623" y="1239671"/>
            <a:ext cx="2453377" cy="5618329"/>
          </a:xfrm>
          <a:prstGeom prst="rect">
            <a:avLst/>
          </a:prstGeom>
        </p:spPr>
      </p:pic>
      <p:sp>
        <p:nvSpPr>
          <p:cNvPr id="9" name="Título 7">
            <a:extLst>
              <a:ext uri="{FF2B5EF4-FFF2-40B4-BE49-F238E27FC236}">
                <a16:creationId xmlns:a16="http://schemas.microsoft.com/office/drawing/2014/main" id="{02DAF83B-C628-96A8-6B36-D0BEA56AE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1354"/>
            <a:ext cx="10972800" cy="648000"/>
          </a:xfrm>
        </p:spPr>
        <p:txBody>
          <a:bodyPr>
            <a:normAutofit/>
          </a:bodyPr>
          <a:lstStyle/>
          <a:p>
            <a:pPr algn="ctr"/>
            <a:r>
              <a:rPr lang="pt-BR" sz="3600" dirty="0"/>
              <a:t>App Gestorgov.br</a:t>
            </a:r>
          </a:p>
        </p:txBody>
      </p:sp>
      <p:pic>
        <p:nvPicPr>
          <p:cNvPr id="17" name="Imagem 7" descr="Código QR&#10;&#10;Descrição gerada automaticamente">
            <a:extLst>
              <a:ext uri="{FF2B5EF4-FFF2-40B4-BE49-F238E27FC236}">
                <a16:creationId xmlns:a16="http://schemas.microsoft.com/office/drawing/2014/main" id="{81BAFD5B-847C-EDF4-4348-AB3D1362A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3700" y="136614"/>
            <a:ext cx="1028700" cy="105225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48447FA-C08D-BBC3-41A0-D56036BFEB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229" y="1990900"/>
            <a:ext cx="2181132" cy="473574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CE236BE-0A9B-DAEA-1C18-F0D8D73AC8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2348" y="1990899"/>
            <a:ext cx="2217457" cy="477781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57FEDD7-054D-9E39-DA95-94FF2325FF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7178" y="2006106"/>
            <a:ext cx="2227950" cy="479575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9AD314E9-1459-B4B4-7EFD-430FB7208D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1936" y="2060884"/>
            <a:ext cx="2254031" cy="4740979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15EE032-11EA-A0C7-9152-D36B1C8BBE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7166" y="2060885"/>
            <a:ext cx="2140605" cy="470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67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7">
            <a:extLst>
              <a:ext uri="{FF2B5EF4-FFF2-40B4-BE49-F238E27FC236}">
                <a16:creationId xmlns:a16="http://schemas.microsoft.com/office/drawing/2014/main" id="{02DAF83B-C628-96A8-6B36-D0BEA56AE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34" y="136614"/>
            <a:ext cx="10972800" cy="648000"/>
          </a:xfrm>
        </p:spPr>
        <p:txBody>
          <a:bodyPr>
            <a:normAutofit/>
          </a:bodyPr>
          <a:lstStyle/>
          <a:p>
            <a:pPr algn="ctr"/>
            <a:r>
              <a:rPr lang="pt-BR" sz="3600" dirty="0"/>
              <a:t>Gestorgov.br te avisa!</a:t>
            </a:r>
          </a:p>
        </p:txBody>
      </p:sp>
      <p:pic>
        <p:nvPicPr>
          <p:cNvPr id="17" name="Imagem 7" descr="Código QR&#10;&#10;Descrição gerada automaticamente">
            <a:extLst>
              <a:ext uri="{FF2B5EF4-FFF2-40B4-BE49-F238E27FC236}">
                <a16:creationId xmlns:a16="http://schemas.microsoft.com/office/drawing/2014/main" id="{81BAFD5B-847C-EDF4-4348-AB3D1362A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700" y="136614"/>
            <a:ext cx="1028700" cy="105225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70339A1-DF5A-ECBE-05B4-C9A6C2A63734}"/>
              </a:ext>
            </a:extLst>
          </p:cNvPr>
          <p:cNvSpPr txBox="1"/>
          <p:nvPr/>
        </p:nvSpPr>
        <p:spPr>
          <a:xfrm>
            <a:off x="1981900" y="5309449"/>
            <a:ext cx="6111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88900">
              <a:buClr>
                <a:schemeClr val="dk1"/>
              </a:buClr>
              <a:buSzPts val="1100"/>
            </a:pPr>
            <a:r>
              <a:rPr lang="pt-BR" sz="18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- Encerramento do programa em 7 dias;</a:t>
            </a:r>
          </a:p>
          <a:p>
            <a:pPr marL="266700" indent="-88900">
              <a:buClr>
                <a:srgbClr val="000000"/>
              </a:buClr>
              <a:buSzPts val="2400"/>
            </a:pPr>
            <a:r>
              <a:rPr lang="pt-BR" sz="18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- Encerramento do convênio em 30 dias;</a:t>
            </a:r>
            <a:endParaRPr lang="pt-BR" sz="1050" b="1" dirty="0">
              <a:solidFill>
                <a:srgbClr val="000000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37;p9">
            <a:extLst>
              <a:ext uri="{FF2B5EF4-FFF2-40B4-BE49-F238E27FC236}">
                <a16:creationId xmlns:a16="http://schemas.microsoft.com/office/drawing/2014/main" id="{959B6366-0C83-EA08-68A9-F50FEA2089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3070" y="1323587"/>
            <a:ext cx="478861" cy="4798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1B5D32BB-9466-0053-85D0-1367A8942C6F}"/>
              </a:ext>
            </a:extLst>
          </p:cNvPr>
          <p:cNvSpPr txBox="1"/>
          <p:nvPr/>
        </p:nvSpPr>
        <p:spPr>
          <a:xfrm>
            <a:off x="1813070" y="1803388"/>
            <a:ext cx="8361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88900">
              <a:buClr>
                <a:srgbClr val="000000"/>
              </a:buClr>
              <a:buSzPts val="2400"/>
            </a:pPr>
            <a:r>
              <a:rPr lang="pt-BR" sz="18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Estado e Município quando novos programas forem adicionados;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84F482A-595E-6ACE-DC93-1AAD63F2960C}"/>
              </a:ext>
            </a:extLst>
          </p:cNvPr>
          <p:cNvSpPr txBox="1"/>
          <p:nvPr/>
        </p:nvSpPr>
        <p:spPr>
          <a:xfrm>
            <a:off x="1813070" y="2395033"/>
            <a:ext cx="6111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88900">
              <a:buClr>
                <a:srgbClr val="000000"/>
              </a:buClr>
              <a:buSzPts val="2400"/>
            </a:pPr>
            <a:r>
              <a:rPr lang="pt-BR" sz="18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Novo parecer da proposta;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C17BD11-6802-97A4-F1E2-195CD90C7DE5}"/>
              </a:ext>
            </a:extLst>
          </p:cNvPr>
          <p:cNvSpPr txBox="1"/>
          <p:nvPr/>
        </p:nvSpPr>
        <p:spPr>
          <a:xfrm>
            <a:off x="1981900" y="3004455"/>
            <a:ext cx="6111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Novo parecer Plano de trabalho</a:t>
            </a:r>
            <a:endParaRPr lang="pt-BR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0F0A832-3372-6C5B-9239-2787CBF8E4E9}"/>
              </a:ext>
            </a:extLst>
          </p:cNvPr>
          <p:cNvSpPr txBox="1"/>
          <p:nvPr/>
        </p:nvSpPr>
        <p:spPr>
          <a:xfrm>
            <a:off x="1813070" y="3490693"/>
            <a:ext cx="6111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88900">
              <a:buClr>
                <a:schemeClr val="dk1"/>
              </a:buClr>
              <a:buSzPts val="1100"/>
            </a:pPr>
            <a:r>
              <a:rPr lang="pt-BR" sz="18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Prestação de contas do convênio;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2DBFD9E-8BFC-C609-0424-29365E8F0E50}"/>
              </a:ext>
            </a:extLst>
          </p:cNvPr>
          <p:cNvSpPr txBox="1"/>
          <p:nvPr/>
        </p:nvSpPr>
        <p:spPr>
          <a:xfrm>
            <a:off x="1813070" y="3966156"/>
            <a:ext cx="6111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88900">
              <a:buClr>
                <a:schemeClr val="dk1"/>
              </a:buClr>
              <a:buSzPts val="1100"/>
            </a:pPr>
            <a:r>
              <a:rPr lang="pt-BR" sz="18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Alteração na situação do convênio, proposta;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AEB70FB-6E6C-A00F-D49B-11F51985B6D0}"/>
              </a:ext>
            </a:extLst>
          </p:cNvPr>
          <p:cNvSpPr txBox="1"/>
          <p:nvPr/>
        </p:nvSpPr>
        <p:spPr>
          <a:xfrm>
            <a:off x="1981900" y="4940117"/>
            <a:ext cx="6111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Movimentação financeira</a:t>
            </a:r>
            <a:endParaRPr lang="pt-BR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FE4C3E0-4A87-5099-BFD2-9903E270877F}"/>
              </a:ext>
            </a:extLst>
          </p:cNvPr>
          <p:cNvSpPr txBox="1"/>
          <p:nvPr/>
        </p:nvSpPr>
        <p:spPr>
          <a:xfrm>
            <a:off x="1813070" y="4401687"/>
            <a:ext cx="6111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88900">
              <a:buClr>
                <a:schemeClr val="dk1"/>
              </a:buClr>
              <a:buSzPts val="1100"/>
            </a:pPr>
            <a:r>
              <a:rPr lang="pt-BR" sz="1800" b="1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Novo Repasse e Ingresso de Contrapartida</a:t>
            </a:r>
          </a:p>
        </p:txBody>
      </p:sp>
    </p:spTree>
    <p:extLst>
      <p:ext uri="{BB962C8B-B14F-4D97-AF65-F5344CB8AC3E}">
        <p14:creationId xmlns:p14="http://schemas.microsoft.com/office/powerpoint/2010/main" val="401445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3" grpId="0"/>
      <p:bldP spid="25" grpId="0"/>
      <p:bldP spid="27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6D1D902F9AFB0458A156704A0C1878F" ma:contentTypeVersion="16" ma:contentTypeDescription="Crie um novo documento." ma:contentTypeScope="" ma:versionID="88dc2f3481d3fd322b102c4f3dc39b97">
  <xsd:schema xmlns:xsd="http://www.w3.org/2001/XMLSchema" xmlns:xs="http://www.w3.org/2001/XMLSchema" xmlns:p="http://schemas.microsoft.com/office/2006/metadata/properties" xmlns:ns2="feb27506-d0cb-4764-903f-1304ed79efc7" xmlns:ns3="8ce77f6a-f1fb-45c7-a4e1-13af6ce189a7" targetNamespace="http://schemas.microsoft.com/office/2006/metadata/properties" ma:root="true" ma:fieldsID="0d0f8b3ffaa465c1f8e77d248542f66e" ns2:_="" ns3:_="">
    <xsd:import namespace="feb27506-d0cb-4764-903f-1304ed79efc7"/>
    <xsd:import namespace="8ce77f6a-f1fb-45c7-a4e1-13af6ce189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b27506-d0cb-4764-903f-1304ed79ef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bf897d17-34fd-4a01-8f80-908009a6c4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e77f6a-f1fb-45c7-a4e1-13af6ce189a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59be47e-ac85-41a8-875a-2d7139291a68}" ma:internalName="TaxCatchAll" ma:showField="CatchAllData" ma:web="8ce77f6a-f1fb-45c7-a4e1-13af6ce189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ce77f6a-f1fb-45c7-a4e1-13af6ce189a7">
      <UserInfo>
        <DisplayName>Regina Lemos de Andrade</DisplayName>
        <AccountId>35</AccountId>
        <AccountType/>
      </UserInfo>
      <UserInfo>
        <DisplayName>Tâmara da Conceição Carvalho de Castro</DisplayName>
        <AccountId>10</AccountId>
        <AccountType/>
      </UserInfo>
      <UserInfo>
        <DisplayName>Hugo Carvalho Marques</DisplayName>
        <AccountId>81</AccountId>
        <AccountType/>
      </UserInfo>
    </SharedWithUsers>
    <lcf76f155ced4ddcb4097134ff3c332f xmlns="feb27506-d0cb-4764-903f-1304ed79efc7">
      <Terms xmlns="http://schemas.microsoft.com/office/infopath/2007/PartnerControls"/>
    </lcf76f155ced4ddcb4097134ff3c332f>
    <TaxCatchAll xmlns="8ce77f6a-f1fb-45c7-a4e1-13af6ce189a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412421-5D0F-4C50-8CD8-7E842AC83779}">
  <ds:schemaRefs>
    <ds:schemaRef ds:uri="8ce77f6a-f1fb-45c7-a4e1-13af6ce189a7"/>
    <ds:schemaRef ds:uri="feb27506-d0cb-4764-903f-1304ed79efc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F8559F1-E78C-4B0A-88CE-B68C956A5050}">
  <ds:schemaRefs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feb27506-d0cb-4764-903f-1304ed79efc7"/>
    <ds:schemaRef ds:uri="http://schemas.microsoft.com/office/2006/metadata/properties"/>
    <ds:schemaRef ds:uri="http://schemas.microsoft.com/office/infopath/2007/PartnerControls"/>
    <ds:schemaRef ds:uri="8ce77f6a-f1fb-45c7-a4e1-13af6ce189a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97A1CC1-D2E3-41FC-81BC-BD904E371B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1662</TotalTime>
  <Words>571</Words>
  <Application>Microsoft Office PowerPoint</Application>
  <PresentationFormat>Widescreen</PresentationFormat>
  <Paragraphs>126</Paragraphs>
  <Slides>37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4" baseType="lpstr">
      <vt:lpstr>Arial</vt:lpstr>
      <vt:lpstr>Calibri</vt:lpstr>
      <vt:lpstr>Myriad Pro</vt:lpstr>
      <vt:lpstr>Segoe UI</vt:lpstr>
      <vt:lpstr>Times New Roman</vt:lpstr>
      <vt:lpstr>Wingdings</vt:lpstr>
      <vt:lpstr>Office Theme</vt:lpstr>
      <vt:lpstr>Aplicativos</vt:lpstr>
      <vt:lpstr>Aplicativos Parceriasgov.br </vt:lpstr>
      <vt:lpstr>Aplicativos</vt:lpstr>
      <vt:lpstr>Apresentação do PowerPoint</vt:lpstr>
      <vt:lpstr>App Gestorgov.br: objetivo principal</vt:lpstr>
      <vt:lpstr>App Gestorgov.br: benefícios</vt:lpstr>
      <vt:lpstr>App Gestorgov.br</vt:lpstr>
      <vt:lpstr>App Gestorgov.br</vt:lpstr>
      <vt:lpstr>Gestorgov.br te avisa!</vt:lpstr>
      <vt:lpstr>Apresentação do PowerPoint</vt:lpstr>
      <vt:lpstr>App Fiscalgov.br: Uma ferramenta de apoio</vt:lpstr>
      <vt:lpstr>Objetivo principal</vt:lpstr>
      <vt:lpstr>Pontos importantes</vt:lpstr>
      <vt:lpstr>Principais benefícios</vt:lpstr>
      <vt:lpstr>Mais benefícios</vt:lpstr>
      <vt:lpstr>Funcionalidades</vt:lpstr>
      <vt:lpstr>Quero usar, qual o primeiro passo ?</vt:lpstr>
      <vt:lpstr>Como me tornar fiscal ?</vt:lpstr>
      <vt:lpstr>Como me tornar fiscal ?</vt:lpstr>
      <vt:lpstr>Como me tornar fiscal ?</vt:lpstr>
      <vt:lpstr>Vamos iniciar uma fiscalização?</vt:lpstr>
      <vt:lpstr>Iniciando uma fiscalização</vt:lpstr>
      <vt:lpstr>Vamos às fotos</vt:lpstr>
      <vt:lpstr>Finalizando a fiscalização</vt:lpstr>
      <vt:lpstr>Histórico da Fiscalização</vt:lpstr>
      <vt:lpstr>Relatório Fotográfico georreferenciado</vt:lpstr>
      <vt:lpstr>Apresentação do PowerPoint</vt:lpstr>
      <vt:lpstr>Objetivo Principal do Cidadãogov.br</vt:lpstr>
      <vt:lpstr>App Cidadãogov.br: Visões</vt:lpstr>
      <vt:lpstr>App Cidadãogov.br: Instrumentos</vt:lpstr>
      <vt:lpstr>Grupos de discussão</vt:lpstr>
      <vt:lpstr>App Cidadãogov.br</vt:lpstr>
      <vt:lpstr>Necessidades</vt:lpstr>
      <vt:lpstr>App Cidadãogov.br</vt:lpstr>
      <vt:lpstr>App Cidadãogov.br</vt:lpstr>
      <vt:lpstr>Meios de comunicação</vt:lpstr>
      <vt:lpstr>Diretoria de Transferências e Parcerias da União Secretaria de Gestão e Inovação MINISTÉRIO DA GESTÃO E INOVAÇÃO EM SERVIÇOS PÚBLICOS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Vanessa</dc:creator>
  <cp:lastModifiedBy>Giovanna Alexsandra Barreto Ferreira</cp:lastModifiedBy>
  <cp:revision>147</cp:revision>
  <dcterms:created xsi:type="dcterms:W3CDTF">2019-04-16T21:42:30Z</dcterms:created>
  <dcterms:modified xsi:type="dcterms:W3CDTF">2023-07-12T14:01:45Z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0x01010046D1D902F9AFB0458A156704A0C1878F</vt:lpwstr>
  </property>
  <property fmtid="{D5CDD505-2E9C-101B-9397-08002B2CF9AE}" pid="3" name="MediaServiceImageTags">
    <vt:lpwstr/>
  </property>
</Properties>
</file>