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9"/>
  </p:notesMasterIdLst>
  <p:sldIdLst>
    <p:sldId id="256" r:id="rId5"/>
    <p:sldId id="257" r:id="rId6"/>
    <p:sldId id="261" r:id="rId7"/>
    <p:sldId id="258" r:id="rId8"/>
    <p:sldId id="259" r:id="rId9"/>
    <p:sldId id="260" r:id="rId10"/>
    <p:sldId id="262" r:id="rId11"/>
    <p:sldId id="281" r:id="rId12"/>
    <p:sldId id="263" r:id="rId13"/>
    <p:sldId id="264" r:id="rId14"/>
    <p:sldId id="265" r:id="rId15"/>
    <p:sldId id="266" r:id="rId16"/>
    <p:sldId id="269" r:id="rId17"/>
    <p:sldId id="267" r:id="rId18"/>
    <p:sldId id="268" r:id="rId19"/>
    <p:sldId id="273" r:id="rId20"/>
    <p:sldId id="280" r:id="rId21"/>
    <p:sldId id="271" r:id="rId22"/>
    <p:sldId id="272" r:id="rId23"/>
    <p:sldId id="274" r:id="rId24"/>
    <p:sldId id="275" r:id="rId25"/>
    <p:sldId id="276" r:id="rId26"/>
    <p:sldId id="277" r:id="rId27"/>
    <p:sldId id="278" r:id="rId2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6DAAE5-35E8-4DC0-9590-5B28FE3B0CEC}" v="657" dt="2024-04-10T19:18:00.833"/>
    <p1510:client id="{F9AD33E5-BC89-4705-924B-AF2ACE4990D0}" v="244" dt="2024-04-11T01:00:40.2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udad\OneDrive%20-%20CGU\Apresenta&#231;&#227;o%20MTE\PlanilhaTED_Cadastro_abr_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TED\Planilhas\Planilha%20gerencial_29.07.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TEDs MTE, por exercício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Planilha6!$C$1</c:f>
              <c:strCache>
                <c:ptCount val="1"/>
                <c:pt idx="0">
                  <c:v>Instrumentos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Planilha6!$A$2:$A$11</c:f>
              <c:strCach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Total Geral</c:v>
                </c:pt>
              </c:strCache>
            </c:strRef>
          </c:cat>
          <c:val>
            <c:numRef>
              <c:f>Planilha6!$C$2:$C$11</c:f>
              <c:numCache>
                <c:formatCode>General</c:formatCode>
                <c:ptCount val="10"/>
                <c:pt idx="0">
                  <c:v>3</c:v>
                </c:pt>
                <c:pt idx="1">
                  <c:v>3</c:v>
                </c:pt>
                <c:pt idx="2">
                  <c:v>5</c:v>
                </c:pt>
                <c:pt idx="3">
                  <c:v>6</c:v>
                </c:pt>
                <c:pt idx="4">
                  <c:v>7</c:v>
                </c:pt>
                <c:pt idx="5">
                  <c:v>1</c:v>
                </c:pt>
                <c:pt idx="6">
                  <c:v>4</c:v>
                </c:pt>
                <c:pt idx="7">
                  <c:v>2</c:v>
                </c:pt>
                <c:pt idx="8">
                  <c:v>3</c:v>
                </c:pt>
                <c:pt idx="9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D9-4303-983E-80A35FB1DBC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840314351"/>
        <c:axId val="840313391"/>
      </c:barChart>
      <c:lineChart>
        <c:grouping val="standard"/>
        <c:varyColors val="0"/>
        <c:ser>
          <c:idx val="0"/>
          <c:order val="0"/>
          <c:tx>
            <c:strRef>
              <c:f>Planilha6!$B$1</c:f>
              <c:strCache>
                <c:ptCount val="1"/>
                <c:pt idx="0">
                  <c:v>Valor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6660982246023917E-2"/>
                  <c:y val="-0.113366213054889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D9-4303-983E-80A35FB1DBC8}"/>
                </c:ext>
              </c:extLst>
            </c:dLbl>
            <c:dLbl>
              <c:idx val="1"/>
              <c:layout>
                <c:manualLayout>
                  <c:x val="-5.8325216636550166E-2"/>
                  <c:y val="-0.199552807257788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7D9-4303-983E-80A35FB1DBC8}"/>
                </c:ext>
              </c:extLst>
            </c:dLbl>
            <c:dLbl>
              <c:idx val="2"/>
              <c:layout>
                <c:manualLayout>
                  <c:x val="-5.8309037900874633E-2"/>
                  <c:y val="-0.2264492753623188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7D9-4303-983E-80A35FB1DBC8}"/>
                </c:ext>
              </c:extLst>
            </c:dLbl>
            <c:dLbl>
              <c:idx val="3"/>
              <c:layout>
                <c:manualLayout>
                  <c:x val="-6.6638900458142386E-2"/>
                  <c:y val="-0.181159420289855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7D9-4303-983E-80A35FB1DBC8}"/>
                </c:ext>
              </c:extLst>
            </c:dLbl>
            <c:dLbl>
              <c:idx val="4"/>
              <c:layout>
                <c:manualLayout>
                  <c:x val="-4.997917534360688E-2"/>
                  <c:y val="-0.217391304347826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D9-4303-983E-80A35FB1DBC8}"/>
                </c:ext>
              </c:extLst>
            </c:dLbl>
            <c:dLbl>
              <c:idx val="5"/>
              <c:layout>
                <c:manualLayout>
                  <c:x val="-5.8309037900874737E-2"/>
                  <c:y val="-0.15398550724637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7D9-4303-983E-80A35FB1DBC8}"/>
                </c:ext>
              </c:extLst>
            </c:dLbl>
            <c:dLbl>
              <c:idx val="6"/>
              <c:layout>
                <c:manualLayout>
                  <c:x val="-7.2192142162987638E-2"/>
                  <c:y val="-8.60507246376811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7D9-4303-983E-80A35FB1DBC8}"/>
                </c:ext>
              </c:extLst>
            </c:dLbl>
            <c:dLbl>
              <c:idx val="7"/>
              <c:layout>
                <c:manualLayout>
                  <c:x val="-4.9979175343606831E-2"/>
                  <c:y val="-0.117753623188405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7D9-4303-983E-80A35FB1DBC8}"/>
                </c:ext>
              </c:extLst>
            </c:dLbl>
            <c:dLbl>
              <c:idx val="8"/>
              <c:layout>
                <c:manualLayout>
                  <c:x val="-7.7745383867832848E-2"/>
                  <c:y val="-0.1992753623188405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7D9-4303-983E-80A35FB1DBC8}"/>
                </c:ext>
              </c:extLst>
            </c:dLbl>
            <c:dLbl>
              <c:idx val="9"/>
              <c:layout>
                <c:manualLayout>
                  <c:x val="-7.2192142162987749E-2"/>
                  <c:y val="-7.2463768115942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7D9-4303-983E-80A35FB1DBC8}"/>
                </c:ext>
              </c:extLst>
            </c:dLbl>
            <c:numFmt formatCode="&quot;R$&quot;\ 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Planilha6!$A$2:$A$11</c:f>
              <c:strCach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Total Geral</c:v>
                </c:pt>
              </c:strCache>
            </c:strRef>
          </c:cat>
          <c:val>
            <c:numRef>
              <c:f>Planilha6!$B$2:$B$11</c:f>
              <c:numCache>
                <c:formatCode>"R$"\ #,##0.00</c:formatCode>
                <c:ptCount val="10"/>
                <c:pt idx="0">
                  <c:v>10000000</c:v>
                </c:pt>
                <c:pt idx="1">
                  <c:v>885928.60000000009</c:v>
                </c:pt>
                <c:pt idx="2">
                  <c:v>7115696.8999999985</c:v>
                </c:pt>
                <c:pt idx="3">
                  <c:v>317754.96000000002</c:v>
                </c:pt>
                <c:pt idx="4">
                  <c:v>530446.09000000008</c:v>
                </c:pt>
                <c:pt idx="5">
                  <c:v>154926.26999999999</c:v>
                </c:pt>
                <c:pt idx="6">
                  <c:v>56335550.590000004</c:v>
                </c:pt>
                <c:pt idx="7">
                  <c:v>4578624.5</c:v>
                </c:pt>
                <c:pt idx="8">
                  <c:v>10968187</c:v>
                </c:pt>
                <c:pt idx="9">
                  <c:v>90887114.909999996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F7D9-4303-983E-80A35FB1DBC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69767631"/>
        <c:axId val="1578124431"/>
      </c:lineChart>
      <c:catAx>
        <c:axId val="86976763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/>
                  <a:t>Exercício</a:t>
                </a:r>
              </a:p>
            </c:rich>
          </c:tx>
          <c:layout>
            <c:manualLayout>
              <c:xMode val="edge"/>
              <c:yMode val="edge"/>
              <c:x val="0.4438611111111111"/>
              <c:y val="0.7496289005540973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78124431"/>
        <c:crosses val="autoZero"/>
        <c:auto val="1"/>
        <c:lblAlgn val="ctr"/>
        <c:lblOffset val="100"/>
        <c:noMultiLvlLbl val="0"/>
      </c:catAx>
      <c:valAx>
        <c:axId val="15781244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/>
                  <a:t>Valor (milhões)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&quot;R$&quot;\ 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69767631"/>
        <c:crosses val="autoZero"/>
        <c:crossBetween val="between"/>
        <c:dispUnits>
          <c:builtInUnit val="millions"/>
        </c:dispUnits>
      </c:valAx>
      <c:valAx>
        <c:axId val="840313391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/>
                  <a:t>Instrumentos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40314351"/>
        <c:crosses val="max"/>
        <c:crossBetween val="between"/>
      </c:valAx>
      <c:catAx>
        <c:axId val="84031435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40313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Resultados!$B$167</c:f>
              <c:strCache>
                <c:ptCount val="1"/>
                <c:pt idx="0">
                  <c:v>Tempo médio de vigência (anos)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Resultados!$A$168:$A$180</c:f>
              <c:strCache>
                <c:ptCount val="13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Total Geral</c:v>
                </c:pt>
              </c:strCache>
            </c:strRef>
          </c:cat>
          <c:val>
            <c:numRef>
              <c:f>Resultados!$B$168:$B$180</c:f>
              <c:numCache>
                <c:formatCode>0.00</c:formatCode>
                <c:ptCount val="13"/>
                <c:pt idx="0">
                  <c:v>7.7589041095890412</c:v>
                </c:pt>
                <c:pt idx="1">
                  <c:v>9.2267123287671229</c:v>
                </c:pt>
                <c:pt idx="2">
                  <c:v>6.6712328767123292</c:v>
                </c:pt>
                <c:pt idx="3">
                  <c:v>4.7099342034300493</c:v>
                </c:pt>
                <c:pt idx="4">
                  <c:v>4.6623369843678981</c:v>
                </c:pt>
                <c:pt idx="5">
                  <c:v>4.1566055759628924</c:v>
                </c:pt>
                <c:pt idx="6">
                  <c:v>3.4711919445505672</c:v>
                </c:pt>
                <c:pt idx="7">
                  <c:v>3.1757554692291996</c:v>
                </c:pt>
                <c:pt idx="8">
                  <c:v>2.5437483212463174</c:v>
                </c:pt>
                <c:pt idx="9">
                  <c:v>1.988018330718782</c:v>
                </c:pt>
                <c:pt idx="10">
                  <c:v>1.4025974025974046</c:v>
                </c:pt>
                <c:pt idx="11">
                  <c:v>0.68904109589041096</c:v>
                </c:pt>
                <c:pt idx="12">
                  <c:v>3.365641563546562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63A-47D2-881F-14FC28A1D29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upDownBars>
          <c:gapWidth val="150"/>
          <c:upBars>
            <c:spPr>
              <a:solidFill>
                <a:schemeClr val="lt1"/>
              </a:solidFill>
              <a:ln w="9525">
                <a:solidFill>
                  <a:schemeClr val="dk1">
                    <a:lumMod val="65000"/>
                    <a:lumOff val="35000"/>
                  </a:schemeClr>
                </a:solidFill>
              </a:ln>
              <a:effectLst/>
            </c:spPr>
          </c:upBars>
          <c:downBars>
            <c:spPr>
              <a:solidFill>
                <a:schemeClr val="dk1">
                  <a:lumMod val="75000"/>
                  <a:lumOff val="25000"/>
                </a:schemeClr>
              </a:solidFill>
              <a:ln w="9525">
                <a:solidFill>
                  <a:schemeClr val="dk1">
                    <a:lumMod val="65000"/>
                    <a:lumOff val="35000"/>
                  </a:schemeClr>
                </a:solidFill>
              </a:ln>
              <a:effectLst/>
            </c:spPr>
          </c:downBars>
        </c:upDownBars>
        <c:smooth val="0"/>
        <c:axId val="328745072"/>
        <c:axId val="328745488"/>
      </c:lineChart>
      <c:catAx>
        <c:axId val="328745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28745488"/>
        <c:crosses val="autoZero"/>
        <c:auto val="1"/>
        <c:lblAlgn val="ctr"/>
        <c:lblOffset val="100"/>
        <c:noMultiLvlLbl val="0"/>
      </c:catAx>
      <c:valAx>
        <c:axId val="328745488"/>
        <c:scaling>
          <c:orientation val="minMax"/>
        </c:scaling>
        <c:delete val="0"/>
        <c:axPos val="l"/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28745072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2.png"/><Relationship Id="rId7" Type="http://schemas.openxmlformats.org/officeDocument/2006/relationships/image" Target="../media/image18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3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17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5.png"/><Relationship Id="rId7" Type="http://schemas.openxmlformats.org/officeDocument/2006/relationships/image" Target="../media/image27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2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2.png"/><Relationship Id="rId7" Type="http://schemas.openxmlformats.org/officeDocument/2006/relationships/image" Target="../media/image18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3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17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5.png"/><Relationship Id="rId7" Type="http://schemas.openxmlformats.org/officeDocument/2006/relationships/image" Target="../media/image27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2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C29C24-2C5B-4EE9-9327-4DF6B6CBE0F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7044C8-0BC3-4646-AA55-58526D5A6F8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t-BR" sz="2000" b="0" i="0" baseline="0"/>
            <a:t>Recomendação para o Ministério da Economia providenciar junto à STN a inserção de uma categoria no campo “situação”, na área das transferências, dentro do Siafi, que classifique as prestações de contas dos TEDs como rejeitadas ou aprovadas pela unidade descentralizadora.</a:t>
          </a:r>
          <a:endParaRPr lang="en-US" sz="2000"/>
        </a:p>
      </dgm:t>
    </dgm:pt>
    <dgm:pt modelId="{4F1D9139-4E51-4BCF-876E-4EC26F77121A}" type="parTrans" cxnId="{F205D7C3-22F5-4AE6-A496-7B7F85027D69}">
      <dgm:prSet/>
      <dgm:spPr/>
      <dgm:t>
        <a:bodyPr/>
        <a:lstStyle/>
        <a:p>
          <a:endParaRPr lang="en-US"/>
        </a:p>
      </dgm:t>
    </dgm:pt>
    <dgm:pt modelId="{55F60D14-05B8-40CD-B745-AA3D4375884B}" type="sibTrans" cxnId="{F205D7C3-22F5-4AE6-A496-7B7F85027D69}">
      <dgm:prSet/>
      <dgm:spPr/>
      <dgm:t>
        <a:bodyPr/>
        <a:lstStyle/>
        <a:p>
          <a:endParaRPr lang="en-US"/>
        </a:p>
      </dgm:t>
    </dgm:pt>
    <dgm:pt modelId="{12F847FC-F45F-4CFE-A173-C1198159E96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t-BR" sz="2000" b="0" i="0" baseline="0"/>
            <a:t>Recomendação para a ENAP, como unidade descentralizada, instituir mecanismos de monitoramento e acompanhamento para evitar o excesso de descentralização da execução do objeto e deixar de realizar a subcontratação para execução total do objeto ou execução parcial do núcleo do objeto.</a:t>
          </a:r>
          <a:endParaRPr lang="en-US" sz="2000"/>
        </a:p>
      </dgm:t>
    </dgm:pt>
    <dgm:pt modelId="{AF00781A-A428-416A-933F-D88153F2B728}" type="parTrans" cxnId="{AFA63F5D-1396-42D8-B247-76371A0A708C}">
      <dgm:prSet/>
      <dgm:spPr/>
      <dgm:t>
        <a:bodyPr/>
        <a:lstStyle/>
        <a:p>
          <a:endParaRPr lang="en-US"/>
        </a:p>
      </dgm:t>
    </dgm:pt>
    <dgm:pt modelId="{E9E80BC4-F364-4531-993A-87BC1F28A995}" type="sibTrans" cxnId="{AFA63F5D-1396-42D8-B247-76371A0A708C}">
      <dgm:prSet/>
      <dgm:spPr/>
      <dgm:t>
        <a:bodyPr/>
        <a:lstStyle/>
        <a:p>
          <a:endParaRPr lang="en-US"/>
        </a:p>
      </dgm:t>
    </dgm:pt>
    <dgm:pt modelId="{989B8B1F-6BB2-4520-8C44-F4D0BC747A0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t-BR" sz="2000" b="0" i="0" baseline="0"/>
            <a:t>Recomendação para a ENAP e ME observarem os prazos para designação dos fiscais e suplentes dos TEDs previstos no Decreto nº 10.426/2020. </a:t>
          </a:r>
          <a:endParaRPr lang="en-US" sz="2000"/>
        </a:p>
      </dgm:t>
    </dgm:pt>
    <dgm:pt modelId="{315FF7F7-9C6E-4FE2-BCD2-8DF276038F0A}" type="parTrans" cxnId="{9324C438-5801-4081-8CF0-08AB47C75BF9}">
      <dgm:prSet/>
      <dgm:spPr/>
      <dgm:t>
        <a:bodyPr/>
        <a:lstStyle/>
        <a:p>
          <a:endParaRPr lang="en-US"/>
        </a:p>
      </dgm:t>
    </dgm:pt>
    <dgm:pt modelId="{56F19D2C-0314-4D5F-AAAE-1C734E3CB76B}" type="sibTrans" cxnId="{9324C438-5801-4081-8CF0-08AB47C75BF9}">
      <dgm:prSet/>
      <dgm:spPr/>
      <dgm:t>
        <a:bodyPr/>
        <a:lstStyle/>
        <a:p>
          <a:endParaRPr lang="en-US"/>
        </a:p>
      </dgm:t>
    </dgm:pt>
    <dgm:pt modelId="{56A0965B-DD82-4F51-B939-85A67AE7358D}" type="pres">
      <dgm:prSet presAssocID="{CDC29C24-2C5B-4EE9-9327-4DF6B6CBE0FD}" presName="root" presStyleCnt="0">
        <dgm:presLayoutVars>
          <dgm:dir/>
          <dgm:resizeHandles val="exact"/>
        </dgm:presLayoutVars>
      </dgm:prSet>
      <dgm:spPr/>
    </dgm:pt>
    <dgm:pt modelId="{6CE7D78B-AF15-40B0-98EA-8F9662599EC3}" type="pres">
      <dgm:prSet presAssocID="{C87044C8-0BC3-4646-AA55-58526D5A6F83}" presName="compNode" presStyleCnt="0"/>
      <dgm:spPr/>
    </dgm:pt>
    <dgm:pt modelId="{70AAB9EF-2375-4F4C-9662-069F5C8BBFD7}" type="pres">
      <dgm:prSet presAssocID="{C87044C8-0BC3-4646-AA55-58526D5A6F83}" presName="bgRect" presStyleLbl="bgShp" presStyleIdx="0" presStyleCnt="3"/>
      <dgm:spPr/>
    </dgm:pt>
    <dgm:pt modelId="{A2818FA2-A308-49A6-83EB-E82A3E65C50E}" type="pres">
      <dgm:prSet presAssocID="{C87044C8-0BC3-4646-AA55-58526D5A6F8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ólar"/>
        </a:ext>
      </dgm:extLst>
    </dgm:pt>
    <dgm:pt modelId="{672120BF-3DC5-4C01-B72F-62559EAC548D}" type="pres">
      <dgm:prSet presAssocID="{C87044C8-0BC3-4646-AA55-58526D5A6F83}" presName="spaceRect" presStyleCnt="0"/>
      <dgm:spPr/>
    </dgm:pt>
    <dgm:pt modelId="{C09FAC52-9E1B-454C-B37E-68E34940F84A}" type="pres">
      <dgm:prSet presAssocID="{C87044C8-0BC3-4646-AA55-58526D5A6F83}" presName="parTx" presStyleLbl="revTx" presStyleIdx="0" presStyleCnt="3">
        <dgm:presLayoutVars>
          <dgm:chMax val="0"/>
          <dgm:chPref val="0"/>
        </dgm:presLayoutVars>
      </dgm:prSet>
      <dgm:spPr/>
    </dgm:pt>
    <dgm:pt modelId="{302DEFB2-30B6-4B86-86FE-68AB6A70ACE6}" type="pres">
      <dgm:prSet presAssocID="{55F60D14-05B8-40CD-B745-AA3D4375884B}" presName="sibTrans" presStyleCnt="0"/>
      <dgm:spPr/>
    </dgm:pt>
    <dgm:pt modelId="{2C927765-9E78-4810-92D0-7AE4ADA422B4}" type="pres">
      <dgm:prSet presAssocID="{12F847FC-F45F-4CFE-A173-C1198159E960}" presName="compNode" presStyleCnt="0"/>
      <dgm:spPr/>
    </dgm:pt>
    <dgm:pt modelId="{6B1A8D04-2574-49AC-82D5-AB6394AB174A}" type="pres">
      <dgm:prSet presAssocID="{12F847FC-F45F-4CFE-A173-C1198159E960}" presName="bgRect" presStyleLbl="bgShp" presStyleIdx="1" presStyleCnt="3"/>
      <dgm:spPr/>
    </dgm:pt>
    <dgm:pt modelId="{0E3FE0CB-AE8A-4F61-9340-46C6564E0C31}" type="pres">
      <dgm:prSet presAssocID="{12F847FC-F45F-4CFE-A173-C1198159E96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luxograma"/>
        </a:ext>
      </dgm:extLst>
    </dgm:pt>
    <dgm:pt modelId="{8F2A8A04-BA37-4056-82CD-237BBACAEF28}" type="pres">
      <dgm:prSet presAssocID="{12F847FC-F45F-4CFE-A173-C1198159E960}" presName="spaceRect" presStyleCnt="0"/>
      <dgm:spPr/>
    </dgm:pt>
    <dgm:pt modelId="{5D04ED7F-26D7-4874-8CE2-DECED7190D4B}" type="pres">
      <dgm:prSet presAssocID="{12F847FC-F45F-4CFE-A173-C1198159E960}" presName="parTx" presStyleLbl="revTx" presStyleIdx="1" presStyleCnt="3">
        <dgm:presLayoutVars>
          <dgm:chMax val="0"/>
          <dgm:chPref val="0"/>
        </dgm:presLayoutVars>
      </dgm:prSet>
      <dgm:spPr/>
    </dgm:pt>
    <dgm:pt modelId="{C77FAE8D-EDEF-40A5-9770-4608968502EE}" type="pres">
      <dgm:prSet presAssocID="{E9E80BC4-F364-4531-993A-87BC1F28A995}" presName="sibTrans" presStyleCnt="0"/>
      <dgm:spPr/>
    </dgm:pt>
    <dgm:pt modelId="{5638623C-5B4C-48D6-BBE2-EDE23273A01E}" type="pres">
      <dgm:prSet presAssocID="{989B8B1F-6BB2-4520-8C44-F4D0BC747A06}" presName="compNode" presStyleCnt="0"/>
      <dgm:spPr/>
    </dgm:pt>
    <dgm:pt modelId="{DB0BFB64-FD85-4C86-BA82-51A42B6567C7}" type="pres">
      <dgm:prSet presAssocID="{989B8B1F-6BB2-4520-8C44-F4D0BC747A06}" presName="bgRect" presStyleLbl="bgShp" presStyleIdx="2" presStyleCnt="3"/>
      <dgm:spPr/>
    </dgm:pt>
    <dgm:pt modelId="{AAC111F7-CEE2-4132-B8BB-DB5161CA1E73}" type="pres">
      <dgm:prSet presAssocID="{989B8B1F-6BB2-4520-8C44-F4D0BC747A0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seleção"/>
        </a:ext>
      </dgm:extLst>
    </dgm:pt>
    <dgm:pt modelId="{FB4B95BA-6272-4772-BAD8-D4BC230F9D9B}" type="pres">
      <dgm:prSet presAssocID="{989B8B1F-6BB2-4520-8C44-F4D0BC747A06}" presName="spaceRect" presStyleCnt="0"/>
      <dgm:spPr/>
    </dgm:pt>
    <dgm:pt modelId="{F0DA52AF-A2CF-48B0-B226-3EAAD082459A}" type="pres">
      <dgm:prSet presAssocID="{989B8B1F-6BB2-4520-8C44-F4D0BC747A0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82FDD20-AEB5-4CAD-B238-907661278E29}" type="presOf" srcId="{CDC29C24-2C5B-4EE9-9327-4DF6B6CBE0FD}" destId="{56A0965B-DD82-4F51-B939-85A67AE7358D}" srcOrd="0" destOrd="0" presId="urn:microsoft.com/office/officeart/2018/2/layout/IconVerticalSolidList"/>
    <dgm:cxn modelId="{9324C438-5801-4081-8CF0-08AB47C75BF9}" srcId="{CDC29C24-2C5B-4EE9-9327-4DF6B6CBE0FD}" destId="{989B8B1F-6BB2-4520-8C44-F4D0BC747A06}" srcOrd="2" destOrd="0" parTransId="{315FF7F7-9C6E-4FE2-BCD2-8DF276038F0A}" sibTransId="{56F19D2C-0314-4D5F-AAAE-1C734E3CB76B}"/>
    <dgm:cxn modelId="{AFA63F5D-1396-42D8-B247-76371A0A708C}" srcId="{CDC29C24-2C5B-4EE9-9327-4DF6B6CBE0FD}" destId="{12F847FC-F45F-4CFE-A173-C1198159E960}" srcOrd="1" destOrd="0" parTransId="{AF00781A-A428-416A-933F-D88153F2B728}" sibTransId="{E9E80BC4-F364-4531-993A-87BC1F28A995}"/>
    <dgm:cxn modelId="{4FEA3643-8494-4C55-8E33-EE4B5C4C382D}" type="presOf" srcId="{989B8B1F-6BB2-4520-8C44-F4D0BC747A06}" destId="{F0DA52AF-A2CF-48B0-B226-3EAAD082459A}" srcOrd="0" destOrd="0" presId="urn:microsoft.com/office/officeart/2018/2/layout/IconVerticalSolidList"/>
    <dgm:cxn modelId="{C11C8F98-48B9-4881-BFAE-F191E9DCB841}" type="presOf" srcId="{12F847FC-F45F-4CFE-A173-C1198159E960}" destId="{5D04ED7F-26D7-4874-8CE2-DECED7190D4B}" srcOrd="0" destOrd="0" presId="urn:microsoft.com/office/officeart/2018/2/layout/IconVerticalSolidList"/>
    <dgm:cxn modelId="{09109B9A-6313-4FAF-9398-F5EB30E79F9B}" type="presOf" srcId="{C87044C8-0BC3-4646-AA55-58526D5A6F83}" destId="{C09FAC52-9E1B-454C-B37E-68E34940F84A}" srcOrd="0" destOrd="0" presId="urn:microsoft.com/office/officeart/2018/2/layout/IconVerticalSolidList"/>
    <dgm:cxn modelId="{F205D7C3-22F5-4AE6-A496-7B7F85027D69}" srcId="{CDC29C24-2C5B-4EE9-9327-4DF6B6CBE0FD}" destId="{C87044C8-0BC3-4646-AA55-58526D5A6F83}" srcOrd="0" destOrd="0" parTransId="{4F1D9139-4E51-4BCF-876E-4EC26F77121A}" sibTransId="{55F60D14-05B8-40CD-B745-AA3D4375884B}"/>
    <dgm:cxn modelId="{419CCB41-3387-45E5-A3C1-BFB0DDBACA86}" type="presParOf" srcId="{56A0965B-DD82-4F51-B939-85A67AE7358D}" destId="{6CE7D78B-AF15-40B0-98EA-8F9662599EC3}" srcOrd="0" destOrd="0" presId="urn:microsoft.com/office/officeart/2018/2/layout/IconVerticalSolidList"/>
    <dgm:cxn modelId="{897D54CA-2E02-4F3B-AF80-688064903BB1}" type="presParOf" srcId="{6CE7D78B-AF15-40B0-98EA-8F9662599EC3}" destId="{70AAB9EF-2375-4F4C-9662-069F5C8BBFD7}" srcOrd="0" destOrd="0" presId="urn:microsoft.com/office/officeart/2018/2/layout/IconVerticalSolidList"/>
    <dgm:cxn modelId="{7CC29111-AE19-413F-B191-65AA71A991CA}" type="presParOf" srcId="{6CE7D78B-AF15-40B0-98EA-8F9662599EC3}" destId="{A2818FA2-A308-49A6-83EB-E82A3E65C50E}" srcOrd="1" destOrd="0" presId="urn:microsoft.com/office/officeart/2018/2/layout/IconVerticalSolidList"/>
    <dgm:cxn modelId="{7A94962A-128A-496A-8E70-B156773DF84A}" type="presParOf" srcId="{6CE7D78B-AF15-40B0-98EA-8F9662599EC3}" destId="{672120BF-3DC5-4C01-B72F-62559EAC548D}" srcOrd="2" destOrd="0" presId="urn:microsoft.com/office/officeart/2018/2/layout/IconVerticalSolidList"/>
    <dgm:cxn modelId="{461EC58C-4052-4280-9754-66D7015E5B37}" type="presParOf" srcId="{6CE7D78B-AF15-40B0-98EA-8F9662599EC3}" destId="{C09FAC52-9E1B-454C-B37E-68E34940F84A}" srcOrd="3" destOrd="0" presId="urn:microsoft.com/office/officeart/2018/2/layout/IconVerticalSolidList"/>
    <dgm:cxn modelId="{4D5F1CE9-7E5D-46AB-A71A-E8C9F66348BA}" type="presParOf" srcId="{56A0965B-DD82-4F51-B939-85A67AE7358D}" destId="{302DEFB2-30B6-4B86-86FE-68AB6A70ACE6}" srcOrd="1" destOrd="0" presId="urn:microsoft.com/office/officeart/2018/2/layout/IconVerticalSolidList"/>
    <dgm:cxn modelId="{CD01A003-02B7-431E-979D-6EF9CDA6B4D8}" type="presParOf" srcId="{56A0965B-DD82-4F51-B939-85A67AE7358D}" destId="{2C927765-9E78-4810-92D0-7AE4ADA422B4}" srcOrd="2" destOrd="0" presId="urn:microsoft.com/office/officeart/2018/2/layout/IconVerticalSolidList"/>
    <dgm:cxn modelId="{3DFBBBAF-2EE1-4AB2-BA0B-F6A503DC02D8}" type="presParOf" srcId="{2C927765-9E78-4810-92D0-7AE4ADA422B4}" destId="{6B1A8D04-2574-49AC-82D5-AB6394AB174A}" srcOrd="0" destOrd="0" presId="urn:microsoft.com/office/officeart/2018/2/layout/IconVerticalSolidList"/>
    <dgm:cxn modelId="{7293E47B-6E51-43B7-A1DA-1498AEF2909D}" type="presParOf" srcId="{2C927765-9E78-4810-92D0-7AE4ADA422B4}" destId="{0E3FE0CB-AE8A-4F61-9340-46C6564E0C31}" srcOrd="1" destOrd="0" presId="urn:microsoft.com/office/officeart/2018/2/layout/IconVerticalSolidList"/>
    <dgm:cxn modelId="{7FB2E3F0-3E75-4B70-9285-C61138A203ED}" type="presParOf" srcId="{2C927765-9E78-4810-92D0-7AE4ADA422B4}" destId="{8F2A8A04-BA37-4056-82CD-237BBACAEF28}" srcOrd="2" destOrd="0" presId="urn:microsoft.com/office/officeart/2018/2/layout/IconVerticalSolidList"/>
    <dgm:cxn modelId="{752FA95C-BC75-4217-96B0-501FA0B97878}" type="presParOf" srcId="{2C927765-9E78-4810-92D0-7AE4ADA422B4}" destId="{5D04ED7F-26D7-4874-8CE2-DECED7190D4B}" srcOrd="3" destOrd="0" presId="urn:microsoft.com/office/officeart/2018/2/layout/IconVerticalSolidList"/>
    <dgm:cxn modelId="{ADC3A3BB-4391-4612-B7B0-C0C46C781DF1}" type="presParOf" srcId="{56A0965B-DD82-4F51-B939-85A67AE7358D}" destId="{C77FAE8D-EDEF-40A5-9770-4608968502EE}" srcOrd="3" destOrd="0" presId="urn:microsoft.com/office/officeart/2018/2/layout/IconVerticalSolidList"/>
    <dgm:cxn modelId="{97388C2E-7714-431F-91D5-DDB741A784FF}" type="presParOf" srcId="{56A0965B-DD82-4F51-B939-85A67AE7358D}" destId="{5638623C-5B4C-48D6-BBE2-EDE23273A01E}" srcOrd="4" destOrd="0" presId="urn:microsoft.com/office/officeart/2018/2/layout/IconVerticalSolidList"/>
    <dgm:cxn modelId="{31CAAEB1-4321-43BE-8FB6-1F696903301A}" type="presParOf" srcId="{5638623C-5B4C-48D6-BBE2-EDE23273A01E}" destId="{DB0BFB64-FD85-4C86-BA82-51A42B6567C7}" srcOrd="0" destOrd="0" presId="urn:microsoft.com/office/officeart/2018/2/layout/IconVerticalSolidList"/>
    <dgm:cxn modelId="{8F37ECE1-BCD2-4173-B2AD-092A6296344A}" type="presParOf" srcId="{5638623C-5B4C-48D6-BBE2-EDE23273A01E}" destId="{AAC111F7-CEE2-4132-B8BB-DB5161CA1E73}" srcOrd="1" destOrd="0" presId="urn:microsoft.com/office/officeart/2018/2/layout/IconVerticalSolidList"/>
    <dgm:cxn modelId="{0C4D9DC9-22D5-4DDE-934C-06E4338B9E33}" type="presParOf" srcId="{5638623C-5B4C-48D6-BBE2-EDE23273A01E}" destId="{FB4B95BA-6272-4772-BAD8-D4BC230F9D9B}" srcOrd="2" destOrd="0" presId="urn:microsoft.com/office/officeart/2018/2/layout/IconVerticalSolidList"/>
    <dgm:cxn modelId="{CC501261-D697-4968-A69C-CB68D39EDDD1}" type="presParOf" srcId="{5638623C-5B4C-48D6-BBE2-EDE23273A01E}" destId="{F0DA52AF-A2CF-48B0-B226-3EAAD082459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42725B-04B3-45D5-81E9-735CBA9B020A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1E1F71-FBAD-436F-A05F-EB05A4BCA99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t-BR" sz="1800"/>
            <a:t>As principais causas identificadas no trabalho foram ausência de capacidade operacional dos órgãos descentralizadores em realizar as análises das prestações de contas.</a:t>
          </a:r>
          <a:endParaRPr lang="en-US" sz="1800"/>
        </a:p>
      </dgm:t>
    </dgm:pt>
    <dgm:pt modelId="{6BE3AE8D-1575-4F0B-8FBE-E21D96B34E0A}" type="parTrans" cxnId="{338EF661-5B9A-4FB0-8D24-F57B2F635234}">
      <dgm:prSet/>
      <dgm:spPr/>
      <dgm:t>
        <a:bodyPr/>
        <a:lstStyle/>
        <a:p>
          <a:endParaRPr lang="en-US"/>
        </a:p>
      </dgm:t>
    </dgm:pt>
    <dgm:pt modelId="{393CA5E0-F4DF-44DC-8655-DA900100634D}" type="sibTrans" cxnId="{338EF661-5B9A-4FB0-8D24-F57B2F63523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D0FCE58-59E3-46C6-8BCB-923207EF096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t-BR" sz="1800"/>
            <a:t>Ausência sistemática de acompanhamento e avaliação das unidades descentralizadoras e descentralizadas do TED para verificar se há subcontratação total do objeto ou subcontratação parcial que delegue o núcleo do objeto do contrato.</a:t>
          </a:r>
          <a:endParaRPr lang="en-US" sz="1800"/>
        </a:p>
      </dgm:t>
    </dgm:pt>
    <dgm:pt modelId="{5FA07E8D-1461-4ABA-8852-7134A6834D6E}" type="parTrans" cxnId="{B68927C1-E49B-4027-BD41-5C1CCA725FB5}">
      <dgm:prSet/>
      <dgm:spPr/>
      <dgm:t>
        <a:bodyPr/>
        <a:lstStyle/>
        <a:p>
          <a:endParaRPr lang="en-US"/>
        </a:p>
      </dgm:t>
    </dgm:pt>
    <dgm:pt modelId="{8699B1FF-57FE-406F-8C44-9C82CE6EE16E}" type="sibTrans" cxnId="{B68927C1-E49B-4027-BD41-5C1CCA725FB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9AB96A5-9DF3-4317-8995-B3B8DF6C0FF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t-BR" sz="1800"/>
            <a:t>Não observação, pelos responsáveis, dos prazos referentes a designação dos fiscais no atual Decreto de TED.</a:t>
          </a:r>
          <a:endParaRPr lang="en-US" sz="1800"/>
        </a:p>
      </dgm:t>
    </dgm:pt>
    <dgm:pt modelId="{764CE992-C90A-47A5-AF47-55D2D337FD6B}" type="parTrans" cxnId="{61404E93-5554-46CD-BC55-088B7269C2BC}">
      <dgm:prSet/>
      <dgm:spPr/>
      <dgm:t>
        <a:bodyPr/>
        <a:lstStyle/>
        <a:p>
          <a:endParaRPr lang="en-US"/>
        </a:p>
      </dgm:t>
    </dgm:pt>
    <dgm:pt modelId="{E7FEF2A9-FD1E-4923-B8D2-E82E0C41A3C3}" type="sibTrans" cxnId="{61404E93-5554-46CD-BC55-088B7269C2B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3D2B268-1C34-4D18-A939-FB489463417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t-BR" sz="1800"/>
            <a:t>Ausência de capacidade operacional dos órgãos descentralizados no monitoramento dos TEDs.</a:t>
          </a:r>
          <a:endParaRPr lang="en-US" sz="1800"/>
        </a:p>
      </dgm:t>
    </dgm:pt>
    <dgm:pt modelId="{0F02C47D-DAD7-4A16-82AB-6F6CCCA76A1F}" type="parTrans" cxnId="{15EF20AD-1E82-4C26-8CDD-B106765120FC}">
      <dgm:prSet/>
      <dgm:spPr/>
      <dgm:t>
        <a:bodyPr/>
        <a:lstStyle/>
        <a:p>
          <a:endParaRPr lang="en-US"/>
        </a:p>
      </dgm:t>
    </dgm:pt>
    <dgm:pt modelId="{EBDD4350-070E-4D52-AE77-E5C737A41524}" type="sibTrans" cxnId="{15EF20AD-1E82-4C26-8CDD-B106765120FC}">
      <dgm:prSet/>
      <dgm:spPr/>
      <dgm:t>
        <a:bodyPr/>
        <a:lstStyle/>
        <a:p>
          <a:endParaRPr lang="en-US"/>
        </a:p>
      </dgm:t>
    </dgm:pt>
    <dgm:pt modelId="{0787F728-E056-40AE-A994-873AD6928A8B}" type="pres">
      <dgm:prSet presAssocID="{CA42725B-04B3-45D5-81E9-735CBA9B020A}" presName="root" presStyleCnt="0">
        <dgm:presLayoutVars>
          <dgm:dir/>
          <dgm:resizeHandles val="exact"/>
        </dgm:presLayoutVars>
      </dgm:prSet>
      <dgm:spPr/>
    </dgm:pt>
    <dgm:pt modelId="{22C297E7-AB27-48C0-A036-A6A48A3DB7DF}" type="pres">
      <dgm:prSet presAssocID="{CA42725B-04B3-45D5-81E9-735CBA9B020A}" presName="container" presStyleCnt="0">
        <dgm:presLayoutVars>
          <dgm:dir/>
          <dgm:resizeHandles val="exact"/>
        </dgm:presLayoutVars>
      </dgm:prSet>
      <dgm:spPr/>
    </dgm:pt>
    <dgm:pt modelId="{35CD98EF-690F-4B03-BE0C-DAD7CC613AD7}" type="pres">
      <dgm:prSet presAssocID="{D21E1F71-FBAD-436F-A05F-EB05A4BCA99F}" presName="compNode" presStyleCnt="0"/>
      <dgm:spPr/>
    </dgm:pt>
    <dgm:pt modelId="{377FF864-8187-4BC8-B19A-DA80AD4B3640}" type="pres">
      <dgm:prSet presAssocID="{D21E1F71-FBAD-436F-A05F-EB05A4BCA99F}" presName="iconBgRect" presStyleLbl="bgShp" presStyleIdx="0" presStyleCnt="4"/>
      <dgm:spPr/>
    </dgm:pt>
    <dgm:pt modelId="{ACF3D260-ACA5-4B10-B63C-7566EB08B59E}" type="pres">
      <dgm:prSet presAssocID="{D21E1F71-FBAD-436F-A05F-EB05A4BCA99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áfico de barras estrutura de tópicos"/>
        </a:ext>
      </dgm:extLst>
    </dgm:pt>
    <dgm:pt modelId="{4CC67752-93BA-41DF-A908-6FD4EFA2654C}" type="pres">
      <dgm:prSet presAssocID="{D21E1F71-FBAD-436F-A05F-EB05A4BCA99F}" presName="spaceRect" presStyleCnt="0"/>
      <dgm:spPr/>
    </dgm:pt>
    <dgm:pt modelId="{1B64DCC7-D9C0-4396-B42E-9B9A56AD52E7}" type="pres">
      <dgm:prSet presAssocID="{D21E1F71-FBAD-436F-A05F-EB05A4BCA99F}" presName="textRect" presStyleLbl="revTx" presStyleIdx="0" presStyleCnt="4" custScaleY="122386">
        <dgm:presLayoutVars>
          <dgm:chMax val="1"/>
          <dgm:chPref val="1"/>
        </dgm:presLayoutVars>
      </dgm:prSet>
      <dgm:spPr/>
    </dgm:pt>
    <dgm:pt modelId="{F8F255BD-C9B6-4C74-9D98-59EC23A8F689}" type="pres">
      <dgm:prSet presAssocID="{393CA5E0-F4DF-44DC-8655-DA900100634D}" presName="sibTrans" presStyleLbl="sibTrans2D1" presStyleIdx="0" presStyleCnt="0"/>
      <dgm:spPr/>
    </dgm:pt>
    <dgm:pt modelId="{46FE3739-AE7D-4C99-8FC3-08C4D843E688}" type="pres">
      <dgm:prSet presAssocID="{DD0FCE58-59E3-46C6-8BCB-923207EF0967}" presName="compNode" presStyleCnt="0"/>
      <dgm:spPr/>
    </dgm:pt>
    <dgm:pt modelId="{81380F9F-6AA5-462C-A676-0E1A8422976E}" type="pres">
      <dgm:prSet presAssocID="{DD0FCE58-59E3-46C6-8BCB-923207EF0967}" presName="iconBgRect" presStyleLbl="bgShp" presStyleIdx="1" presStyleCnt="4"/>
      <dgm:spPr/>
    </dgm:pt>
    <dgm:pt modelId="{3401B3B4-CA10-4841-9652-21BA0EA6AF0F}" type="pres">
      <dgm:prSet presAssocID="{DD0FCE58-59E3-46C6-8BCB-923207EF096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seleção"/>
        </a:ext>
      </dgm:extLst>
    </dgm:pt>
    <dgm:pt modelId="{D9E0E144-42A8-4CAE-AF21-DEB6BBABC8BA}" type="pres">
      <dgm:prSet presAssocID="{DD0FCE58-59E3-46C6-8BCB-923207EF0967}" presName="spaceRect" presStyleCnt="0"/>
      <dgm:spPr/>
    </dgm:pt>
    <dgm:pt modelId="{109C805D-773D-4527-815A-A81C1CE1EF0C}" type="pres">
      <dgm:prSet presAssocID="{DD0FCE58-59E3-46C6-8BCB-923207EF0967}" presName="textRect" presStyleLbl="revTx" presStyleIdx="1" presStyleCnt="4" custScaleX="104443">
        <dgm:presLayoutVars>
          <dgm:chMax val="1"/>
          <dgm:chPref val="1"/>
        </dgm:presLayoutVars>
      </dgm:prSet>
      <dgm:spPr/>
    </dgm:pt>
    <dgm:pt modelId="{F53FEA7F-7652-4B18-B6EF-42AE667AF954}" type="pres">
      <dgm:prSet presAssocID="{8699B1FF-57FE-406F-8C44-9C82CE6EE16E}" presName="sibTrans" presStyleLbl="sibTrans2D1" presStyleIdx="0" presStyleCnt="0"/>
      <dgm:spPr/>
    </dgm:pt>
    <dgm:pt modelId="{4A62783F-4203-4D85-B85F-37A3FD036B4A}" type="pres">
      <dgm:prSet presAssocID="{C9AB96A5-9DF3-4317-8995-B3B8DF6C0FF0}" presName="compNode" presStyleCnt="0"/>
      <dgm:spPr/>
    </dgm:pt>
    <dgm:pt modelId="{4AF6EFF2-F6AD-47E5-BE8C-064C2C858E97}" type="pres">
      <dgm:prSet presAssocID="{C9AB96A5-9DF3-4317-8995-B3B8DF6C0FF0}" presName="iconBgRect" presStyleLbl="bgShp" presStyleIdx="2" presStyleCnt="4"/>
      <dgm:spPr/>
    </dgm:pt>
    <dgm:pt modelId="{85A1DA04-FFC3-4E32-92F5-B4B1229DF06D}" type="pres">
      <dgm:prSet presAssocID="{C9AB96A5-9DF3-4317-8995-B3B8DF6C0FF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viso"/>
        </a:ext>
      </dgm:extLst>
    </dgm:pt>
    <dgm:pt modelId="{5CF9FF86-41E1-4363-85AE-2597631F0809}" type="pres">
      <dgm:prSet presAssocID="{C9AB96A5-9DF3-4317-8995-B3B8DF6C0FF0}" presName="spaceRect" presStyleCnt="0"/>
      <dgm:spPr/>
    </dgm:pt>
    <dgm:pt modelId="{98AD16EC-2895-4BB7-A0FA-31221BC4AD4D}" type="pres">
      <dgm:prSet presAssocID="{C9AB96A5-9DF3-4317-8995-B3B8DF6C0FF0}" presName="textRect" presStyleLbl="revTx" presStyleIdx="2" presStyleCnt="4">
        <dgm:presLayoutVars>
          <dgm:chMax val="1"/>
          <dgm:chPref val="1"/>
        </dgm:presLayoutVars>
      </dgm:prSet>
      <dgm:spPr/>
    </dgm:pt>
    <dgm:pt modelId="{C9175076-52A3-4C46-B231-23475B8D081E}" type="pres">
      <dgm:prSet presAssocID="{E7FEF2A9-FD1E-4923-B8D2-E82E0C41A3C3}" presName="sibTrans" presStyleLbl="sibTrans2D1" presStyleIdx="0" presStyleCnt="0"/>
      <dgm:spPr/>
    </dgm:pt>
    <dgm:pt modelId="{216E9664-E8EB-4C9B-BEE3-17CFBB48FAD7}" type="pres">
      <dgm:prSet presAssocID="{E3D2B268-1C34-4D18-A939-FB489463417A}" presName="compNode" presStyleCnt="0"/>
      <dgm:spPr/>
    </dgm:pt>
    <dgm:pt modelId="{52FC0357-96AB-4F96-B7D3-62096E16BCE4}" type="pres">
      <dgm:prSet presAssocID="{E3D2B268-1C34-4D18-A939-FB489463417A}" presName="iconBgRect" presStyleLbl="bgShp" presStyleIdx="3" presStyleCnt="4"/>
      <dgm:spPr/>
    </dgm:pt>
    <dgm:pt modelId="{0F651D83-3963-461E-81CC-5A5EADCC5955}" type="pres">
      <dgm:prSet presAssocID="{E3D2B268-1C34-4D18-A939-FB489463417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Área de Transferência estrutura de tópicos"/>
        </a:ext>
      </dgm:extLst>
    </dgm:pt>
    <dgm:pt modelId="{04BD41C0-4A1B-4E86-BE9E-3ADC444BE9A4}" type="pres">
      <dgm:prSet presAssocID="{E3D2B268-1C34-4D18-A939-FB489463417A}" presName="spaceRect" presStyleCnt="0"/>
      <dgm:spPr/>
    </dgm:pt>
    <dgm:pt modelId="{2A7ED2FE-4ECC-4AE1-952A-F084790657A6}" type="pres">
      <dgm:prSet presAssocID="{E3D2B268-1C34-4D18-A939-FB489463417A}" presName="textRect" presStyleLbl="revTx" presStyleIdx="3" presStyleCnt="4" custScaleX="81902">
        <dgm:presLayoutVars>
          <dgm:chMax val="1"/>
          <dgm:chPref val="1"/>
        </dgm:presLayoutVars>
      </dgm:prSet>
      <dgm:spPr/>
    </dgm:pt>
  </dgm:ptLst>
  <dgm:cxnLst>
    <dgm:cxn modelId="{1A47D11C-7D69-4867-86CF-0ADE375AB120}" type="presOf" srcId="{C9AB96A5-9DF3-4317-8995-B3B8DF6C0FF0}" destId="{98AD16EC-2895-4BB7-A0FA-31221BC4AD4D}" srcOrd="0" destOrd="0" presId="urn:microsoft.com/office/officeart/2018/2/layout/IconCircleList"/>
    <dgm:cxn modelId="{5C0E3334-2488-4DB9-969F-936F624F5DC3}" type="presOf" srcId="{E3D2B268-1C34-4D18-A939-FB489463417A}" destId="{2A7ED2FE-4ECC-4AE1-952A-F084790657A6}" srcOrd="0" destOrd="0" presId="urn:microsoft.com/office/officeart/2018/2/layout/IconCircleList"/>
    <dgm:cxn modelId="{2140A45F-60CD-427F-82F4-4DE08DFCE4C3}" type="presOf" srcId="{393CA5E0-F4DF-44DC-8655-DA900100634D}" destId="{F8F255BD-C9B6-4C74-9D98-59EC23A8F689}" srcOrd="0" destOrd="0" presId="urn:microsoft.com/office/officeart/2018/2/layout/IconCircleList"/>
    <dgm:cxn modelId="{338EF661-5B9A-4FB0-8D24-F57B2F635234}" srcId="{CA42725B-04B3-45D5-81E9-735CBA9B020A}" destId="{D21E1F71-FBAD-436F-A05F-EB05A4BCA99F}" srcOrd="0" destOrd="0" parTransId="{6BE3AE8D-1575-4F0B-8FBE-E21D96B34E0A}" sibTransId="{393CA5E0-F4DF-44DC-8655-DA900100634D}"/>
    <dgm:cxn modelId="{C2067A45-6071-48E4-8EE6-D66BFA527117}" type="presOf" srcId="{E7FEF2A9-FD1E-4923-B8D2-E82E0C41A3C3}" destId="{C9175076-52A3-4C46-B231-23475B8D081E}" srcOrd="0" destOrd="0" presId="urn:microsoft.com/office/officeart/2018/2/layout/IconCircleList"/>
    <dgm:cxn modelId="{9FFB9071-5E30-4C54-872C-F2934F696C41}" type="presOf" srcId="{CA42725B-04B3-45D5-81E9-735CBA9B020A}" destId="{0787F728-E056-40AE-A994-873AD6928A8B}" srcOrd="0" destOrd="0" presId="urn:microsoft.com/office/officeart/2018/2/layout/IconCircleList"/>
    <dgm:cxn modelId="{61404E93-5554-46CD-BC55-088B7269C2BC}" srcId="{CA42725B-04B3-45D5-81E9-735CBA9B020A}" destId="{C9AB96A5-9DF3-4317-8995-B3B8DF6C0FF0}" srcOrd="2" destOrd="0" parTransId="{764CE992-C90A-47A5-AF47-55D2D337FD6B}" sibTransId="{E7FEF2A9-FD1E-4923-B8D2-E82E0C41A3C3}"/>
    <dgm:cxn modelId="{15EF20AD-1E82-4C26-8CDD-B106765120FC}" srcId="{CA42725B-04B3-45D5-81E9-735CBA9B020A}" destId="{E3D2B268-1C34-4D18-A939-FB489463417A}" srcOrd="3" destOrd="0" parTransId="{0F02C47D-DAD7-4A16-82AB-6F6CCCA76A1F}" sibTransId="{EBDD4350-070E-4D52-AE77-E5C737A41524}"/>
    <dgm:cxn modelId="{C89650AF-5C5B-49C0-895A-EAC06C97A48D}" type="presOf" srcId="{8699B1FF-57FE-406F-8C44-9C82CE6EE16E}" destId="{F53FEA7F-7652-4B18-B6EF-42AE667AF954}" srcOrd="0" destOrd="0" presId="urn:microsoft.com/office/officeart/2018/2/layout/IconCircleList"/>
    <dgm:cxn modelId="{B68927C1-E49B-4027-BD41-5C1CCA725FB5}" srcId="{CA42725B-04B3-45D5-81E9-735CBA9B020A}" destId="{DD0FCE58-59E3-46C6-8BCB-923207EF0967}" srcOrd="1" destOrd="0" parTransId="{5FA07E8D-1461-4ABA-8852-7134A6834D6E}" sibTransId="{8699B1FF-57FE-406F-8C44-9C82CE6EE16E}"/>
    <dgm:cxn modelId="{84608DD8-F9EB-4AF4-BE19-8B34D6263515}" type="presOf" srcId="{D21E1F71-FBAD-436F-A05F-EB05A4BCA99F}" destId="{1B64DCC7-D9C0-4396-B42E-9B9A56AD52E7}" srcOrd="0" destOrd="0" presId="urn:microsoft.com/office/officeart/2018/2/layout/IconCircleList"/>
    <dgm:cxn modelId="{C64076E9-0039-4825-B936-A39FD841675B}" type="presOf" srcId="{DD0FCE58-59E3-46C6-8BCB-923207EF0967}" destId="{109C805D-773D-4527-815A-A81C1CE1EF0C}" srcOrd="0" destOrd="0" presId="urn:microsoft.com/office/officeart/2018/2/layout/IconCircleList"/>
    <dgm:cxn modelId="{354A412C-CC9A-42B4-8D83-CD6E242142D0}" type="presParOf" srcId="{0787F728-E056-40AE-A994-873AD6928A8B}" destId="{22C297E7-AB27-48C0-A036-A6A48A3DB7DF}" srcOrd="0" destOrd="0" presId="urn:microsoft.com/office/officeart/2018/2/layout/IconCircleList"/>
    <dgm:cxn modelId="{9B35AB6C-1A86-4C49-B5CD-175BF88C44C3}" type="presParOf" srcId="{22C297E7-AB27-48C0-A036-A6A48A3DB7DF}" destId="{35CD98EF-690F-4B03-BE0C-DAD7CC613AD7}" srcOrd="0" destOrd="0" presId="urn:microsoft.com/office/officeart/2018/2/layout/IconCircleList"/>
    <dgm:cxn modelId="{23BFB1D8-A5D5-465E-99CC-4350D5877539}" type="presParOf" srcId="{35CD98EF-690F-4B03-BE0C-DAD7CC613AD7}" destId="{377FF864-8187-4BC8-B19A-DA80AD4B3640}" srcOrd="0" destOrd="0" presId="urn:microsoft.com/office/officeart/2018/2/layout/IconCircleList"/>
    <dgm:cxn modelId="{E3EC284C-9737-44F3-AC0B-CE8B527F04F9}" type="presParOf" srcId="{35CD98EF-690F-4B03-BE0C-DAD7CC613AD7}" destId="{ACF3D260-ACA5-4B10-B63C-7566EB08B59E}" srcOrd="1" destOrd="0" presId="urn:microsoft.com/office/officeart/2018/2/layout/IconCircleList"/>
    <dgm:cxn modelId="{3EB191DD-84CE-4838-8900-8EE901C48F95}" type="presParOf" srcId="{35CD98EF-690F-4B03-BE0C-DAD7CC613AD7}" destId="{4CC67752-93BA-41DF-A908-6FD4EFA2654C}" srcOrd="2" destOrd="0" presId="urn:microsoft.com/office/officeart/2018/2/layout/IconCircleList"/>
    <dgm:cxn modelId="{A750E790-E7D7-4F26-B18D-B9B3AD4A3743}" type="presParOf" srcId="{35CD98EF-690F-4B03-BE0C-DAD7CC613AD7}" destId="{1B64DCC7-D9C0-4396-B42E-9B9A56AD52E7}" srcOrd="3" destOrd="0" presId="urn:microsoft.com/office/officeart/2018/2/layout/IconCircleList"/>
    <dgm:cxn modelId="{E70E6034-4A60-4DFD-B89A-0FEE80D3B5E0}" type="presParOf" srcId="{22C297E7-AB27-48C0-A036-A6A48A3DB7DF}" destId="{F8F255BD-C9B6-4C74-9D98-59EC23A8F689}" srcOrd="1" destOrd="0" presId="urn:microsoft.com/office/officeart/2018/2/layout/IconCircleList"/>
    <dgm:cxn modelId="{26579924-E3BA-4BE7-B58E-16E499A3F3D7}" type="presParOf" srcId="{22C297E7-AB27-48C0-A036-A6A48A3DB7DF}" destId="{46FE3739-AE7D-4C99-8FC3-08C4D843E688}" srcOrd="2" destOrd="0" presId="urn:microsoft.com/office/officeart/2018/2/layout/IconCircleList"/>
    <dgm:cxn modelId="{5BA0982B-35A2-4BCC-81AB-780086FBDC87}" type="presParOf" srcId="{46FE3739-AE7D-4C99-8FC3-08C4D843E688}" destId="{81380F9F-6AA5-462C-A676-0E1A8422976E}" srcOrd="0" destOrd="0" presId="urn:microsoft.com/office/officeart/2018/2/layout/IconCircleList"/>
    <dgm:cxn modelId="{553A984C-6DF6-4F99-83C8-BBD37E8B2D06}" type="presParOf" srcId="{46FE3739-AE7D-4C99-8FC3-08C4D843E688}" destId="{3401B3B4-CA10-4841-9652-21BA0EA6AF0F}" srcOrd="1" destOrd="0" presId="urn:microsoft.com/office/officeart/2018/2/layout/IconCircleList"/>
    <dgm:cxn modelId="{3C6A7E48-E8DB-42A8-8D50-BEA7E401593B}" type="presParOf" srcId="{46FE3739-AE7D-4C99-8FC3-08C4D843E688}" destId="{D9E0E144-42A8-4CAE-AF21-DEB6BBABC8BA}" srcOrd="2" destOrd="0" presId="urn:microsoft.com/office/officeart/2018/2/layout/IconCircleList"/>
    <dgm:cxn modelId="{1C101FD1-AD26-40CA-92CE-8EE17F87AE43}" type="presParOf" srcId="{46FE3739-AE7D-4C99-8FC3-08C4D843E688}" destId="{109C805D-773D-4527-815A-A81C1CE1EF0C}" srcOrd="3" destOrd="0" presId="urn:microsoft.com/office/officeart/2018/2/layout/IconCircleList"/>
    <dgm:cxn modelId="{72293028-F9B9-4938-BE02-305FAF706D74}" type="presParOf" srcId="{22C297E7-AB27-48C0-A036-A6A48A3DB7DF}" destId="{F53FEA7F-7652-4B18-B6EF-42AE667AF954}" srcOrd="3" destOrd="0" presId="urn:microsoft.com/office/officeart/2018/2/layout/IconCircleList"/>
    <dgm:cxn modelId="{DFB06A0D-ACDB-4B0E-ADF9-A614FC506380}" type="presParOf" srcId="{22C297E7-AB27-48C0-A036-A6A48A3DB7DF}" destId="{4A62783F-4203-4D85-B85F-37A3FD036B4A}" srcOrd="4" destOrd="0" presId="urn:microsoft.com/office/officeart/2018/2/layout/IconCircleList"/>
    <dgm:cxn modelId="{1EA20A06-02B8-4129-AC94-CC320E1476EF}" type="presParOf" srcId="{4A62783F-4203-4D85-B85F-37A3FD036B4A}" destId="{4AF6EFF2-F6AD-47E5-BE8C-064C2C858E97}" srcOrd="0" destOrd="0" presId="urn:microsoft.com/office/officeart/2018/2/layout/IconCircleList"/>
    <dgm:cxn modelId="{B08E85CA-8C4B-4C26-B33E-33807E473ED7}" type="presParOf" srcId="{4A62783F-4203-4D85-B85F-37A3FD036B4A}" destId="{85A1DA04-FFC3-4E32-92F5-B4B1229DF06D}" srcOrd="1" destOrd="0" presId="urn:microsoft.com/office/officeart/2018/2/layout/IconCircleList"/>
    <dgm:cxn modelId="{6B88AA6C-283D-4D87-BEA7-F5D25727ACB6}" type="presParOf" srcId="{4A62783F-4203-4D85-B85F-37A3FD036B4A}" destId="{5CF9FF86-41E1-4363-85AE-2597631F0809}" srcOrd="2" destOrd="0" presId="urn:microsoft.com/office/officeart/2018/2/layout/IconCircleList"/>
    <dgm:cxn modelId="{C8A138C5-B798-4569-874B-96074C083FC7}" type="presParOf" srcId="{4A62783F-4203-4D85-B85F-37A3FD036B4A}" destId="{98AD16EC-2895-4BB7-A0FA-31221BC4AD4D}" srcOrd="3" destOrd="0" presId="urn:microsoft.com/office/officeart/2018/2/layout/IconCircleList"/>
    <dgm:cxn modelId="{F6680AD8-8667-480B-80FC-244A20075C67}" type="presParOf" srcId="{22C297E7-AB27-48C0-A036-A6A48A3DB7DF}" destId="{C9175076-52A3-4C46-B231-23475B8D081E}" srcOrd="5" destOrd="0" presId="urn:microsoft.com/office/officeart/2018/2/layout/IconCircleList"/>
    <dgm:cxn modelId="{6291BFE2-3006-4CAB-962D-122EB62AB5C9}" type="presParOf" srcId="{22C297E7-AB27-48C0-A036-A6A48A3DB7DF}" destId="{216E9664-E8EB-4C9B-BEE3-17CFBB48FAD7}" srcOrd="6" destOrd="0" presId="urn:microsoft.com/office/officeart/2018/2/layout/IconCircleList"/>
    <dgm:cxn modelId="{24173FEC-DDAC-458F-9152-780450E01F38}" type="presParOf" srcId="{216E9664-E8EB-4C9B-BEE3-17CFBB48FAD7}" destId="{52FC0357-96AB-4F96-B7D3-62096E16BCE4}" srcOrd="0" destOrd="0" presId="urn:microsoft.com/office/officeart/2018/2/layout/IconCircleList"/>
    <dgm:cxn modelId="{7EB4D5A6-376B-4638-A5BE-871105295785}" type="presParOf" srcId="{216E9664-E8EB-4C9B-BEE3-17CFBB48FAD7}" destId="{0F651D83-3963-461E-81CC-5A5EADCC5955}" srcOrd="1" destOrd="0" presId="urn:microsoft.com/office/officeart/2018/2/layout/IconCircleList"/>
    <dgm:cxn modelId="{9FA6C45C-9F93-45B7-BFFC-6BB24A9C6330}" type="presParOf" srcId="{216E9664-E8EB-4C9B-BEE3-17CFBB48FAD7}" destId="{04BD41C0-4A1B-4E86-BE9E-3ADC444BE9A4}" srcOrd="2" destOrd="0" presId="urn:microsoft.com/office/officeart/2018/2/layout/IconCircleList"/>
    <dgm:cxn modelId="{C732A57D-136D-4C9D-8A7F-2300D419083D}" type="presParOf" srcId="{216E9664-E8EB-4C9B-BEE3-17CFBB48FAD7}" destId="{2A7ED2FE-4ECC-4AE1-952A-F084790657A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7A12BF-3512-4366-9460-F114213CE0BE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335E97-AD85-4DF6-B99B-4E16E461A3A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t-BR" sz="2000"/>
            <a:t>Apurar a responsabilidade pela prática de atos realizados durante as fases de planejamento e de execução do Contrato nº 05/2018 que resultaram em prejuízo ao erário, e a consequente adoção de medidas administrativas para o ressarcimento ao Erário. </a:t>
          </a:r>
          <a:endParaRPr lang="en-US" sz="2000"/>
        </a:p>
      </dgm:t>
    </dgm:pt>
    <dgm:pt modelId="{4F067D4C-EFB0-4D16-8AA9-277CE0EDEE1B}" type="parTrans" cxnId="{CF7D7024-26E5-4E8C-B8E2-C6BD6A9A3990}">
      <dgm:prSet/>
      <dgm:spPr/>
      <dgm:t>
        <a:bodyPr/>
        <a:lstStyle/>
        <a:p>
          <a:endParaRPr lang="en-US"/>
        </a:p>
      </dgm:t>
    </dgm:pt>
    <dgm:pt modelId="{6E873545-6BC3-426C-AC74-0FC786899FA8}" type="sibTrans" cxnId="{CF7D7024-26E5-4E8C-B8E2-C6BD6A9A3990}">
      <dgm:prSet/>
      <dgm:spPr/>
      <dgm:t>
        <a:bodyPr/>
        <a:lstStyle/>
        <a:p>
          <a:endParaRPr lang="en-US"/>
        </a:p>
      </dgm:t>
    </dgm:pt>
    <dgm:pt modelId="{3D557165-45B0-43B9-A348-65C9D8B4BB9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t-BR" sz="2000"/>
            <a:t>Implementar controles internos administrativos quando da celebração e da fiscalização de TED de modo a não incorrer nas falhas identificadas no presente Relatório. </a:t>
          </a:r>
          <a:endParaRPr lang="en-US" sz="2000"/>
        </a:p>
      </dgm:t>
    </dgm:pt>
    <dgm:pt modelId="{1C437C90-9257-4838-A469-C232B05B78A1}" type="parTrans" cxnId="{93CA3C88-0A73-405F-9912-6BC50C4CE1F5}">
      <dgm:prSet/>
      <dgm:spPr/>
      <dgm:t>
        <a:bodyPr/>
        <a:lstStyle/>
        <a:p>
          <a:endParaRPr lang="en-US"/>
        </a:p>
      </dgm:t>
    </dgm:pt>
    <dgm:pt modelId="{A5F2D061-D97D-410B-987F-F07D584D29F0}" type="sibTrans" cxnId="{93CA3C88-0A73-405F-9912-6BC50C4CE1F5}">
      <dgm:prSet/>
      <dgm:spPr/>
      <dgm:t>
        <a:bodyPr/>
        <a:lstStyle/>
        <a:p>
          <a:endParaRPr lang="en-US"/>
        </a:p>
      </dgm:t>
    </dgm:pt>
    <dgm:pt modelId="{97C514B4-520E-4194-95E0-22C847606F8F}" type="pres">
      <dgm:prSet presAssocID="{957A12BF-3512-4366-9460-F114213CE0BE}" presName="root" presStyleCnt="0">
        <dgm:presLayoutVars>
          <dgm:dir/>
          <dgm:resizeHandles val="exact"/>
        </dgm:presLayoutVars>
      </dgm:prSet>
      <dgm:spPr/>
    </dgm:pt>
    <dgm:pt modelId="{C0D051CC-2021-4CFC-ADC8-62F6BB7E5762}" type="pres">
      <dgm:prSet presAssocID="{F3335E97-AD85-4DF6-B99B-4E16E461A3A1}" presName="compNode" presStyleCnt="0"/>
      <dgm:spPr/>
    </dgm:pt>
    <dgm:pt modelId="{5A10924B-30F4-4EE8-8FAB-FB559BD0A7F5}" type="pres">
      <dgm:prSet presAssocID="{F3335E97-AD85-4DF6-B99B-4E16E461A3A1}" presName="bgRect" presStyleLbl="bgShp" presStyleIdx="0" presStyleCnt="2"/>
      <dgm:spPr/>
    </dgm:pt>
    <dgm:pt modelId="{555A52AB-62EB-455C-8388-4EE5241FFA2A}" type="pres">
      <dgm:prSet presAssocID="{F3335E97-AD85-4DF6-B99B-4E16E461A3A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telo"/>
        </a:ext>
      </dgm:extLst>
    </dgm:pt>
    <dgm:pt modelId="{30987827-3DB5-4290-A609-1451DD1AB2E4}" type="pres">
      <dgm:prSet presAssocID="{F3335E97-AD85-4DF6-B99B-4E16E461A3A1}" presName="spaceRect" presStyleCnt="0"/>
      <dgm:spPr/>
    </dgm:pt>
    <dgm:pt modelId="{6179F64C-AAD1-4860-AE59-BE5DC1668AFB}" type="pres">
      <dgm:prSet presAssocID="{F3335E97-AD85-4DF6-B99B-4E16E461A3A1}" presName="parTx" presStyleLbl="revTx" presStyleIdx="0" presStyleCnt="2">
        <dgm:presLayoutVars>
          <dgm:chMax val="0"/>
          <dgm:chPref val="0"/>
        </dgm:presLayoutVars>
      </dgm:prSet>
      <dgm:spPr/>
    </dgm:pt>
    <dgm:pt modelId="{197451F2-8E44-4FDA-A1AB-DD9BDC90980F}" type="pres">
      <dgm:prSet presAssocID="{6E873545-6BC3-426C-AC74-0FC786899FA8}" presName="sibTrans" presStyleCnt="0"/>
      <dgm:spPr/>
    </dgm:pt>
    <dgm:pt modelId="{4695B9FD-E6AB-442D-BCA5-C1DEEE97FB63}" type="pres">
      <dgm:prSet presAssocID="{3D557165-45B0-43B9-A348-65C9D8B4BB9B}" presName="compNode" presStyleCnt="0"/>
      <dgm:spPr/>
    </dgm:pt>
    <dgm:pt modelId="{49ED2DE7-A1BC-403F-A9DB-CC4164A63EB3}" type="pres">
      <dgm:prSet presAssocID="{3D557165-45B0-43B9-A348-65C9D8B4BB9B}" presName="bgRect" presStyleLbl="bgShp" presStyleIdx="1" presStyleCnt="2"/>
      <dgm:spPr/>
    </dgm:pt>
    <dgm:pt modelId="{A3C9E500-BD0A-4A51-BD37-7ADE6642CA44}" type="pres">
      <dgm:prSet presAssocID="{3D557165-45B0-43B9-A348-65C9D8B4BB9B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viso"/>
        </a:ext>
      </dgm:extLst>
    </dgm:pt>
    <dgm:pt modelId="{0FB224B5-995F-4533-8102-3FD06F26A99D}" type="pres">
      <dgm:prSet presAssocID="{3D557165-45B0-43B9-A348-65C9D8B4BB9B}" presName="spaceRect" presStyleCnt="0"/>
      <dgm:spPr/>
    </dgm:pt>
    <dgm:pt modelId="{CDEFF14B-1D6F-4C72-B47D-749B17823200}" type="pres">
      <dgm:prSet presAssocID="{3D557165-45B0-43B9-A348-65C9D8B4BB9B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FB34D623-9E91-432F-BA69-706B370D8313}" type="presOf" srcId="{957A12BF-3512-4366-9460-F114213CE0BE}" destId="{97C514B4-520E-4194-95E0-22C847606F8F}" srcOrd="0" destOrd="0" presId="urn:microsoft.com/office/officeart/2018/2/layout/IconVerticalSolidList"/>
    <dgm:cxn modelId="{CF7D7024-26E5-4E8C-B8E2-C6BD6A9A3990}" srcId="{957A12BF-3512-4366-9460-F114213CE0BE}" destId="{F3335E97-AD85-4DF6-B99B-4E16E461A3A1}" srcOrd="0" destOrd="0" parTransId="{4F067D4C-EFB0-4D16-8AA9-277CE0EDEE1B}" sibTransId="{6E873545-6BC3-426C-AC74-0FC786899FA8}"/>
    <dgm:cxn modelId="{A00B7570-17E4-4AC4-AD53-7327FCCD7746}" type="presOf" srcId="{F3335E97-AD85-4DF6-B99B-4E16E461A3A1}" destId="{6179F64C-AAD1-4860-AE59-BE5DC1668AFB}" srcOrd="0" destOrd="0" presId="urn:microsoft.com/office/officeart/2018/2/layout/IconVerticalSolidList"/>
    <dgm:cxn modelId="{6F300085-36DD-45D0-A7DB-38D6B5EF41A8}" type="presOf" srcId="{3D557165-45B0-43B9-A348-65C9D8B4BB9B}" destId="{CDEFF14B-1D6F-4C72-B47D-749B17823200}" srcOrd="0" destOrd="0" presId="urn:microsoft.com/office/officeart/2018/2/layout/IconVerticalSolidList"/>
    <dgm:cxn modelId="{93CA3C88-0A73-405F-9912-6BC50C4CE1F5}" srcId="{957A12BF-3512-4366-9460-F114213CE0BE}" destId="{3D557165-45B0-43B9-A348-65C9D8B4BB9B}" srcOrd="1" destOrd="0" parTransId="{1C437C90-9257-4838-A469-C232B05B78A1}" sibTransId="{A5F2D061-D97D-410B-987F-F07D584D29F0}"/>
    <dgm:cxn modelId="{717ACE34-EB6D-46B8-9C71-4337B4D5C046}" type="presParOf" srcId="{97C514B4-520E-4194-95E0-22C847606F8F}" destId="{C0D051CC-2021-4CFC-ADC8-62F6BB7E5762}" srcOrd="0" destOrd="0" presId="urn:microsoft.com/office/officeart/2018/2/layout/IconVerticalSolidList"/>
    <dgm:cxn modelId="{02801B5D-F1E7-438A-9744-2A0B23AFCA0F}" type="presParOf" srcId="{C0D051CC-2021-4CFC-ADC8-62F6BB7E5762}" destId="{5A10924B-30F4-4EE8-8FAB-FB559BD0A7F5}" srcOrd="0" destOrd="0" presId="urn:microsoft.com/office/officeart/2018/2/layout/IconVerticalSolidList"/>
    <dgm:cxn modelId="{158B51E7-03FC-4B80-AFE8-5D8AB4E08DAF}" type="presParOf" srcId="{C0D051CC-2021-4CFC-ADC8-62F6BB7E5762}" destId="{555A52AB-62EB-455C-8388-4EE5241FFA2A}" srcOrd="1" destOrd="0" presId="urn:microsoft.com/office/officeart/2018/2/layout/IconVerticalSolidList"/>
    <dgm:cxn modelId="{B52364B1-05D7-4F15-987A-9AC86AB2D743}" type="presParOf" srcId="{C0D051CC-2021-4CFC-ADC8-62F6BB7E5762}" destId="{30987827-3DB5-4290-A609-1451DD1AB2E4}" srcOrd="2" destOrd="0" presId="urn:microsoft.com/office/officeart/2018/2/layout/IconVerticalSolidList"/>
    <dgm:cxn modelId="{03829AE8-BFDC-4CCB-884A-ECDFA4F4F888}" type="presParOf" srcId="{C0D051CC-2021-4CFC-ADC8-62F6BB7E5762}" destId="{6179F64C-AAD1-4860-AE59-BE5DC1668AFB}" srcOrd="3" destOrd="0" presId="urn:microsoft.com/office/officeart/2018/2/layout/IconVerticalSolidList"/>
    <dgm:cxn modelId="{EB435CF6-FC7A-4E57-9B1E-8BF1B0197CC8}" type="presParOf" srcId="{97C514B4-520E-4194-95E0-22C847606F8F}" destId="{197451F2-8E44-4FDA-A1AB-DD9BDC90980F}" srcOrd="1" destOrd="0" presId="urn:microsoft.com/office/officeart/2018/2/layout/IconVerticalSolidList"/>
    <dgm:cxn modelId="{18D44EA8-FFA0-4118-842B-CAD02B454520}" type="presParOf" srcId="{97C514B4-520E-4194-95E0-22C847606F8F}" destId="{4695B9FD-E6AB-442D-BCA5-C1DEEE97FB63}" srcOrd="2" destOrd="0" presId="urn:microsoft.com/office/officeart/2018/2/layout/IconVerticalSolidList"/>
    <dgm:cxn modelId="{3A314575-22BB-4127-A5D5-C9ABDDAE1786}" type="presParOf" srcId="{4695B9FD-E6AB-442D-BCA5-C1DEEE97FB63}" destId="{49ED2DE7-A1BC-403F-A9DB-CC4164A63EB3}" srcOrd="0" destOrd="0" presId="urn:microsoft.com/office/officeart/2018/2/layout/IconVerticalSolidList"/>
    <dgm:cxn modelId="{3EF960C1-E5A2-4BC3-82EF-7C96EB59E6CB}" type="presParOf" srcId="{4695B9FD-E6AB-442D-BCA5-C1DEEE97FB63}" destId="{A3C9E500-BD0A-4A51-BD37-7ADE6642CA44}" srcOrd="1" destOrd="0" presId="urn:microsoft.com/office/officeart/2018/2/layout/IconVerticalSolidList"/>
    <dgm:cxn modelId="{F3DCC48E-19C1-4F02-98CC-19E4B2A6CB55}" type="presParOf" srcId="{4695B9FD-E6AB-442D-BCA5-C1DEEE97FB63}" destId="{0FB224B5-995F-4533-8102-3FD06F26A99D}" srcOrd="2" destOrd="0" presId="urn:microsoft.com/office/officeart/2018/2/layout/IconVerticalSolidList"/>
    <dgm:cxn modelId="{F55A8BA5-61E8-453D-B9BD-0F7DFBE10183}" type="presParOf" srcId="{4695B9FD-E6AB-442D-BCA5-C1DEEE97FB63}" destId="{CDEFF14B-1D6F-4C72-B47D-749B1782320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24E84F9-DB36-414C-A188-89632BDDE5BB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6E69D3-69DB-4417-9DB7-EB2AB8DAE8EC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pt-BR" sz="1800"/>
            <a:t>As principais causas identificadas no trabalho foram: ausência de instituição de rotinas padronizadas para conferência das cláusulas e da documentação necessária à celebração dos TEDs;</a:t>
          </a:r>
          <a:endParaRPr lang="en-US" sz="1800"/>
        </a:p>
      </dgm:t>
    </dgm:pt>
    <dgm:pt modelId="{766FF03D-6B6C-4B30-83B9-E1BF7E0FC5DF}" type="parTrans" cxnId="{D07D41B8-9D0D-42F0-93D0-3BC2F24791E5}">
      <dgm:prSet/>
      <dgm:spPr/>
      <dgm:t>
        <a:bodyPr/>
        <a:lstStyle/>
        <a:p>
          <a:endParaRPr lang="en-US"/>
        </a:p>
      </dgm:t>
    </dgm:pt>
    <dgm:pt modelId="{E29F4A29-FD89-4500-9CF4-F6F838DCAEC6}" type="sibTrans" cxnId="{D07D41B8-9D0D-42F0-93D0-3BC2F24791E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1B9C4B9-B029-404B-ADB6-3423AC63D03F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pt-BR" sz="1800"/>
            <a:t>Ausência de observância aos normativos que dispõem sobre a necessidade de haver capacidade técnica e competência institucional por parte da unidade descentralizada; </a:t>
          </a:r>
          <a:endParaRPr lang="en-US" sz="1800"/>
        </a:p>
      </dgm:t>
    </dgm:pt>
    <dgm:pt modelId="{5F6BF03B-C4DF-4D5A-9ECD-66DE090E670F}" type="parTrans" cxnId="{C733B012-0D4B-4C80-A37C-5DE1DD9E7EDE}">
      <dgm:prSet/>
      <dgm:spPr/>
      <dgm:t>
        <a:bodyPr/>
        <a:lstStyle/>
        <a:p>
          <a:endParaRPr lang="en-US"/>
        </a:p>
      </dgm:t>
    </dgm:pt>
    <dgm:pt modelId="{15F52A03-9AC5-41DA-8E3E-CFD8B44EACFB}" type="sibTrans" cxnId="{C733B012-0D4B-4C80-A37C-5DE1DD9E7ED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86E257C-A94C-4A70-AF6E-A55EF23AC963}">
      <dgm:prSet/>
      <dgm:spPr/>
      <dgm:t>
        <a:bodyPr/>
        <a:lstStyle/>
        <a:p>
          <a:pPr>
            <a:lnSpc>
              <a:spcPct val="100000"/>
            </a:lnSpc>
          </a:pPr>
          <a:r>
            <a:rPr lang="pt-BR"/>
            <a:t>Ausência de capacidade operacional do MCTI para elaborar a prestação de contas dos TEDs tempestivamente; </a:t>
          </a:r>
          <a:endParaRPr lang="en-US"/>
        </a:p>
      </dgm:t>
    </dgm:pt>
    <dgm:pt modelId="{E158E532-D5B7-4B64-9F69-55CF22A385DD}" type="parTrans" cxnId="{2D3284D4-D496-496C-B198-57C93351D722}">
      <dgm:prSet/>
      <dgm:spPr/>
      <dgm:t>
        <a:bodyPr/>
        <a:lstStyle/>
        <a:p>
          <a:endParaRPr lang="en-US"/>
        </a:p>
      </dgm:t>
    </dgm:pt>
    <dgm:pt modelId="{197B1F5D-FFBB-4801-ACE6-2C380E62FCB2}" type="sibTrans" cxnId="{2D3284D4-D496-496C-B198-57C93351D72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B381F76-A109-4DDD-9FDA-942C417C86C4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pt-BR" sz="1800"/>
            <a:t>Ausência de um planejamento adequado por parte das unidades descentralizadoras e de instituição de controles internos por parte da fiscalização do MCTI. </a:t>
          </a:r>
          <a:endParaRPr lang="en-US" sz="1800"/>
        </a:p>
      </dgm:t>
    </dgm:pt>
    <dgm:pt modelId="{F91E8634-9E8C-4B45-B173-56A99753BB93}" type="parTrans" cxnId="{AB1B4B69-82E7-4027-8BEE-A7909CAB542A}">
      <dgm:prSet/>
      <dgm:spPr/>
      <dgm:t>
        <a:bodyPr/>
        <a:lstStyle/>
        <a:p>
          <a:endParaRPr lang="en-US"/>
        </a:p>
      </dgm:t>
    </dgm:pt>
    <dgm:pt modelId="{89738D31-5C0E-4584-A15E-40D6A9BA71BB}" type="sibTrans" cxnId="{AB1B4B69-82E7-4027-8BEE-A7909CAB542A}">
      <dgm:prSet/>
      <dgm:spPr/>
      <dgm:t>
        <a:bodyPr/>
        <a:lstStyle/>
        <a:p>
          <a:endParaRPr lang="en-US"/>
        </a:p>
      </dgm:t>
    </dgm:pt>
    <dgm:pt modelId="{4DC4466B-E6BC-4B61-8A0C-15BC16DCF661}" type="pres">
      <dgm:prSet presAssocID="{924E84F9-DB36-414C-A188-89632BDDE5BB}" presName="root" presStyleCnt="0">
        <dgm:presLayoutVars>
          <dgm:dir/>
          <dgm:resizeHandles val="exact"/>
        </dgm:presLayoutVars>
      </dgm:prSet>
      <dgm:spPr/>
    </dgm:pt>
    <dgm:pt modelId="{C19C13C3-A1B3-4F61-A225-61D88F187586}" type="pres">
      <dgm:prSet presAssocID="{924E84F9-DB36-414C-A188-89632BDDE5BB}" presName="container" presStyleCnt="0">
        <dgm:presLayoutVars>
          <dgm:dir/>
          <dgm:resizeHandles val="exact"/>
        </dgm:presLayoutVars>
      </dgm:prSet>
      <dgm:spPr/>
    </dgm:pt>
    <dgm:pt modelId="{E641620F-EAF4-46BE-92C7-F552043938F0}" type="pres">
      <dgm:prSet presAssocID="{3A6E69D3-69DB-4417-9DB7-EB2AB8DAE8EC}" presName="compNode" presStyleCnt="0"/>
      <dgm:spPr/>
    </dgm:pt>
    <dgm:pt modelId="{9FB4F333-B4C6-4904-A82C-BBC1ACC28361}" type="pres">
      <dgm:prSet presAssocID="{3A6E69D3-69DB-4417-9DB7-EB2AB8DAE8EC}" presName="iconBgRect" presStyleLbl="bgShp" presStyleIdx="0" presStyleCnt="4"/>
      <dgm:spPr/>
    </dgm:pt>
    <dgm:pt modelId="{43DD168A-D324-453C-BD44-B9AE7465AB5D}" type="pres">
      <dgm:prSet presAssocID="{3A6E69D3-69DB-4417-9DB7-EB2AB8DAE8E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63CF49FB-D448-49F7-9F86-D00866DE1FB5}" type="pres">
      <dgm:prSet presAssocID="{3A6E69D3-69DB-4417-9DB7-EB2AB8DAE8EC}" presName="spaceRect" presStyleCnt="0"/>
      <dgm:spPr/>
    </dgm:pt>
    <dgm:pt modelId="{7253A21D-FADA-47F2-BD75-554515F4542C}" type="pres">
      <dgm:prSet presAssocID="{3A6E69D3-69DB-4417-9DB7-EB2AB8DAE8EC}" presName="textRect" presStyleLbl="revTx" presStyleIdx="0" presStyleCnt="4" custScaleX="106147">
        <dgm:presLayoutVars>
          <dgm:chMax val="1"/>
          <dgm:chPref val="1"/>
        </dgm:presLayoutVars>
      </dgm:prSet>
      <dgm:spPr/>
    </dgm:pt>
    <dgm:pt modelId="{4E2466EC-8995-472E-B856-8C7292D319E8}" type="pres">
      <dgm:prSet presAssocID="{E29F4A29-FD89-4500-9CF4-F6F838DCAEC6}" presName="sibTrans" presStyleLbl="sibTrans2D1" presStyleIdx="0" presStyleCnt="0"/>
      <dgm:spPr/>
    </dgm:pt>
    <dgm:pt modelId="{845D176A-8F65-4760-A60D-9D0FCB837C7B}" type="pres">
      <dgm:prSet presAssocID="{D1B9C4B9-B029-404B-ADB6-3423AC63D03F}" presName="compNode" presStyleCnt="0"/>
      <dgm:spPr/>
    </dgm:pt>
    <dgm:pt modelId="{207063BF-9320-422E-8FB5-5208383C75C5}" type="pres">
      <dgm:prSet presAssocID="{D1B9C4B9-B029-404B-ADB6-3423AC63D03F}" presName="iconBgRect" presStyleLbl="bgShp" presStyleIdx="1" presStyleCnt="4"/>
      <dgm:spPr/>
    </dgm:pt>
    <dgm:pt modelId="{1A5BB3BF-DB2F-475E-BF0F-CD81F0F5D051}" type="pres">
      <dgm:prSet presAssocID="{D1B9C4B9-B029-404B-ADB6-3423AC63D03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7E40C7E8-2A9B-4292-BBED-1040D9ADBB01}" type="pres">
      <dgm:prSet presAssocID="{D1B9C4B9-B029-404B-ADB6-3423AC63D03F}" presName="spaceRect" presStyleCnt="0"/>
      <dgm:spPr/>
    </dgm:pt>
    <dgm:pt modelId="{2CF63420-E987-4520-ACD4-57A07EDED591}" type="pres">
      <dgm:prSet presAssocID="{D1B9C4B9-B029-404B-ADB6-3423AC63D03F}" presName="textRect" presStyleLbl="revTx" presStyleIdx="1" presStyleCnt="4" custScaleX="109670">
        <dgm:presLayoutVars>
          <dgm:chMax val="1"/>
          <dgm:chPref val="1"/>
        </dgm:presLayoutVars>
      </dgm:prSet>
      <dgm:spPr/>
    </dgm:pt>
    <dgm:pt modelId="{C32F7EA3-8A08-4B3F-A5D5-C6A9B5A3234F}" type="pres">
      <dgm:prSet presAssocID="{15F52A03-9AC5-41DA-8E3E-CFD8B44EACFB}" presName="sibTrans" presStyleLbl="sibTrans2D1" presStyleIdx="0" presStyleCnt="0"/>
      <dgm:spPr/>
    </dgm:pt>
    <dgm:pt modelId="{12759486-C666-41D1-9C5A-686B51E16E12}" type="pres">
      <dgm:prSet presAssocID="{886E257C-A94C-4A70-AF6E-A55EF23AC963}" presName="compNode" presStyleCnt="0"/>
      <dgm:spPr/>
    </dgm:pt>
    <dgm:pt modelId="{5F6F2E7C-E44E-4C22-8E73-1C7288B574BD}" type="pres">
      <dgm:prSet presAssocID="{886E257C-A94C-4A70-AF6E-A55EF23AC963}" presName="iconBgRect" presStyleLbl="bgShp" presStyleIdx="2" presStyleCnt="4"/>
      <dgm:spPr/>
    </dgm:pt>
    <dgm:pt modelId="{15878B81-A096-451A-9203-0CC5066EDF29}" type="pres">
      <dgm:prSet presAssocID="{886E257C-A94C-4A70-AF6E-A55EF23AC96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seleção"/>
        </a:ext>
      </dgm:extLst>
    </dgm:pt>
    <dgm:pt modelId="{903F45A7-FF91-4DFC-8918-D2E9871726D4}" type="pres">
      <dgm:prSet presAssocID="{886E257C-A94C-4A70-AF6E-A55EF23AC963}" presName="spaceRect" presStyleCnt="0"/>
      <dgm:spPr/>
    </dgm:pt>
    <dgm:pt modelId="{EA47D240-3985-4DA2-8CBB-EC51EC702DBA}" type="pres">
      <dgm:prSet presAssocID="{886E257C-A94C-4A70-AF6E-A55EF23AC963}" presName="textRect" presStyleLbl="revTx" presStyleIdx="2" presStyleCnt="4">
        <dgm:presLayoutVars>
          <dgm:chMax val="1"/>
          <dgm:chPref val="1"/>
        </dgm:presLayoutVars>
      </dgm:prSet>
      <dgm:spPr/>
    </dgm:pt>
    <dgm:pt modelId="{7BC004BA-3EC1-45B0-88DC-B549B246F1A3}" type="pres">
      <dgm:prSet presAssocID="{197B1F5D-FFBB-4801-ACE6-2C380E62FCB2}" presName="sibTrans" presStyleLbl="sibTrans2D1" presStyleIdx="0" presStyleCnt="0"/>
      <dgm:spPr/>
    </dgm:pt>
    <dgm:pt modelId="{80397D3C-CEE0-476B-A0CE-4D7B68D6F6AC}" type="pres">
      <dgm:prSet presAssocID="{4B381F76-A109-4DDD-9FDA-942C417C86C4}" presName="compNode" presStyleCnt="0"/>
      <dgm:spPr/>
    </dgm:pt>
    <dgm:pt modelId="{664B481E-3615-4C81-8FA9-0C33FC781062}" type="pres">
      <dgm:prSet presAssocID="{4B381F76-A109-4DDD-9FDA-942C417C86C4}" presName="iconBgRect" presStyleLbl="bgShp" presStyleIdx="3" presStyleCnt="4" custLinFactNeighborX="8989"/>
      <dgm:spPr/>
    </dgm:pt>
    <dgm:pt modelId="{231A140B-DAA0-42FF-89F6-EA72BE4BEB55}" type="pres">
      <dgm:prSet presAssocID="{4B381F76-A109-4DDD-9FDA-942C417C86C4}" presName="iconRect" presStyleLbl="node1" presStyleIdx="3" presStyleCnt="4" custLinFactNeighborX="15497" custLinFactNeighborY="-186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252AA5CA-D205-4134-8CEE-4EF296A2710D}" type="pres">
      <dgm:prSet presAssocID="{4B381F76-A109-4DDD-9FDA-942C417C86C4}" presName="spaceRect" presStyleCnt="0"/>
      <dgm:spPr/>
    </dgm:pt>
    <dgm:pt modelId="{A3D76759-92CE-4334-BE23-2C1FE2DAE41F}" type="pres">
      <dgm:prSet presAssocID="{4B381F76-A109-4DDD-9FDA-942C417C86C4}" presName="textRect" presStyleLbl="revTx" presStyleIdx="3" presStyleCnt="4" custScaleX="109439" custLinFactNeighborX="14483">
        <dgm:presLayoutVars>
          <dgm:chMax val="1"/>
          <dgm:chPref val="1"/>
        </dgm:presLayoutVars>
      </dgm:prSet>
      <dgm:spPr/>
    </dgm:pt>
  </dgm:ptLst>
  <dgm:cxnLst>
    <dgm:cxn modelId="{16F56507-99C8-4232-8C88-35F4B0B24DB9}" type="presOf" srcId="{E29F4A29-FD89-4500-9CF4-F6F838DCAEC6}" destId="{4E2466EC-8995-472E-B856-8C7292D319E8}" srcOrd="0" destOrd="0" presId="urn:microsoft.com/office/officeart/2018/2/layout/IconCircleList"/>
    <dgm:cxn modelId="{C733B012-0D4B-4C80-A37C-5DE1DD9E7EDE}" srcId="{924E84F9-DB36-414C-A188-89632BDDE5BB}" destId="{D1B9C4B9-B029-404B-ADB6-3423AC63D03F}" srcOrd="1" destOrd="0" parTransId="{5F6BF03B-C4DF-4D5A-9ECD-66DE090E670F}" sibTransId="{15F52A03-9AC5-41DA-8E3E-CFD8B44EACFB}"/>
    <dgm:cxn modelId="{1A4C7D5B-F8EF-4D40-8710-FA623D938C17}" type="presOf" srcId="{924E84F9-DB36-414C-A188-89632BDDE5BB}" destId="{4DC4466B-E6BC-4B61-8A0C-15BC16DCF661}" srcOrd="0" destOrd="0" presId="urn:microsoft.com/office/officeart/2018/2/layout/IconCircleList"/>
    <dgm:cxn modelId="{AB1B4B69-82E7-4027-8BEE-A7909CAB542A}" srcId="{924E84F9-DB36-414C-A188-89632BDDE5BB}" destId="{4B381F76-A109-4DDD-9FDA-942C417C86C4}" srcOrd="3" destOrd="0" parTransId="{F91E8634-9E8C-4B45-B173-56A99753BB93}" sibTransId="{89738D31-5C0E-4584-A15E-40D6A9BA71BB}"/>
    <dgm:cxn modelId="{BD58FE7D-0C9A-4BFF-9040-8E74838E1B16}" type="presOf" srcId="{15F52A03-9AC5-41DA-8E3E-CFD8B44EACFB}" destId="{C32F7EA3-8A08-4B3F-A5D5-C6A9B5A3234F}" srcOrd="0" destOrd="0" presId="urn:microsoft.com/office/officeart/2018/2/layout/IconCircleList"/>
    <dgm:cxn modelId="{3D9DBC96-8228-4C48-9821-8D261FD68202}" type="presOf" srcId="{197B1F5D-FFBB-4801-ACE6-2C380E62FCB2}" destId="{7BC004BA-3EC1-45B0-88DC-B549B246F1A3}" srcOrd="0" destOrd="0" presId="urn:microsoft.com/office/officeart/2018/2/layout/IconCircleList"/>
    <dgm:cxn modelId="{1AD206B2-987F-45CE-9DAC-95A93A215A27}" type="presOf" srcId="{886E257C-A94C-4A70-AF6E-A55EF23AC963}" destId="{EA47D240-3985-4DA2-8CBB-EC51EC702DBA}" srcOrd="0" destOrd="0" presId="urn:microsoft.com/office/officeart/2018/2/layout/IconCircleList"/>
    <dgm:cxn modelId="{D07D41B8-9D0D-42F0-93D0-3BC2F24791E5}" srcId="{924E84F9-DB36-414C-A188-89632BDDE5BB}" destId="{3A6E69D3-69DB-4417-9DB7-EB2AB8DAE8EC}" srcOrd="0" destOrd="0" parTransId="{766FF03D-6B6C-4B30-83B9-E1BF7E0FC5DF}" sibTransId="{E29F4A29-FD89-4500-9CF4-F6F838DCAEC6}"/>
    <dgm:cxn modelId="{2D3284D4-D496-496C-B198-57C93351D722}" srcId="{924E84F9-DB36-414C-A188-89632BDDE5BB}" destId="{886E257C-A94C-4A70-AF6E-A55EF23AC963}" srcOrd="2" destOrd="0" parTransId="{E158E532-D5B7-4B64-9F69-55CF22A385DD}" sibTransId="{197B1F5D-FFBB-4801-ACE6-2C380E62FCB2}"/>
    <dgm:cxn modelId="{8F3591E5-1956-4AAF-A0EB-FB39FDDC0D11}" type="presOf" srcId="{4B381F76-A109-4DDD-9FDA-942C417C86C4}" destId="{A3D76759-92CE-4334-BE23-2C1FE2DAE41F}" srcOrd="0" destOrd="0" presId="urn:microsoft.com/office/officeart/2018/2/layout/IconCircleList"/>
    <dgm:cxn modelId="{E14E51EB-9569-491A-9D1B-E0A48169855F}" type="presOf" srcId="{3A6E69D3-69DB-4417-9DB7-EB2AB8DAE8EC}" destId="{7253A21D-FADA-47F2-BD75-554515F4542C}" srcOrd="0" destOrd="0" presId="urn:microsoft.com/office/officeart/2018/2/layout/IconCircleList"/>
    <dgm:cxn modelId="{BEDB90FE-D9A4-4106-BF20-A09B40BED9F1}" type="presOf" srcId="{D1B9C4B9-B029-404B-ADB6-3423AC63D03F}" destId="{2CF63420-E987-4520-ACD4-57A07EDED591}" srcOrd="0" destOrd="0" presId="urn:microsoft.com/office/officeart/2018/2/layout/IconCircleList"/>
    <dgm:cxn modelId="{8C11FA60-9960-4DD6-832C-13BF27AE2D5B}" type="presParOf" srcId="{4DC4466B-E6BC-4B61-8A0C-15BC16DCF661}" destId="{C19C13C3-A1B3-4F61-A225-61D88F187586}" srcOrd="0" destOrd="0" presId="urn:microsoft.com/office/officeart/2018/2/layout/IconCircleList"/>
    <dgm:cxn modelId="{6AD35AE9-3C3B-45A1-8780-D34FD8AFC010}" type="presParOf" srcId="{C19C13C3-A1B3-4F61-A225-61D88F187586}" destId="{E641620F-EAF4-46BE-92C7-F552043938F0}" srcOrd="0" destOrd="0" presId="urn:microsoft.com/office/officeart/2018/2/layout/IconCircleList"/>
    <dgm:cxn modelId="{8DC182B2-8FCD-49B2-A308-9E40D8503794}" type="presParOf" srcId="{E641620F-EAF4-46BE-92C7-F552043938F0}" destId="{9FB4F333-B4C6-4904-A82C-BBC1ACC28361}" srcOrd="0" destOrd="0" presId="urn:microsoft.com/office/officeart/2018/2/layout/IconCircleList"/>
    <dgm:cxn modelId="{8DF99E7B-F70B-4B14-AA1A-23F35F57F777}" type="presParOf" srcId="{E641620F-EAF4-46BE-92C7-F552043938F0}" destId="{43DD168A-D324-453C-BD44-B9AE7465AB5D}" srcOrd="1" destOrd="0" presId="urn:microsoft.com/office/officeart/2018/2/layout/IconCircleList"/>
    <dgm:cxn modelId="{152F9329-8FB9-4462-97A8-1B1DE850EEA1}" type="presParOf" srcId="{E641620F-EAF4-46BE-92C7-F552043938F0}" destId="{63CF49FB-D448-49F7-9F86-D00866DE1FB5}" srcOrd="2" destOrd="0" presId="urn:microsoft.com/office/officeart/2018/2/layout/IconCircleList"/>
    <dgm:cxn modelId="{73DF94B3-04BA-44A3-8B97-5C1270E61C8A}" type="presParOf" srcId="{E641620F-EAF4-46BE-92C7-F552043938F0}" destId="{7253A21D-FADA-47F2-BD75-554515F4542C}" srcOrd="3" destOrd="0" presId="urn:microsoft.com/office/officeart/2018/2/layout/IconCircleList"/>
    <dgm:cxn modelId="{97A78DD4-C7FE-42C9-8A9E-C2275A18F5CF}" type="presParOf" srcId="{C19C13C3-A1B3-4F61-A225-61D88F187586}" destId="{4E2466EC-8995-472E-B856-8C7292D319E8}" srcOrd="1" destOrd="0" presId="urn:microsoft.com/office/officeart/2018/2/layout/IconCircleList"/>
    <dgm:cxn modelId="{C776072F-5656-4F05-9412-6F39B75F8F1E}" type="presParOf" srcId="{C19C13C3-A1B3-4F61-A225-61D88F187586}" destId="{845D176A-8F65-4760-A60D-9D0FCB837C7B}" srcOrd="2" destOrd="0" presId="urn:microsoft.com/office/officeart/2018/2/layout/IconCircleList"/>
    <dgm:cxn modelId="{6013D044-BCDF-4413-AD23-A38365852810}" type="presParOf" srcId="{845D176A-8F65-4760-A60D-9D0FCB837C7B}" destId="{207063BF-9320-422E-8FB5-5208383C75C5}" srcOrd="0" destOrd="0" presId="urn:microsoft.com/office/officeart/2018/2/layout/IconCircleList"/>
    <dgm:cxn modelId="{11A4BFAE-3264-4B70-B0B2-2600F286DD46}" type="presParOf" srcId="{845D176A-8F65-4760-A60D-9D0FCB837C7B}" destId="{1A5BB3BF-DB2F-475E-BF0F-CD81F0F5D051}" srcOrd="1" destOrd="0" presId="urn:microsoft.com/office/officeart/2018/2/layout/IconCircleList"/>
    <dgm:cxn modelId="{B35BB21C-E45C-4E4A-93B0-78EB01F49DE6}" type="presParOf" srcId="{845D176A-8F65-4760-A60D-9D0FCB837C7B}" destId="{7E40C7E8-2A9B-4292-BBED-1040D9ADBB01}" srcOrd="2" destOrd="0" presId="urn:microsoft.com/office/officeart/2018/2/layout/IconCircleList"/>
    <dgm:cxn modelId="{42910444-1501-485C-A83C-8651B86E87E6}" type="presParOf" srcId="{845D176A-8F65-4760-A60D-9D0FCB837C7B}" destId="{2CF63420-E987-4520-ACD4-57A07EDED591}" srcOrd="3" destOrd="0" presId="urn:microsoft.com/office/officeart/2018/2/layout/IconCircleList"/>
    <dgm:cxn modelId="{44C2A4AF-D87E-4FC5-8C5D-F89240BD1669}" type="presParOf" srcId="{C19C13C3-A1B3-4F61-A225-61D88F187586}" destId="{C32F7EA3-8A08-4B3F-A5D5-C6A9B5A3234F}" srcOrd="3" destOrd="0" presId="urn:microsoft.com/office/officeart/2018/2/layout/IconCircleList"/>
    <dgm:cxn modelId="{3CB88B41-93DA-4CA8-8AB3-21579AAF825D}" type="presParOf" srcId="{C19C13C3-A1B3-4F61-A225-61D88F187586}" destId="{12759486-C666-41D1-9C5A-686B51E16E12}" srcOrd="4" destOrd="0" presId="urn:microsoft.com/office/officeart/2018/2/layout/IconCircleList"/>
    <dgm:cxn modelId="{12480870-4D22-4598-9B1F-0B9DD291C47A}" type="presParOf" srcId="{12759486-C666-41D1-9C5A-686B51E16E12}" destId="{5F6F2E7C-E44E-4C22-8E73-1C7288B574BD}" srcOrd="0" destOrd="0" presId="urn:microsoft.com/office/officeart/2018/2/layout/IconCircleList"/>
    <dgm:cxn modelId="{4CBE4AE1-AFF3-49AB-842F-D28E26D81C98}" type="presParOf" srcId="{12759486-C666-41D1-9C5A-686B51E16E12}" destId="{15878B81-A096-451A-9203-0CC5066EDF29}" srcOrd="1" destOrd="0" presId="urn:microsoft.com/office/officeart/2018/2/layout/IconCircleList"/>
    <dgm:cxn modelId="{0AC70D44-F225-47A4-ADF9-1710FA359E84}" type="presParOf" srcId="{12759486-C666-41D1-9C5A-686B51E16E12}" destId="{903F45A7-FF91-4DFC-8918-D2E9871726D4}" srcOrd="2" destOrd="0" presId="urn:microsoft.com/office/officeart/2018/2/layout/IconCircleList"/>
    <dgm:cxn modelId="{7C8BD419-CF81-4D8B-BF80-212A39A2C2F1}" type="presParOf" srcId="{12759486-C666-41D1-9C5A-686B51E16E12}" destId="{EA47D240-3985-4DA2-8CBB-EC51EC702DBA}" srcOrd="3" destOrd="0" presId="urn:microsoft.com/office/officeart/2018/2/layout/IconCircleList"/>
    <dgm:cxn modelId="{99113C61-8C61-461D-9B91-C1D13415A742}" type="presParOf" srcId="{C19C13C3-A1B3-4F61-A225-61D88F187586}" destId="{7BC004BA-3EC1-45B0-88DC-B549B246F1A3}" srcOrd="5" destOrd="0" presId="urn:microsoft.com/office/officeart/2018/2/layout/IconCircleList"/>
    <dgm:cxn modelId="{B86DE88D-8004-425C-B6AD-E7A4ED49A17B}" type="presParOf" srcId="{C19C13C3-A1B3-4F61-A225-61D88F187586}" destId="{80397D3C-CEE0-476B-A0CE-4D7B68D6F6AC}" srcOrd="6" destOrd="0" presId="urn:microsoft.com/office/officeart/2018/2/layout/IconCircleList"/>
    <dgm:cxn modelId="{537C266A-6A2A-42D7-A1B5-52B52CCB4EED}" type="presParOf" srcId="{80397D3C-CEE0-476B-A0CE-4D7B68D6F6AC}" destId="{664B481E-3615-4C81-8FA9-0C33FC781062}" srcOrd="0" destOrd="0" presId="urn:microsoft.com/office/officeart/2018/2/layout/IconCircleList"/>
    <dgm:cxn modelId="{2ABA4F03-5E24-48E3-8198-9CDA04A4EC30}" type="presParOf" srcId="{80397D3C-CEE0-476B-A0CE-4D7B68D6F6AC}" destId="{231A140B-DAA0-42FF-89F6-EA72BE4BEB55}" srcOrd="1" destOrd="0" presId="urn:microsoft.com/office/officeart/2018/2/layout/IconCircleList"/>
    <dgm:cxn modelId="{AB6090A9-BF07-45CA-BECE-156C3C9B1FCE}" type="presParOf" srcId="{80397D3C-CEE0-476B-A0CE-4D7B68D6F6AC}" destId="{252AA5CA-D205-4134-8CEE-4EF296A2710D}" srcOrd="2" destOrd="0" presId="urn:microsoft.com/office/officeart/2018/2/layout/IconCircleList"/>
    <dgm:cxn modelId="{C94065B0-1E7E-44F2-B4C9-E1915E0D1778}" type="presParOf" srcId="{80397D3C-CEE0-476B-A0CE-4D7B68D6F6AC}" destId="{A3D76759-92CE-4334-BE23-2C1FE2DAE41F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AAB9EF-2375-4F4C-9662-069F5C8BBFD7}">
      <dsp:nvSpPr>
        <dsp:cNvPr id="0" name=""/>
        <dsp:cNvSpPr/>
      </dsp:nvSpPr>
      <dsp:spPr>
        <a:xfrm>
          <a:off x="0" y="4649"/>
          <a:ext cx="10249589" cy="13787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818FA2-A308-49A6-83EB-E82A3E65C50E}">
      <dsp:nvSpPr>
        <dsp:cNvPr id="0" name=""/>
        <dsp:cNvSpPr/>
      </dsp:nvSpPr>
      <dsp:spPr>
        <a:xfrm>
          <a:off x="417080" y="314874"/>
          <a:ext cx="759069" cy="75832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9FAC52-9E1B-454C-B37E-68E34940F84A}">
      <dsp:nvSpPr>
        <dsp:cNvPr id="0" name=""/>
        <dsp:cNvSpPr/>
      </dsp:nvSpPr>
      <dsp:spPr>
        <a:xfrm>
          <a:off x="1593230" y="4649"/>
          <a:ext cx="8529653" cy="1380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63" tIns="146063" rIns="146063" bIns="146063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0" i="0" kern="1200" baseline="0"/>
            <a:t>Recomendação para o Ministério da Economia providenciar junto à STN a inserção de uma categoria no campo “situação”, na área das transferências, dentro do Siafi, que classifique as prestações de contas dos TEDs como rejeitadas ou aprovadas pela unidade descentralizadora.</a:t>
          </a:r>
          <a:endParaRPr lang="en-US" sz="2000" kern="1200"/>
        </a:p>
      </dsp:txBody>
      <dsp:txXfrm>
        <a:off x="1593230" y="4649"/>
        <a:ext cx="8529653" cy="1380126"/>
      </dsp:txXfrm>
    </dsp:sp>
    <dsp:sp modelId="{6B1A8D04-2574-49AC-82D5-AB6394AB174A}">
      <dsp:nvSpPr>
        <dsp:cNvPr id="0" name=""/>
        <dsp:cNvSpPr/>
      </dsp:nvSpPr>
      <dsp:spPr>
        <a:xfrm>
          <a:off x="0" y="1691470"/>
          <a:ext cx="10249589" cy="13787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3FE0CB-AE8A-4F61-9340-46C6564E0C31}">
      <dsp:nvSpPr>
        <dsp:cNvPr id="0" name=""/>
        <dsp:cNvSpPr/>
      </dsp:nvSpPr>
      <dsp:spPr>
        <a:xfrm>
          <a:off x="417080" y="2001695"/>
          <a:ext cx="759069" cy="75832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04ED7F-26D7-4874-8CE2-DECED7190D4B}">
      <dsp:nvSpPr>
        <dsp:cNvPr id="0" name=""/>
        <dsp:cNvSpPr/>
      </dsp:nvSpPr>
      <dsp:spPr>
        <a:xfrm>
          <a:off x="1593230" y="1691470"/>
          <a:ext cx="8529653" cy="1380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63" tIns="146063" rIns="146063" bIns="146063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0" i="0" kern="1200" baseline="0"/>
            <a:t>Recomendação para a ENAP, como unidade descentralizada, instituir mecanismos de monitoramento e acompanhamento para evitar o excesso de descentralização da execução do objeto e deixar de realizar a subcontratação para execução total do objeto ou execução parcial do núcleo do objeto.</a:t>
          </a:r>
          <a:endParaRPr lang="en-US" sz="2000" kern="1200"/>
        </a:p>
      </dsp:txBody>
      <dsp:txXfrm>
        <a:off x="1593230" y="1691470"/>
        <a:ext cx="8529653" cy="1380126"/>
      </dsp:txXfrm>
    </dsp:sp>
    <dsp:sp modelId="{DB0BFB64-FD85-4C86-BA82-51A42B6567C7}">
      <dsp:nvSpPr>
        <dsp:cNvPr id="0" name=""/>
        <dsp:cNvSpPr/>
      </dsp:nvSpPr>
      <dsp:spPr>
        <a:xfrm>
          <a:off x="0" y="3378291"/>
          <a:ext cx="10249589" cy="13787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C111F7-CEE2-4132-B8BB-DB5161CA1E73}">
      <dsp:nvSpPr>
        <dsp:cNvPr id="0" name=""/>
        <dsp:cNvSpPr/>
      </dsp:nvSpPr>
      <dsp:spPr>
        <a:xfrm>
          <a:off x="417080" y="3688516"/>
          <a:ext cx="759069" cy="75832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DA52AF-A2CF-48B0-B226-3EAAD082459A}">
      <dsp:nvSpPr>
        <dsp:cNvPr id="0" name=""/>
        <dsp:cNvSpPr/>
      </dsp:nvSpPr>
      <dsp:spPr>
        <a:xfrm>
          <a:off x="1593230" y="3378291"/>
          <a:ext cx="8529653" cy="1380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63" tIns="146063" rIns="146063" bIns="146063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0" i="0" kern="1200" baseline="0"/>
            <a:t>Recomendação para a ENAP e ME observarem os prazos para designação dos fiscais e suplentes dos TEDs previstos no Decreto nº 10.426/2020. </a:t>
          </a:r>
          <a:endParaRPr lang="en-US" sz="2000" kern="1200"/>
        </a:p>
      </dsp:txBody>
      <dsp:txXfrm>
        <a:off x="1593230" y="3378291"/>
        <a:ext cx="8529653" cy="13801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7FF864-8187-4BC8-B19A-DA80AD4B3640}">
      <dsp:nvSpPr>
        <dsp:cNvPr id="0" name=""/>
        <dsp:cNvSpPr/>
      </dsp:nvSpPr>
      <dsp:spPr>
        <a:xfrm>
          <a:off x="267515" y="741581"/>
          <a:ext cx="1383085" cy="138308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F3D260-ACA5-4B10-B63C-7566EB08B59E}">
      <dsp:nvSpPr>
        <dsp:cNvPr id="0" name=""/>
        <dsp:cNvSpPr/>
      </dsp:nvSpPr>
      <dsp:spPr>
        <a:xfrm>
          <a:off x="557963" y="1032029"/>
          <a:ext cx="802189" cy="80218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64DCC7-D9C0-4396-B42E-9B9A56AD52E7}">
      <dsp:nvSpPr>
        <dsp:cNvPr id="0" name=""/>
        <dsp:cNvSpPr/>
      </dsp:nvSpPr>
      <dsp:spPr>
        <a:xfrm>
          <a:off x="1946975" y="586772"/>
          <a:ext cx="3260128" cy="1692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/>
            <a:t>As principais causas identificadas no trabalho foram ausência de capacidade operacional dos órgãos descentralizadores em realizar as análises das prestações de contas.</a:t>
          </a:r>
          <a:endParaRPr lang="en-US" sz="1800" kern="1200"/>
        </a:p>
      </dsp:txBody>
      <dsp:txXfrm>
        <a:off x="1946975" y="586772"/>
        <a:ext cx="3260128" cy="1692702"/>
      </dsp:txXfrm>
    </dsp:sp>
    <dsp:sp modelId="{81380F9F-6AA5-462C-A676-0E1A8422976E}">
      <dsp:nvSpPr>
        <dsp:cNvPr id="0" name=""/>
        <dsp:cNvSpPr/>
      </dsp:nvSpPr>
      <dsp:spPr>
        <a:xfrm>
          <a:off x="5775157" y="741581"/>
          <a:ext cx="1383085" cy="138308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01B3B4-CA10-4841-9652-21BA0EA6AF0F}">
      <dsp:nvSpPr>
        <dsp:cNvPr id="0" name=""/>
        <dsp:cNvSpPr/>
      </dsp:nvSpPr>
      <dsp:spPr>
        <a:xfrm>
          <a:off x="6065605" y="1032029"/>
          <a:ext cx="802189" cy="80218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9C805D-773D-4527-815A-A81C1CE1EF0C}">
      <dsp:nvSpPr>
        <dsp:cNvPr id="0" name=""/>
        <dsp:cNvSpPr/>
      </dsp:nvSpPr>
      <dsp:spPr>
        <a:xfrm>
          <a:off x="7382194" y="741581"/>
          <a:ext cx="3404976" cy="1383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/>
            <a:t>Ausência sistemática de acompanhamento e avaliação das unidades descentralizadoras e descentralizadas do TED para verificar se há subcontratação total do objeto ou subcontratação parcial que delegue o núcleo do objeto do contrato.</a:t>
          </a:r>
          <a:endParaRPr lang="en-US" sz="1800" kern="1200"/>
        </a:p>
      </dsp:txBody>
      <dsp:txXfrm>
        <a:off x="7382194" y="741581"/>
        <a:ext cx="3404976" cy="1383085"/>
      </dsp:txXfrm>
    </dsp:sp>
    <dsp:sp modelId="{4AF6EFF2-F6AD-47E5-BE8C-064C2C858E97}">
      <dsp:nvSpPr>
        <dsp:cNvPr id="0" name=""/>
        <dsp:cNvSpPr/>
      </dsp:nvSpPr>
      <dsp:spPr>
        <a:xfrm>
          <a:off x="267515" y="3149820"/>
          <a:ext cx="1383085" cy="138308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A1DA04-FFC3-4E32-92F5-B4B1229DF06D}">
      <dsp:nvSpPr>
        <dsp:cNvPr id="0" name=""/>
        <dsp:cNvSpPr/>
      </dsp:nvSpPr>
      <dsp:spPr>
        <a:xfrm>
          <a:off x="557963" y="3440268"/>
          <a:ext cx="802189" cy="80218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AD16EC-2895-4BB7-A0FA-31221BC4AD4D}">
      <dsp:nvSpPr>
        <dsp:cNvPr id="0" name=""/>
        <dsp:cNvSpPr/>
      </dsp:nvSpPr>
      <dsp:spPr>
        <a:xfrm>
          <a:off x="1946975" y="3149820"/>
          <a:ext cx="3260128" cy="1383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/>
            <a:t>Não observação, pelos responsáveis, dos prazos referentes a designação dos fiscais no atual Decreto de TED.</a:t>
          </a:r>
          <a:endParaRPr lang="en-US" sz="1800" kern="1200"/>
        </a:p>
      </dsp:txBody>
      <dsp:txXfrm>
        <a:off x="1946975" y="3149820"/>
        <a:ext cx="3260128" cy="1383085"/>
      </dsp:txXfrm>
    </dsp:sp>
    <dsp:sp modelId="{52FC0357-96AB-4F96-B7D3-62096E16BCE4}">
      <dsp:nvSpPr>
        <dsp:cNvPr id="0" name=""/>
        <dsp:cNvSpPr/>
      </dsp:nvSpPr>
      <dsp:spPr>
        <a:xfrm>
          <a:off x="5775157" y="3149820"/>
          <a:ext cx="1383085" cy="138308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651D83-3963-461E-81CC-5A5EADCC5955}">
      <dsp:nvSpPr>
        <dsp:cNvPr id="0" name=""/>
        <dsp:cNvSpPr/>
      </dsp:nvSpPr>
      <dsp:spPr>
        <a:xfrm>
          <a:off x="6065605" y="3440268"/>
          <a:ext cx="802189" cy="80218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7ED2FE-4ECC-4AE1-952A-F084790657A6}">
      <dsp:nvSpPr>
        <dsp:cNvPr id="0" name=""/>
        <dsp:cNvSpPr/>
      </dsp:nvSpPr>
      <dsp:spPr>
        <a:xfrm>
          <a:off x="7749626" y="3149820"/>
          <a:ext cx="2670110" cy="1383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/>
            <a:t>Ausência de capacidade operacional dos órgãos descentralizados no monitoramento dos TEDs.</a:t>
          </a:r>
          <a:endParaRPr lang="en-US" sz="1800" kern="1200"/>
        </a:p>
      </dsp:txBody>
      <dsp:txXfrm>
        <a:off x="7749626" y="3149820"/>
        <a:ext cx="2670110" cy="13830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10924B-30F4-4EE8-8FAB-FB559BD0A7F5}">
      <dsp:nvSpPr>
        <dsp:cNvPr id="0" name=""/>
        <dsp:cNvSpPr/>
      </dsp:nvSpPr>
      <dsp:spPr>
        <a:xfrm>
          <a:off x="0" y="729814"/>
          <a:ext cx="10336941" cy="161828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5A52AB-62EB-455C-8388-4EE5241FFA2A}">
      <dsp:nvSpPr>
        <dsp:cNvPr id="0" name=""/>
        <dsp:cNvSpPr/>
      </dsp:nvSpPr>
      <dsp:spPr>
        <a:xfrm>
          <a:off x="489530" y="1093927"/>
          <a:ext cx="890055" cy="89005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79F64C-AAD1-4860-AE59-BE5DC1668AFB}">
      <dsp:nvSpPr>
        <dsp:cNvPr id="0" name=""/>
        <dsp:cNvSpPr/>
      </dsp:nvSpPr>
      <dsp:spPr>
        <a:xfrm>
          <a:off x="1869117" y="729814"/>
          <a:ext cx="8467823" cy="1618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268" tIns="171268" rIns="171268" bIns="17126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/>
            <a:t>Apurar a responsabilidade pela prática de atos realizados durante as fases de planejamento e de execução do Contrato nº 05/2018 que resultaram em prejuízo ao erário, e a consequente adoção de medidas administrativas para o ressarcimento ao Erário. </a:t>
          </a:r>
          <a:endParaRPr lang="en-US" sz="2000" kern="1200"/>
        </a:p>
      </dsp:txBody>
      <dsp:txXfrm>
        <a:off x="1869117" y="729814"/>
        <a:ext cx="8467823" cy="1618283"/>
      </dsp:txXfrm>
    </dsp:sp>
    <dsp:sp modelId="{49ED2DE7-A1BC-403F-A9DB-CC4164A63EB3}">
      <dsp:nvSpPr>
        <dsp:cNvPr id="0" name=""/>
        <dsp:cNvSpPr/>
      </dsp:nvSpPr>
      <dsp:spPr>
        <a:xfrm>
          <a:off x="0" y="2728870"/>
          <a:ext cx="10336941" cy="161828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C9E500-BD0A-4A51-BD37-7ADE6642CA44}">
      <dsp:nvSpPr>
        <dsp:cNvPr id="0" name=""/>
        <dsp:cNvSpPr/>
      </dsp:nvSpPr>
      <dsp:spPr>
        <a:xfrm>
          <a:off x="489530" y="3092984"/>
          <a:ext cx="890055" cy="89005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EFF14B-1D6F-4C72-B47D-749B17823200}">
      <dsp:nvSpPr>
        <dsp:cNvPr id="0" name=""/>
        <dsp:cNvSpPr/>
      </dsp:nvSpPr>
      <dsp:spPr>
        <a:xfrm>
          <a:off x="1869117" y="2728870"/>
          <a:ext cx="8467823" cy="1618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268" tIns="171268" rIns="171268" bIns="17126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/>
            <a:t>Implementar controles internos administrativos quando da celebração e da fiscalização de TED de modo a não incorrer nas falhas identificadas no presente Relatório. </a:t>
          </a:r>
          <a:endParaRPr lang="en-US" sz="2000" kern="1200"/>
        </a:p>
      </dsp:txBody>
      <dsp:txXfrm>
        <a:off x="1869117" y="2728870"/>
        <a:ext cx="8467823" cy="16182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B4F333-B4C6-4904-A82C-BBC1ACC28361}">
      <dsp:nvSpPr>
        <dsp:cNvPr id="0" name=""/>
        <dsp:cNvSpPr/>
      </dsp:nvSpPr>
      <dsp:spPr>
        <a:xfrm>
          <a:off x="86717" y="670000"/>
          <a:ext cx="1335317" cy="133531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DD168A-D324-453C-BD44-B9AE7465AB5D}">
      <dsp:nvSpPr>
        <dsp:cNvPr id="0" name=""/>
        <dsp:cNvSpPr/>
      </dsp:nvSpPr>
      <dsp:spPr>
        <a:xfrm>
          <a:off x="367133" y="950416"/>
          <a:ext cx="774484" cy="77448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53A21D-FADA-47F2-BD75-554515F4542C}">
      <dsp:nvSpPr>
        <dsp:cNvPr id="0" name=""/>
        <dsp:cNvSpPr/>
      </dsp:nvSpPr>
      <dsp:spPr>
        <a:xfrm>
          <a:off x="1611435" y="670000"/>
          <a:ext cx="3341014" cy="13353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/>
            <a:t>As principais causas identificadas no trabalho foram: ausência de instituição de rotinas padronizadas para conferência das cláusulas e da documentação necessária à celebração dos TEDs;</a:t>
          </a:r>
          <a:endParaRPr lang="en-US" sz="1800" kern="1200"/>
        </a:p>
      </dsp:txBody>
      <dsp:txXfrm>
        <a:off x="1611435" y="670000"/>
        <a:ext cx="3341014" cy="1335317"/>
      </dsp:txXfrm>
    </dsp:sp>
    <dsp:sp modelId="{207063BF-9320-422E-8FB5-5208383C75C5}">
      <dsp:nvSpPr>
        <dsp:cNvPr id="0" name=""/>
        <dsp:cNvSpPr/>
      </dsp:nvSpPr>
      <dsp:spPr>
        <a:xfrm>
          <a:off x="5500883" y="670000"/>
          <a:ext cx="1335317" cy="133531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5BB3BF-DB2F-475E-BF0F-CD81F0F5D051}">
      <dsp:nvSpPr>
        <dsp:cNvPr id="0" name=""/>
        <dsp:cNvSpPr/>
      </dsp:nvSpPr>
      <dsp:spPr>
        <a:xfrm>
          <a:off x="5781300" y="950416"/>
          <a:ext cx="774484" cy="77448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F63420-E987-4520-ACD4-57A07EDED591}">
      <dsp:nvSpPr>
        <dsp:cNvPr id="0" name=""/>
        <dsp:cNvSpPr/>
      </dsp:nvSpPr>
      <dsp:spPr>
        <a:xfrm>
          <a:off x="6970157" y="670000"/>
          <a:ext cx="3451901" cy="13353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/>
            <a:t>Ausência de observância aos normativos que dispõem sobre a necessidade de haver capacidade técnica e competência institucional por parte da unidade descentralizada; </a:t>
          </a:r>
          <a:endParaRPr lang="en-US" sz="1800" kern="1200"/>
        </a:p>
      </dsp:txBody>
      <dsp:txXfrm>
        <a:off x="6970157" y="670000"/>
        <a:ext cx="3451901" cy="1335317"/>
      </dsp:txXfrm>
    </dsp:sp>
    <dsp:sp modelId="{5F6F2E7C-E44E-4C22-8E73-1C7288B574BD}">
      <dsp:nvSpPr>
        <dsp:cNvPr id="0" name=""/>
        <dsp:cNvSpPr/>
      </dsp:nvSpPr>
      <dsp:spPr>
        <a:xfrm>
          <a:off x="86717" y="2826773"/>
          <a:ext cx="1335317" cy="133531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878B81-A096-451A-9203-0CC5066EDF29}">
      <dsp:nvSpPr>
        <dsp:cNvPr id="0" name=""/>
        <dsp:cNvSpPr/>
      </dsp:nvSpPr>
      <dsp:spPr>
        <a:xfrm>
          <a:off x="367133" y="3107190"/>
          <a:ext cx="774484" cy="77448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47D240-3985-4DA2-8CBB-EC51EC702DBA}">
      <dsp:nvSpPr>
        <dsp:cNvPr id="0" name=""/>
        <dsp:cNvSpPr/>
      </dsp:nvSpPr>
      <dsp:spPr>
        <a:xfrm>
          <a:off x="1708174" y="2826773"/>
          <a:ext cx="3147535" cy="13353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/>
            <a:t>Ausência de capacidade operacional do MCTI para elaborar a prestação de contas dos TEDs tempestivamente; </a:t>
          </a:r>
          <a:endParaRPr lang="en-US" sz="1900" kern="1200"/>
        </a:p>
      </dsp:txBody>
      <dsp:txXfrm>
        <a:off x="1708174" y="2826773"/>
        <a:ext cx="3147535" cy="1335317"/>
      </dsp:txXfrm>
    </dsp:sp>
    <dsp:sp modelId="{664B481E-3615-4C81-8FA9-0C33FC781062}">
      <dsp:nvSpPr>
        <dsp:cNvPr id="0" name=""/>
        <dsp:cNvSpPr/>
      </dsp:nvSpPr>
      <dsp:spPr>
        <a:xfrm>
          <a:off x="5524175" y="2826773"/>
          <a:ext cx="1335317" cy="133531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1A140B-DAA0-42FF-89F6-EA72BE4BEB55}">
      <dsp:nvSpPr>
        <dsp:cNvPr id="0" name=""/>
        <dsp:cNvSpPr/>
      </dsp:nvSpPr>
      <dsp:spPr>
        <a:xfrm>
          <a:off x="5804582" y="3092754"/>
          <a:ext cx="774484" cy="77448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D76759-92CE-4334-BE23-2C1FE2DAE41F}">
      <dsp:nvSpPr>
        <dsp:cNvPr id="0" name=""/>
        <dsp:cNvSpPr/>
      </dsp:nvSpPr>
      <dsp:spPr>
        <a:xfrm>
          <a:off x="7064145" y="2826773"/>
          <a:ext cx="3444631" cy="13353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/>
            <a:t>Ausência de um planejamento adequado por parte das unidades descentralizadoras e de instituição de controles internos por parte da fiscalização do MCTI. </a:t>
          </a:r>
          <a:endParaRPr lang="en-US" sz="1800" kern="1200"/>
        </a:p>
      </dsp:txBody>
      <dsp:txXfrm>
        <a:off x="7064145" y="2826773"/>
        <a:ext cx="3444631" cy="1335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E8595-FEFE-4856-96FC-C5A05AE12CFE}" type="datetimeFigureOut">
              <a:rPr lang="pt-BR" smtClean="0"/>
              <a:t>11/04/2024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E1C8E3-C27D-4F03-B9CB-887660ED34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1473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PORTARIA SEGES/ME Nº 13.405, DE 1º DE DEZEMBRO DE 2021</a:t>
            </a:r>
          </a:p>
          <a:p>
            <a:r>
              <a:rPr lang="pt-BR" dirty="0"/>
              <a:t>Estabelece a obrigatoriedade de operacionalização dos termos de execução descentralizada, de que trata o Decreto nº 10.426, de 16 de julho de 2020, na Plataforma +Brasil.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1C8E3-C27D-4F03-B9CB-887660ED34CE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91529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Nesse ponto, foram avaliados processos em que o Ministério da Economia participou como unidade descentralizadora, e a Enap como unidade descentralizada, para verificar se os processos estavam adequados em relação à legislação. A intenção era verificar a regular execução dos TEDs celebrados entre as partes. Ressalta-se que foi realizada uma amostragem de 8 processos de forma aleatória não probabilística.</a:t>
            </a:r>
            <a:endParaRPr lang="pt-BR" sz="12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– Processos em excesso de descentralização: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Aqui foi verificado que 02 TEDs encontram-se 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 excesso de descentralização, onde a Escola Nacional de Administração Pública (Enap) descentralizou parte da execução para uma Fundação de Apoio e essa contratou terceiros para ajudar na execução do objeto.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Esse excesso vai de encontro com os princípios da eficiência e economicidade, 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uma vez que demanda tempo na abertura de processos, no aumento do custo “homem-hora” do servidor, no aumento da burocracia, na demora da execução do objeto e, podendo impactar negativamente no atingimento dos resultados esperados no projeto.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pt-BR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2 - Subcontratação de terceiros para execução total do objeto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Vai de encontro com o 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§ 4º do art. 1º da Lei nº 8.958, de 20 de dezembro de 1994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“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é vedada a subcontratação total do objeto dos ajustes realizados pelas IFES e demais </a:t>
            </a:r>
            <a:r>
              <a:rPr lang="pt-BR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ICTs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com as fundações de apoio, com base no disposto nesta Lei, bem como a subcontratação parcial que delegue a terceiros a execução do núcleo do objeto contratado.”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do art. 10 do Decreto nº 7.423, de 31 de dezembro de 2010, diz que “é vedada a subcontratação total do objeto dos contratos ou convênios celebrados pelas IFES e demais </a:t>
            </a:r>
            <a:r>
              <a:rPr lang="pt-BR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ICTs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com as fundações de apoio, bem como a subcontratação parcial que delegue a terceiros a execução do núcleo do objeto contratado.”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Acórdão TCU nº 2731/2008 – Plenário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foi determinado às fundações de apoio para efetuar ações que: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“VII – abstenham-se de efetuar, nos contratos e convênios com IFES regidos pela Lei nº 8.958/1994, a subcontratação total do objeto ou mesmo a subcontratação das parcelas mais relevantes, tendo em vista a caracterização de burla às exigências do art. 37 da Constituição Federal e à aplicação da Lei nº 8.666/1993, alertando seus dirigentes que a contratação de fundação de apoio em desconformidade com essas regras poderá ensejar a declaração da inidoneidade da fundação de apoio para participar, por até cinco anos, de licitação/contratação na administração pública federal (art. 46 da Lei nº 8.443/1992).”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03 – Data limite para designação de fiscais do TED expirada.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art. 17 da 10.426 informa o prazo de 20 contado da data de celebração para designar agentes públicos para atuar como ficais titulares e suplentes dos TEDs.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Verificou-se que os TEDs nº 03/2020 e nº 01 SDIC/SEPEC/ME/2020 estavam com prazo de designação dos fiscais expirado.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1C8E3-C27D-4F03-B9CB-887660ED34CE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36704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Todas as recomendações foram implementadas. A principal delas foi a implementação de eventos contábeis no SIAFI para registro de prestação de contas.</a:t>
            </a:r>
          </a:p>
          <a:p>
            <a:endParaRPr lang="pt-BR"/>
          </a:p>
          <a:p>
            <a:pPr marL="228600" indent="-228600">
              <a:buAutoNum type="alphaLcParenR"/>
            </a:pPr>
            <a:r>
              <a:rPr lang="pt-BR"/>
              <a:t>Evento Contábil n° 580702 – Comprovação - REG COMPROVACAO TED (TRANSFGOV), que é a entrega do Relatório de Cumprimento do objeto; </a:t>
            </a:r>
          </a:p>
          <a:p>
            <a:pPr marL="228600" indent="-228600">
              <a:buAutoNum type="alphaLcParenR"/>
            </a:pPr>
            <a:r>
              <a:rPr lang="pt-BR"/>
              <a:t>Evento Contábil n° 580704 – Aprovação - REG APROVACAO TED (TRANSFGOV), Registro da aprovação de TED, com baixa de ativo e passivo vinculado, pela análise do relatório de cumprimento do objeto; </a:t>
            </a:r>
          </a:p>
          <a:p>
            <a:pPr marL="228600" indent="-228600">
              <a:buAutoNum type="alphaLcParenR"/>
            </a:pPr>
            <a:r>
              <a:rPr lang="pt-BR"/>
              <a:t>Evento Contábil n° 580705 - Conclusão - REG CONCLUSAO TED (TRANSFGOV ), que é o registro da conclusão do TED, após ocorrer o registro da aprovação do relatório de cumprimento do objeto. </a:t>
            </a:r>
          </a:p>
          <a:p>
            <a:pPr marL="228600" indent="-228600">
              <a:buAutoNum type="alphaLcParenR"/>
            </a:pPr>
            <a:r>
              <a:rPr lang="pt-BR"/>
              <a:t>Evento Contábil n° 580441 – Conclusão – BAIXA PROG ORÇAM TED (TRANSFGOV), que é a baixa da programação orçamentaria de TED - TRANSFERE.GOV, por conclusão ou cancelamento; </a:t>
            </a:r>
          </a:p>
          <a:p>
            <a:pPr marL="228600" indent="-228600">
              <a:buAutoNum type="alphaLcParenR"/>
            </a:pPr>
            <a:r>
              <a:rPr lang="pt-BR"/>
              <a:t>Evento Contábil n° 580721 - Não Liberado/Recebido ou Devolvido - REG NAO LIB/DEV TED(TRANSFGOV), que é o registro de valor não liberado/recebido ou devolução de recursos de TED, pela prestação de contas. </a:t>
            </a:r>
          </a:p>
          <a:p>
            <a:pPr marL="228600" indent="-228600">
              <a:buAutoNum type="alphaLcParenR"/>
            </a:pPr>
            <a:r>
              <a:rPr lang="pt-BR"/>
              <a:t>f) Evento Contábil n° 580722 – Impugnação - REG IMPUGNACAO TED (TRANSFGOV), que é o registro de impugnação do TED, pela reprovação do relatório de cumprimento do objeto da transferência; e </a:t>
            </a:r>
          </a:p>
          <a:p>
            <a:pPr marL="228600" indent="-228600">
              <a:buAutoNum type="alphaLcParenR"/>
            </a:pPr>
            <a:r>
              <a:rPr lang="pt-BR"/>
              <a:t>Evento Contábil n° 580724 - Inadimplência Efetiva pela não entrega do relatório de cumprimento do objeto - REG INADIMPLEN TED(TRANSFGOV), que é o registro de inadimplência efetiva do TED, pela não entrega do relatório de cumprimento do objeto.</a:t>
            </a:r>
          </a:p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1C8E3-C27D-4F03-B9CB-887660ED34CE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14302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1C8E3-C27D-4F03-B9CB-887660ED34CE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64176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6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Foi observado que </a:t>
            </a:r>
            <a:r>
              <a:rPr lang="pt-BR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dos 16 TEDs analisados, 04 não possuíam a documentação obrigatória para a celebração dos TEDs; e 03 estavam com inconsistências em relação ao prazo de vigência.  </a:t>
            </a:r>
          </a:p>
          <a:p>
            <a:pPr algn="just">
              <a:spcAft>
                <a:spcPts val="600"/>
              </a:spcAft>
            </a:pPr>
            <a:endParaRPr lang="pt-BR" sz="12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pt-BR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Dos 16 instrumentos, 07 não possuíam ato formal de designação dos agentes públicos para atuarem como fiscais dos TEDs e 02 encontravam-se fora do prazo estipulado em normativo. (20 dias a partir da celebração do TED)</a:t>
            </a:r>
          </a:p>
          <a:p>
            <a:pPr algn="just">
              <a:spcAft>
                <a:spcPts val="600"/>
              </a:spcAft>
            </a:pPr>
            <a:r>
              <a:rPr lang="pt-BR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Dos 16 instrumentos, 02 encontravam-se sem o relatório de cumprimento do objeto e 05 foram entregues fora do prazo estipulado em normativo ou no plano de trabalho com média de atraso na entrega de 160 dias.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1C8E3-C27D-4F03-B9CB-887660ED34CE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41324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600"/>
              </a:spcAft>
            </a:pPr>
            <a:r>
              <a:rPr lang="pt-BR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MCTI firmou TEDs para executar ações de comunicação social com outros ministérios, porém o órgão não possui competência institucional e nem capacidade técnica para executar tal ação. Para ter condição para celebrar o TED a unidade descentralizada (MCTI) deve apresentar a declaração de capacidade técnica para executar o objeto. Esse documento atesta que o órgão possui capacidade técnica e competência institucional para executar o objeto, porém o MCTI não possui essas competências. O MCTI utilizou o contrato nº 05 como guarda-chuva para realizar os TEDs com os outros ministérios.  </a:t>
            </a:r>
          </a:p>
          <a:p>
            <a:pPr algn="just">
              <a:spcAft>
                <a:spcPts val="600"/>
              </a:spcAft>
            </a:pPr>
            <a:endParaRPr lang="pt-BR" sz="12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pt-BR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Conforme o Decreto nº 10.426, a execução dos produtos e serviços pactuados devem estar conforme o plano de trabalho, porém dos 16</a:t>
            </a:r>
            <a:r>
              <a:rPr lang="pt-BR" sz="1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processos, constatou-se que 01 deles apresentou execução em consonância com o Plano de Trabalho. Os demais TEDs foram executados em desconformidade com o pactuado, seja por execução a maior ou menor, execução de itens não previstos ou inexecução de itens. 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1C8E3-C27D-4F03-B9CB-887660ED34CE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1220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600"/>
              </a:spcAft>
            </a:pPr>
            <a:r>
              <a:rPr lang="pt-BR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Em relação ao recebimento dos produtos e serviços, verificou-se que foram realizados pagamentos para 03 itens do plano de trabalho sem comprovação de entrega. </a:t>
            </a:r>
          </a:p>
          <a:p>
            <a:pPr algn="just">
              <a:spcAft>
                <a:spcPts val="600"/>
              </a:spcAft>
            </a:pPr>
            <a:r>
              <a:rPr lang="pt-BR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Além disso, </a:t>
            </a:r>
            <a:r>
              <a:rPr lang="pt-BR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verificou-se que houve processo de pagamentos para 311 itens de execução em que a documentação encaminhada pela empresa contratada se mostrava inadequada ou incompleta, totalizando potencial prejuízo de R$ 12.635.944,14.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1C8E3-C27D-4F03-B9CB-887660ED34CE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2199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Ressarcimento de despesa - </a:t>
            </a:r>
            <a:r>
              <a:rPr lang="pt-BR" sz="1200">
                <a:cs typeface="Calibri Light"/>
              </a:rPr>
              <a:t>descentralização de crédito para reembolso por despesa realizada anteriormente pela unidade descentralizada.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1C8E3-C27D-4F03-B9CB-887660ED34CE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8743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fontAlgn="base"/>
            <a:r>
              <a:rPr lang="pt-BR" b="1"/>
              <a:t>Para Celebração, é necessário: </a:t>
            </a:r>
            <a:r>
              <a:rPr lang="pt-BR"/>
              <a:t>(</a:t>
            </a:r>
            <a:r>
              <a:rPr lang="pt-BR" err="1"/>
              <a:t>art</a:t>
            </a:r>
            <a:r>
              <a:rPr lang="pt-BR"/>
              <a:t> 11): </a:t>
            </a:r>
          </a:p>
          <a:p>
            <a:pPr algn="just" fontAlgn="base"/>
            <a:r>
              <a:rPr lang="pt-BR" b="0" i="0">
                <a:solidFill>
                  <a:srgbClr val="555555"/>
                </a:solidFill>
                <a:effectLst/>
                <a:latin typeface="rawline"/>
              </a:rPr>
              <a:t>I -  ter motivação para a execução dos créditos orçamentários por outro órgão ou entidade;</a:t>
            </a:r>
          </a:p>
          <a:p>
            <a:pPr algn="just" fontAlgn="base"/>
            <a:r>
              <a:rPr lang="pt-BR" b="0" i="0">
                <a:solidFill>
                  <a:srgbClr val="555555"/>
                </a:solidFill>
                <a:effectLst/>
                <a:latin typeface="rawline"/>
              </a:rPr>
              <a:t>II - aprovação prévia do plano de trabalho;</a:t>
            </a:r>
          </a:p>
          <a:p>
            <a:pPr algn="just" fontAlgn="base"/>
            <a:r>
              <a:rPr lang="pt-BR" b="0" i="0">
                <a:solidFill>
                  <a:srgbClr val="555555"/>
                </a:solidFill>
                <a:effectLst/>
                <a:latin typeface="rawline"/>
              </a:rPr>
              <a:t>III - indicação da classificação funcional programática </a:t>
            </a:r>
          </a:p>
          <a:p>
            <a:pPr algn="just" fontAlgn="base"/>
            <a:r>
              <a:rPr lang="pt-BR" b="0" i="0">
                <a:solidFill>
                  <a:srgbClr val="555555"/>
                </a:solidFill>
                <a:effectLst/>
                <a:latin typeface="rawline"/>
              </a:rPr>
              <a:t>IV - apresentação da declaração de compatibilidade de custos dos itens que compõem o plano de trabalho; e</a:t>
            </a:r>
          </a:p>
          <a:p>
            <a:pPr algn="just" fontAlgn="base"/>
            <a:r>
              <a:rPr lang="pt-BR" b="0" i="0">
                <a:solidFill>
                  <a:srgbClr val="555555"/>
                </a:solidFill>
                <a:effectLst/>
                <a:latin typeface="rawline"/>
              </a:rPr>
              <a:t>V - apresentação da declaração de capacidade técnica da unidade descentralizada. (capacidade técnica ou competência institucional para executar o objeto)</a:t>
            </a:r>
          </a:p>
          <a:p>
            <a:pPr algn="l"/>
            <a:r>
              <a:rPr lang="pt-BR"/>
              <a:t> </a:t>
            </a:r>
          </a:p>
          <a:p>
            <a:pPr algn="l"/>
            <a:r>
              <a:rPr lang="pt-BR" b="1"/>
              <a:t>A Execução pode ser </a:t>
            </a:r>
            <a:r>
              <a:rPr lang="pt-BR"/>
              <a:t>realizada: </a:t>
            </a:r>
          </a:p>
          <a:p>
            <a:pPr algn="l"/>
            <a:r>
              <a:rPr lang="pt-BR"/>
              <a:t>Em relação a execução do TED, ela deve ser realizada conforme o plano de trabalho e a funcional programática.</a:t>
            </a:r>
          </a:p>
          <a:p>
            <a:pPr algn="l"/>
            <a:r>
              <a:rPr lang="pt-BR"/>
              <a:t>A forma de execução poderá ser:</a:t>
            </a:r>
          </a:p>
          <a:p>
            <a:pPr algn="just" fontAlgn="base"/>
            <a:r>
              <a:rPr lang="pt-BR" b="0" i="0">
                <a:solidFill>
                  <a:srgbClr val="555555"/>
                </a:solidFill>
                <a:effectLst/>
                <a:latin typeface="rawline"/>
              </a:rPr>
              <a:t>I – diretamente pela unidade descentralizada (executora);</a:t>
            </a:r>
          </a:p>
          <a:p>
            <a:pPr algn="just" fontAlgn="base"/>
            <a:r>
              <a:rPr lang="pt-BR" b="0" i="0">
                <a:solidFill>
                  <a:srgbClr val="555555"/>
                </a:solidFill>
                <a:effectLst/>
                <a:latin typeface="rawline"/>
              </a:rPr>
              <a:t>II - por meio da contratação de particulares, observadas as normas para licitações e contratos da administração pública; ou</a:t>
            </a:r>
          </a:p>
          <a:p>
            <a:pPr algn="just" fontAlgn="base"/>
            <a:r>
              <a:rPr lang="pt-BR" b="0" i="0">
                <a:solidFill>
                  <a:srgbClr val="555555"/>
                </a:solidFill>
                <a:effectLst/>
                <a:latin typeface="rawline"/>
              </a:rPr>
              <a:t>III - descentralizada, (convênios, acordos, ajustes ou outros instrumentos congêneres, entidades privadas sem fins lucrativos, organismos internacionais ou fundações de apoio)</a:t>
            </a:r>
          </a:p>
          <a:p>
            <a:pPr algn="just" fontAlgn="base"/>
            <a:endParaRPr lang="pt-BR" b="0" i="0">
              <a:solidFill>
                <a:srgbClr val="555555"/>
              </a:solidFill>
              <a:effectLst/>
              <a:latin typeface="rawline"/>
            </a:endParaRPr>
          </a:p>
          <a:p>
            <a:pPr algn="just" fontAlgn="base"/>
            <a:r>
              <a:rPr lang="pt-BR" b="0" i="0">
                <a:solidFill>
                  <a:srgbClr val="555555"/>
                </a:solidFill>
                <a:effectLst/>
                <a:latin typeface="rawline"/>
              </a:rPr>
              <a:t>20 dias após a assinatura do TED as unidades descentralizadoras e descentralizadas deverão designar servidores para atuarem como fiscal do TED para monitorar e avaliar a execução do objeto.</a:t>
            </a:r>
          </a:p>
          <a:p>
            <a:pPr algn="just" fontAlgn="base"/>
            <a:endParaRPr lang="pt-BR" b="0" i="0">
              <a:solidFill>
                <a:srgbClr val="555555"/>
              </a:solidFill>
              <a:effectLst/>
              <a:latin typeface="rawline"/>
            </a:endParaRPr>
          </a:p>
          <a:p>
            <a:pPr algn="just" fontAlgn="base"/>
            <a:r>
              <a:rPr lang="pt-BR" b="1" i="0">
                <a:solidFill>
                  <a:srgbClr val="555555"/>
                </a:solidFill>
                <a:effectLst/>
                <a:latin typeface="rawline"/>
              </a:rPr>
              <a:t>Avaliação dos resultados </a:t>
            </a:r>
            <a:r>
              <a:rPr lang="pt-BR" b="0" i="0">
                <a:solidFill>
                  <a:srgbClr val="555555"/>
                </a:solidFill>
                <a:effectLst/>
                <a:latin typeface="rawline"/>
              </a:rPr>
              <a:t>é realizada por meio de relatório de cumprimento do objeto (unidade descentralizada tem 120 dias para apresentar o relatório).</a:t>
            </a:r>
          </a:p>
          <a:p>
            <a:pPr algn="just" fontAlgn="base"/>
            <a:r>
              <a:rPr lang="pt-BR" b="0" i="0">
                <a:solidFill>
                  <a:srgbClr val="555555"/>
                </a:solidFill>
                <a:effectLst/>
                <a:latin typeface="rawline"/>
              </a:rPr>
              <a:t> A análise do relatório de cumprimento do objeto será realizado pela unidade descentralizadora, onde ela verificará se os resultados foram atingidos ou se o objeto foi realizado.</a:t>
            </a:r>
          </a:p>
          <a:p>
            <a:pPr algn="just" fontAlgn="base"/>
            <a:r>
              <a:rPr lang="pt-BR" b="0" i="0">
                <a:solidFill>
                  <a:srgbClr val="555555"/>
                </a:solidFill>
                <a:effectLst/>
                <a:latin typeface="rawline"/>
              </a:rPr>
              <a:t>Caso o relatório não seja aprovado ou houve desvio de recursos, a unidade descentralizadora solicitará a descentralizada a instauração imediata de TCE.</a:t>
            </a:r>
            <a:endParaRPr lang="pt-BR"/>
          </a:p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1C8E3-C27D-4F03-B9CB-887660ED34CE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2248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1C8E3-C27D-4F03-B9CB-887660ED34CE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3087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1C8E3-C27D-4F03-B9CB-887660ED34CE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70279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6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O intuito foi avaliar a situação dos instrumentos celebrados com TED, onde foi realizado um comparativo dos instrumentos que se encontram na situação concluídos, cancelados, adimplentes, excluídos e rescindidos.</a:t>
            </a:r>
          </a:p>
          <a:p>
            <a:pPr algn="just">
              <a:spcAft>
                <a:spcPts val="6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Os instrumentos adimplentes e concluídos somam juntos mais que 95% dos instrumentos, com valores celebrados acima de R$ 90 bilhões.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Nesse ponto, foi observado que o Siafi não tem um campo informando se o RCO foi aprovado ou rejeitado. Daí não foi possível avaliar a eficácia dos TEDs inseridos no Sistema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1C8E3-C27D-4F03-B9CB-887660ED34CE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8715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Neste ponto foi realizada uma análise do ciclo de vida dos TEDs, que vai do início da vigência até a data de conclusão do instrumento. Foram analisados 7.863 instrumentos concluídos.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Observou-se que o tempo médio de vigência dos TEDs é de 3,37 anos e que ao passar dos anos 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há uma tendência de queda no ciclo de vida deles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exercício de 2010 tem o tempo de vigência mais alto com média de 9,23 anos. 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Não foi encontrado nenhum motivo específico pelo qual o tempo médio de vigência ficou tão alto.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Só tem 4 instrumentos nesse ano.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1C8E3-C27D-4F03-B9CB-887660ED34CE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1840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Foi realizado um diagnóstico sobre o prazo de entrega e prazo de análise do relatório de cumprimento do objeto. Foram analisados todos os instrumentos concluídos no sistema.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pt-BR" sz="1200">
              <a:effectLst/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Todos os instrumentos estavam com o prazo de 60 dias de entrega do RCO.</a:t>
            </a:r>
            <a:endParaRPr lang="pt-BR" sz="120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pt-BR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Porém, 6781 instrumentos estavam com os prazos de análise do RCO acima de 180 dias. 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1C8E3-C27D-4F03-B9CB-887660ED34CE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3421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Foi realizado um levantamento dos instrumentos com TCE instauradas no poder executivo federal pelo não cumprimento do objeto pactuado ou n</a:t>
            </a:r>
            <a:r>
              <a:rPr lang="pt-BR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ão comprovação regular aplicação de recursos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Ao analisar os 6.712 instrumentos com TCE instauradas, apenas 4 eram TEDs, ou seja, 0,059% do total. Sistemas </a:t>
            </a:r>
            <a:r>
              <a:rPr lang="pt-BR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e-TCE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 sistema interno da CGU.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1C8E3-C27D-4F03-B9CB-887660ED34CE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162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F80EB-E4D7-9B95-DC48-DDB36D57C9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590C0A-4F50-F43E-2107-7195719159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721A5B-3864-3874-8D27-4BFCDC023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11/04/2024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6A02B7-4C8A-491E-A17F-1BD92190C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DF71BC5-96BF-182F-B208-3ECA97C89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28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E6EB3D-11A7-7098-404C-2802D4CE3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21C79D5-70D5-7CA3-09E4-16A5B4E64A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694029A-B313-4FE8-A962-4CC3674D6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11/04/2024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5F5CAFB-99D8-9D71-B274-DC5E84223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4296BCB-154A-C129-EF42-FAAA81E59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204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48EE8CC-87CD-49FF-6F7E-8C8F401045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2EEA049-6646-C5EE-6085-4B6D0F18C3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B63644-3CF2-81DA-B098-DA9F21C92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11/04/2024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A50E15-20FB-C033-ED2C-B0BB470DB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8B58877-13B4-5DB6-FD87-4E94C43EE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7047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A02317-1DEF-B1E1-0C03-2C89C3E8D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3DCC0A-925C-9EDD-93C5-D8E72EF07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2706D95-0060-74C5-F77E-28308E241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11/04/2024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0E0ECA-4FB8-DD1A-57F2-67101D965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10E603F-5DE3-8006-2559-65F1DB23D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87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5125A-535F-81B2-D963-551B1EFA5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B276B1E-6215-C8A6-FE7E-D93F6F7C8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05D8378-0D3C-6F53-0EE1-DF6658BA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11/04/2024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EE34DC-D6F9-8F99-7399-0BF08AFC3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930DD9-5DCA-3A7A-0504-0D6EAAD35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8679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54BD2F-3833-D2B2-2AE7-31CDF933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654A88-9B2B-66E7-362C-27067F7904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A06C1C2-7FE7-AD02-FE14-D8B958625C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C8DAE3B-C68C-12D8-CB0A-237F71DAF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11/04/2024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9DAD87B-22B1-0BAD-D847-88D8B9F43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7924018-3B19-32AB-25EB-2D983A72A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3396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1E87-C0BE-347B-DBD4-917A1E847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C2F800D-78AE-550A-BFBA-4615BD356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67F2F20-E7B3-1377-F41F-6025C3D4C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E0292CC-B0EB-32C8-0BD3-C9A45E4088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2FCEC06-40C1-1BE9-0B28-A1A873C67A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FE95021-3D29-BC4D-997C-B1C5005A1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11/04/2024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4837E68-3410-82CF-B2D2-E35A44459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07F87BC-901A-6E29-ADFB-24F3A69BA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6466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3DB028-C064-74E6-0429-5736CAFFB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2E162ED-3F2D-D065-88DE-3B2FDF98B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11/04/2024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0360280-E801-781B-3249-95D3DA976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5A3AC6F-F94E-B2E0-A6C2-4FC9DD2E8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5422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74A2550B-6798-C4E8-95BF-657E80C98C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24089" y="0"/>
            <a:ext cx="1967911" cy="1377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26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805804-B655-FED4-F6FB-C793D35E4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9159032-3C3A-EC84-8249-F20DB774D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1C9A1E2-5113-9D3B-BE99-479BE58893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1D62243-7158-0D20-8F8C-9BA6BE73D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11/04/2024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D2CF880-917F-E6EB-027F-49A571F42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C8D8F9-A01F-AC6B-802E-1413B0011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180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1AA2A9-B801-1CC0-A50C-4C3DB65A6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8D7952D-F041-98F5-65E8-63BB4644FA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F5EA79D-38BC-4C63-D7C5-81BC6DE10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F9522E6-9BCC-A6C0-6730-6714C01C2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11/04/2024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370350B-D9A0-5683-9FC3-563AB3328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17215BF-6572-4561-85D0-57C77701B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209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9A0B882-BC13-1AE8-D195-DBF06F9C0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24ECE5-35F4-CB83-F0E3-C715D7063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646097-4364-CD95-CE20-B7B8C4DE6C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FBDEF-50DE-4D45-BC65-AB81243B8F42}" type="datetimeFigureOut">
              <a:rPr lang="pt-BR" smtClean="0"/>
              <a:t>11/04/2024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424C14A-E67D-11E3-164C-BCFC6F79A6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92D389-BABD-D485-41F4-57B2C796A2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159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br/plataformamaisbrasil/pt-br/sobre-a-plataforma-mais-brasil/termo-de-execucao-descentralizada-ted/modelos-padronizados/modelos-e-minuta-padrao-de-termo-de-execucao-descentralizad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svg"/><Relationship Id="rId4" Type="http://schemas.openxmlformats.org/officeDocument/2006/relationships/image" Target="../media/image3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aud.cgu.gov.br/relatorios/download/1381924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hyperlink" Target="https://eaud.cgu.gov.br/relatorios/download/119208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Interface gráfica do usuário&#10;&#10;Descrição gerada automaticamente">
            <a:extLst>
              <a:ext uri="{FF2B5EF4-FFF2-40B4-BE49-F238E27FC236}">
                <a16:creationId xmlns:a16="http://schemas.microsoft.com/office/drawing/2014/main" id="{BA41A902-5A99-4CEC-8F56-18AD7E53F0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D93BEE9-519F-57B5-FA4A-5293CCED0C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065" y="2698594"/>
            <a:ext cx="10854784" cy="3508298"/>
          </a:xfrm>
        </p:spPr>
        <p:txBody>
          <a:bodyPr>
            <a:normAutofit/>
          </a:bodyPr>
          <a:lstStyle/>
          <a:p>
            <a:r>
              <a:rPr lang="pt-BR" sz="4400" b="1">
                <a:solidFill>
                  <a:schemeClr val="bg1"/>
                </a:solidFill>
                <a:latin typeface="+mn-lt"/>
              </a:rPr>
              <a:t>Capacitação dos Servidores do Ministério do Trabalho e Emprego referente aos Termos de Execução Descentralizada (TED)</a:t>
            </a:r>
            <a:br>
              <a:rPr lang="pt-BR" sz="5400" b="1">
                <a:solidFill>
                  <a:schemeClr val="bg1"/>
                </a:solidFill>
                <a:latin typeface="+mn-lt"/>
              </a:rPr>
            </a:br>
            <a:br>
              <a:rPr lang="pt-BR"/>
            </a:br>
            <a:r>
              <a:rPr lang="pt-BR" sz="3200">
                <a:solidFill>
                  <a:schemeClr val="bg1"/>
                </a:solidFill>
              </a:rPr>
              <a:t>SFC/DG/CGLOT/DIVTRU</a:t>
            </a:r>
            <a:endParaRPr lang="pt-B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533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26DCC4BD-9D12-FC5A-05EB-FFD34E5A6180}"/>
              </a:ext>
            </a:extLst>
          </p:cNvPr>
          <p:cNvSpPr txBox="1"/>
          <p:nvPr/>
        </p:nvSpPr>
        <p:spPr>
          <a:xfrm>
            <a:off x="3048930" y="1504516"/>
            <a:ext cx="6094140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Trabalhos Realizados pela CGLOT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7266DCD-A196-7B89-9F82-9C62A135F5BE}"/>
              </a:ext>
            </a:extLst>
          </p:cNvPr>
          <p:cNvSpPr txBox="1"/>
          <p:nvPr/>
        </p:nvSpPr>
        <p:spPr>
          <a:xfrm>
            <a:off x="1851103" y="2951946"/>
            <a:ext cx="790621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800">
                <a:cs typeface="Calibri Light" panose="020F0302020204030204" pitchFamily="34" charset="0"/>
              </a:rPr>
              <a:t>1 – Avaliação dos Termos de Execução Descentralizada (TED) celebrados pela União </a:t>
            </a:r>
          </a:p>
        </p:txBody>
      </p:sp>
      <p:pic>
        <p:nvPicPr>
          <p:cNvPr id="10" name="Gráfico 9" descr="Assinatura com preenchimento sólido">
            <a:extLst>
              <a:ext uri="{FF2B5EF4-FFF2-40B4-BE49-F238E27FC236}">
                <a16:creationId xmlns:a16="http://schemas.microsoft.com/office/drawing/2014/main" id="{C70C27E4-73E1-628E-BBAF-93EEA4F08C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48378" y="5868538"/>
            <a:ext cx="761378" cy="761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758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7614DAE-2D92-4F2B-6423-4457F318668F}"/>
              </a:ext>
            </a:extLst>
          </p:cNvPr>
          <p:cNvSpPr txBox="1"/>
          <p:nvPr/>
        </p:nvSpPr>
        <p:spPr>
          <a:xfrm>
            <a:off x="2890954" y="682252"/>
            <a:ext cx="6094140" cy="9787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Calibri Light"/>
              </a:rPr>
              <a:t>Principais Achados do Relatório de avaliação dos TEDs</a:t>
            </a:r>
            <a:endParaRPr kumimoji="0" lang="pt-BR" sz="32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8DEE667-148E-0F63-5F6D-967F9666025E}"/>
              </a:ext>
            </a:extLst>
          </p:cNvPr>
          <p:cNvSpPr txBox="1"/>
          <p:nvPr/>
        </p:nvSpPr>
        <p:spPr>
          <a:xfrm>
            <a:off x="1308355" y="2125810"/>
            <a:ext cx="980192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Ausência de uma categoria no campo “situação” no Siafi que indique que um TED teve sua prestação de contas aprovada ou rejeitada pela unidade descentralizadora.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D8ADE0D6-1D97-C2A9-D64A-99465D5755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118615"/>
              </p:ext>
            </p:extLst>
          </p:nvPr>
        </p:nvGraphicFramePr>
        <p:xfrm>
          <a:off x="690575" y="3975635"/>
          <a:ext cx="10810850" cy="2455166"/>
        </p:xfrm>
        <a:graphic>
          <a:graphicData uri="http://schemas.openxmlformats.org/drawingml/2006/table">
            <a:tbl>
              <a:tblPr firstRow="1" firstCol="1" bandRow="1"/>
              <a:tblGrid>
                <a:gridCol w="2162170">
                  <a:extLst>
                    <a:ext uri="{9D8B030D-6E8A-4147-A177-3AD203B41FA5}">
                      <a16:colId xmlns:a16="http://schemas.microsoft.com/office/drawing/2014/main" val="118626537"/>
                    </a:ext>
                  </a:extLst>
                </a:gridCol>
                <a:gridCol w="2162170">
                  <a:extLst>
                    <a:ext uri="{9D8B030D-6E8A-4147-A177-3AD203B41FA5}">
                      <a16:colId xmlns:a16="http://schemas.microsoft.com/office/drawing/2014/main" val="2026343941"/>
                    </a:ext>
                  </a:extLst>
                </a:gridCol>
                <a:gridCol w="2162170">
                  <a:extLst>
                    <a:ext uri="{9D8B030D-6E8A-4147-A177-3AD203B41FA5}">
                      <a16:colId xmlns:a16="http://schemas.microsoft.com/office/drawing/2014/main" val="511600775"/>
                    </a:ext>
                  </a:extLst>
                </a:gridCol>
                <a:gridCol w="2162170">
                  <a:extLst>
                    <a:ext uri="{9D8B030D-6E8A-4147-A177-3AD203B41FA5}">
                      <a16:colId xmlns:a16="http://schemas.microsoft.com/office/drawing/2014/main" val="3446418161"/>
                    </a:ext>
                  </a:extLst>
                </a:gridCol>
                <a:gridCol w="2162170">
                  <a:extLst>
                    <a:ext uri="{9D8B030D-6E8A-4147-A177-3AD203B41FA5}">
                      <a16:colId xmlns:a16="http://schemas.microsoft.com/office/drawing/2014/main" val="488825801"/>
                    </a:ext>
                  </a:extLst>
                </a:gridCol>
              </a:tblGrid>
              <a:tr h="6137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Situação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Quantidade de Instrumentos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Instrumentos (%) 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Valor Celebrado 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Valor Celebrado (%)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567755"/>
                  </a:ext>
                </a:extLst>
              </a:tr>
              <a:tr h="3068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ADIMPLENTE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12.149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57,83%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R$ 65.552.375.055,41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69,11%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314217"/>
                  </a:ext>
                </a:extLst>
              </a:tr>
              <a:tr h="3068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CANCELADO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514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2,45%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R$ 1.225.585.420,24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1,29%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150271"/>
                  </a:ext>
                </a:extLst>
              </a:tr>
              <a:tr h="3068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CONCLUIDO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7.857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37,40%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R$ 25.198.599.673,70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26,56%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195835"/>
                  </a:ext>
                </a:extLst>
              </a:tr>
              <a:tr h="3068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EXCLUIDO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419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1,99%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R$ 2.710.984.720,65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2,86%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100848"/>
                  </a:ext>
                </a:extLst>
              </a:tr>
              <a:tr h="3068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RESCINDIDO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69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0,33%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R$ 171.416.306,22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0,18%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970027"/>
                  </a:ext>
                </a:extLst>
              </a:tr>
              <a:tr h="3068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Total Geral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21.008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100%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R$ 94.858.961.176,22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600">
                          <a:effectLst/>
                        </a:rPr>
                        <a:t>100,0%</a:t>
                      </a:r>
                      <a:endParaRPr lang="pt-B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2108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1317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3580119-212D-0721-EA4D-C7D042F50FB9}"/>
              </a:ext>
            </a:extLst>
          </p:cNvPr>
          <p:cNvSpPr txBox="1"/>
          <p:nvPr/>
        </p:nvSpPr>
        <p:spPr>
          <a:xfrm>
            <a:off x="2696557" y="516435"/>
            <a:ext cx="6094140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Calibri Light"/>
              </a:rPr>
              <a:t>Achados do Relatório</a:t>
            </a:r>
            <a:endParaRPr kumimoji="0" lang="pt-BR" sz="32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D67739F-FCA1-E144-FC78-7773000AE716}"/>
              </a:ext>
            </a:extLst>
          </p:cNvPr>
          <p:cNvSpPr txBox="1"/>
          <p:nvPr/>
        </p:nvSpPr>
        <p:spPr>
          <a:xfrm>
            <a:off x="557561" y="1455454"/>
            <a:ext cx="1062711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Instrumentos celebrados com TED encontram-se com tempo médio de vigência de 3,37 anos.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468ADA90-6102-704C-4AD5-B9918FE584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4378095"/>
              </p:ext>
            </p:extLst>
          </p:nvPr>
        </p:nvGraphicFramePr>
        <p:xfrm>
          <a:off x="168654" y="3216536"/>
          <a:ext cx="5756856" cy="3314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38ED9A87-10E6-012E-EAA2-74F518FDA8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408" y="3216536"/>
            <a:ext cx="5808704" cy="331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208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AA6E283-C727-6AD2-9629-B64A23CCB062}"/>
              </a:ext>
            </a:extLst>
          </p:cNvPr>
          <p:cNvSpPr txBox="1"/>
          <p:nvPr/>
        </p:nvSpPr>
        <p:spPr>
          <a:xfrm>
            <a:off x="2627985" y="818756"/>
            <a:ext cx="6094140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Calibri Light"/>
              </a:rPr>
              <a:t>Achados do Relatório</a:t>
            </a:r>
            <a:endParaRPr kumimoji="0" lang="pt-BR" sz="32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842A5C1-55E4-90AD-5EE0-BDA90F06ADF9}"/>
              </a:ext>
            </a:extLst>
          </p:cNvPr>
          <p:cNvSpPr txBox="1"/>
          <p:nvPr/>
        </p:nvSpPr>
        <p:spPr>
          <a:xfrm>
            <a:off x="801797" y="1804042"/>
            <a:ext cx="10412742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Instrumentos com prazos de análise das prestações de contas acima de 180 dias, contrariando o Decreto nº 10.426/2020.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Prazo de análise do RCO (180 dias da entrega do RCO): 6.781 mil instrumentos concluídos estavam com os prazos acima de 180 dias (86% do total).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B3D41FF-4C68-AA8C-3030-2ABCC41C45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632" y="4491332"/>
            <a:ext cx="10750735" cy="180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723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4410C2D7-BACD-A57C-32BF-7A12122B5BE1}"/>
              </a:ext>
            </a:extLst>
          </p:cNvPr>
          <p:cNvSpPr txBox="1"/>
          <p:nvPr/>
        </p:nvSpPr>
        <p:spPr>
          <a:xfrm>
            <a:off x="2926266" y="537822"/>
            <a:ext cx="6094140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 Light"/>
              </a:rPr>
              <a:t>Achados do Relatório</a:t>
            </a:r>
            <a:endParaRPr kumimoji="0" lang="pt-BR" sz="3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C5AC6B49-C5BB-09DE-33E2-356E058645B5}"/>
              </a:ext>
            </a:extLst>
          </p:cNvPr>
          <p:cNvSpPr txBox="1"/>
          <p:nvPr/>
        </p:nvSpPr>
        <p:spPr>
          <a:xfrm>
            <a:off x="1072376" y="1613785"/>
            <a:ext cx="10047248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Baixa quantidade de Tomadas de Contas Especiais (TCE) instauradas nos Instrumentos celebrados com TED.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Instrumentos com </a:t>
            </a:r>
            <a:r>
              <a:rPr lang="pt-BR" sz="28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TCEs</a:t>
            </a:r>
            <a:r>
              <a:rPr lang="pt-BR" sz="2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instauradas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0EF6C5DD-E528-317A-9DD4-AF600AD922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425" y="3321481"/>
            <a:ext cx="10851821" cy="3310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437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48FE7AF-04BB-0B90-793B-B2257F79E1E8}"/>
              </a:ext>
            </a:extLst>
          </p:cNvPr>
          <p:cNvSpPr txBox="1"/>
          <p:nvPr/>
        </p:nvSpPr>
        <p:spPr>
          <a:xfrm>
            <a:off x="525966" y="1752952"/>
            <a:ext cx="11140068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Fragilidades na execução dos TEDs celebrados pelo Ministério da Economia com a Enap, tais como: TED com excesso de descentralizações; subcontratação de terceiros para execução total do objeto, data limite de designação de fiscais de TED expirada.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Amostra de 8 processos de forma aleatória não probabilística.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Fragilidades encontradas: Processos de TED com excesso de descentralização da execução do objeto, contrariando os princípios da eficiência e economicidade; Processo de TED com subcontratação de terceiros para execução total do objeto; e Data limite para designação de fiscais de TED expirada.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04DC8F2-D7A4-9E12-F57F-4BCF11FCC43F}"/>
              </a:ext>
            </a:extLst>
          </p:cNvPr>
          <p:cNvSpPr txBox="1"/>
          <p:nvPr/>
        </p:nvSpPr>
        <p:spPr>
          <a:xfrm>
            <a:off x="3048930" y="637647"/>
            <a:ext cx="6094140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Calibri Light"/>
              </a:rPr>
              <a:t>Achados do </a:t>
            </a:r>
            <a:r>
              <a:rPr lang="pt-BR" sz="3200" b="1">
                <a:cs typeface="Calibri Light"/>
              </a:rPr>
              <a:t>Relatório</a:t>
            </a:r>
            <a:endParaRPr kumimoji="0" lang="pt-BR" sz="32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075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1C26E69E-E329-F14D-F3C0-3AE1D7C1DAFF}"/>
              </a:ext>
            </a:extLst>
          </p:cNvPr>
          <p:cNvSpPr txBox="1"/>
          <p:nvPr/>
        </p:nvSpPr>
        <p:spPr>
          <a:xfrm>
            <a:off x="3136281" y="612646"/>
            <a:ext cx="60941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Recomendações</a:t>
            </a:r>
            <a:endParaRPr lang="pt-BR" sz="32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BC4890F1-C44B-9A92-2A23-F160984A7F3E}"/>
              </a:ext>
            </a:extLst>
          </p:cNvPr>
          <p:cNvCxnSpPr>
            <a:cxnSpLocks/>
          </p:cNvCxnSpPr>
          <p:nvPr/>
        </p:nvCxnSpPr>
        <p:spPr>
          <a:xfrm>
            <a:off x="881185" y="1504090"/>
            <a:ext cx="103369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CaixaDeTexto 6">
            <a:extLst>
              <a:ext uri="{FF2B5EF4-FFF2-40B4-BE49-F238E27FC236}">
                <a16:creationId xmlns:a16="http://schemas.microsoft.com/office/drawing/2014/main" id="{9FED9AF2-B2C0-D497-F8EF-A4F503C536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6588173"/>
              </p:ext>
            </p:extLst>
          </p:nvPr>
        </p:nvGraphicFramePr>
        <p:xfrm>
          <a:off x="924860" y="1692322"/>
          <a:ext cx="10249590" cy="4763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53565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3DF63639-5971-8BE7-F33C-B3C6388C9C60}"/>
              </a:ext>
            </a:extLst>
          </p:cNvPr>
          <p:cNvSpPr txBox="1"/>
          <p:nvPr/>
        </p:nvSpPr>
        <p:spPr>
          <a:xfrm>
            <a:off x="2757140" y="512623"/>
            <a:ext cx="60941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Conclusão</a:t>
            </a:r>
            <a:endParaRPr lang="pt-BR" sz="3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141FED14-CA0A-E065-89FA-93FC75BEC6D8}"/>
              </a:ext>
            </a:extLst>
          </p:cNvPr>
          <p:cNvCxnSpPr>
            <a:cxnSpLocks/>
          </p:cNvCxnSpPr>
          <p:nvPr/>
        </p:nvCxnSpPr>
        <p:spPr>
          <a:xfrm>
            <a:off x="927529" y="1359124"/>
            <a:ext cx="103369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CaixaDeTexto 10">
            <a:extLst>
              <a:ext uri="{FF2B5EF4-FFF2-40B4-BE49-F238E27FC236}">
                <a16:creationId xmlns:a16="http://schemas.microsoft.com/office/drawing/2014/main" id="{FC3BEF9D-7AD7-3262-8E4D-95B1294A53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716583"/>
              </p:ext>
            </p:extLst>
          </p:nvPr>
        </p:nvGraphicFramePr>
        <p:xfrm>
          <a:off x="568657" y="1593256"/>
          <a:ext cx="11054686" cy="51196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71895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1CF3831-86C0-B352-C9ED-75B9236F4779}"/>
              </a:ext>
            </a:extLst>
          </p:cNvPr>
          <p:cNvSpPr txBox="1"/>
          <p:nvPr/>
        </p:nvSpPr>
        <p:spPr>
          <a:xfrm>
            <a:off x="2601023" y="1472990"/>
            <a:ext cx="6094140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Trabalhos Realizados pela CGLOT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B671060-AFBB-7C58-04AC-32F462A6458C}"/>
              </a:ext>
            </a:extLst>
          </p:cNvPr>
          <p:cNvSpPr txBox="1"/>
          <p:nvPr/>
        </p:nvSpPr>
        <p:spPr>
          <a:xfrm>
            <a:off x="1835770" y="3167390"/>
            <a:ext cx="76246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800">
                <a:cs typeface="Calibri Light" panose="020F0302020204030204" pitchFamily="34" charset="0"/>
              </a:rPr>
              <a:t>2 – Avaliação do Contrato MCTI nº 05/2018</a:t>
            </a:r>
          </a:p>
        </p:txBody>
      </p:sp>
      <p:pic>
        <p:nvPicPr>
          <p:cNvPr id="6" name="Gráfico 5" descr="Assinatura com preenchimento sólido">
            <a:extLst>
              <a:ext uri="{FF2B5EF4-FFF2-40B4-BE49-F238E27FC236}">
                <a16:creationId xmlns:a16="http://schemas.microsoft.com/office/drawing/2014/main" id="{61FC7194-6C5A-C471-1D0C-1118A4098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02968" y="5923128"/>
            <a:ext cx="706787" cy="706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5892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EF3698B-0DEE-F6D2-6F2B-D6107CDD7043}"/>
              </a:ext>
            </a:extLst>
          </p:cNvPr>
          <p:cNvSpPr txBox="1"/>
          <p:nvPr/>
        </p:nvSpPr>
        <p:spPr>
          <a:xfrm>
            <a:off x="1371600" y="769477"/>
            <a:ext cx="8776010" cy="1106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Calibri Light"/>
              </a:rPr>
              <a:t>Principais Achados do Relatório de Avaliação do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Calibri Light"/>
              </a:rPr>
              <a:t>Contrato nº 05/2018 - MCTI</a:t>
            </a:r>
            <a:endParaRPr kumimoji="0" lang="pt-BR" sz="32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D879989-4183-C368-9D54-955E60732F94}"/>
              </a:ext>
            </a:extLst>
          </p:cNvPr>
          <p:cNvSpPr txBox="1"/>
          <p:nvPr/>
        </p:nvSpPr>
        <p:spPr>
          <a:xfrm>
            <a:off x="1009934" y="2511243"/>
            <a:ext cx="102751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Fragilidades na celebração dos TEDs, tais como: deficiência na instrução processual da documentação necessária para formalização e inconsistências nos prazos de vigência.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endParaRPr lang="pt-BR" sz="2800" b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Deficiências na fiscalização dos TEDs: inexistência de designação ou designação fora do prazo de fiscais titulares e suplentes; e ausência ou atraso na entrega do relatório de cumprimento do objeto. </a:t>
            </a:r>
          </a:p>
        </p:txBody>
      </p:sp>
    </p:spTree>
    <p:extLst>
      <p:ext uri="{BB962C8B-B14F-4D97-AF65-F5344CB8AC3E}">
        <p14:creationId xmlns:p14="http://schemas.microsoft.com/office/powerpoint/2010/main" val="2549067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8893145-8E68-F33E-6D9B-6C484FE7167C}"/>
              </a:ext>
            </a:extLst>
          </p:cNvPr>
          <p:cNvSpPr txBox="1"/>
          <p:nvPr/>
        </p:nvSpPr>
        <p:spPr>
          <a:xfrm>
            <a:off x="902418" y="768439"/>
            <a:ext cx="9578896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Calibri Light"/>
              </a:rPr>
              <a:t>Normativos</a:t>
            </a:r>
          </a:p>
          <a:p>
            <a:pPr marL="0" marR="0" lvl="0" indent="0" algn="ctr" defTabSz="9144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t-BR" sz="2800" b="1" dirty="0">
              <a:cs typeface="Calibri Light"/>
            </a:endParaRP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cs typeface="Calibri Light"/>
              </a:rPr>
              <a:t>Norma de Regência: Decreto nº 10.426, de 16 de julho de 2020;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cs typeface="Calibri Light"/>
              </a:rPr>
              <a:t>Decreto nº 8.180, de 30 de dezembro de 2013 – inseriu os </a:t>
            </a:r>
            <a:r>
              <a:rPr lang="pt-BR" sz="2800" dirty="0" err="1">
                <a:cs typeface="Calibri Light"/>
              </a:rPr>
              <a:t>arts</a:t>
            </a:r>
            <a:r>
              <a:rPr lang="pt-BR" sz="2800" dirty="0">
                <a:cs typeface="Calibri Light"/>
              </a:rPr>
              <a:t>. 12-A e 12-B no Decreto nº 6.170/2007;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cs typeface="Calibri Light"/>
              </a:rPr>
              <a:t>Portaria Conjunta MP/MF/CGU nº 08, de 07 de novembro de 2012 - Aprova a minuta-padrão de Termo de Cooperação para Descentralização de Crédito.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227EB0B-2C5E-1465-9B34-26F409A9A0CC}"/>
              </a:ext>
            </a:extLst>
          </p:cNvPr>
          <p:cNvSpPr txBox="1"/>
          <p:nvPr/>
        </p:nvSpPr>
        <p:spPr>
          <a:xfrm>
            <a:off x="1231710" y="5720229"/>
            <a:ext cx="904505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/>
              <a:t>Modelos e Minuta-padrão de TED  </a:t>
            </a:r>
            <a:r>
              <a:rPr lang="pt-BR" sz="1400" dirty="0">
                <a:hlinkClick r:id="rId3"/>
              </a:rPr>
              <a:t>https://www.gov.br/plataformamaisbrasil/pt-br/sobre-a-plataforma-mais-brasil/termo-de-execucao-descentralizada-ted/modelos-padronizados/modelos-e-minuta-padrao-de-termo-de-execucao-descentralizada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5036029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AD25A80-2DA0-AA7A-939D-1EE66DCB2116}"/>
              </a:ext>
            </a:extLst>
          </p:cNvPr>
          <p:cNvSpPr txBox="1"/>
          <p:nvPr/>
        </p:nvSpPr>
        <p:spPr>
          <a:xfrm>
            <a:off x="1371600" y="769477"/>
            <a:ext cx="8776010" cy="1106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Calibri Light"/>
              </a:rPr>
              <a:t>Principais Achados do Relatório de avaliação do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Calibri Light"/>
              </a:rPr>
              <a:t>Contrato nº 05/2018 - MCTI</a:t>
            </a:r>
            <a:endParaRPr kumimoji="0" lang="pt-BR" sz="32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17EFD4A-94A7-8EC6-6EC4-7158430911F2}"/>
              </a:ext>
            </a:extLst>
          </p:cNvPr>
          <p:cNvSpPr txBox="1"/>
          <p:nvPr/>
        </p:nvSpPr>
        <p:spPr>
          <a:xfrm>
            <a:off x="1014760" y="2782108"/>
            <a:ext cx="979077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Celebração de TED para execução de ações de comunicação social fora da competência institucional do MCTI.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endParaRPr lang="pt-BR" sz="2800" b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Falta de aderência entre o que foi pactuado nos planos de trabalho dos TEDs e o que foi executado. </a:t>
            </a:r>
          </a:p>
        </p:txBody>
      </p:sp>
    </p:spTree>
    <p:extLst>
      <p:ext uri="{BB962C8B-B14F-4D97-AF65-F5344CB8AC3E}">
        <p14:creationId xmlns:p14="http://schemas.microsoft.com/office/powerpoint/2010/main" val="28946133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8E178417-924F-1469-1B3F-623948D60136}"/>
              </a:ext>
            </a:extLst>
          </p:cNvPr>
          <p:cNvSpPr txBox="1"/>
          <p:nvPr/>
        </p:nvSpPr>
        <p:spPr>
          <a:xfrm>
            <a:off x="1371600" y="769477"/>
            <a:ext cx="8776010" cy="1106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Calibri Light"/>
              </a:rPr>
              <a:t>Principais Achados do Relatório de Avaliação do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Calibri Light"/>
              </a:rPr>
              <a:t>Contrato nº 05/2018 - MCTI</a:t>
            </a:r>
            <a:endParaRPr kumimoji="0" lang="pt-BR" sz="32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77BDC3F-DB16-641F-1D5C-C0052441D948}"/>
              </a:ext>
            </a:extLst>
          </p:cNvPr>
          <p:cNvSpPr txBox="1"/>
          <p:nvPr/>
        </p:nvSpPr>
        <p:spPr>
          <a:xfrm>
            <a:off x="390890" y="2781069"/>
            <a:ext cx="442677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Pagamentos por itens sem comprovação de entrega e com documentação comprobatória em desacordo com o Edital.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DE69D20-D745-9250-1E9C-3F5743CE1B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1892" y="2067391"/>
            <a:ext cx="6882176" cy="4233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74844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956622C-354C-E943-BEBB-B1F8252F6957}"/>
              </a:ext>
            </a:extLst>
          </p:cNvPr>
          <p:cNvSpPr txBox="1"/>
          <p:nvPr/>
        </p:nvSpPr>
        <p:spPr>
          <a:xfrm>
            <a:off x="2959598" y="917597"/>
            <a:ext cx="60941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Recomendações</a:t>
            </a:r>
            <a:endParaRPr lang="pt-BR" sz="3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A50C6690-6659-7AB8-5669-D79DD4CE8B1C}"/>
              </a:ext>
            </a:extLst>
          </p:cNvPr>
          <p:cNvCxnSpPr>
            <a:cxnSpLocks/>
          </p:cNvCxnSpPr>
          <p:nvPr/>
        </p:nvCxnSpPr>
        <p:spPr>
          <a:xfrm>
            <a:off x="838198" y="2064813"/>
            <a:ext cx="103369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aixaDeTexto 4">
            <a:extLst>
              <a:ext uri="{FF2B5EF4-FFF2-40B4-BE49-F238E27FC236}">
                <a16:creationId xmlns:a16="http://schemas.microsoft.com/office/drawing/2014/main" id="{87868852-C146-FA7C-10E5-3274EAB3E7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4712201"/>
              </p:ext>
            </p:extLst>
          </p:nvPr>
        </p:nvGraphicFramePr>
        <p:xfrm>
          <a:off x="838199" y="1637731"/>
          <a:ext cx="10336941" cy="5076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5320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62FE4E5-472F-9AEA-2855-C9C33133E721}"/>
              </a:ext>
            </a:extLst>
          </p:cNvPr>
          <p:cNvSpPr txBox="1"/>
          <p:nvPr/>
        </p:nvSpPr>
        <p:spPr>
          <a:xfrm>
            <a:off x="3048929" y="513048"/>
            <a:ext cx="60941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Conclusão</a:t>
            </a:r>
            <a:endParaRPr lang="pt-BR" sz="3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74F01555-FC28-2990-FDE7-C2CC561FAEEE}"/>
              </a:ext>
            </a:extLst>
          </p:cNvPr>
          <p:cNvCxnSpPr>
            <a:cxnSpLocks/>
          </p:cNvCxnSpPr>
          <p:nvPr/>
        </p:nvCxnSpPr>
        <p:spPr>
          <a:xfrm>
            <a:off x="777922" y="1501594"/>
            <a:ext cx="103391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CaixaDeTexto 4">
            <a:extLst>
              <a:ext uri="{FF2B5EF4-FFF2-40B4-BE49-F238E27FC236}">
                <a16:creationId xmlns:a16="http://schemas.microsoft.com/office/drawing/2014/main" id="{FCEAD0F3-3BC6-604A-AA50-E8DD8AB165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82992854"/>
              </p:ext>
            </p:extLst>
          </p:nvPr>
        </p:nvGraphicFramePr>
        <p:xfrm>
          <a:off x="777922" y="1656122"/>
          <a:ext cx="10508777" cy="48320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80030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47E920A-CCE4-AFC6-003C-82F7CD31F975}"/>
              </a:ext>
            </a:extLst>
          </p:cNvPr>
          <p:cNvSpPr txBox="1"/>
          <p:nvPr/>
        </p:nvSpPr>
        <p:spPr>
          <a:xfrm>
            <a:off x="5624389" y="1141711"/>
            <a:ext cx="5651045" cy="29796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dirty="0">
                <a:latin typeface="+mj-lt"/>
                <a:ea typeface="+mj-ea"/>
                <a:cs typeface="+mj-cs"/>
              </a:rPr>
              <a:t>Obrigado!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CF2D423-929D-5D21-3EAB-19B13461E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4592" y="10797"/>
            <a:ext cx="4987592" cy="6858000"/>
          </a:xfrm>
          <a:prstGeom prst="rect">
            <a:avLst/>
          </a:prstGeom>
          <a:solidFill>
            <a:schemeClr val="bg1">
              <a:lumMod val="9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áfico 5" descr="Melhoria contínua estrutura de tópicos">
            <a:extLst>
              <a:ext uri="{FF2B5EF4-FFF2-40B4-BE49-F238E27FC236}">
                <a16:creationId xmlns:a16="http://schemas.microsoft.com/office/drawing/2014/main" id="{947E893C-A140-1A8E-1AE2-28FD491DC4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91572" y="5172071"/>
            <a:ext cx="1160670" cy="116067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92712F8-36FA-35DF-0CE8-4098D9332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2753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áfico 7" descr="Lâmpada e engrenagem estrutura de tópicos">
            <a:extLst>
              <a:ext uri="{FF2B5EF4-FFF2-40B4-BE49-F238E27FC236}">
                <a16:creationId xmlns:a16="http://schemas.microsoft.com/office/drawing/2014/main" id="{D3104671-7255-856E-AB79-CCB16318DA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6715" y="5251711"/>
            <a:ext cx="943551" cy="943551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FDD9632-03CA-DBC7-DB54-1F3B998DB3AE}"/>
              </a:ext>
            </a:extLst>
          </p:cNvPr>
          <p:cNvSpPr txBox="1"/>
          <p:nvPr/>
        </p:nvSpPr>
        <p:spPr>
          <a:xfrm>
            <a:off x="5344142" y="5134318"/>
            <a:ext cx="6524007" cy="1367835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800" i="1" dirty="0">
                <a:latin typeface="+mj-lt"/>
              </a:rPr>
              <a:t>“Todo o aprender, todo o melhorar, todo o viver é mudar”.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latin typeface="+mj-lt"/>
              </a:rPr>
              <a:t>Rui Barbosa</a:t>
            </a:r>
          </a:p>
        </p:txBody>
      </p:sp>
    </p:spTree>
    <p:extLst>
      <p:ext uri="{BB962C8B-B14F-4D97-AF65-F5344CB8AC3E}">
        <p14:creationId xmlns:p14="http://schemas.microsoft.com/office/powerpoint/2010/main" val="2435334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2A5A4FC-3A8D-8C30-DFED-425CC792B0C4}"/>
              </a:ext>
            </a:extLst>
          </p:cNvPr>
          <p:cNvSpPr txBox="1"/>
          <p:nvPr/>
        </p:nvSpPr>
        <p:spPr>
          <a:xfrm>
            <a:off x="838200" y="973134"/>
            <a:ext cx="10515600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Calibri Light"/>
              </a:rPr>
              <a:t>Definição (Decreto nº 10.426/2020)</a:t>
            </a:r>
          </a:p>
          <a:p>
            <a:pPr marL="0" marR="0" lvl="0" indent="0" algn="ctr" defTabSz="9144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BR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Calibri Light"/>
            </a:endParaRPr>
          </a:p>
          <a:p>
            <a:pPr marL="0" marR="0" lvl="0" indent="0" algn="ctr" defTabSz="9144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BR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Calibri Light"/>
            </a:endParaRP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cs typeface="Calibri Light"/>
              </a:rPr>
              <a:t>TED - Instrumento por meio do qual a descentralização de créditos entre órgãos e entidades integrantes dos Orçamentos Fiscal e da Seguridade Social da União é ajustada, com vistas à execução de programas, de projetos e de atividades, nos termos estabelecidos no plano de trabalho e observada a classificação funcional programática</a:t>
            </a:r>
          </a:p>
        </p:txBody>
      </p:sp>
    </p:spTree>
    <p:extLst>
      <p:ext uri="{BB962C8B-B14F-4D97-AF65-F5344CB8AC3E}">
        <p14:creationId xmlns:p14="http://schemas.microsoft.com/office/powerpoint/2010/main" val="1390652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C246FFFC-3A39-99F4-355A-C78A85A56B66}"/>
              </a:ext>
            </a:extLst>
          </p:cNvPr>
          <p:cNvSpPr txBox="1"/>
          <p:nvPr/>
        </p:nvSpPr>
        <p:spPr>
          <a:xfrm>
            <a:off x="999892" y="1253384"/>
            <a:ext cx="1019221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Calibri Light"/>
              </a:rPr>
              <a:t>Finalidade (art. 3º Decreto nº 10.426/2020)</a:t>
            </a:r>
          </a:p>
          <a:p>
            <a:pPr marL="0" marR="0" lvl="0" indent="0" algn="ctr" defTabSz="9144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BR" sz="28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Calibri Light"/>
            </a:endParaRP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800">
                <a:cs typeface="Calibri Light"/>
              </a:rPr>
              <a:t>I - execução de programas, de projetos e de atividades de interesse recíproco, em regime de colaboração mútua;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800">
                <a:cs typeface="Calibri Light"/>
              </a:rPr>
              <a:t>II - execução de atividades específicas pela unidade descentralizada em benefício da unidade descentralizadora; ou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800">
                <a:cs typeface="Calibri Light"/>
              </a:rPr>
              <a:t>III - ressarcimento de despesas.</a:t>
            </a:r>
            <a:endParaRPr lang="pt-BR" sz="2800"/>
          </a:p>
        </p:txBody>
      </p:sp>
    </p:spTree>
    <p:extLst>
      <p:ext uri="{BB962C8B-B14F-4D97-AF65-F5344CB8AC3E}">
        <p14:creationId xmlns:p14="http://schemas.microsoft.com/office/powerpoint/2010/main" val="3453152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41A13DC-91D1-5177-9507-5F57DC23E619}"/>
              </a:ext>
            </a:extLst>
          </p:cNvPr>
          <p:cNvSpPr txBox="1"/>
          <p:nvPr/>
        </p:nvSpPr>
        <p:spPr>
          <a:xfrm>
            <a:off x="1089102" y="1370695"/>
            <a:ext cx="10013795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Calibri Light"/>
              </a:rPr>
              <a:t>Fases (art. 3º Decreto nº 10.426/2020)</a:t>
            </a:r>
          </a:p>
          <a:p>
            <a:pPr marL="0" marR="0" lvl="0" indent="0" algn="ctr" defTabSz="9144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BR" sz="28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Calibri Light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800">
                <a:cs typeface="Calibri Light"/>
              </a:rPr>
              <a:t>O processo dos termos de execução descentralizada pode ser divido em três grandes fases: 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800">
                <a:cs typeface="Calibri Light"/>
              </a:rPr>
              <a:t> Celebração;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800">
                <a:cs typeface="Calibri Light"/>
              </a:rPr>
              <a:t> Execução;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800">
                <a:cs typeface="Calibri Light"/>
              </a:rPr>
              <a:t> Avaliação dos resultados.</a:t>
            </a:r>
            <a:endParaRPr lang="pt-BR" sz="2800"/>
          </a:p>
        </p:txBody>
      </p:sp>
    </p:spTree>
    <p:extLst>
      <p:ext uri="{BB962C8B-B14F-4D97-AF65-F5344CB8AC3E}">
        <p14:creationId xmlns:p14="http://schemas.microsoft.com/office/powerpoint/2010/main" val="2283274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4301335A-5C55-90D0-F973-A348F401D762}"/>
              </a:ext>
            </a:extLst>
          </p:cNvPr>
          <p:cNvSpPr txBox="1"/>
          <p:nvPr/>
        </p:nvSpPr>
        <p:spPr>
          <a:xfrm>
            <a:off x="1044497" y="712007"/>
            <a:ext cx="10103005" cy="5801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Governo Federal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2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800">
                <a:ea typeface="+mj-ea"/>
                <a:cs typeface="Calibri Light"/>
              </a:rPr>
              <a:t>Total de TEDs: 26.256 instrumentos</a:t>
            </a:r>
          </a:p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800">
                <a:ea typeface="+mj-ea"/>
                <a:cs typeface="Calibri Light"/>
              </a:rPr>
              <a:t>Recursos financeiros celebrados: R$ 869 bilhões</a:t>
            </a:r>
          </a:p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800">
                <a:ea typeface="+mj-ea"/>
                <a:cs typeface="Calibri Light"/>
              </a:rPr>
              <a:t>Exercício: 2008 a 2024 (abril)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t-BR" sz="2800">
              <a:ea typeface="+mj-ea"/>
              <a:cs typeface="Calibri Light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3200" b="1">
                <a:ea typeface="+mj-ea"/>
                <a:cs typeface="Calibri Light"/>
              </a:rPr>
              <a:t>MTE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t-BR" sz="3200" b="1">
              <a:ea typeface="+mj-ea"/>
              <a:cs typeface="Calibri Light"/>
            </a:endParaRPr>
          </a:p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800">
                <a:ea typeface="+mj-ea"/>
                <a:cs typeface="Calibri Light"/>
              </a:rPr>
              <a:t>Total de TEDs: 34</a:t>
            </a:r>
          </a:p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800">
                <a:ea typeface="+mj-ea"/>
                <a:cs typeface="Calibri Light"/>
              </a:rPr>
              <a:t>Recursos financeiros celebrados: R$ 90 milhões</a:t>
            </a:r>
            <a:endParaRPr kumimoji="0" lang="pt-BR" sz="32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41667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lowchart: Document 22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76D1587-10FD-BF8B-096A-5FD570927711}"/>
              </a:ext>
            </a:extLst>
          </p:cNvPr>
          <p:cNvSpPr txBox="1"/>
          <p:nvPr/>
        </p:nvSpPr>
        <p:spPr>
          <a:xfrm>
            <a:off x="838200" y="171162"/>
            <a:ext cx="2840182" cy="2371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TEDs MTE</a:t>
            </a: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640EBFDD-4D65-87B4-D61A-CE2A5F6C3C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40521"/>
              </p:ext>
            </p:extLst>
          </p:nvPr>
        </p:nvGraphicFramePr>
        <p:xfrm>
          <a:off x="4086225" y="1927012"/>
          <a:ext cx="7347538" cy="4342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0073">
                  <a:extLst>
                    <a:ext uri="{9D8B030D-6E8A-4147-A177-3AD203B41FA5}">
                      <a16:colId xmlns:a16="http://schemas.microsoft.com/office/drawing/2014/main" val="2199483393"/>
                    </a:ext>
                  </a:extLst>
                </a:gridCol>
                <a:gridCol w="1609513">
                  <a:extLst>
                    <a:ext uri="{9D8B030D-6E8A-4147-A177-3AD203B41FA5}">
                      <a16:colId xmlns:a16="http://schemas.microsoft.com/office/drawing/2014/main" val="3053233879"/>
                    </a:ext>
                  </a:extLst>
                </a:gridCol>
                <a:gridCol w="1747952">
                  <a:extLst>
                    <a:ext uri="{9D8B030D-6E8A-4147-A177-3AD203B41FA5}">
                      <a16:colId xmlns:a16="http://schemas.microsoft.com/office/drawing/2014/main" val="1385267510"/>
                    </a:ext>
                  </a:extLst>
                </a:gridCol>
              </a:tblGrid>
              <a:tr h="3727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Unidade Descentralizadora</a:t>
                      </a:r>
                      <a:endParaRPr lang="pt-BR" sz="1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Instrumentos</a:t>
                      </a:r>
                      <a:endParaRPr lang="pt-BR" sz="1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Valor</a:t>
                      </a:r>
                      <a:endParaRPr lang="pt-BR" sz="1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extLst>
                  <a:ext uri="{0D108BD9-81ED-4DB2-BD59-A6C34878D82A}">
                    <a16:rowId xmlns:a16="http://schemas.microsoft.com/office/drawing/2014/main" val="587678868"/>
                  </a:ext>
                </a:extLst>
              </a:tr>
              <a:tr h="6616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FUNDACENTRO - FUND.JORGE DUPRAT/CTN/SEDE - SP</a:t>
                      </a:r>
                      <a:endParaRPr lang="pt-BR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4</a:t>
                      </a:r>
                      <a:endParaRPr lang="pt-BR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R$ 319.367,51</a:t>
                      </a:r>
                      <a:endParaRPr lang="pt-BR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extLst>
                  <a:ext uri="{0D108BD9-81ED-4DB2-BD59-A6C34878D82A}">
                    <a16:rowId xmlns:a16="http://schemas.microsoft.com/office/drawing/2014/main" val="688930026"/>
                  </a:ext>
                </a:extLst>
              </a:tr>
              <a:tr h="6616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SECRETARIA DE INSPECAO DO TRABALHO - SIT</a:t>
                      </a:r>
                      <a:endParaRPr lang="pt-BR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14</a:t>
                      </a:r>
                      <a:endParaRPr lang="pt-BR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R$ 17.202.091,71</a:t>
                      </a:r>
                      <a:endParaRPr lang="pt-BR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extLst>
                  <a:ext uri="{0D108BD9-81ED-4DB2-BD59-A6C34878D82A}">
                    <a16:rowId xmlns:a16="http://schemas.microsoft.com/office/drawing/2014/main" val="2397672169"/>
                  </a:ext>
                </a:extLst>
              </a:tr>
              <a:tr h="6616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SECRETARIA DO TRABALHO</a:t>
                      </a:r>
                      <a:endParaRPr lang="pt-BR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11</a:t>
                      </a:r>
                      <a:endParaRPr lang="pt-BR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R$ 61.878.387,70</a:t>
                      </a:r>
                      <a:endParaRPr lang="pt-BR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extLst>
                  <a:ext uri="{0D108BD9-81ED-4DB2-BD59-A6C34878D82A}">
                    <a16:rowId xmlns:a16="http://schemas.microsoft.com/office/drawing/2014/main" val="1816109745"/>
                  </a:ext>
                </a:extLst>
              </a:tr>
              <a:tr h="6616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SUPERINTENDENCIA REGIONAL DO TRABALHO/MG</a:t>
                      </a:r>
                      <a:endParaRPr lang="pt-BR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3</a:t>
                      </a:r>
                      <a:endParaRPr lang="pt-BR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R$ 11.473.903,03</a:t>
                      </a:r>
                      <a:endParaRPr lang="pt-BR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extLst>
                  <a:ext uri="{0D108BD9-81ED-4DB2-BD59-A6C34878D82A}">
                    <a16:rowId xmlns:a16="http://schemas.microsoft.com/office/drawing/2014/main" val="2710778088"/>
                  </a:ext>
                </a:extLst>
              </a:tr>
              <a:tr h="6616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SUPERINTENDENCIA REGIONAL DO TRABALHO/SC</a:t>
                      </a:r>
                      <a:endParaRPr lang="pt-BR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2</a:t>
                      </a:r>
                      <a:endParaRPr lang="pt-BR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>
                          <a:effectLst/>
                        </a:rPr>
                        <a:t>R$ 13.364,96</a:t>
                      </a:r>
                      <a:endParaRPr lang="pt-BR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/>
                </a:tc>
                <a:extLst>
                  <a:ext uri="{0D108BD9-81ED-4DB2-BD59-A6C34878D82A}">
                    <a16:rowId xmlns:a16="http://schemas.microsoft.com/office/drawing/2014/main" val="2493100502"/>
                  </a:ext>
                </a:extLst>
              </a:tr>
              <a:tr h="6616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 baseline="0">
                          <a:solidFill>
                            <a:schemeClr val="bg1"/>
                          </a:solidFill>
                          <a:effectLst/>
                        </a:rPr>
                        <a:t>Total Geral</a:t>
                      </a:r>
                      <a:endParaRPr lang="pt-BR" sz="1900" b="0" i="0" u="none" strike="noStrike" baseline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 baseline="0">
                          <a:solidFill>
                            <a:schemeClr val="bg1"/>
                          </a:solidFill>
                          <a:effectLst/>
                        </a:rPr>
                        <a:t>34</a:t>
                      </a:r>
                      <a:endParaRPr lang="pt-BR" sz="1900" b="0" i="0" u="none" strike="noStrike" baseline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900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R$ 90.887.114,91</a:t>
                      </a:r>
                      <a:endParaRPr lang="pt-BR" sz="1900" b="0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46" marR="14446" marT="14446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634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055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lowchart: Document 24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76D1587-10FD-BF8B-096A-5FD570927711}"/>
              </a:ext>
            </a:extLst>
          </p:cNvPr>
          <p:cNvSpPr txBox="1"/>
          <p:nvPr/>
        </p:nvSpPr>
        <p:spPr>
          <a:xfrm>
            <a:off x="838200" y="171162"/>
            <a:ext cx="2840182" cy="2371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TEDs MTE</a:t>
            </a: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58677312-EA80-64C2-8F48-EA8025E25A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8127843"/>
              </p:ext>
            </p:extLst>
          </p:nvPr>
        </p:nvGraphicFramePr>
        <p:xfrm>
          <a:off x="4086225" y="1035865"/>
          <a:ext cx="7347537" cy="5578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6876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3D68B8B-DB7D-C869-5CDF-E05F1F070B1F}"/>
              </a:ext>
            </a:extLst>
          </p:cNvPr>
          <p:cNvSpPr txBox="1"/>
          <p:nvPr/>
        </p:nvSpPr>
        <p:spPr>
          <a:xfrm>
            <a:off x="988741" y="964739"/>
            <a:ext cx="10214517" cy="4654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Trabalhos Realizados pela CGLOT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t-BR" sz="2800" dirty="0">
              <a:latin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800" dirty="0">
                <a:cs typeface="Calibri Light" panose="020F0302020204030204" pitchFamily="34" charset="0"/>
              </a:rPr>
              <a:t>1 – Avaliação dos Termos de Execução Descentralizada (TED) celebrados pela União 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000" dirty="0">
                <a:cs typeface="Calibri Light" panose="020F0302020204030204" pitchFamily="34" charset="0"/>
              </a:rPr>
              <a:t>Relatório de Avaliação nº 968146    </a:t>
            </a:r>
            <a:r>
              <a:rPr lang="pt-BR" sz="1600" dirty="0">
                <a:cs typeface="Calibri Light" panose="020F0302020204030204" pitchFamily="34" charset="0"/>
                <a:hlinkClick r:id="rId3"/>
              </a:rPr>
              <a:t>https://eaud.cgu.gov.br/relatorios/download/1381924</a:t>
            </a:r>
            <a:r>
              <a:rPr lang="pt-BR" sz="1600" dirty="0">
                <a:cs typeface="Calibri Light" panose="020F0302020204030204" pitchFamily="34" charset="0"/>
              </a:rPr>
              <a:t> </a:t>
            </a:r>
            <a:endParaRPr lang="pt-BR" sz="2000" dirty="0">
              <a:cs typeface="Calibri Light" panose="020F03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t-BR" sz="2800" dirty="0">
              <a:cs typeface="Calibri Light" panose="020F03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800" dirty="0">
                <a:cs typeface="Calibri Light" panose="020F0302020204030204" pitchFamily="34" charset="0"/>
              </a:rPr>
              <a:t>2 – Avaliação do Contrato MCTI nº 05/2018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000" dirty="0">
                <a:cs typeface="Calibri Light" panose="020F0302020204030204" pitchFamily="34" charset="0"/>
              </a:rPr>
              <a:t>Relatório de avaliação nº 1180080    </a:t>
            </a:r>
            <a:r>
              <a:rPr lang="pt-BR" sz="1600" dirty="0">
                <a:cs typeface="Calibri Light" panose="020F0302020204030204" pitchFamily="34" charset="0"/>
                <a:hlinkClick r:id="rId4"/>
              </a:rPr>
              <a:t>https://eaud.cgu.gov.br/relatorios/download/1192089</a:t>
            </a:r>
            <a:r>
              <a:rPr lang="pt-BR" sz="1600" dirty="0">
                <a:cs typeface="Calibri Light" panose="020F0302020204030204" pitchFamily="34" charset="0"/>
              </a:rPr>
              <a:t> </a:t>
            </a:r>
            <a:endParaRPr kumimoji="0" lang="pt-BR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Gráfico 3" descr="Assinatura com preenchimento sólido">
            <a:extLst>
              <a:ext uri="{FF2B5EF4-FFF2-40B4-BE49-F238E27FC236}">
                <a16:creationId xmlns:a16="http://schemas.microsoft.com/office/drawing/2014/main" id="{55F38637-1654-DD65-C083-6AC0B6F5356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85446" y="5905606"/>
            <a:ext cx="724310" cy="724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9409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E465DB345C3DD4EAF4B67B8D324887D" ma:contentTypeVersion="18" ma:contentTypeDescription="Crie um novo documento." ma:contentTypeScope="" ma:versionID="338f17f60f974d8b79eac89e882ba885">
  <xsd:schema xmlns:xsd="http://www.w3.org/2001/XMLSchema" xmlns:xs="http://www.w3.org/2001/XMLSchema" xmlns:p="http://schemas.microsoft.com/office/2006/metadata/properties" xmlns:ns2="93d72014-7836-4b73-8639-3bf39feb55bb" xmlns:ns3="67d0ff93-9992-4754-ba7a-dbbf76807a01" targetNamespace="http://schemas.microsoft.com/office/2006/metadata/properties" ma:root="true" ma:fieldsID="967fb8fa142c9446b99965d36bd3ddc3" ns2:_="" ns3:_="">
    <xsd:import namespace="93d72014-7836-4b73-8639-3bf39feb55bb"/>
    <xsd:import namespace="67d0ff93-9992-4754-ba7a-dbbf76807a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d72014-7836-4b73-8639-3bf39feb55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6f3fb4e8-0039-4ebb-8dac-0f2ebc25504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d0ff93-9992-4754-ba7a-dbbf76807a0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c6fe531-91df-4e4a-b835-489e6694428e}" ma:internalName="TaxCatchAll" ma:showField="CatchAllData" ma:web="67d0ff93-9992-4754-ba7a-dbbf76807a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3d72014-7836-4b73-8639-3bf39feb55bb">
      <Terms xmlns="http://schemas.microsoft.com/office/infopath/2007/PartnerControls"/>
    </lcf76f155ced4ddcb4097134ff3c332f>
    <TaxCatchAll xmlns="67d0ff93-9992-4754-ba7a-dbbf76807a01" xsi:nil="true"/>
    <SharedWithUsers xmlns="67d0ff93-9992-4754-ba7a-dbbf76807a01">
      <UserInfo>
        <DisplayName>Janaina Lucas Ribeiro</DisplayName>
        <AccountId>371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8F586B-BBAF-4C88-8B13-F43268D344D1}">
  <ds:schemaRefs>
    <ds:schemaRef ds:uri="67d0ff93-9992-4754-ba7a-dbbf76807a01"/>
    <ds:schemaRef ds:uri="93d72014-7836-4b73-8639-3bf39feb55b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2F8450B-AEF1-4E48-9470-EDA853055447}">
  <ds:schemaRefs>
    <ds:schemaRef ds:uri="93d72014-7836-4b73-8639-3bf39feb55bb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67d0ff93-9992-4754-ba7a-dbbf76807a01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5FD214E-B3AE-4E7F-A14F-A363F84F0EF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3101</Words>
  <Application>Microsoft Office PowerPoint</Application>
  <PresentationFormat>Widescreen</PresentationFormat>
  <Paragraphs>248</Paragraphs>
  <Slides>24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31" baseType="lpstr">
      <vt:lpstr>Aptos</vt:lpstr>
      <vt:lpstr>Arial</vt:lpstr>
      <vt:lpstr>Calibri</vt:lpstr>
      <vt:lpstr>Calibri Light</vt:lpstr>
      <vt:lpstr>rawline</vt:lpstr>
      <vt:lpstr>Times New Roman</vt:lpstr>
      <vt:lpstr>Tema do Office</vt:lpstr>
      <vt:lpstr>Capacitação dos Servidores do Ministério do Trabalho e Emprego referente aos Termos de Execução Descentralizada (TED)  SFC/DG/CGLOT/DIVTRU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DA PALESTRA Palestrante</dc:title>
  <dc:creator>Gabriela de Alencar Araripe Pereira</dc:creator>
  <cp:lastModifiedBy>Gabinete Ministro - MTE</cp:lastModifiedBy>
  <cp:revision>2</cp:revision>
  <dcterms:created xsi:type="dcterms:W3CDTF">2023-02-27T23:08:33Z</dcterms:created>
  <dcterms:modified xsi:type="dcterms:W3CDTF">2024-04-11T17:01:17Z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0x0101001E465DB345C3DD4EAF4B67B8D324887D</vt:lpwstr>
  </property>
  <property fmtid="{D5CDD505-2E9C-101B-9397-08002B2CF9AE}" pid="3" name="MediaServiceImageTags">
    <vt:lpwstr/>
  </property>
</Properties>
</file>