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40"/>
  </p:notesMasterIdLst>
  <p:sldIdLst>
    <p:sldId id="256" r:id="rId5"/>
    <p:sldId id="286" r:id="rId6"/>
    <p:sldId id="287" r:id="rId7"/>
    <p:sldId id="297" r:id="rId8"/>
    <p:sldId id="298" r:id="rId9"/>
    <p:sldId id="289" r:id="rId10"/>
    <p:sldId id="296" r:id="rId11"/>
    <p:sldId id="290" r:id="rId12"/>
    <p:sldId id="292" r:id="rId13"/>
    <p:sldId id="291" r:id="rId14"/>
    <p:sldId id="293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57" r:id="rId25"/>
    <p:sldId id="260" r:id="rId26"/>
    <p:sldId id="262" r:id="rId27"/>
    <p:sldId id="265" r:id="rId28"/>
    <p:sldId id="266" r:id="rId29"/>
    <p:sldId id="271" r:id="rId30"/>
    <p:sldId id="267" r:id="rId31"/>
    <p:sldId id="269" r:id="rId32"/>
    <p:sldId id="270" r:id="rId33"/>
    <p:sldId id="272" r:id="rId34"/>
    <p:sldId id="274" r:id="rId35"/>
    <p:sldId id="276" r:id="rId36"/>
    <p:sldId id="309" r:id="rId37"/>
    <p:sldId id="310" r:id="rId38"/>
    <p:sldId id="284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C51"/>
    <a:srgbClr val="2D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gugovbr.sharepoint.com/sites/ou-sfc-dg-cgplag/Documentos%20Compartilhados/2022%20-%20DIVTRU%20Transfer&#234;ncias%20ONGs/EAUD_1073328/Pap&#233;is%20de%20Trabalho/Subquest&#227;o%202.1/PT1073328%202.1%20Transfer&#234;ncias%20OSC%20Chamam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gugovbr.sharepoint.com/sites/ou-sfc-dg-cgplag/Documentos%20Compartilhados/2022%20-%20DIVTRU%20Transfer&#234;ncias%20ONGs/EAUD_1073328/Pap&#233;is%20de%20Trabalho/Subquest&#227;o%202.1/PT1073328%202.1%20Transfer&#234;ncias%20OSC%20Chamamen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'[PT1073328 2.1 Transferências OSC Chamamento.xlsx]Grafico Cham'!$B$20</c:f>
              <c:strCache>
                <c:ptCount val="1"/>
                <c:pt idx="0">
                  <c:v>Não realizou chamamento público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16222921226541E-2"/>
                  <c:y val="-7.4767617720266383E-2"/>
                </c:manualLayout>
              </c:layout>
              <c:tx>
                <c:rich>
                  <a:bodyPr/>
                  <a:lstStyle/>
                  <a:p>
                    <a:fld id="{418410A7-C16D-4632-BCD1-1434A4BF87DA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F99DB5C5-4592-4DD6-A231-FB22EC0C8FD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D21-4F83-A92D-4F9251381874}"/>
                </c:ext>
              </c:extLst>
            </c:dLbl>
            <c:dLbl>
              <c:idx val="1"/>
              <c:layout>
                <c:manualLayout>
                  <c:x val="-0.10081114606132704"/>
                  <c:y val="-3.1481102198006837E-2"/>
                </c:manualLayout>
              </c:layout>
              <c:tx>
                <c:rich>
                  <a:bodyPr/>
                  <a:lstStyle/>
                  <a:p>
                    <a:fld id="{D8673610-AAB7-4DF6-9066-865EEABF0E98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27DDDD55-54AA-45A5-8C02-0FC6ECAB567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D21-4F83-A92D-4F9251381874}"/>
                </c:ext>
              </c:extLst>
            </c:dLbl>
            <c:dLbl>
              <c:idx val="2"/>
              <c:layout>
                <c:manualLayout>
                  <c:x val="-9.3034311421946944E-2"/>
                  <c:y val="-4.32865155222594E-2"/>
                </c:manualLayout>
              </c:layout>
              <c:tx>
                <c:rich>
                  <a:bodyPr/>
                  <a:lstStyle/>
                  <a:p>
                    <a:fld id="{9694A96A-2CD3-4DDD-80E1-914D0911F54D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D28850D0-3791-4FA3-AA4B-73E4A339424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D21-4F83-A92D-4F9251381874}"/>
                </c:ext>
              </c:extLst>
            </c:dLbl>
            <c:dLbl>
              <c:idx val="3"/>
              <c:layout>
                <c:manualLayout>
                  <c:x val="-9.4090402990571989E-2"/>
                  <c:y val="-7.4767617720266244E-2"/>
                </c:manualLayout>
              </c:layout>
              <c:tx>
                <c:rich>
                  <a:bodyPr/>
                  <a:lstStyle/>
                  <a:p>
                    <a:fld id="{570CC7A1-8A72-4567-AF75-6C114DEF549A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48C13441-BF2D-4853-A44C-0FFC2BB049A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D21-4F83-A92D-4F9251381874}"/>
                </c:ext>
              </c:extLst>
            </c:dLbl>
            <c:dLbl>
              <c:idx val="4"/>
              <c:layout>
                <c:manualLayout>
                  <c:x val="7.1890217411301194E-2"/>
                  <c:y val="-6.2962204396013674E-2"/>
                </c:manualLayout>
              </c:layout>
              <c:tx>
                <c:rich>
                  <a:bodyPr/>
                  <a:lstStyle/>
                  <a:p>
                    <a:fld id="{6C94CED1-7062-4E0C-80E6-08CCE3F73F2B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9401D187-F9B9-4C62-A867-63D9A41D14F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D21-4F83-A92D-4F9251381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'[PT1073328 2.1 Transferências OSC Chamamento.xlsx]Grafico Cham'!$A$21:$A$25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Cham'!$B$21:$B$25</c:f>
              <c:numCache>
                <c:formatCode>General</c:formatCode>
                <c:ptCount val="5"/>
                <c:pt idx="0">
                  <c:v>401</c:v>
                </c:pt>
                <c:pt idx="1">
                  <c:v>6663</c:v>
                </c:pt>
                <c:pt idx="2">
                  <c:v>269</c:v>
                </c:pt>
                <c:pt idx="3">
                  <c:v>3160</c:v>
                </c:pt>
                <c:pt idx="4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'[PT1073328 2.1 Transferências OSC Chamamento.xlsx]Grafico Cham'!$E$21:$E$25</c15:f>
                <c15:dlblRangeCache>
                  <c:ptCount val="5"/>
                  <c:pt idx="0">
                    <c:v>100%</c:v>
                  </c:pt>
                  <c:pt idx="1">
                    <c:v>99%</c:v>
                  </c:pt>
                  <c:pt idx="2">
                    <c:v>64%</c:v>
                  </c:pt>
                  <c:pt idx="3">
                    <c:v>95%</c:v>
                  </c:pt>
                  <c:pt idx="4">
                    <c:v>92%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D21-4F83-A92D-4F9251381874}"/>
            </c:ext>
          </c:extLst>
        </c:ser>
        <c:ser>
          <c:idx val="1"/>
          <c:order val="1"/>
          <c:tx>
            <c:strRef>
              <c:f>'[PT1073328 2.1 Transferências OSC Chamamento.xlsx]Grafico Cham'!$C$20</c:f>
              <c:strCache>
                <c:ptCount val="1"/>
                <c:pt idx="0">
                  <c:v>Realizou Chamamento Público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D21-4F83-A92D-4F9251381874}"/>
                </c:ext>
              </c:extLst>
            </c:dLbl>
            <c:dLbl>
              <c:idx val="1"/>
              <c:layout>
                <c:manualLayout>
                  <c:x val="9.2430279528815829E-2"/>
                  <c:y val="-3.1481102198006837E-2"/>
                </c:manualLayout>
              </c:layout>
              <c:tx>
                <c:rich>
                  <a:bodyPr/>
                  <a:lstStyle/>
                  <a:p>
                    <a:fld id="{F4AB4228-52E2-4639-83E4-449FA9DE9E40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5A6739DB-59A7-4E9D-9C7F-41A6F103477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D21-4F83-A92D-4F9251381874}"/>
                </c:ext>
              </c:extLst>
            </c:dLbl>
            <c:dLbl>
              <c:idx val="2"/>
              <c:layout>
                <c:manualLayout>
                  <c:x val="3.5945108705650597E-2"/>
                  <c:y val="-5.9027066621262822E-2"/>
                </c:manualLayout>
              </c:layout>
              <c:tx>
                <c:rich>
                  <a:bodyPr/>
                  <a:lstStyle/>
                  <a:p>
                    <a:fld id="{82F9EC0F-F670-4630-B023-80535335E724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EAAE2CC8-302D-4540-B549-E63F223FEA9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D21-4F83-A92D-4F9251381874}"/>
                </c:ext>
              </c:extLst>
            </c:dLbl>
            <c:dLbl>
              <c:idx val="3"/>
              <c:layout>
                <c:manualLayout>
                  <c:x val="5.9052678587854464E-2"/>
                  <c:y val="-9.837844436877137E-2"/>
                </c:manualLayout>
              </c:layout>
              <c:tx>
                <c:rich>
                  <a:bodyPr/>
                  <a:lstStyle/>
                  <a:p>
                    <a:fld id="{43063440-C094-46DE-BED9-8C0C63236261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84EFF6BE-9A0C-407D-B856-67F48A6408E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D21-4F83-A92D-4F9251381874}"/>
                </c:ext>
              </c:extLst>
            </c:dLbl>
            <c:dLbl>
              <c:idx val="4"/>
              <c:layout>
                <c:manualLayout>
                  <c:x val="-5.135015529378676E-2"/>
                  <c:y val="-4.32865155222594E-2"/>
                </c:manualLayout>
              </c:layout>
              <c:tx>
                <c:rich>
                  <a:bodyPr/>
                  <a:lstStyle/>
                  <a:p>
                    <a:fld id="{23050968-45CD-486F-A30C-54870B803D56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6A7A3F04-6A1A-47A5-8663-22EF1EAC732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D21-4F83-A92D-4F9251381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'[PT1073328 2.1 Transferências OSC Chamamento.xlsx]Grafico Cham'!$A$21:$A$25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Cham'!$C$21:$C$25</c:f>
              <c:numCache>
                <c:formatCode>General</c:formatCode>
                <c:ptCount val="5"/>
                <c:pt idx="1">
                  <c:v>49</c:v>
                </c:pt>
                <c:pt idx="2">
                  <c:v>152</c:v>
                </c:pt>
                <c:pt idx="3">
                  <c:v>175</c:v>
                </c:pt>
                <c:pt idx="4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'[PT1073328 2.1 Transferências OSC Chamamento.xlsx]Grafico Cham'!$F$21:$F$25</c15:f>
                <c15:dlblRangeCache>
                  <c:ptCount val="5"/>
                  <c:pt idx="0">
                    <c:v>0%</c:v>
                  </c:pt>
                  <c:pt idx="1">
                    <c:v>1%</c:v>
                  </c:pt>
                  <c:pt idx="2">
                    <c:v>36%</c:v>
                  </c:pt>
                  <c:pt idx="3">
                    <c:v>5%</c:v>
                  </c:pt>
                  <c:pt idx="4">
                    <c:v>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0D21-4F83-A92D-4F9251381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775407"/>
        <c:axId val="1975903087"/>
      </c:barChart>
      <c:catAx>
        <c:axId val="160977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5903087"/>
        <c:crosses val="autoZero"/>
        <c:auto val="1"/>
        <c:lblAlgn val="ctr"/>
        <c:lblOffset val="100"/>
        <c:noMultiLvlLbl val="0"/>
      </c:catAx>
      <c:valAx>
        <c:axId val="1975903087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977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'[PT1073328 2.1 Transferências OSC Chamamento.xlsx]Grafico Cham'!$B$33</c:f>
              <c:strCache>
                <c:ptCount val="1"/>
                <c:pt idx="0">
                  <c:v>EMENDA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2F-4E48-8E58-CEDF93F5F9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2F-4E48-8E58-CEDF93F5F966}"/>
                </c:ext>
              </c:extLst>
            </c:dLbl>
            <c:dLbl>
              <c:idx val="2"/>
              <c:layout>
                <c:manualLayout>
                  <c:x val="-4.9186510309076219E-2"/>
                  <c:y val="-7.9186289174610902E-2"/>
                </c:manualLayout>
              </c:layout>
              <c:tx>
                <c:rich>
                  <a:bodyPr/>
                  <a:lstStyle/>
                  <a:p>
                    <a:fld id="{7B8AAFD9-7BB2-470C-A4D4-63FF30411E1B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54476EF5-9AD8-41CE-AE3B-C95862358DC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02F-4E48-8E58-CEDF93F5F966}"/>
                </c:ext>
              </c:extLst>
            </c:dLbl>
            <c:dLbl>
              <c:idx val="3"/>
              <c:layout>
                <c:manualLayout>
                  <c:x val="9.4274144759062595E-2"/>
                  <c:y val="-7.1267660257149756E-2"/>
                </c:manualLayout>
              </c:layout>
              <c:tx>
                <c:rich>
                  <a:bodyPr/>
                  <a:lstStyle/>
                  <a:p>
                    <a:fld id="{8899C289-FC48-4C4E-991A-8333F3991276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5569F846-AEF9-4D72-B3A2-19E2AA85F05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02F-4E48-8E58-CEDF93F5F9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2F-4E48-8E58-CEDF93F5F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'[PT1073328 2.1 Transferências OSC Chamamento.xlsx]Grafico Cham'!$A$34:$A$38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Cham'!$B$34:$B$38</c:f>
              <c:numCache>
                <c:formatCode>General</c:formatCode>
                <c:ptCount val="5"/>
                <c:pt idx="2">
                  <c:v>132</c:v>
                </c:pt>
                <c:pt idx="3">
                  <c:v>3050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'[PT1073328 2.1 Transferências OSC Chamamento.xlsx]Grafico Cham'!$H$34:$H$38</c15:f>
                <c15:dlblRangeCache>
                  <c:ptCount val="5"/>
                  <c:pt idx="0">
                    <c:v>0%</c:v>
                  </c:pt>
                  <c:pt idx="1">
                    <c:v>0%</c:v>
                  </c:pt>
                  <c:pt idx="2">
                    <c:v>49%</c:v>
                  </c:pt>
                  <c:pt idx="3">
                    <c:v>97%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02F-4E48-8E58-CEDF93F5F966}"/>
            </c:ext>
          </c:extLst>
        </c:ser>
        <c:ser>
          <c:idx val="1"/>
          <c:order val="1"/>
          <c:tx>
            <c:strRef>
              <c:f>'[PT1073328 2.1 Transferências OSC Chamamento.xlsx]Grafico Cham'!$C$33</c:f>
              <c:strCache>
                <c:ptCount val="1"/>
                <c:pt idx="0">
                  <c:v>OUTRAS JUSTIFICATIVAS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'[PT1073328 2.1 Transferências OSC Chamamento.xlsx]Grafico Cham'!$A$34:$A$38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Cham'!$C$34:$C$38</c:f>
              <c:numCache>
                <c:formatCode>General</c:formatCode>
                <c:ptCount val="5"/>
                <c:pt idx="1">
                  <c:v>345</c:v>
                </c:pt>
                <c:pt idx="2">
                  <c:v>86</c:v>
                </c:pt>
                <c:pt idx="3">
                  <c:v>109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2F-4E48-8E58-CEDF93F5F966}"/>
            </c:ext>
          </c:extLst>
        </c:ser>
        <c:ser>
          <c:idx val="2"/>
          <c:order val="2"/>
          <c:tx>
            <c:strRef>
              <c:f>'[PT1073328 2.1 Transferências OSC Chamamento.xlsx]Grafico Cham'!$D$33</c:f>
              <c:strCache>
                <c:ptCount val="1"/>
                <c:pt idx="0">
                  <c:v>SEM JUSTIFICATIVA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'[PT1073328 2.1 Transferências OSC Chamamento.xlsx]Grafico Cham'!$A$34:$A$38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Cham'!$D$34:$D$38</c:f>
              <c:numCache>
                <c:formatCode>General</c:formatCode>
                <c:ptCount val="5"/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2F-4E48-8E58-CEDF93F5F966}"/>
            </c:ext>
          </c:extLst>
        </c:ser>
        <c:ser>
          <c:idx val="3"/>
          <c:order val="3"/>
          <c:tx>
            <c:strRef>
              <c:f>'[PT1073328 2.1 Transferências OSC Chamamento.xlsx]Grafico Cham'!$E$33</c:f>
              <c:strCache>
                <c:ptCount val="1"/>
                <c:pt idx="0">
                  <c:v>CONVÊNIOS SAÚDE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483137886345273E-3"/>
                  <c:y val="-7.1267660257149687E-2"/>
                </c:manualLayout>
              </c:layout>
              <c:tx>
                <c:rich>
                  <a:bodyPr/>
                  <a:lstStyle/>
                  <a:p>
                    <a:fld id="{0A5F5B08-A7CC-4B67-86EF-CA61D5EAC869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3C7107F4-6D99-4004-B016-BA06AF153F2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02F-4E48-8E58-CEDF93F5F966}"/>
                </c:ext>
              </c:extLst>
            </c:dLbl>
            <c:dLbl>
              <c:idx val="1"/>
              <c:layout>
                <c:manualLayout>
                  <c:x val="-0.1052982725081314"/>
                  <c:y val="-8.2492180490218281E-2"/>
                </c:manualLayout>
              </c:layout>
              <c:tx>
                <c:rich>
                  <a:bodyPr/>
                  <a:lstStyle/>
                  <a:p>
                    <a:fld id="{A825AE81-89F4-42F3-85D7-80713A98F935}" type="CELLRANGE">
                      <a:rPr lang="en-US" baseline="0"/>
                      <a:pPr/>
                      <a:t>[INTERVALODACÉLULA]</a:t>
                    </a:fld>
                    <a:r>
                      <a:rPr lang="en-US" baseline="0"/>
                      <a:t>; </a:t>
                    </a:r>
                    <a:fld id="{5CF766BC-3491-450B-AEC4-28D46BEF5C3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02F-4E48-8E58-CEDF93F5F9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2F-4E48-8E58-CEDF93F5F9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2F-4E48-8E58-CEDF93F5F9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2F-4E48-8E58-CEDF93F5F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'[PT1073328 2.1 Transferências OSC Chamamento.xlsx]Grafico Cham'!$A$34:$A$38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Cham'!$E$34:$E$38</c:f>
              <c:numCache>
                <c:formatCode>General</c:formatCode>
                <c:ptCount val="5"/>
                <c:pt idx="0">
                  <c:v>401</c:v>
                </c:pt>
                <c:pt idx="1">
                  <c:v>5974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'[PT1073328 2.1 Transferências OSC Chamamento.xlsx]Grafico Cham'!$K$34:$K$38</c15:f>
                <c15:dlblRangeCache>
                  <c:ptCount val="5"/>
                  <c:pt idx="0">
                    <c:v>100%</c:v>
                  </c:pt>
                  <c:pt idx="1">
                    <c:v>90%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D02F-4E48-8E58-CEDF93F5F966}"/>
            </c:ext>
          </c:extLst>
        </c:ser>
        <c:ser>
          <c:idx val="4"/>
          <c:order val="4"/>
          <c:tx>
            <c:strRef>
              <c:f>'[PT1073328 2.1 Transferências OSC Chamamento.xlsx]Grafico Cham'!$F$33</c:f>
              <c:strCache>
                <c:ptCount val="1"/>
                <c:pt idx="0">
                  <c:v>FUNDAÇÃO DE APOIO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'[PT1073328 2.1 Transferências OSC Chamamento.xlsx]Grafico Cham'!$A$34:$A$38</c:f>
              <c:strCache>
                <c:ptCount val="5"/>
                <c:pt idx="0">
                  <c:v>Contrato de Repasse</c:v>
                </c:pt>
                <c:pt idx="1">
                  <c:v>Convenio</c:v>
                </c:pt>
                <c:pt idx="2">
                  <c:v>Termo de Colaboracao</c:v>
                </c:pt>
                <c:pt idx="3">
                  <c:v>Termo de Fomento</c:v>
                </c:pt>
                <c:pt idx="4">
                  <c:v>Termo de Parceria</c:v>
                </c:pt>
              </c:strCache>
            </c:strRef>
          </c:cat>
          <c:val>
            <c:numRef>
              <c:f>'[PT1073328 2.1 Transferências OSC Chamamento.xlsx]Grafico Cham'!$F$34:$F$38</c:f>
              <c:numCache>
                <c:formatCode>General</c:formatCode>
                <c:ptCount val="5"/>
                <c:pt idx="1">
                  <c:v>340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2F-4E48-8E58-CEDF93F5F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2087631"/>
        <c:axId val="1942474159"/>
      </c:barChart>
      <c:catAx>
        <c:axId val="139208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42474159"/>
        <c:crosses val="autoZero"/>
        <c:auto val="1"/>
        <c:lblAlgn val="ctr"/>
        <c:lblOffset val="100"/>
        <c:noMultiLvlLbl val="0"/>
      </c:catAx>
      <c:valAx>
        <c:axId val="19424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208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Relatório de Monitoramento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Planilha1!$A$11:$C$11</c:f>
              <c:strCache>
                <c:ptCount val="3"/>
                <c:pt idx="0">
                  <c:v>Relatório de Monitoramento</c:v>
                </c:pt>
                <c:pt idx="1">
                  <c:v>48</c:v>
                </c:pt>
                <c:pt idx="2">
                  <c:v>32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31-4276-B04C-FF757BE894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31-4276-B04C-FF757BE894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Planilha1!$D$9:$E$10</c:f>
              <c:strCache>
                <c:ptCount val="2"/>
                <c:pt idx="0">
                  <c:v>Realizou</c:v>
                </c:pt>
                <c:pt idx="1">
                  <c:v>Não realizou</c:v>
                </c:pt>
              </c:strCache>
            </c:strRef>
          </c:cat>
          <c:val>
            <c:numRef>
              <c:f>Planilha1!$D$11:$E$11</c:f>
              <c:numCache>
                <c:formatCode>General</c:formatCode>
                <c:ptCount val="2"/>
                <c:pt idx="0">
                  <c:v>16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31-4276-B04C-FF757BE89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72C5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Pesquisa de Satisfação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Planilha1!$A$16:$C$16</c:f>
              <c:strCache>
                <c:ptCount val="3"/>
                <c:pt idx="0">
                  <c:v>Pesquisa de Satisfação</c:v>
                </c:pt>
                <c:pt idx="1">
                  <c:v>48</c:v>
                </c:pt>
                <c:pt idx="2">
                  <c:v>44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07-4729-908A-F190190883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07-4729-908A-F190190883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Planilha1!$D$15:$E$15</c:f>
              <c:strCache>
                <c:ptCount val="2"/>
                <c:pt idx="0">
                  <c:v>Realizou</c:v>
                </c:pt>
                <c:pt idx="1">
                  <c:v>Não realizou</c:v>
                </c:pt>
              </c:strCache>
            </c:strRef>
          </c:cat>
          <c:val>
            <c:numRef>
              <c:f>Planilha1!$D$16:$E$16</c:f>
              <c:numCache>
                <c:formatCode>General</c:formatCode>
                <c:ptCount val="2"/>
                <c:pt idx="0">
                  <c:v>4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7-4729-908A-F19019088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72C5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Visita In Loco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Planilha1!$A$21:$C$21</c:f>
              <c:strCache>
                <c:ptCount val="3"/>
                <c:pt idx="0">
                  <c:v>Visita In Loco</c:v>
                </c:pt>
                <c:pt idx="1">
                  <c:v>48</c:v>
                </c:pt>
                <c:pt idx="2">
                  <c:v>43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95-41C9-B09E-CBB0869D36D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95-41C9-B09E-CBB0869D36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Planilha1!$D$20:$E$20</c:f>
              <c:strCache>
                <c:ptCount val="2"/>
                <c:pt idx="0">
                  <c:v>Realizou</c:v>
                </c:pt>
                <c:pt idx="1">
                  <c:v>Não realizou</c:v>
                </c:pt>
              </c:strCache>
            </c:strRef>
          </c:cat>
          <c:val>
            <c:numRef>
              <c:f>Planilha1!$D$21:$E$21</c:f>
              <c:numCache>
                <c:formatCode>General</c:formatCode>
                <c:ptCount val="2"/>
                <c:pt idx="0">
                  <c:v>5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95-41C9-B09E-CBB0869D3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72C5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2A32-6248-40CB-A184-D98A124F5D80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E2774-8899-4891-90F0-F6286A8F1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5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de-DE"/>
              <a:t>Auditoria nº 1073328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5B41E7A1-6666-AC0F-3EA1-7E7F60C70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8" name="object 62">
            <a:extLst>
              <a:ext uri="{FF2B5EF4-FFF2-40B4-BE49-F238E27FC236}">
                <a16:creationId xmlns:a16="http://schemas.microsoft.com/office/drawing/2014/main" id="{D3D2EDB8-747B-462A-3245-F75AB1AEC11E}"/>
              </a:ext>
            </a:extLst>
          </p:cNvPr>
          <p:cNvSpPr/>
          <p:nvPr userDrawn="1"/>
        </p:nvSpPr>
        <p:spPr>
          <a:xfrm>
            <a:off x="0" y="380595"/>
            <a:ext cx="4695825" cy="571500"/>
          </a:xfrm>
          <a:custGeom>
            <a:avLst/>
            <a:gdLst/>
            <a:ahLst/>
            <a:cxnLst/>
            <a:rect l="l" t="t" r="r" b="b"/>
            <a:pathLst>
              <a:path w="4695825" h="571500">
                <a:moveTo>
                  <a:pt x="4057650" y="571500"/>
                </a:moveTo>
                <a:lnTo>
                  <a:pt x="0" y="571500"/>
                </a:lnTo>
                <a:lnTo>
                  <a:pt x="0" y="0"/>
                </a:lnTo>
                <a:lnTo>
                  <a:pt x="3409950" y="0"/>
                </a:lnTo>
                <a:lnTo>
                  <a:pt x="4057650" y="571500"/>
                </a:lnTo>
                <a:close/>
              </a:path>
              <a:path w="4695825" h="571500">
                <a:moveTo>
                  <a:pt x="4371975" y="571500"/>
                </a:moveTo>
                <a:lnTo>
                  <a:pt x="4171950" y="571500"/>
                </a:lnTo>
                <a:lnTo>
                  <a:pt x="3524250" y="0"/>
                </a:lnTo>
                <a:lnTo>
                  <a:pt x="3724275" y="0"/>
                </a:lnTo>
                <a:lnTo>
                  <a:pt x="4371975" y="571500"/>
                </a:lnTo>
                <a:close/>
              </a:path>
              <a:path w="4695825" h="571500">
                <a:moveTo>
                  <a:pt x="4695825" y="571500"/>
                </a:moveTo>
                <a:lnTo>
                  <a:pt x="4486275" y="571500"/>
                </a:lnTo>
                <a:lnTo>
                  <a:pt x="3838575" y="0"/>
                </a:lnTo>
                <a:lnTo>
                  <a:pt x="4048125" y="0"/>
                </a:lnTo>
                <a:lnTo>
                  <a:pt x="4695825" y="571500"/>
                </a:lnTo>
                <a:close/>
              </a:path>
            </a:pathLst>
          </a:custGeom>
          <a:solidFill>
            <a:srgbClr val="2C55A3"/>
          </a:solidFill>
          <a:ln>
            <a:solidFill>
              <a:srgbClr val="2C55A3"/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0FBF192-E5A2-CEE8-5F5B-BDAF7A011D7C}"/>
              </a:ext>
            </a:extLst>
          </p:cNvPr>
          <p:cNvGrpSpPr/>
          <p:nvPr userDrawn="1"/>
        </p:nvGrpSpPr>
        <p:grpSpPr>
          <a:xfrm>
            <a:off x="0" y="380595"/>
            <a:ext cx="5015908" cy="571500"/>
            <a:chOff x="0" y="628649"/>
            <a:chExt cx="5015908" cy="571500"/>
          </a:xfrm>
        </p:grpSpPr>
        <p:sp>
          <p:nvSpPr>
            <p:cNvPr id="10" name="object 60">
              <a:extLst>
                <a:ext uri="{FF2B5EF4-FFF2-40B4-BE49-F238E27FC236}">
                  <a16:creationId xmlns:a16="http://schemas.microsoft.com/office/drawing/2014/main" id="{DF75DB4F-D6A7-7A85-71C3-11067BAE0B1D}"/>
                </a:ext>
              </a:extLst>
            </p:cNvPr>
            <p:cNvSpPr/>
            <p:nvPr userDrawn="1"/>
          </p:nvSpPr>
          <p:spPr>
            <a:xfrm>
              <a:off x="4158658" y="628649"/>
              <a:ext cx="857250" cy="571500"/>
            </a:xfrm>
            <a:custGeom>
              <a:avLst/>
              <a:gdLst/>
              <a:ahLst/>
              <a:cxnLst/>
              <a:rect l="l" t="t" r="r" b="b"/>
              <a:pathLst>
                <a:path w="857250" h="571500">
                  <a:moveTo>
                    <a:pt x="857250" y="571500"/>
                  </a:moveTo>
                  <a:lnTo>
                    <a:pt x="647700" y="571500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857250" y="571500"/>
                  </a:lnTo>
                  <a:close/>
                </a:path>
              </a:pathLst>
            </a:custGeom>
            <a:solidFill>
              <a:srgbClr val="2C55A3"/>
            </a:solidFill>
            <a:ln>
              <a:solidFill>
                <a:srgbClr val="2C55A3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63">
              <a:extLst>
                <a:ext uri="{FF2B5EF4-FFF2-40B4-BE49-F238E27FC236}">
                  <a16:creationId xmlns:a16="http://schemas.microsoft.com/office/drawing/2014/main" id="{D43B4054-181F-3D91-2DE3-B9B337A17EF3}"/>
                </a:ext>
              </a:extLst>
            </p:cNvPr>
            <p:cNvSpPr/>
            <p:nvPr userDrawn="1"/>
          </p:nvSpPr>
          <p:spPr>
            <a:xfrm>
              <a:off x="0" y="628649"/>
              <a:ext cx="4695825" cy="571500"/>
            </a:xfrm>
            <a:custGeom>
              <a:avLst/>
              <a:gdLst/>
              <a:ahLst/>
              <a:cxnLst/>
              <a:rect l="l" t="t" r="r" b="b"/>
              <a:pathLst>
                <a:path w="4695825" h="571500">
                  <a:moveTo>
                    <a:pt x="0" y="0"/>
                  </a:moveTo>
                  <a:lnTo>
                    <a:pt x="3409950" y="0"/>
                  </a:lnTo>
                  <a:lnTo>
                    <a:pt x="40576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  <a:path w="4695825" h="571500">
                  <a:moveTo>
                    <a:pt x="4695825" y="571500"/>
                  </a:moveTo>
                  <a:lnTo>
                    <a:pt x="4048125" y="0"/>
                  </a:lnTo>
                  <a:lnTo>
                    <a:pt x="3838575" y="0"/>
                  </a:lnTo>
                  <a:lnTo>
                    <a:pt x="4486275" y="571500"/>
                  </a:lnTo>
                  <a:lnTo>
                    <a:pt x="4695825" y="571500"/>
                  </a:lnTo>
                  <a:close/>
                </a:path>
                <a:path w="4695825" h="571500">
                  <a:moveTo>
                    <a:pt x="4371975" y="571500"/>
                  </a:moveTo>
                  <a:lnTo>
                    <a:pt x="3724275" y="0"/>
                  </a:lnTo>
                  <a:lnTo>
                    <a:pt x="3524250" y="0"/>
                  </a:lnTo>
                  <a:lnTo>
                    <a:pt x="4171950" y="571500"/>
                  </a:lnTo>
                  <a:lnTo>
                    <a:pt x="4371975" y="571500"/>
                  </a:lnTo>
                  <a:close/>
                </a:path>
              </a:pathLst>
            </a:custGeom>
            <a:solidFill>
              <a:srgbClr val="2C55A3"/>
            </a:solidFill>
            <a:ln w="9525">
              <a:solidFill>
                <a:srgbClr val="2C55A3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1-2014/2014/lei/L13018.htm#art9%C2%A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_Ato2007-2010/2009/Lei/L11947.htm#art5" TargetMode="External"/><Relationship Id="rId4" Type="http://schemas.openxmlformats.org/officeDocument/2006/relationships/hyperlink" Target="https://www.planalto.gov.br/ccivil_03/_Ato2004-2006/2004/Lei/L10.845.htm#art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cnpj.redesim.gov.b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95DE77E-6460-47D6-326B-61F613BD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A8BDCC-10F0-4399-1237-89048445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262" y="4235144"/>
            <a:ext cx="938162" cy="19398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D2E49F4-1457-16AD-05A3-304EC2BA00C4}"/>
              </a:ext>
            </a:extLst>
          </p:cNvPr>
          <p:cNvSpPr>
            <a:spLocks noGrp="1"/>
          </p:cNvSpPr>
          <p:nvPr/>
        </p:nvSpPr>
        <p:spPr>
          <a:xfrm>
            <a:off x="471712" y="4235144"/>
            <a:ext cx="11248572" cy="1446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  <a:latin typeface="+mn-lt"/>
              </a:rPr>
              <a:t>​Transferências a Organizações da Sociedade Civil</a:t>
            </a:r>
          </a:p>
          <a:p>
            <a:r>
              <a:rPr lang="pt-BR" sz="4000" b="1" dirty="0">
                <a:solidFill>
                  <a:schemeClr val="bg1"/>
                </a:solidFill>
                <a:latin typeface="+mn-lt"/>
              </a:rPr>
              <a:t>​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698D982-A645-C022-C245-634E5A038C6A}"/>
              </a:ext>
            </a:extLst>
          </p:cNvPr>
          <p:cNvSpPr txBox="1"/>
          <p:nvPr/>
        </p:nvSpPr>
        <p:spPr>
          <a:xfrm>
            <a:off x="0" y="6116131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600" dirty="0" err="1">
                <a:solidFill>
                  <a:schemeClr val="bg1"/>
                </a:solidFill>
              </a:rPr>
              <a:t>SFC</a:t>
            </a:r>
            <a:r>
              <a:rPr lang="pt-BR" sz="2600" dirty="0">
                <a:solidFill>
                  <a:schemeClr val="bg1"/>
                </a:solidFill>
              </a:rPr>
              <a:t>/DG/</a:t>
            </a:r>
            <a:r>
              <a:rPr lang="pt-BR" sz="2600" dirty="0" err="1">
                <a:solidFill>
                  <a:schemeClr val="bg1"/>
                </a:solidFill>
              </a:rPr>
              <a:t>CGLOT</a:t>
            </a:r>
            <a:r>
              <a:rPr lang="pt-BR" sz="2600" dirty="0">
                <a:solidFill>
                  <a:schemeClr val="bg1"/>
                </a:solidFill>
              </a:rPr>
              <a:t>/</a:t>
            </a:r>
            <a:r>
              <a:rPr lang="pt-BR" sz="2600" dirty="0" err="1">
                <a:solidFill>
                  <a:schemeClr val="bg1"/>
                </a:solidFill>
              </a:rPr>
              <a:t>DIVTRU</a:t>
            </a:r>
            <a:r>
              <a:rPr lang="pt-BR" sz="2600" dirty="0">
                <a:solidFill>
                  <a:schemeClr val="bg1"/>
                </a:solidFill>
              </a:rPr>
              <a:t>​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10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Marco Regulatório das 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OSCs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 (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MROSC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) 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Aplicabilidade</a:t>
            </a:r>
            <a:endParaRPr lang="pt-BR" sz="2000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0EFA5A-C194-3B86-7D54-07129D4FEED3}"/>
              </a:ext>
            </a:extLst>
          </p:cNvPr>
          <p:cNvSpPr txBox="1"/>
          <p:nvPr/>
        </p:nvSpPr>
        <p:spPr>
          <a:xfrm>
            <a:off x="335592" y="1408893"/>
            <a:ext cx="114134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3º 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Não se aplicam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exigências desta Lei:</a:t>
            </a: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às transferências de recursos homologadas pelo Congresso Nacional ou autorizadas pelo Senado Federal naquilo em que as disposições específicas dos tratados,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acordos e convenções internacionais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conflitarem com esta Lei;</a:t>
            </a: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aos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contratos de gestão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celebrados com organizações sociais, desde que cumpridos os requisitos previstos na 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Lei nº 9.637, de 15 de maio de 1998 ; </a:t>
            </a: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- aos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convênios e contratos celebrados com entidades filantrópicas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sem fins lucrativos nos termos do 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§ 1º do art. 199 da Constituição Federal ; </a:t>
            </a: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- aos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termos de compromisso cultural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referidos no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§ 1º do art. 9º da Lei nº 13.018, de 22 de julho de 2014 ; </a:t>
            </a:r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- aos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termos de parceria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celebrados com organizações da sociedade civil de interesse público, desde que cumpridos os requisitos previstos na 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Lei nº 9.790, de 23 de março de 1999 ; </a:t>
            </a: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 - às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transferências [ao </a:t>
            </a:r>
            <a:r>
              <a:rPr lang="pt-BR" sz="16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PAED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 PNAE e </a:t>
            </a:r>
            <a:r>
              <a:rPr lang="pt-BR" sz="16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PDDE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]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referidas no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art. 2º da Lei nº 10.845, de 5 de março de 2004,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nos 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arts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. 5º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 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22 da Lei nº 11.947, de 16 de junho de 2009 ;</a:t>
            </a:r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IX - aos pagamentos realizados a título de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anuidades, contribuições ou taxas associativas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 favor de organismos internacionais ou entidades que sejam obrigatoriamente constituídas por membros de Poder ou do Ministério Público; dirigentes de órgão ou de entidade da administração pública; pessoas jurídicas de direito público interno; pessoas jurídicas integrantes da administração pública; </a:t>
            </a:r>
          </a:p>
          <a:p>
            <a:pPr algn="just">
              <a:spcAft>
                <a:spcPts val="6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 - às parcerias entre a administração pública e os </a:t>
            </a:r>
            <a:r>
              <a:rPr lang="pt-BR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serviços sociais autônomos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97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11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Marco Regulatório das 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OSCs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 (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MROSC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) 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Termo de Fomento e Termo de Colaboração</a:t>
            </a:r>
            <a:endParaRPr lang="pt-BR" sz="2000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3FCF91-888D-A5A1-9CDC-400B9048BBC1}"/>
              </a:ext>
            </a:extLst>
          </p:cNvPr>
          <p:cNvSpPr txBox="1"/>
          <p:nvPr/>
        </p:nvSpPr>
        <p:spPr>
          <a:xfrm>
            <a:off x="1167918" y="1997839"/>
            <a:ext cx="948738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16. O </a:t>
            </a:r>
            <a:r>
              <a:rPr lang="pt-BR" sz="1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termo de colaboração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 ser </a:t>
            </a:r>
            <a:r>
              <a:rPr lang="pt-BR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adotado pela administração pública para consecução de planos de trabalho de sua iniciativa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para celebração de parcerias com organizações da sociedade civil que envolvam a transferência de recursos financeiros. </a:t>
            </a:r>
          </a:p>
          <a:p>
            <a:pPr algn="just"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único. Os conselhos de políticas públicas poderão apresentar propostas à administração pública para celebração de termo de colaboração com organizações da sociedade civil.</a:t>
            </a:r>
          </a:p>
          <a:p>
            <a:pPr algn="just">
              <a:spcAft>
                <a:spcPts val="600"/>
              </a:spcAft>
            </a:pP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17. O </a:t>
            </a:r>
            <a:r>
              <a:rPr lang="pt-BR" sz="1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termo de fomento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 ser adotado pela administração pública para consecução de </a:t>
            </a:r>
            <a:r>
              <a:rPr lang="pt-BR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planos de trabalho propostos por organizações da sociedade civil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envolvam a transferência de recursos financeiros. </a:t>
            </a: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7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12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Marco Regulatório das 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OSCs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 (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MROSC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) 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Fases da Parceria</a:t>
            </a:r>
            <a:endParaRPr lang="pt-BR" sz="2000" dirty="0">
              <a:latin typeface="+mn-l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778352-E49B-F91E-6EE9-D6100FD2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547" y="1436808"/>
            <a:ext cx="5112906" cy="4764050"/>
          </a:xfrm>
          <a:prstGeom prst="rect">
            <a:avLst/>
          </a:prstGeom>
        </p:spPr>
      </p:pic>
      <p:sp>
        <p:nvSpPr>
          <p:cNvPr id="12" name="Texto Explicativo: Linha Dobrada 11">
            <a:extLst>
              <a:ext uri="{FF2B5EF4-FFF2-40B4-BE49-F238E27FC236}">
                <a16:creationId xmlns:a16="http://schemas.microsoft.com/office/drawing/2014/main" id="{7EA24F0D-D8F3-9AA7-CE6D-E63A42380525}"/>
              </a:ext>
            </a:extLst>
          </p:cNvPr>
          <p:cNvSpPr/>
          <p:nvPr/>
        </p:nvSpPr>
        <p:spPr>
          <a:xfrm>
            <a:off x="7594095" y="842730"/>
            <a:ext cx="2856191" cy="13775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443"/>
              <a:gd name="adj6" fmla="val -334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Descrição da realidade a ser objeto da parceria e primeiro desenho do plano de trabalho</a:t>
            </a:r>
          </a:p>
        </p:txBody>
      </p:sp>
      <p:sp>
        <p:nvSpPr>
          <p:cNvPr id="13" name="Texto Explicativo: Linha Dobrada 12">
            <a:extLst>
              <a:ext uri="{FF2B5EF4-FFF2-40B4-BE49-F238E27FC236}">
                <a16:creationId xmlns:a16="http://schemas.microsoft.com/office/drawing/2014/main" id="{D54511C5-FAAD-3C3B-B178-85D8096B1612}"/>
              </a:ext>
            </a:extLst>
          </p:cNvPr>
          <p:cNvSpPr/>
          <p:nvPr/>
        </p:nvSpPr>
        <p:spPr>
          <a:xfrm>
            <a:off x="8766629" y="2320559"/>
            <a:ext cx="3367314" cy="2048241"/>
          </a:xfrm>
          <a:prstGeom prst="borderCallout2">
            <a:avLst>
              <a:gd name="adj1" fmla="val 18750"/>
              <a:gd name="adj2" fmla="val -8333"/>
              <a:gd name="adj3" fmla="val 19660"/>
              <a:gd name="adj4" fmla="val -11926"/>
              <a:gd name="adj5" fmla="val 26934"/>
              <a:gd name="adj6" fmla="val -13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Chamamento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Celebração do Instrumento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OSC</a:t>
            </a:r>
            <a:r>
              <a:rPr lang="pt-BR" dirty="0"/>
              <a:t> apresenta plano de trabalho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OSC</a:t>
            </a:r>
            <a:r>
              <a:rPr lang="pt-BR" dirty="0"/>
              <a:t> comprova atender requisitos e vedações</a:t>
            </a:r>
          </a:p>
        </p:txBody>
      </p:sp>
      <p:sp>
        <p:nvSpPr>
          <p:cNvPr id="14" name="Texto Explicativo: Linha Dobrada 13">
            <a:extLst>
              <a:ext uri="{FF2B5EF4-FFF2-40B4-BE49-F238E27FC236}">
                <a16:creationId xmlns:a16="http://schemas.microsoft.com/office/drawing/2014/main" id="{0ADCFB56-7FDD-FC86-CB09-051483F6F955}"/>
              </a:ext>
            </a:extLst>
          </p:cNvPr>
          <p:cNvSpPr/>
          <p:nvPr/>
        </p:nvSpPr>
        <p:spPr>
          <a:xfrm>
            <a:off x="8352972" y="4637734"/>
            <a:ext cx="3367314" cy="2048241"/>
          </a:xfrm>
          <a:prstGeom prst="borderCallout2">
            <a:avLst>
              <a:gd name="adj1" fmla="val 18750"/>
              <a:gd name="adj2" fmla="val -8333"/>
              <a:gd name="adj3" fmla="val 19660"/>
              <a:gd name="adj4" fmla="val -11926"/>
              <a:gd name="adj5" fmla="val 26934"/>
              <a:gd name="adj6" fmla="val -13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Liberação dos recursos conforme cronograma de desembolso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Compras e contratações (igual ao setor privado?)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Realização de despesas e pagamentos</a:t>
            </a:r>
          </a:p>
        </p:txBody>
      </p:sp>
      <p:sp>
        <p:nvSpPr>
          <p:cNvPr id="15" name="Texto Explicativo: Linha Dobrada 14">
            <a:extLst>
              <a:ext uri="{FF2B5EF4-FFF2-40B4-BE49-F238E27FC236}">
                <a16:creationId xmlns:a16="http://schemas.microsoft.com/office/drawing/2014/main" id="{9A737780-ED74-D300-C6BA-BEFEF5A35F39}"/>
              </a:ext>
            </a:extLst>
          </p:cNvPr>
          <p:cNvSpPr/>
          <p:nvPr/>
        </p:nvSpPr>
        <p:spPr>
          <a:xfrm flipH="1">
            <a:off x="236127" y="3784833"/>
            <a:ext cx="3067833" cy="2573863"/>
          </a:xfrm>
          <a:prstGeom prst="borderCallout2">
            <a:avLst>
              <a:gd name="adj1" fmla="val 45678"/>
              <a:gd name="adj2" fmla="val -4454"/>
              <a:gd name="adj3" fmla="val 52156"/>
              <a:gd name="adj4" fmla="val -7827"/>
              <a:gd name="adj5" fmla="val 52360"/>
              <a:gd name="adj6" fmla="val -314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Comissão de monitoramento e avaliação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Relatório Técnico de Monitoramento e Avaliação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Visita in loco, quando essencial p/ verificar cumprimento do objeto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 de satisfação, quando &gt; 1 ano</a:t>
            </a:r>
          </a:p>
        </p:txBody>
      </p:sp>
      <p:sp>
        <p:nvSpPr>
          <p:cNvPr id="16" name="Texto Explicativo: Linha Dobrada 15">
            <a:extLst>
              <a:ext uri="{FF2B5EF4-FFF2-40B4-BE49-F238E27FC236}">
                <a16:creationId xmlns:a16="http://schemas.microsoft.com/office/drawing/2014/main" id="{C86E0410-78BD-AA9D-A0C2-844ED240B1C4}"/>
              </a:ext>
            </a:extLst>
          </p:cNvPr>
          <p:cNvSpPr/>
          <p:nvPr/>
        </p:nvSpPr>
        <p:spPr>
          <a:xfrm flipH="1">
            <a:off x="236127" y="1204015"/>
            <a:ext cx="3367314" cy="2453585"/>
          </a:xfrm>
          <a:prstGeom prst="borderCallout2">
            <a:avLst>
              <a:gd name="adj1" fmla="val 18750"/>
              <a:gd name="adj2" fmla="val -8333"/>
              <a:gd name="adj3" fmla="val 19660"/>
              <a:gd name="adj4" fmla="val -11926"/>
              <a:gd name="adj5" fmla="val 38019"/>
              <a:gd name="adj6" fmla="val -148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Relatório de Execução do Objeto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Extração do Relatório de Execução Financeira (Transferegov.br) quando não verificado cumprimento do objeto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PC Anual e PC Final</a:t>
            </a:r>
          </a:p>
        </p:txBody>
      </p:sp>
    </p:spTree>
    <p:extLst>
      <p:ext uri="{BB962C8B-B14F-4D97-AF65-F5344CB8AC3E}">
        <p14:creationId xmlns:p14="http://schemas.microsoft.com/office/powerpoint/2010/main" val="240747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13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000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8AE8F4-B505-DEAB-4208-A035A23765E3}"/>
              </a:ext>
            </a:extLst>
          </p:cNvPr>
          <p:cNvSpPr txBox="1"/>
          <p:nvPr/>
        </p:nvSpPr>
        <p:spPr>
          <a:xfrm>
            <a:off x="335591" y="1565262"/>
            <a:ext cx="103904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cs typeface="Calibri Light" panose="020F0302020204030204" pitchFamily="34" charset="0"/>
              </a:rPr>
              <a:t>1 – Relatórios de Apuração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cs typeface="Calibri Light" panose="020F0302020204030204" pitchFamily="34" charset="0"/>
              </a:rPr>
              <a:t>Relatórios de Apuração nº 1446544, 1369548, 1194944, 1152142, 1055181, 890545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800" dirty="0">
              <a:cs typeface="Calibri Light" panose="020F03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cs typeface="Calibri Light" panose="020F0302020204030204" pitchFamily="34" charset="0"/>
              </a:rPr>
              <a:t>2 – Avaliação de políticas públicas executadas por Organizações da Sociedade Civil por meio de Transferências Federais.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cs typeface="Calibri Light" panose="020F0302020204030204" pitchFamily="34" charset="0"/>
              </a:rPr>
              <a:t>Relatório de avaliação nº 1073328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4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14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1446544</a:t>
            </a:r>
            <a:endParaRPr lang="pt-BR" sz="2000" dirty="0"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809C0E-B256-1670-2462-B70D92BFA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00" y="1642061"/>
            <a:ext cx="8481442" cy="41640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6B17728-5FFE-B956-FB9D-94A19B8CE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729881"/>
            <a:ext cx="3146749" cy="29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7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15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1152142</a:t>
            </a:r>
            <a:endParaRPr lang="pt-BR" sz="20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DFAE96-B08D-179C-2195-65235059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47" y="1729881"/>
            <a:ext cx="8362899" cy="35678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C313003-8B98-4370-658E-C98B447A1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2" y="1791567"/>
            <a:ext cx="3016750" cy="23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16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1152142</a:t>
            </a:r>
            <a:endParaRPr lang="pt-BR" sz="2000" dirty="0">
              <a:latin typeface="+mn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C313003-8B98-4370-658E-C98B447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2" y="1791567"/>
            <a:ext cx="3016750" cy="234500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73C649A-1C14-3C6E-88CA-9285FA76F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11" y="1738283"/>
            <a:ext cx="8397297" cy="45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5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17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1152142</a:t>
            </a:r>
            <a:endParaRPr lang="pt-BR" sz="2000" dirty="0">
              <a:latin typeface="+mn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C313003-8B98-4370-658E-C98B447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2" y="1791567"/>
            <a:ext cx="3016750" cy="23450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12E86D-0F68-254F-4231-B5F435788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553" y="1738283"/>
            <a:ext cx="8405213" cy="23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18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1194944</a:t>
            </a:r>
            <a:endParaRPr lang="pt-BR" sz="20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FEEAAD-1A35-120D-6F52-B6D43EC3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2" y="1642060"/>
            <a:ext cx="2995018" cy="21026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B34AB3C-2643-8960-432E-BC54356C2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365" y="1420633"/>
            <a:ext cx="8126178" cy="511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19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1194944</a:t>
            </a:r>
            <a:endParaRPr lang="pt-BR" sz="20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FEEAAD-1A35-120D-6F52-B6D43EC3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2" y="1642060"/>
            <a:ext cx="2995018" cy="2102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168EE3-95A7-0F90-4562-28201B7CA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810" y="1377536"/>
            <a:ext cx="7932504" cy="4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2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Transferências a Entidades Privadas Sem Fins Lucrativos</a:t>
            </a:r>
            <a:endParaRPr lang="pt-BR" sz="4800" dirty="0">
              <a:latin typeface="+mn-lt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89AF09E-A5AE-A148-43D6-09B46783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6298"/>
              </p:ext>
            </p:extLst>
          </p:nvPr>
        </p:nvGraphicFramePr>
        <p:xfrm>
          <a:off x="1153613" y="1208071"/>
          <a:ext cx="9630134" cy="486077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83443">
                  <a:extLst>
                    <a:ext uri="{9D8B030D-6E8A-4147-A177-3AD203B41FA5}">
                      <a16:colId xmlns:a16="http://schemas.microsoft.com/office/drawing/2014/main" val="3599634331"/>
                    </a:ext>
                  </a:extLst>
                </a:gridCol>
                <a:gridCol w="2968433">
                  <a:extLst>
                    <a:ext uri="{9D8B030D-6E8A-4147-A177-3AD203B41FA5}">
                      <a16:colId xmlns:a16="http://schemas.microsoft.com/office/drawing/2014/main" val="2043340827"/>
                    </a:ext>
                  </a:extLst>
                </a:gridCol>
                <a:gridCol w="4578258">
                  <a:extLst>
                    <a:ext uri="{9D8B030D-6E8A-4147-A177-3AD203B41FA5}">
                      <a16:colId xmlns:a16="http://schemas.microsoft.com/office/drawing/2014/main" val="3160803112"/>
                    </a:ext>
                  </a:extLst>
                </a:gridCol>
              </a:tblGrid>
              <a:tr h="517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Legislação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Instrumento Jurídico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Entidade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453719"/>
                  </a:ext>
                </a:extLst>
              </a:tr>
              <a:tr h="517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Decreto 11.531/2023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Convênio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Entidades Filantrópicas da Área da Saúde e Serviços Sociais Autônomos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167"/>
                  </a:ext>
                </a:extLst>
              </a:tr>
              <a:tr h="517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Contrato de Repasse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362329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 8.958/1994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Convênios com Fundações de Apoio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Fundações de Apoio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05121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Lei 9.790/1999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Termo de Parceria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Organizações da Sociedade Civil de Interesse Público (OSCIP)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03674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 9.637/1998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Contrato de Gestão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Organizações Sociais (OS)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15231"/>
                  </a:ext>
                </a:extLst>
              </a:tr>
              <a:tr h="5175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 13.019/2014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Termo de Colaboração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Organizações da Sociedade Civil (</a:t>
                      </a:r>
                      <a:r>
                        <a:rPr lang="pt-BR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OSC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0816"/>
                  </a:ext>
                </a:extLst>
              </a:tr>
              <a:tr h="517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Termo de Fomento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94741"/>
                  </a:ext>
                </a:extLst>
              </a:tr>
              <a:tr h="517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Acordo de Cooperação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4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8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20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Apuração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1194944</a:t>
            </a:r>
            <a:endParaRPr lang="pt-BR" sz="20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FEEAAD-1A35-120D-6F52-B6D43EC3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2" y="1642060"/>
            <a:ext cx="2995018" cy="21026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298828-230F-3DFE-7AF0-6D7A6714F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714" y="1957568"/>
            <a:ext cx="7846294" cy="164937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93D1817-025B-AC12-16EB-DF261A1AB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921"/>
          <a:stretch/>
        </p:blipFill>
        <p:spPr>
          <a:xfrm>
            <a:off x="3586682" y="1533781"/>
            <a:ext cx="7871784" cy="5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Instrumentos celebrados com </a:t>
            </a:r>
            <a:r>
              <a:rPr lang="pt-BR" sz="2000" b="1" err="1"/>
              <a:t>OSCs</a:t>
            </a:r>
            <a:r>
              <a:rPr lang="pt-BR" sz="2000" b="1"/>
              <a:t> que possuem em seu corpo de dirigentes parentes, até o segundo grau, de membros de poder ou dirigentes de órgão ou entidade da administração pública federal ultrapassam R$ 18 milhões de reais.</a:t>
            </a:r>
          </a:p>
        </p:txBody>
      </p:sp>
      <p:graphicFrame>
        <p:nvGraphicFramePr>
          <p:cNvPr id="29" name="Espaço Reservado para Conteúdo 28">
            <a:extLst>
              <a:ext uri="{FF2B5EF4-FFF2-40B4-BE49-F238E27FC236}">
                <a16:creationId xmlns:a16="http://schemas.microsoft.com/office/drawing/2014/main" id="{7009091B-0CC0-1824-250F-24B3C1C19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156027"/>
              </p:ext>
            </p:extLst>
          </p:nvPr>
        </p:nvGraphicFramePr>
        <p:xfrm>
          <a:off x="266700" y="2255303"/>
          <a:ext cx="6883400" cy="3980392"/>
        </p:xfrm>
        <a:graphic>
          <a:graphicData uri="http://schemas.openxmlformats.org/drawingml/2006/table">
            <a:tbl>
              <a:tblPr firstRow="1" firstCol="1" bandRow="1"/>
              <a:tblGrid>
                <a:gridCol w="3549444">
                  <a:extLst>
                    <a:ext uri="{9D8B030D-6E8A-4147-A177-3AD203B41FA5}">
                      <a16:colId xmlns:a16="http://schemas.microsoft.com/office/drawing/2014/main" val="2596264796"/>
                    </a:ext>
                  </a:extLst>
                </a:gridCol>
                <a:gridCol w="2151063">
                  <a:extLst>
                    <a:ext uri="{9D8B030D-6E8A-4147-A177-3AD203B41FA5}">
                      <a16:colId xmlns:a16="http://schemas.microsoft.com/office/drawing/2014/main" val="2459818862"/>
                    </a:ext>
                  </a:extLst>
                </a:gridCol>
                <a:gridCol w="1182893">
                  <a:extLst>
                    <a:ext uri="{9D8B030D-6E8A-4147-A177-3AD203B41FA5}">
                      <a16:colId xmlns:a16="http://schemas.microsoft.com/office/drawing/2014/main" val="1468289059"/>
                    </a:ext>
                  </a:extLst>
                </a:gridCol>
              </a:tblGrid>
              <a:tr h="477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Parentesco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Global dos Instrumentos (R$)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Contagem de Instrumentos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2273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Até segundo grau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18.529.182,43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97242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Pai/Mãe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16.980.096,43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846221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Irmão/Irmã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1.003.637,00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55179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Filho(a)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545.449,00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13136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Outros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55.152.724,24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32533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33.555.846,58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375775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Avô(ó) do Neto(a)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12.978.452,43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526165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Tio(a) do Cônjuge/companheiro(a)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2.598.200,00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296969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2.446.994,00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15819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Cônjuge/Companheiro(a) do Sobrinho(a)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1.695.217,23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118690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Sobrinho(a)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959.664,00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868646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Tio avô/Tia Avó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568.643,00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08274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Irmão/Irmã do Irmão/Irmã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249.707,00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318183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Irmão/Irmã do Neto(a)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43195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Geral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73.681.906,67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52" marR="400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1843"/>
                  </a:ext>
                </a:extLst>
              </a:tr>
            </a:tbl>
          </a:graphicData>
        </a:graphic>
      </p:graphicFrame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33" name="Espaço Reservado para Conteúdo 1">
            <a:extLst>
              <a:ext uri="{FF2B5EF4-FFF2-40B4-BE49-F238E27FC236}">
                <a16:creationId xmlns:a16="http://schemas.microsoft.com/office/drawing/2014/main" id="{4D35070C-5DE7-CE13-CF24-F7F2C2E1D0E1}"/>
              </a:ext>
            </a:extLst>
          </p:cNvPr>
          <p:cNvSpPr txBox="1">
            <a:spLocks/>
          </p:cNvSpPr>
          <p:nvPr/>
        </p:nvSpPr>
        <p:spPr>
          <a:xfrm>
            <a:off x="7391400" y="2255302"/>
            <a:ext cx="4533900" cy="3980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u="sng" cap="small" dirty="0"/>
              <a:t>Caso de Destaque</a:t>
            </a:r>
          </a:p>
          <a:p>
            <a:pPr marL="0" indent="0" algn="just">
              <a:buNone/>
            </a:pPr>
            <a:r>
              <a:rPr lang="pt-BR" sz="2000" b="1" dirty="0"/>
              <a:t>Instituto de Câncer de Londrina </a:t>
            </a:r>
          </a:p>
          <a:p>
            <a:pPr algn="just"/>
            <a:r>
              <a:rPr lang="pt-BR" sz="2000" dirty="0"/>
              <a:t>Um dos dirigentes do instituto é pai de um deputado federal, que foi eleito em 2018. </a:t>
            </a:r>
          </a:p>
          <a:p>
            <a:pPr algn="just"/>
            <a:r>
              <a:rPr lang="pt-BR" sz="2000" dirty="0"/>
              <a:t>Entre 2019 e 2022, durante o mandato do deputado, a entidade celebrou doze convênios com o Ministério da Saúde, cujo valor total soma R$ 12,8 milhões. </a:t>
            </a:r>
          </a:p>
          <a:p>
            <a:pPr algn="just"/>
            <a:r>
              <a:rPr lang="pt-BR" sz="2000" dirty="0"/>
              <a:t>Em nenhum dos convênios foi realizado chamamento público e em oito deles os recursos provém de emenda parlamentar.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B28448-95F6-68E1-05FC-72F8106C5305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AAE7614B-55CC-D2E2-0C71-C696A928C082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54203EA6-B9EE-AA62-29DE-B1F3DB966F8C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97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de-DE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Indícios de direcionamento na contratação de fornecedores das </a:t>
            </a:r>
            <a:r>
              <a:rPr lang="pt-BR" sz="2000" b="1" err="1"/>
              <a:t>OSCs</a:t>
            </a:r>
            <a:r>
              <a:rPr lang="pt-BR" sz="2000" b="1"/>
              <a:t> em 439 parcerias, ultrapassando R$ 72 milhões.</a:t>
            </a: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E9E8E9C-3CA7-2292-E995-B851ECEDA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24034"/>
              </p:ext>
            </p:extLst>
          </p:nvPr>
        </p:nvGraphicFramePr>
        <p:xfrm>
          <a:off x="266700" y="1947527"/>
          <a:ext cx="6934200" cy="4444228"/>
        </p:xfrm>
        <a:graphic>
          <a:graphicData uri="http://schemas.openxmlformats.org/drawingml/2006/table">
            <a:tbl>
              <a:tblPr firstRow="1" firstCol="1" bandRow="1"/>
              <a:tblGrid>
                <a:gridCol w="3363776">
                  <a:extLst>
                    <a:ext uri="{9D8B030D-6E8A-4147-A177-3AD203B41FA5}">
                      <a16:colId xmlns:a16="http://schemas.microsoft.com/office/drawing/2014/main" val="876659702"/>
                    </a:ext>
                  </a:extLst>
                </a:gridCol>
                <a:gridCol w="769191">
                  <a:extLst>
                    <a:ext uri="{9D8B030D-6E8A-4147-A177-3AD203B41FA5}">
                      <a16:colId xmlns:a16="http://schemas.microsoft.com/office/drawing/2014/main" val="2993057072"/>
                    </a:ext>
                  </a:extLst>
                </a:gridCol>
                <a:gridCol w="769191">
                  <a:extLst>
                    <a:ext uri="{9D8B030D-6E8A-4147-A177-3AD203B41FA5}">
                      <a16:colId xmlns:a16="http://schemas.microsoft.com/office/drawing/2014/main" val="131482738"/>
                    </a:ext>
                  </a:extLst>
                </a:gridCol>
                <a:gridCol w="1262851">
                  <a:extLst>
                    <a:ext uri="{9D8B030D-6E8A-4147-A177-3AD203B41FA5}">
                      <a16:colId xmlns:a16="http://schemas.microsoft.com/office/drawing/2014/main" val="2052866103"/>
                    </a:ext>
                  </a:extLst>
                </a:gridCol>
                <a:gridCol w="769191">
                  <a:extLst>
                    <a:ext uri="{9D8B030D-6E8A-4147-A177-3AD203B41FA5}">
                      <a16:colId xmlns:a16="http://schemas.microsoft.com/office/drawing/2014/main" val="296648547"/>
                    </a:ext>
                  </a:extLst>
                </a:gridCol>
              </a:tblGrid>
              <a:tr h="66789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Descrição dos casos identificados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Nº de Casos 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Parcerias 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Total 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Escolha sem disputa 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947440"/>
                  </a:ext>
                </a:extLst>
              </a:tr>
              <a:tr h="5050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    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Contratação de empresa de diretor da entidade parceira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36.710.996,89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58%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378949"/>
                  </a:ext>
                </a:extLst>
              </a:tr>
              <a:tr h="76331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    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Contratação de empresa de familiar do gestor da entidade parceira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254 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218 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30.003.624,41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115120"/>
                  </a:ext>
                </a:extLst>
              </a:tr>
              <a:tr h="5050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    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Contratação de empresa de parlamentar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85.034,92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90%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760439"/>
                  </a:ext>
                </a:extLst>
              </a:tr>
              <a:tr h="5050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    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Contratação de empresa de familiar de parlamentar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5.582.010,64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59%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361041"/>
                  </a:ext>
                </a:extLst>
              </a:tr>
              <a:tr h="5050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5-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    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Contratação de empresa de autoridade concedente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8776"/>
                  </a:ext>
                </a:extLst>
              </a:tr>
              <a:tr h="54835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6-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    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Contratação de empresa de familiar da autoridade concedente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53.195,14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83%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695168"/>
                  </a:ext>
                </a:extLst>
              </a:tr>
              <a:tr h="40908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984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72.434.862,00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311551"/>
                  </a:ext>
                </a:extLst>
              </a:tr>
            </a:tbl>
          </a:graphicData>
        </a:graphic>
      </p:graphicFrame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AB6BD1-AFD6-3B3F-EC3C-8FC5298756B7}"/>
              </a:ext>
            </a:extLst>
          </p:cNvPr>
          <p:cNvSpPr txBox="1">
            <a:spLocks/>
          </p:cNvSpPr>
          <p:nvPr/>
        </p:nvSpPr>
        <p:spPr>
          <a:xfrm>
            <a:off x="7391400" y="1947526"/>
            <a:ext cx="4533900" cy="4408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u="sng" cap="small"/>
              <a:t>Casos de Destaque</a:t>
            </a:r>
          </a:p>
          <a:p>
            <a:pPr marL="0" indent="0" algn="just">
              <a:buNone/>
            </a:pPr>
            <a:r>
              <a:rPr lang="pt-BR" sz="2000" b="1"/>
              <a:t>Casa de Caridade </a:t>
            </a:r>
            <a:r>
              <a:rPr lang="pt-BR" sz="2000" b="1" err="1"/>
              <a:t>Muriae</a:t>
            </a:r>
            <a:r>
              <a:rPr lang="pt-BR" sz="2000" b="1"/>
              <a:t> – Hospital São Paulo</a:t>
            </a:r>
          </a:p>
          <a:p>
            <a:pPr algn="just"/>
            <a:r>
              <a:rPr lang="pt-BR" sz="2000"/>
              <a:t>Contrato de repasse 858309: construtora contratada para executar a obra, pelo valor R$ 4.157.906,32 (100% do valor da parceria), tem como sócio um dos dirigentes da OSC.</a:t>
            </a:r>
          </a:p>
          <a:p>
            <a:pPr marL="0" indent="0" algn="just">
              <a:buNone/>
            </a:pPr>
            <a:r>
              <a:rPr lang="pt-BR" sz="2000" b="1"/>
              <a:t>Instituto de Tecnologia Social </a:t>
            </a:r>
            <a:r>
              <a:rPr lang="pt-BR" sz="2000" b="1" err="1"/>
              <a:t>Handsfree</a:t>
            </a:r>
            <a:endParaRPr lang="pt-BR" sz="2000" b="1"/>
          </a:p>
          <a:p>
            <a:pPr algn="just"/>
            <a:r>
              <a:rPr lang="pt-BR" sz="2000"/>
              <a:t>Termo de fomento 906512: OSC contratou por R$ 508.800,00 (72% do valor da parceria) uma empresa que tem como sócia a irmã do presidente do conselho do instituto.</a:t>
            </a: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597F5510-F65E-60A2-5177-6FFE73DE9193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FCD5D0E-D42F-CE38-71E4-55D5F05B93DA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AE43576C-455F-0EF5-BB95-26F523471243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96736D94-F464-C374-FAE1-9E7A4CF025CB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92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de-DE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7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Previsão de valores mínimos para celebração de instrumentos de transferências com </a:t>
            </a:r>
            <a:r>
              <a:rPr lang="pt-BR" sz="2000" b="1" err="1"/>
              <a:t>OSCs</a:t>
            </a:r>
            <a:r>
              <a:rPr lang="pt-BR" sz="2000" b="1"/>
              <a:t> teria gerado potencial economia com custos de operacionalização na ordem de R$ 37,4 milhões.</a:t>
            </a: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46D9914-03A0-61CA-87D0-FE6B318575BF}"/>
              </a:ext>
            </a:extLst>
          </p:cNvPr>
          <p:cNvGrpSpPr/>
          <p:nvPr/>
        </p:nvGrpSpPr>
        <p:grpSpPr>
          <a:xfrm>
            <a:off x="1305389" y="1879428"/>
            <a:ext cx="8956355" cy="4476922"/>
            <a:chOff x="1212213" y="1879428"/>
            <a:chExt cx="8956355" cy="44769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EA65B6-D84C-75A2-12D4-365484727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213" y="3254641"/>
              <a:ext cx="162243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bmk="_Ref134698652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Instrumentos de Parceria que não possuem obra</a:t>
              </a:r>
              <a:endParaRPr kumimoji="0" lang="pt-BR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6145" name="Imagem 622775490">
              <a:extLst>
                <a:ext uri="{FF2B5EF4-FFF2-40B4-BE49-F238E27FC236}">
                  <a16:creationId xmlns:a16="http://schemas.microsoft.com/office/drawing/2014/main" id="{F4CECC67-5DC9-57F2-93A1-C520B640C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299" y="1879428"/>
              <a:ext cx="7260269" cy="437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7965EC4-4CEB-166E-C356-BE78630D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6356350"/>
              <a:ext cx="5400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Fonte: Banco de dados da Plataforma Transferegov.br. Elaborado pela equipe de auditoria.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object 64">
            <a:extLst>
              <a:ext uri="{FF2B5EF4-FFF2-40B4-BE49-F238E27FC236}">
                <a16:creationId xmlns:a16="http://schemas.microsoft.com/office/drawing/2014/main" id="{C2B5E989-5E91-577B-CFDF-923219C57D00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C51F47A-6856-7FF4-9CCB-6FE352AD5856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E7CCC1F-D93D-1845-FC6D-14A05C269AEA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A3173E0F-24F6-D7A3-C46D-3E706D36A451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2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4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96,5% das parcerias foram celebradas sem chamamento público.</a:t>
            </a: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8E36AAA-9617-9943-C545-1C76F7B97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89270"/>
              </p:ext>
            </p:extLst>
          </p:nvPr>
        </p:nvGraphicFramePr>
        <p:xfrm>
          <a:off x="1340528" y="2084727"/>
          <a:ext cx="5216304" cy="4121738"/>
        </p:xfrm>
        <a:graphic>
          <a:graphicData uri="http://schemas.openxmlformats.org/drawingml/2006/table">
            <a:tbl>
              <a:tblPr/>
              <a:tblGrid>
                <a:gridCol w="2810577">
                  <a:extLst>
                    <a:ext uri="{9D8B030D-6E8A-4147-A177-3AD203B41FA5}">
                      <a16:colId xmlns:a16="http://schemas.microsoft.com/office/drawing/2014/main" val="3346106277"/>
                    </a:ext>
                  </a:extLst>
                </a:gridCol>
                <a:gridCol w="1105768">
                  <a:extLst>
                    <a:ext uri="{9D8B030D-6E8A-4147-A177-3AD203B41FA5}">
                      <a16:colId xmlns:a16="http://schemas.microsoft.com/office/drawing/2014/main" val="3236362858"/>
                    </a:ext>
                  </a:extLst>
                </a:gridCol>
                <a:gridCol w="1299959">
                  <a:extLst>
                    <a:ext uri="{9D8B030D-6E8A-4147-A177-3AD203B41FA5}">
                      <a16:colId xmlns:a16="http://schemas.microsoft.com/office/drawing/2014/main" val="2837451218"/>
                    </a:ext>
                  </a:extLst>
                </a:gridCol>
              </a:tblGrid>
              <a:tr h="203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Tipo de Instrumento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Contagem de Instrumentos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82652"/>
                  </a:ext>
                </a:extLst>
              </a:tr>
              <a:tr h="338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Realizou Chamamento Público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3,5%</a:t>
                      </a:r>
                      <a:endParaRPr lang="pt-BR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066938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Termo de Fomento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04553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Termo de Colaboração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465922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Convenio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081924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Termo de Parceria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115880"/>
                  </a:ext>
                </a:extLst>
              </a:tr>
              <a:tr h="4688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Não Realizou Chamamento Público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10505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96,5%</a:t>
                      </a:r>
                      <a:endParaRPr lang="pt-BR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5321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Convenio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6663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61,2%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07054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Termo de Fomento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3160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07613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Contrato de Repasse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6949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Termo de Colaboração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41420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Termo de Parceria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79634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Geral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10882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52061"/>
                  </a:ext>
                </a:extLst>
              </a:tr>
            </a:tbl>
          </a:graphicData>
        </a:graphic>
      </p:graphicFrame>
      <p:pic>
        <p:nvPicPr>
          <p:cNvPr id="5" name="Picture 2" descr="270+ Nepotism Stock Photos, Pictures &amp; Royalty-Free Images - iStock |  Favouritism, Favoritism, Corruption">
            <a:extLst>
              <a:ext uri="{FF2B5EF4-FFF2-40B4-BE49-F238E27FC236}">
                <a16:creationId xmlns:a16="http://schemas.microsoft.com/office/drawing/2014/main" id="{C2E2F4FF-EA7E-CA40-8764-42D2C873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631705"/>
            <a:ext cx="3892550" cy="2595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EF8DB4-8FD4-4B60-9750-80DA55EFDBED}"/>
              </a:ext>
            </a:extLst>
          </p:cNvPr>
          <p:cNvSpPr txBox="1"/>
          <p:nvPr/>
        </p:nvSpPr>
        <p:spPr>
          <a:xfrm>
            <a:off x="165100" y="1490390"/>
            <a:ext cx="7718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Contagem das parcerias celebradas com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OSCs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conforme a realização de chamamento público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FAF382-7CC0-42FF-859C-6F8362C214CE}"/>
              </a:ext>
            </a:extLst>
          </p:cNvPr>
          <p:cNvSpPr txBox="1"/>
          <p:nvPr/>
        </p:nvSpPr>
        <p:spPr>
          <a:xfrm>
            <a:off x="1236217" y="6156295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Elaborado pela equipe de auditoria a partir de consulta ao </a:t>
            </a:r>
            <a:r>
              <a:rPr lang="pt-BR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db_siconv</a:t>
            </a:r>
            <a:r>
              <a:rPr lang="pt-BR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 CGUDATA. Período entre 2017 e 2022.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64">
            <a:extLst>
              <a:ext uri="{FF2B5EF4-FFF2-40B4-BE49-F238E27FC236}">
                <a16:creationId xmlns:a16="http://schemas.microsoft.com/office/drawing/2014/main" id="{D11FF4B4-B3CE-A966-C6F1-6EDC3A7698A1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407175-F8B5-E8C7-FBE0-7F66776E3BA2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E462211B-1C81-CD3D-2D43-6ECAD9ADDABA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551B2F7-AFB5-DA0D-789B-4A1311858857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09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4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96,5% das parcerias foram celebradas sem chamamento público.</a:t>
            </a: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3C22F7-F417-DDBB-EC7D-2E7E27344D83}"/>
              </a:ext>
            </a:extLst>
          </p:cNvPr>
          <p:cNvSpPr txBox="1"/>
          <p:nvPr/>
        </p:nvSpPr>
        <p:spPr>
          <a:xfrm>
            <a:off x="165100" y="5916249"/>
            <a:ext cx="86592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05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Elaborado pela equipe de auditoria a partir de consulta ao </a:t>
            </a:r>
            <a:r>
              <a:rPr lang="pt-BR" sz="105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db_siconv</a:t>
            </a:r>
            <a:r>
              <a:rPr lang="pt-BR" sz="105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 CGUDATA. Período entre 2017 e 2022.</a:t>
            </a:r>
            <a:endParaRPr lang="pt-BR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D74577-F98F-C242-2FD7-1B5EE4C9A351}"/>
              </a:ext>
            </a:extLst>
          </p:cNvPr>
          <p:cNvSpPr txBox="1"/>
          <p:nvPr/>
        </p:nvSpPr>
        <p:spPr>
          <a:xfrm>
            <a:off x="266700" y="1639248"/>
            <a:ext cx="7643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Realização de chamamento público conforme a modalidade do instrumento entre 2017 e 2022</a:t>
            </a:r>
            <a:endParaRPr lang="pt-BR" dirty="0"/>
          </a:p>
        </p:txBody>
      </p:sp>
      <p:pic>
        <p:nvPicPr>
          <p:cNvPr id="2" name="Picture 2" descr="270+ Nepotism Stock Photos, Pictures &amp; Royalty-Free Images - iStock |  Favouritism, Favoritism, Corruption">
            <a:extLst>
              <a:ext uri="{FF2B5EF4-FFF2-40B4-BE49-F238E27FC236}">
                <a16:creationId xmlns:a16="http://schemas.microsoft.com/office/drawing/2014/main" id="{1ACF651D-4198-F32A-6AD7-C278E1B8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631705"/>
            <a:ext cx="3892550" cy="2595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64">
            <a:extLst>
              <a:ext uri="{FF2B5EF4-FFF2-40B4-BE49-F238E27FC236}">
                <a16:creationId xmlns:a16="http://schemas.microsoft.com/office/drawing/2014/main" id="{CC69B56D-5223-03AF-78F6-3C5B3325C322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541E98-38CA-73BF-B55A-45A06B1506F8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91448088-31B8-65AB-3793-EF9D6F43593A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6F96140E-3B2A-3E9D-DA23-508C8A64DCF7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AFB3927-1BA7-59D5-1501-FB53495E8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881121"/>
              </p:ext>
            </p:extLst>
          </p:nvPr>
        </p:nvGraphicFramePr>
        <p:xfrm>
          <a:off x="165100" y="2285578"/>
          <a:ext cx="7483929" cy="373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37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4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96,5% das parcerias foram celebradas sem chamamento público.</a:t>
            </a:r>
          </a:p>
        </p:txBody>
      </p:sp>
      <p:pic>
        <p:nvPicPr>
          <p:cNvPr id="8" name="Picture 2" descr="270+ Nepotism Stock Photos, Pictures &amp; Royalty-Free Images - iStock |  Favouritism, Favoritism, Corruption">
            <a:extLst>
              <a:ext uri="{FF2B5EF4-FFF2-40B4-BE49-F238E27FC236}">
                <a16:creationId xmlns:a16="http://schemas.microsoft.com/office/drawing/2014/main" id="{620BA16D-CA4C-D115-32D7-4955076DE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631705"/>
            <a:ext cx="3892550" cy="2595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D74577-F98F-C242-2FD7-1B5EE4C9A351}"/>
              </a:ext>
            </a:extLst>
          </p:cNvPr>
          <p:cNvSpPr txBox="1"/>
          <p:nvPr/>
        </p:nvSpPr>
        <p:spPr>
          <a:xfrm>
            <a:off x="266700" y="1517161"/>
            <a:ext cx="7643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Principais motivos para não realização de chamamento público, conforme a modalidade de parceria</a:t>
            </a:r>
            <a:endParaRPr lang="pt-BR"/>
          </a:p>
        </p:txBody>
      </p:sp>
      <p:sp>
        <p:nvSpPr>
          <p:cNvPr id="3" name="object 64">
            <a:extLst>
              <a:ext uri="{FF2B5EF4-FFF2-40B4-BE49-F238E27FC236}">
                <a16:creationId xmlns:a16="http://schemas.microsoft.com/office/drawing/2014/main" id="{791565E8-1D5A-7E79-D5F1-603398ED17C0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5C5866-3B9F-D8C5-F1B7-55FB5FCB07BB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B761828-74BD-A127-2F74-1F1D0BA4F983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44E6D236-78E8-DA7C-6539-3E1A634A495E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F176E7D-3CDD-D25C-A7A8-63F8C02C1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306376"/>
              </p:ext>
            </p:extLst>
          </p:nvPr>
        </p:nvGraphicFramePr>
        <p:xfrm>
          <a:off x="266700" y="2245413"/>
          <a:ext cx="7643411" cy="447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949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6BCFF0-10C5-76BE-83D7-1FE67772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9E6A93-5C3A-385D-679B-F4268A8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EAC05-3E20-DF00-A9E3-A1B7D29F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20C389D1-D721-E292-0D36-C09F8A9BCBBA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5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9FEA71-FB9D-33B9-A4DE-D7F1A22C0D5B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35% das entidades parceiras não possuem funcionários registrados.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29649344-9D35-DD12-7C28-294F19C64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54357"/>
              </p:ext>
            </p:extLst>
          </p:nvPr>
        </p:nvGraphicFramePr>
        <p:xfrm>
          <a:off x="266700" y="2615639"/>
          <a:ext cx="8377132" cy="3216925"/>
        </p:xfrm>
        <a:graphic>
          <a:graphicData uri="http://schemas.openxmlformats.org/drawingml/2006/table">
            <a:tbl>
              <a:tblPr firstRow="1" firstCol="1" bandRow="1"/>
              <a:tblGrid>
                <a:gridCol w="6265933">
                  <a:extLst>
                    <a:ext uri="{9D8B030D-6E8A-4147-A177-3AD203B41FA5}">
                      <a16:colId xmlns:a16="http://schemas.microsoft.com/office/drawing/2014/main" val="2044204010"/>
                    </a:ext>
                  </a:extLst>
                </a:gridCol>
                <a:gridCol w="921939">
                  <a:extLst>
                    <a:ext uri="{9D8B030D-6E8A-4147-A177-3AD203B41FA5}">
                      <a16:colId xmlns:a16="http://schemas.microsoft.com/office/drawing/2014/main" val="2988395138"/>
                    </a:ext>
                  </a:extLst>
                </a:gridCol>
                <a:gridCol w="1031994">
                  <a:extLst>
                    <a:ext uri="{9D8B030D-6E8A-4147-A177-3AD203B41FA5}">
                      <a16:colId xmlns:a16="http://schemas.microsoft.com/office/drawing/2014/main" val="3868853298"/>
                    </a:ext>
                  </a:extLst>
                </a:gridCol>
                <a:gridCol w="157266">
                  <a:extLst>
                    <a:ext uri="{9D8B030D-6E8A-4147-A177-3AD203B41FA5}">
                      <a16:colId xmlns:a16="http://schemas.microsoft.com/office/drawing/2014/main" val="2794948528"/>
                    </a:ext>
                  </a:extLst>
                </a:gridCol>
              </a:tblGrid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Nº de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Funcionários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Nº de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Organizações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866" marR="131866" marT="65933" marB="659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3232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Zero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1139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35,7%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886028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a 10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403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12,6%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18427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 50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561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17,6%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245539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 a 100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9,6%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890499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 a 250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295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9,3%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641420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 a 500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48189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 a 1000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70393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1001 a 2000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09234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 a 10000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370784"/>
                  </a:ext>
                </a:extLst>
              </a:tr>
              <a:tr h="36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3189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pt-B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0" marR="98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333323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6FA243-4AD4-88BB-67A2-3514B84A7453}"/>
              </a:ext>
            </a:extLst>
          </p:cNvPr>
          <p:cNvSpPr txBox="1"/>
          <p:nvPr/>
        </p:nvSpPr>
        <p:spPr>
          <a:xfrm>
            <a:off x="266700" y="1969308"/>
            <a:ext cx="8377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Distribuição das Organizações da Sociedade Civil que celebraram parceria no Transferegov.br conforme o número de funcionários</a:t>
            </a:r>
            <a:endParaRPr lang="pt-BR" b="1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17DB28-41E0-7175-27B0-FA3C4A0DFF41}"/>
              </a:ext>
            </a:extLst>
          </p:cNvPr>
          <p:cNvSpPr txBox="1"/>
          <p:nvPr/>
        </p:nvSpPr>
        <p:spPr>
          <a:xfrm>
            <a:off x="165100" y="5855930"/>
            <a:ext cx="75353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Quantidade de funcionários registrados na base RAIS no ano da celebração da parceria</a:t>
            </a:r>
          </a:p>
          <a:p>
            <a:pPr algn="just">
              <a:spcAft>
                <a:spcPts val="6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255 parcerias foram excluídas da análise por haver aparente inconsistência nos dados declarados pela entidade na base RAIS</a:t>
            </a:r>
          </a:p>
        </p:txBody>
      </p:sp>
      <p:pic>
        <p:nvPicPr>
          <p:cNvPr id="2" name="Picture 2" descr="escritorio vazio | Buildings">
            <a:extLst>
              <a:ext uri="{FF2B5EF4-FFF2-40B4-BE49-F238E27FC236}">
                <a16:creationId xmlns:a16="http://schemas.microsoft.com/office/drawing/2014/main" id="{56C31114-942F-38A2-6F66-49ACA75EC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1" t="-2308" r="-48621" b="2308"/>
          <a:stretch/>
        </p:blipFill>
        <p:spPr bwMode="auto">
          <a:xfrm>
            <a:off x="8783154" y="1659727"/>
            <a:ext cx="6284292" cy="4172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4">
            <a:extLst>
              <a:ext uri="{FF2B5EF4-FFF2-40B4-BE49-F238E27FC236}">
                <a16:creationId xmlns:a16="http://schemas.microsoft.com/office/drawing/2014/main" id="{164657D8-883A-B172-DFF3-5581CE6CEB8F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3683B5-3794-071F-03E6-9916A1FF0A82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B33DA642-6B64-CD3D-7623-6D2E94F264D5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4918E88D-5AB0-0FF8-0879-D14A46ACBD1E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65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6BCFF0-10C5-76BE-83D7-1FE67772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9E6A93-5C3A-385D-679B-F4268A8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EAC05-3E20-DF00-A9E3-A1B7D29F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20C389D1-D721-E292-0D36-C09F8A9BCBBA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5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9FEA71-FB9D-33B9-A4DE-D7F1A22C0D5B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35% das entidades parceiras não possuem funcionários registrados.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6FA243-4AD4-88BB-67A2-3514B84A7453}"/>
              </a:ext>
            </a:extLst>
          </p:cNvPr>
          <p:cNvSpPr txBox="1"/>
          <p:nvPr/>
        </p:nvSpPr>
        <p:spPr>
          <a:xfrm>
            <a:off x="266700" y="1754817"/>
            <a:ext cx="8377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Quantidade de parcerias e soma do valor global conforme o número de funcionários na data da assinatura da parceria</a:t>
            </a:r>
            <a:endParaRPr lang="pt-BR" b="1"/>
          </a:p>
        </p:txBody>
      </p:sp>
      <p:pic>
        <p:nvPicPr>
          <p:cNvPr id="10242" name="Picture 2" descr="escritorio vazio | Buildings">
            <a:extLst>
              <a:ext uri="{FF2B5EF4-FFF2-40B4-BE49-F238E27FC236}">
                <a16:creationId xmlns:a16="http://schemas.microsoft.com/office/drawing/2014/main" id="{F0BF0FF8-79C8-2397-DD64-97D5C3F6C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1" t="-2308" r="-48621" b="2308"/>
          <a:stretch/>
        </p:blipFill>
        <p:spPr bwMode="auto">
          <a:xfrm>
            <a:off x="8783154" y="1659727"/>
            <a:ext cx="6284292" cy="4172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34D3243-83AE-947E-8690-C92816DFF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55441"/>
              </p:ext>
            </p:extLst>
          </p:nvPr>
        </p:nvGraphicFramePr>
        <p:xfrm>
          <a:off x="266700" y="2401147"/>
          <a:ext cx="8356588" cy="3299736"/>
        </p:xfrm>
        <a:graphic>
          <a:graphicData uri="http://schemas.openxmlformats.org/drawingml/2006/table">
            <a:tbl>
              <a:tblPr firstRow="1" firstCol="1" bandRow="1"/>
              <a:tblGrid>
                <a:gridCol w="3508722">
                  <a:extLst>
                    <a:ext uri="{9D8B030D-6E8A-4147-A177-3AD203B41FA5}">
                      <a16:colId xmlns:a16="http://schemas.microsoft.com/office/drawing/2014/main" val="2199666521"/>
                    </a:ext>
                  </a:extLst>
                </a:gridCol>
                <a:gridCol w="909261">
                  <a:extLst>
                    <a:ext uri="{9D8B030D-6E8A-4147-A177-3AD203B41FA5}">
                      <a16:colId xmlns:a16="http://schemas.microsoft.com/office/drawing/2014/main" val="703970174"/>
                    </a:ext>
                  </a:extLst>
                </a:gridCol>
                <a:gridCol w="910178">
                  <a:extLst>
                    <a:ext uri="{9D8B030D-6E8A-4147-A177-3AD203B41FA5}">
                      <a16:colId xmlns:a16="http://schemas.microsoft.com/office/drawing/2014/main" val="1012742991"/>
                    </a:ext>
                  </a:extLst>
                </a:gridCol>
                <a:gridCol w="2221824">
                  <a:extLst>
                    <a:ext uri="{9D8B030D-6E8A-4147-A177-3AD203B41FA5}">
                      <a16:colId xmlns:a16="http://schemas.microsoft.com/office/drawing/2014/main" val="3997255340"/>
                    </a:ext>
                  </a:extLst>
                </a:gridCol>
                <a:gridCol w="806603">
                  <a:extLst>
                    <a:ext uri="{9D8B030D-6E8A-4147-A177-3AD203B41FA5}">
                      <a16:colId xmlns:a16="http://schemas.microsoft.com/office/drawing/2014/main" val="2452983189"/>
                    </a:ext>
                  </a:extLst>
                </a:gridCol>
              </a:tblGrid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Nº de Funcionários*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Nº de Parcerias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Soma do valor global (R$)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38526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Zero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900.393.153,14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087165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a 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413.882.795,89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94012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 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777.549.164,88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131335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 a 100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8,4%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599.370.231,93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03096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 a 250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12,3%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1.241.350.864,06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92835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 a 500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9,8%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1.494.323.473,79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108949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 a 1000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11,7%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2.546.219.184,50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19,4%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471466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1001 a 2000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10,5%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1.979.016.050,63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60742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 a 10000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8,9%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3.188.091.488,06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24,2%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695247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&gt;10000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10.874.849,00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70415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10657**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13.151.071.255,88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1637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573A5DE1-C9DE-3E65-1B4E-3BFEF2453BB6}"/>
              </a:ext>
            </a:extLst>
          </p:cNvPr>
          <p:cNvSpPr txBox="1"/>
          <p:nvPr/>
        </p:nvSpPr>
        <p:spPr>
          <a:xfrm>
            <a:off x="165100" y="5758221"/>
            <a:ext cx="75353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Quantidade de funcionários registrados na base RAIS no ano da celebração da parceria</a:t>
            </a:r>
          </a:p>
          <a:p>
            <a:pPr algn="just">
              <a:spcAft>
                <a:spcPts val="6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255 parcerias foram excluídas da análise por haver aparente inconsistência nos dados declarados pela entidade na base RAIS</a:t>
            </a:r>
          </a:p>
        </p:txBody>
      </p:sp>
      <p:sp>
        <p:nvSpPr>
          <p:cNvPr id="2" name="object 64">
            <a:extLst>
              <a:ext uri="{FF2B5EF4-FFF2-40B4-BE49-F238E27FC236}">
                <a16:creationId xmlns:a16="http://schemas.microsoft.com/office/drawing/2014/main" id="{8BD583B0-A262-0151-D1FE-1C0639474292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E80EFE9-E1C9-6D01-7082-4C7C91A07041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C5D6630A-FD60-0857-9275-42E97450C621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D3F1488F-6D6E-498E-3BDD-44D41CF5EA5A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3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6BCFF0-10C5-76BE-83D7-1FE67772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9E6A93-5C3A-385D-679B-F4268A8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EAC05-3E20-DF00-A9E3-A1B7D29F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20C389D1-D721-E292-0D36-C09F8A9BCBBA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5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9FEA71-FB9D-33B9-A4DE-D7F1A22C0D5B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35% das entidades parceiras não possuem funcionários registrados.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6FA243-4AD4-88BB-67A2-3514B84A7453}"/>
              </a:ext>
            </a:extLst>
          </p:cNvPr>
          <p:cNvSpPr txBox="1"/>
          <p:nvPr/>
        </p:nvSpPr>
        <p:spPr>
          <a:xfrm>
            <a:off x="266700" y="1641927"/>
            <a:ext cx="8377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Organizações com menos de três funcionários que celebraram parcerias no âmbito da União cujos valores somam R$ 15 milhões ou mais</a:t>
            </a:r>
            <a:endParaRPr lang="pt-BR" b="1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242A569-B858-EA47-D464-1A9A5A355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60513"/>
              </p:ext>
            </p:extLst>
          </p:nvPr>
        </p:nvGraphicFramePr>
        <p:xfrm>
          <a:off x="266700" y="2288258"/>
          <a:ext cx="8377131" cy="3873299"/>
        </p:xfrm>
        <a:graphic>
          <a:graphicData uri="http://schemas.openxmlformats.org/drawingml/2006/table">
            <a:tbl>
              <a:tblPr firstRow="1" firstCol="1" bandRow="1"/>
              <a:tblGrid>
                <a:gridCol w="1949096">
                  <a:extLst>
                    <a:ext uri="{9D8B030D-6E8A-4147-A177-3AD203B41FA5}">
                      <a16:colId xmlns:a16="http://schemas.microsoft.com/office/drawing/2014/main" val="2353900678"/>
                    </a:ext>
                  </a:extLst>
                </a:gridCol>
                <a:gridCol w="1097334">
                  <a:extLst>
                    <a:ext uri="{9D8B030D-6E8A-4147-A177-3AD203B41FA5}">
                      <a16:colId xmlns:a16="http://schemas.microsoft.com/office/drawing/2014/main" val="3088430176"/>
                    </a:ext>
                  </a:extLst>
                </a:gridCol>
                <a:gridCol w="1567463">
                  <a:extLst>
                    <a:ext uri="{9D8B030D-6E8A-4147-A177-3AD203B41FA5}">
                      <a16:colId xmlns:a16="http://schemas.microsoft.com/office/drawing/2014/main" val="3842937233"/>
                    </a:ext>
                  </a:extLst>
                </a:gridCol>
                <a:gridCol w="784284">
                  <a:extLst>
                    <a:ext uri="{9D8B030D-6E8A-4147-A177-3AD203B41FA5}">
                      <a16:colId xmlns:a16="http://schemas.microsoft.com/office/drawing/2014/main" val="2098038257"/>
                    </a:ext>
                  </a:extLst>
                </a:gridCol>
                <a:gridCol w="724551">
                  <a:extLst>
                    <a:ext uri="{9D8B030D-6E8A-4147-A177-3AD203B41FA5}">
                      <a16:colId xmlns:a16="http://schemas.microsoft.com/office/drawing/2014/main" val="1085560526"/>
                    </a:ext>
                  </a:extLst>
                </a:gridCol>
                <a:gridCol w="686940">
                  <a:extLst>
                    <a:ext uri="{9D8B030D-6E8A-4147-A177-3AD203B41FA5}">
                      <a16:colId xmlns:a16="http://schemas.microsoft.com/office/drawing/2014/main" val="1624421784"/>
                    </a:ext>
                  </a:extLst>
                </a:gridCol>
                <a:gridCol w="784284">
                  <a:extLst>
                    <a:ext uri="{9D8B030D-6E8A-4147-A177-3AD203B41FA5}">
                      <a16:colId xmlns:a16="http://schemas.microsoft.com/office/drawing/2014/main" val="1062419718"/>
                    </a:ext>
                  </a:extLst>
                </a:gridCol>
                <a:gridCol w="783179">
                  <a:extLst>
                    <a:ext uri="{9D8B030D-6E8A-4147-A177-3AD203B41FA5}">
                      <a16:colId xmlns:a16="http://schemas.microsoft.com/office/drawing/2014/main" val="3895632131"/>
                    </a:ext>
                  </a:extLst>
                </a:gridCol>
              </a:tblGrid>
              <a:tr h="207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RAZÃO SOCIAL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Quant. de parcerias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Soma do Valor Global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Func. 2017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Func. 2018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Func. 2019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2020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Func. 2021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34810"/>
                  </a:ext>
                </a:extLst>
              </a:tr>
              <a:tr h="291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INSTITUTO BRASIL SOCIAL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55.135.522,00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3402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SOLARES - ACAO SOCIAL E CIDADANIA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33.219.079,98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66546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INSTITUTO TERRA E TRABALHO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31.118.210,07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56288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FUNDACAO ENNIO DE JESUS PINHEIRO AMARAL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22.037.407,79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133544"/>
                  </a:ext>
                </a:extLst>
              </a:tr>
              <a:tr h="66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INSTITUTO DE DESENVOLVIMENTO SOCIOAMBIENTAL - IDS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18.690.000,00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449545"/>
                  </a:ext>
                </a:extLst>
              </a:tr>
              <a:tr h="291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IDSH BRASIL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15.955.232,00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911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SANTA CASA DA AMAZONIA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15.447.103,00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532203"/>
                  </a:ext>
                </a:extLst>
              </a:tr>
            </a:tbl>
          </a:graphicData>
        </a:graphic>
      </p:graphicFrame>
      <p:pic>
        <p:nvPicPr>
          <p:cNvPr id="2" name="Picture 2" descr="escritorio vazio | Buildings">
            <a:extLst>
              <a:ext uri="{FF2B5EF4-FFF2-40B4-BE49-F238E27FC236}">
                <a16:creationId xmlns:a16="http://schemas.microsoft.com/office/drawing/2014/main" id="{D03EBA01-1F7A-AEA2-7C49-8264179C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1" t="-2308" r="-48621" b="2308"/>
          <a:stretch/>
        </p:blipFill>
        <p:spPr bwMode="auto">
          <a:xfrm>
            <a:off x="8783154" y="1659727"/>
            <a:ext cx="6284292" cy="4172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4">
            <a:extLst>
              <a:ext uri="{FF2B5EF4-FFF2-40B4-BE49-F238E27FC236}">
                <a16:creationId xmlns:a16="http://schemas.microsoft.com/office/drawing/2014/main" id="{5E87AA4C-A639-D369-4047-354D18F716BC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2B3D07-E445-4877-0FBD-1C63C96356A1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142EDFDB-6200-EB3A-A087-712DB99A81BA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850C4D96-8BC6-43D3-2199-3ED06E4725D8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58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3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Transferências em Números</a:t>
            </a:r>
            <a:endParaRPr lang="pt-BR" sz="480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281A03-DB4F-7BB9-4B82-9DD472DE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6" y="1208381"/>
            <a:ext cx="10871031" cy="4691001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F86DAC52-43F5-F7FB-3F7D-864FD249A319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2014 a 2024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44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6BCFF0-10C5-76BE-83D7-1FE67772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9E6A93-5C3A-385D-679B-F4268A8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EAC05-3E20-DF00-A9E3-A1B7D29F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20C389D1-D721-E292-0D36-C09F8A9BCBBA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6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9FEA71-FB9D-33B9-A4DE-D7F1A22C0D5B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Ausência de relatório de acompanhamento, pesquisa de satisfação e visitas in loco.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F7DE9C-850A-EF8C-AB77-7B9C71498338}"/>
              </a:ext>
            </a:extLst>
          </p:cNvPr>
          <p:cNvSpPr txBox="1"/>
          <p:nvPr/>
        </p:nvSpPr>
        <p:spPr>
          <a:xfrm>
            <a:off x="2152459" y="1714161"/>
            <a:ext cx="529954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48 instrumentos </a:t>
            </a:r>
            <a:r>
              <a:rPr lang="pt-BR" b="1" dirty="0">
                <a:latin typeface="Calibri" panose="020F0502020204030204" pitchFamily="34" charset="0"/>
                <a:ea typeface="SimSun" panose="02010600030101010101" pitchFamily="2" charset="-122"/>
              </a:rPr>
              <a:t>com prestação de contas concluída foram </a:t>
            </a:r>
            <a:r>
              <a:rPr lang="pt-BR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selecionados por meio de amostra </a:t>
            </a:r>
          </a:p>
          <a:p>
            <a:pPr algn="ctr"/>
            <a:r>
              <a:rPr lang="pt-BR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(somente Termos de Colaboração, Termos de Fomento ou Termos de Parceria)</a:t>
            </a:r>
            <a:endParaRPr lang="pt-BR" sz="11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BD2BBA-0780-276E-74A7-1FEFDAB8EDAF}"/>
              </a:ext>
            </a:extLst>
          </p:cNvPr>
          <p:cNvSpPr txBox="1"/>
          <p:nvPr/>
        </p:nvSpPr>
        <p:spPr>
          <a:xfrm>
            <a:off x="8642753" y="1614608"/>
            <a:ext cx="1442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Todos possuem alguma falha</a:t>
            </a:r>
            <a:endParaRPr lang="pt-BR" b="1">
              <a:solidFill>
                <a:srgbClr val="FF0000"/>
              </a:solidFill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F7EAB940-6338-3E98-E25A-AD334F25C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430044"/>
              </p:ext>
            </p:extLst>
          </p:nvPr>
        </p:nvGraphicFramePr>
        <p:xfrm>
          <a:off x="304800" y="279258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FA9A5F77-0AD2-B7FF-6E1D-5817714AE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297672"/>
              </p:ext>
            </p:extLst>
          </p:nvPr>
        </p:nvGraphicFramePr>
        <p:xfrm>
          <a:off x="4278025" y="279258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84AA01C3-4212-5920-1BC2-BBF176EB1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687523"/>
              </p:ext>
            </p:extLst>
          </p:nvPr>
        </p:nvGraphicFramePr>
        <p:xfrm>
          <a:off x="8251250" y="279258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218DD234-7E7B-E9CF-E5A8-89E20EB02D60}"/>
              </a:ext>
            </a:extLst>
          </p:cNvPr>
          <p:cNvSpPr/>
          <p:nvPr/>
        </p:nvSpPr>
        <p:spPr>
          <a:xfrm>
            <a:off x="7490474" y="1908990"/>
            <a:ext cx="805708" cy="3579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object 64">
            <a:extLst>
              <a:ext uri="{FF2B5EF4-FFF2-40B4-BE49-F238E27FC236}">
                <a16:creationId xmlns:a16="http://schemas.microsoft.com/office/drawing/2014/main" id="{05DD7275-9EEF-75E0-5D7C-398EB6210393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11127D-89C7-F736-F4AF-CE74639FDAC0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D349346B-20F7-846B-F8FD-21E4F70E9577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CEB85DC0-1D68-F02D-4248-703C2A429B4B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53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e vector decision fatigue concept illustration">
            <a:extLst>
              <a:ext uri="{FF2B5EF4-FFF2-40B4-BE49-F238E27FC236}">
                <a16:creationId xmlns:a16="http://schemas.microsoft.com/office/drawing/2014/main" id="{3A390FCC-F233-6CEE-17AB-D78520C3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5" y="2690481"/>
            <a:ext cx="2810028" cy="28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8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Complexidade normativa contribui para celebração de parcerias com </a:t>
            </a:r>
            <a:r>
              <a:rPr lang="pt-BR" sz="2000" b="1" err="1"/>
              <a:t>OSCs</a:t>
            </a:r>
            <a:r>
              <a:rPr lang="pt-BR" sz="2000" b="1"/>
              <a:t> por meio de instrumentos jurídicos inadequados ao objeto ou à natureza da organização.</a:t>
            </a: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A97383-819F-9A36-898D-A1296444D684}"/>
              </a:ext>
            </a:extLst>
          </p:cNvPr>
          <p:cNvSpPr txBox="1"/>
          <p:nvPr/>
        </p:nvSpPr>
        <p:spPr>
          <a:xfrm>
            <a:off x="1274080" y="1947526"/>
            <a:ext cx="406717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Quinze </a:t>
            </a:r>
            <a:r>
              <a:rPr lang="pt-BR" sz="20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convênios celebrados com OSC fora da área da saúde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cujo valor global soma R$ 103.109.942,40.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52F7DB-2D35-1261-154A-A7691EB534FC}"/>
              </a:ext>
            </a:extLst>
          </p:cNvPr>
          <p:cNvSpPr txBox="1"/>
          <p:nvPr/>
        </p:nvSpPr>
        <p:spPr>
          <a:xfrm>
            <a:off x="665692" y="5187101"/>
            <a:ext cx="448521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u="sng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t-BR" sz="2000" b="1" u="sng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nstrumentos do MROSC celebrados com organizações sociais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cujo valor global alcança R$ 7.135.198,57.</a:t>
            </a:r>
            <a:endParaRPr lang="pt-BR" sz="20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0E5226-B4B4-1A76-B264-33B9C867CB06}"/>
              </a:ext>
            </a:extLst>
          </p:cNvPr>
          <p:cNvSpPr txBox="1"/>
          <p:nvPr/>
        </p:nvSpPr>
        <p:spPr>
          <a:xfrm>
            <a:off x="266700" y="3094523"/>
            <a:ext cx="455387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Treze instrumentos firmados com fundações apoio com o </a:t>
            </a:r>
            <a:r>
              <a:rPr lang="pt-BR" sz="20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exclusivo de realização de evento</a:t>
            </a:r>
            <a:r>
              <a:rPr lang="pt-B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Oito são termos de colaboração, que totalizam R$ 424.510,01, e cinco são convênios, que totalizam R$ 1.103.989,24.</a:t>
            </a:r>
            <a:endParaRPr lang="pt-BR" sz="2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6BAF13-B053-AD50-6566-86921E6CBBD3}"/>
              </a:ext>
            </a:extLst>
          </p:cNvPr>
          <p:cNvSpPr txBox="1"/>
          <p:nvPr/>
        </p:nvSpPr>
        <p:spPr>
          <a:xfrm>
            <a:off x="7075517" y="1790719"/>
            <a:ext cx="475146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Celebração de </a:t>
            </a:r>
            <a:r>
              <a:rPr lang="pt-BR" sz="2000" b="1" u="sng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termos de colaboração para serviço de fornecimento de alimentação sem licitação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Fundação Universitária Mendes Pimentel forneceu R$ 40.547.112,29 aos restaurantes da UFMG e R$ 948.569,67 a hospitais da EBSERH.</a:t>
            </a: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12D6FB-9704-DBB0-6C39-7F17E34C0E4B}"/>
              </a:ext>
            </a:extLst>
          </p:cNvPr>
          <p:cNvSpPr txBox="1"/>
          <p:nvPr/>
        </p:nvSpPr>
        <p:spPr>
          <a:xfrm>
            <a:off x="5336010" y="5487938"/>
            <a:ext cx="468153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u="sng">
                <a:solidFill>
                  <a:srgbClr val="002060"/>
                </a:solidFill>
              </a:rPr>
              <a:t>Convênio cujo objeto é o custear </a:t>
            </a:r>
            <a:r>
              <a:rPr lang="pt-BR" sz="2000" b="1" u="sng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rescisão de contratos de trabalho da organização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beneficiária no valor de </a:t>
            </a:r>
            <a:r>
              <a:rPr lang="pt-BR" sz="2000"/>
              <a:t>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R$ 13.384.922,70.</a:t>
            </a:r>
            <a:endParaRPr lang="pt-BR" sz="2000"/>
          </a:p>
        </p:txBody>
      </p:sp>
      <p:sp>
        <p:nvSpPr>
          <p:cNvPr id="2" name="object 64">
            <a:extLst>
              <a:ext uri="{FF2B5EF4-FFF2-40B4-BE49-F238E27FC236}">
                <a16:creationId xmlns:a16="http://schemas.microsoft.com/office/drawing/2014/main" id="{82A1E715-E505-60CF-5E87-3BE71ED8DEFC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B1D4721-777C-EA69-A36D-102CEA8DA6A1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0F131DE-AF85-85F0-B00B-305CCCBEBEDD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05118CD-F881-8CAE-EDE2-9661FC374E4D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17446C-A56B-9044-9AA0-BA8C48F8B623}"/>
              </a:ext>
            </a:extLst>
          </p:cNvPr>
          <p:cNvSpPr txBox="1"/>
          <p:nvPr/>
        </p:nvSpPr>
        <p:spPr>
          <a:xfrm>
            <a:off x="7270535" y="3793216"/>
            <a:ext cx="482057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534 parcerias com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fundação de apoio </a:t>
            </a:r>
            <a:r>
              <a:rPr lang="pt-B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apresentaram como fundamentação legal a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PI MP/MF/CGU nº 424/2016, a qual não se aplica a essas entidades. O valor total das parcerias </a:t>
            </a:r>
            <a:r>
              <a:rPr lang="pt-B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soma R$ 1,35bi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55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32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9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818E35-502D-028B-207C-E0E413B190E9}"/>
              </a:ext>
            </a:extLst>
          </p:cNvPr>
          <p:cNvSpPr txBox="1"/>
          <p:nvPr/>
        </p:nvSpPr>
        <p:spPr>
          <a:xfrm>
            <a:off x="266700" y="1045413"/>
            <a:ext cx="10512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/>
              <a:t>Falhas pontuais no cumprimento do requisito de experiência mínima de três anos.</a:t>
            </a: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9E99DE-18B0-07F4-F4CD-6A5DC82B256E}"/>
              </a:ext>
            </a:extLst>
          </p:cNvPr>
          <p:cNvSpPr txBox="1"/>
          <p:nvPr/>
        </p:nvSpPr>
        <p:spPr>
          <a:xfrm>
            <a:off x="4971992" y="1639750"/>
            <a:ext cx="170209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/>
              <a:t>Requisito: ter mais de 3 anos de experiência, com cadastro ativo no CNPJ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814BC3-824E-8B39-4061-77E8DD6212B3}"/>
              </a:ext>
            </a:extLst>
          </p:cNvPr>
          <p:cNvSpPr txBox="1"/>
          <p:nvPr/>
        </p:nvSpPr>
        <p:spPr>
          <a:xfrm>
            <a:off x="805126" y="1639750"/>
            <a:ext cx="195701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/>
              <a:t>Menos de 3 anos de Registro no CNPJ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5C4085-4B4E-C419-AACC-D3700297048F}"/>
              </a:ext>
            </a:extLst>
          </p:cNvPr>
          <p:cNvSpPr txBox="1"/>
          <p:nvPr/>
        </p:nvSpPr>
        <p:spPr>
          <a:xfrm>
            <a:off x="8849878" y="1793638"/>
            <a:ext cx="263252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/>
              <a:t>Menos de 3 anos constando CNPJ válido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B07984-3C97-0CFB-ADC6-42DA3AFE06D8}"/>
              </a:ext>
            </a:extLst>
          </p:cNvPr>
          <p:cNvSpPr txBox="1"/>
          <p:nvPr/>
        </p:nvSpPr>
        <p:spPr>
          <a:xfrm>
            <a:off x="805126" y="2809376"/>
            <a:ext cx="195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/>
              <a:t>10 entidades identificadas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246AB1-9E93-46F5-0165-C252E67DF92F}"/>
              </a:ext>
            </a:extLst>
          </p:cNvPr>
          <p:cNvSpPr txBox="1"/>
          <p:nvPr/>
        </p:nvSpPr>
        <p:spPr>
          <a:xfrm>
            <a:off x="9300418" y="2809376"/>
            <a:ext cx="195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/>
              <a:t>207 entidades identificadas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6632E4A8-661E-4C4B-7AC9-2011CF1FF68E}"/>
              </a:ext>
            </a:extLst>
          </p:cNvPr>
          <p:cNvSpPr/>
          <p:nvPr/>
        </p:nvSpPr>
        <p:spPr>
          <a:xfrm>
            <a:off x="7001298" y="1965019"/>
            <a:ext cx="1476000" cy="365125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AAB7B817-D7AE-9181-5BE0-529CCF80FE68}"/>
              </a:ext>
            </a:extLst>
          </p:cNvPr>
          <p:cNvSpPr/>
          <p:nvPr/>
        </p:nvSpPr>
        <p:spPr>
          <a:xfrm flipH="1">
            <a:off x="3173452" y="1965019"/>
            <a:ext cx="1476000" cy="365125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53C1BA6-BAF1-B592-A73E-61E93AD6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8" y="3906540"/>
            <a:ext cx="4914702" cy="2304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F188745F-FEAC-73F1-757D-723451D02249}"/>
              </a:ext>
            </a:extLst>
          </p:cNvPr>
          <p:cNvSpPr txBox="1"/>
          <p:nvPr/>
        </p:nvSpPr>
        <p:spPr>
          <a:xfrm>
            <a:off x="590620" y="3730688"/>
            <a:ext cx="2495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Termos de fomento 927352 e 925958 já foram notificados pela CGU e cancelados pelos órgãos concedentes antes de iniciada a execução</a:t>
            </a:r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9B4C92D-8DA7-B529-6103-9D94F4601567}"/>
              </a:ext>
            </a:extLst>
          </p:cNvPr>
          <p:cNvSpPr txBox="1"/>
          <p:nvPr/>
        </p:nvSpPr>
        <p:spPr>
          <a:xfrm>
            <a:off x="4237865" y="3916613"/>
            <a:ext cx="249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Poderia ser evitado por uma simples consulta ao </a:t>
            </a:r>
            <a:r>
              <a:rPr lang="pt-BR" err="1">
                <a:hlinkClick r:id="rId3"/>
              </a:rPr>
              <a:t>Redesim</a:t>
            </a:r>
            <a:r>
              <a:rPr lang="pt-BR">
                <a:hlinkClick r:id="rId3"/>
              </a:rPr>
              <a:t> - Consulta Pública CNPJ</a:t>
            </a:r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2FB2E29-1F78-577F-8566-C449B49A6434}"/>
              </a:ext>
            </a:extLst>
          </p:cNvPr>
          <p:cNvSpPr/>
          <p:nvPr/>
        </p:nvSpPr>
        <p:spPr>
          <a:xfrm>
            <a:off x="535912" y="1561351"/>
            <a:ext cx="2495443" cy="4542521"/>
          </a:xfrm>
          <a:prstGeom prst="roundRect">
            <a:avLst>
              <a:gd name="adj" fmla="val 7370"/>
            </a:avLst>
          </a:prstGeom>
          <a:noFill/>
          <a:ln w="28575">
            <a:solidFill>
              <a:srgbClr val="2D55A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3BACD50-2529-E3CD-1DBB-23FE0F46E0B6}"/>
              </a:ext>
            </a:extLst>
          </p:cNvPr>
          <p:cNvSpPr/>
          <p:nvPr/>
        </p:nvSpPr>
        <p:spPr>
          <a:xfrm>
            <a:off x="8761992" y="1629676"/>
            <a:ext cx="2839388" cy="1938993"/>
          </a:xfrm>
          <a:prstGeom prst="roundRect">
            <a:avLst>
              <a:gd name="adj" fmla="val 7370"/>
            </a:avLst>
          </a:prstGeom>
          <a:noFill/>
          <a:ln w="28575">
            <a:solidFill>
              <a:srgbClr val="2D55A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915E41C-FDD6-A842-6A62-801628C9B5D6}"/>
              </a:ext>
            </a:extLst>
          </p:cNvPr>
          <p:cNvSpPr/>
          <p:nvPr/>
        </p:nvSpPr>
        <p:spPr>
          <a:xfrm>
            <a:off x="10684134" y="5058553"/>
            <a:ext cx="1146601" cy="493948"/>
          </a:xfrm>
          <a:custGeom>
            <a:avLst/>
            <a:gdLst>
              <a:gd name="connsiteX0" fmla="*/ 0 w 1146601"/>
              <a:gd name="connsiteY0" fmla="*/ 246974 h 493948"/>
              <a:gd name="connsiteX1" fmla="*/ 573301 w 1146601"/>
              <a:gd name="connsiteY1" fmla="*/ 0 h 493948"/>
              <a:gd name="connsiteX2" fmla="*/ 1146602 w 1146601"/>
              <a:gd name="connsiteY2" fmla="*/ 246974 h 493948"/>
              <a:gd name="connsiteX3" fmla="*/ 573301 w 1146601"/>
              <a:gd name="connsiteY3" fmla="*/ 493948 h 493948"/>
              <a:gd name="connsiteX4" fmla="*/ 0 w 1146601"/>
              <a:gd name="connsiteY4" fmla="*/ 246974 h 49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601" h="493948" extrusionOk="0">
                <a:moveTo>
                  <a:pt x="0" y="246974"/>
                </a:moveTo>
                <a:cubicBezTo>
                  <a:pt x="7964" y="110896"/>
                  <a:pt x="198576" y="-2974"/>
                  <a:pt x="573301" y="0"/>
                </a:cubicBezTo>
                <a:cubicBezTo>
                  <a:pt x="888924" y="23758"/>
                  <a:pt x="1147850" y="101710"/>
                  <a:pt x="1146602" y="246974"/>
                </a:cubicBezTo>
                <a:cubicBezTo>
                  <a:pt x="1221200" y="358756"/>
                  <a:pt x="864356" y="522939"/>
                  <a:pt x="573301" y="493948"/>
                </a:cubicBezTo>
                <a:cubicBezTo>
                  <a:pt x="290853" y="501551"/>
                  <a:pt x="-13186" y="398572"/>
                  <a:pt x="0" y="24697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11592513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NPJ: Receita Federal atualiza normas e simplifica obrigações tributárias">
            <a:extLst>
              <a:ext uri="{FF2B5EF4-FFF2-40B4-BE49-F238E27FC236}">
                <a16:creationId xmlns:a16="http://schemas.microsoft.com/office/drawing/2014/main" id="{6F4A25FD-741A-55D3-864C-4708AD5D6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r="27444"/>
          <a:stretch/>
        </p:blipFill>
        <p:spPr bwMode="auto">
          <a:xfrm>
            <a:off x="5065095" y="5058553"/>
            <a:ext cx="915209" cy="10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4">
            <a:extLst>
              <a:ext uri="{FF2B5EF4-FFF2-40B4-BE49-F238E27FC236}">
                <a16:creationId xmlns:a16="http://schemas.microsoft.com/office/drawing/2014/main" id="{B8C16A89-1F71-A9D5-286E-A4ED24329DA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CE57D8-3C0D-D90C-FCE6-BBADA4014F8B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430EF503-CA22-2F78-FF67-50C7D38E2389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9E3C4E6F-8241-E95F-ED08-1E5BB3D622A4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19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33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10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23299"/>
            <a:ext cx="2743200" cy="365125"/>
          </a:xfrm>
        </p:spPr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2" name="object 64">
            <a:extLst>
              <a:ext uri="{FF2B5EF4-FFF2-40B4-BE49-F238E27FC236}">
                <a16:creationId xmlns:a16="http://schemas.microsoft.com/office/drawing/2014/main" id="{073241F7-2C5F-963E-0EB9-B2AC4FA71695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72C6D8A-3BDF-AD32-3B8B-4D4F790FC02F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9E1E3915-7F3C-645F-EDE2-14576A7EC8F5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41F14B9-47D0-0A0C-DCC0-21871E439626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 – Fatos identificados no MTE</a:t>
            </a:r>
            <a:endParaRPr lang="pt-BR" sz="20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F471028-C743-C2D5-876E-91FED5E1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2" y="988708"/>
            <a:ext cx="11691308" cy="53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5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34</a:t>
            </a:fld>
            <a:endParaRPr lang="de-DE"/>
          </a:p>
        </p:txBody>
      </p:sp>
      <p:sp>
        <p:nvSpPr>
          <p:cNvPr id="19" name="object 64">
            <a:extLst>
              <a:ext uri="{FF2B5EF4-FFF2-40B4-BE49-F238E27FC236}">
                <a16:creationId xmlns:a16="http://schemas.microsoft.com/office/drawing/2014/main" id="{DD456568-A61C-4E5E-7DF2-17CA9B7B9C6E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10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23299"/>
            <a:ext cx="2743200" cy="365125"/>
          </a:xfrm>
        </p:spPr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2" name="object 64">
            <a:extLst>
              <a:ext uri="{FF2B5EF4-FFF2-40B4-BE49-F238E27FC236}">
                <a16:creationId xmlns:a16="http://schemas.microsoft.com/office/drawing/2014/main" id="{073241F7-2C5F-963E-0EB9-B2AC4FA71695}"/>
              </a:ext>
            </a:extLst>
          </p:cNvPr>
          <p:cNvSpPr txBox="1">
            <a:spLocks noGrp="1"/>
          </p:cNvSpPr>
          <p:nvPr/>
        </p:nvSpPr>
        <p:spPr>
          <a:xfrm>
            <a:off x="597498" y="499808"/>
            <a:ext cx="24885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200" cap="small" spc="-5">
                <a:latin typeface="Arial MT"/>
                <a:cs typeface="Arial MT"/>
              </a:rPr>
              <a:t>Achado nº 1</a:t>
            </a:r>
            <a:endParaRPr sz="2200" cap="small">
              <a:latin typeface="Arial MT"/>
              <a:cs typeface="Arial M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72C6D8A-3BDF-AD32-3B8B-4D4F790FC02F}"/>
              </a:ext>
            </a:extLst>
          </p:cNvPr>
          <p:cNvSpPr/>
          <p:nvPr/>
        </p:nvSpPr>
        <p:spPr>
          <a:xfrm>
            <a:off x="-12738" y="278042"/>
            <a:ext cx="6255657" cy="7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9E1E3915-7F3C-645F-EDE2-14576A7EC8F5}"/>
              </a:ext>
            </a:extLst>
          </p:cNvPr>
          <p:cNvSpPr txBox="1">
            <a:spLocks/>
          </p:cNvSpPr>
          <p:nvPr/>
        </p:nvSpPr>
        <p:spPr>
          <a:xfrm>
            <a:off x="335593" y="268277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Trabalhos realizados pela CGU</a:t>
            </a:r>
            <a:endParaRPr lang="pt-BR" sz="4800" dirty="0">
              <a:latin typeface="+mn-lt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41F14B9-47D0-0A0C-DCC0-21871E439626}"/>
              </a:ext>
            </a:extLst>
          </p:cNvPr>
          <p:cNvSpPr txBox="1">
            <a:spLocks/>
          </p:cNvSpPr>
          <p:nvPr/>
        </p:nvSpPr>
        <p:spPr>
          <a:xfrm>
            <a:off x="335592" y="629022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+mn-lt"/>
              </a:rPr>
              <a:t>Relatório de Avaliação nº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1073328 – Fatos identificados no MTE</a:t>
            </a:r>
            <a:endParaRPr lang="pt-BR" sz="2000" dirty="0">
              <a:latin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F2E1EFD-7E26-B72A-AA25-70605329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2" y="2246429"/>
            <a:ext cx="11691308" cy="17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06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8FDC34-489F-F425-A94A-B1F1573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35</a:t>
            </a:fld>
            <a:endParaRPr lang="de-DE"/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537BD4D-D623-36CC-3098-885E776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Auditoria nº 1073328</a:t>
            </a:r>
          </a:p>
        </p:txBody>
      </p:sp>
      <p:sp>
        <p:nvSpPr>
          <p:cNvPr id="32" name="Espaço Reservado para Data 31">
            <a:extLst>
              <a:ext uri="{FF2B5EF4-FFF2-40B4-BE49-F238E27FC236}">
                <a16:creationId xmlns:a16="http://schemas.microsoft.com/office/drawing/2014/main" id="{C3099D70-AFAD-0B78-88E9-BFD7F4B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23299"/>
            <a:ext cx="2743200" cy="365125"/>
          </a:xfrm>
        </p:spPr>
        <p:txBody>
          <a:bodyPr/>
          <a:lstStyle/>
          <a:p>
            <a:r>
              <a:rPr lang="pt-BR"/>
              <a:t>Controladoria-Geral da União</a:t>
            </a:r>
            <a:endParaRPr lang="de-DE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E0930DF-095A-6990-3173-A4CAB2490521}"/>
              </a:ext>
            </a:extLst>
          </p:cNvPr>
          <p:cNvSpPr/>
          <p:nvPr/>
        </p:nvSpPr>
        <p:spPr>
          <a:xfrm>
            <a:off x="0" y="297455"/>
            <a:ext cx="5100810" cy="73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64">
            <a:extLst>
              <a:ext uri="{FF2B5EF4-FFF2-40B4-BE49-F238E27FC236}">
                <a16:creationId xmlns:a16="http://schemas.microsoft.com/office/drawing/2014/main" id="{80126128-6AD4-9209-5BAC-2709CD1A8AB0}"/>
              </a:ext>
            </a:extLst>
          </p:cNvPr>
          <p:cNvSpPr txBox="1">
            <a:spLocks noGrp="1"/>
          </p:cNvSpPr>
          <p:nvPr/>
        </p:nvSpPr>
        <p:spPr>
          <a:xfrm>
            <a:off x="3864627" y="2699133"/>
            <a:ext cx="446274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7200" cap="small" spc="-5">
                <a:solidFill>
                  <a:srgbClr val="172C51"/>
                </a:solidFill>
                <a:latin typeface="Aptos ExtraBold" panose="020F0502020204030204" pitchFamily="34" charset="0"/>
                <a:cs typeface="Arial MT"/>
              </a:rPr>
              <a:t>Obrigado</a:t>
            </a:r>
            <a:endParaRPr sz="7200" cap="small">
              <a:solidFill>
                <a:srgbClr val="172C51"/>
              </a:solidFill>
              <a:latin typeface="Aptos ExtraBold" panose="020F050202020403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29125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4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Transferências em Números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7319DF6-E6C4-A1F1-0B2E-1CDF39DDE000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2014 a 2024</a:t>
            </a:r>
            <a:endParaRPr lang="pt-BR" sz="2000" dirty="0">
              <a:latin typeface="+mn-l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3E2C07F-D9A7-2458-0925-65FF3C9E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2" y="1395933"/>
            <a:ext cx="10396397" cy="50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5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Transferências em Números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7319DF6-E6C4-A1F1-0B2E-1CDF39DDE000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2014 a 2024</a:t>
            </a:r>
            <a:endParaRPr lang="pt-BR" sz="20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8ED425-2EA1-E97A-8B7B-DEA149BBA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4" y="1540962"/>
            <a:ext cx="11146875" cy="46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6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Transferências em Números - MTE</a:t>
            </a:r>
            <a:endParaRPr lang="pt-BR" sz="48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0FD7CD-B7DC-A8A1-F839-DBD42A64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56" y="1379186"/>
            <a:ext cx="10567759" cy="4603668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1EA5CF6C-A1FF-199B-88E0-7F2EED47EFEF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2014 a 2024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08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7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Transferências em Números - MTE</a:t>
            </a:r>
            <a:endParaRPr lang="pt-BR" sz="480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18430F8-1D5B-9CEB-A906-121B9CEE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3" y="1829662"/>
            <a:ext cx="5827537" cy="36299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1055C7-920A-D5DA-D30D-BF60FE6F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88" y="1829662"/>
            <a:ext cx="5535318" cy="3543775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EAF52177-E855-B78F-328C-A3696E545CE9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2014 a 2024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69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8</a:t>
            </a:fld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Marco Regulatório das 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OSCs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 (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MROSC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) 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Histórico</a:t>
            </a:r>
            <a:endParaRPr lang="pt-BR" sz="2000" dirty="0">
              <a:latin typeface="+mn-lt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78E3A19-9F3B-6C3C-EF88-1E35F8A60915}"/>
              </a:ext>
            </a:extLst>
          </p:cNvPr>
          <p:cNvCxnSpPr>
            <a:cxnSpLocks/>
          </p:cNvCxnSpPr>
          <p:nvPr/>
        </p:nvCxnSpPr>
        <p:spPr>
          <a:xfrm>
            <a:off x="860322" y="5701073"/>
            <a:ext cx="104713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62D295-98D8-CE4C-0482-B0A97D5C9E68}"/>
              </a:ext>
            </a:extLst>
          </p:cNvPr>
          <p:cNvSpPr txBox="1"/>
          <p:nvPr/>
        </p:nvSpPr>
        <p:spPr>
          <a:xfrm>
            <a:off x="648929" y="58943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2014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56790F-0233-EA79-AB5F-71219C2077D7}"/>
              </a:ext>
            </a:extLst>
          </p:cNvPr>
          <p:cNvSpPr txBox="1"/>
          <p:nvPr/>
        </p:nvSpPr>
        <p:spPr>
          <a:xfrm>
            <a:off x="2482645" y="58943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2015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38342B-70A4-AAF5-275A-23B81AD7D4D8}"/>
              </a:ext>
            </a:extLst>
          </p:cNvPr>
          <p:cNvSpPr txBox="1"/>
          <p:nvPr/>
        </p:nvSpPr>
        <p:spPr>
          <a:xfrm>
            <a:off x="4316361" y="58943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2016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3034BB-E7B8-9653-CC99-8651E3E88655}"/>
              </a:ext>
            </a:extLst>
          </p:cNvPr>
          <p:cNvSpPr txBox="1"/>
          <p:nvPr/>
        </p:nvSpPr>
        <p:spPr>
          <a:xfrm>
            <a:off x="9224002" y="58943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2023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3D15ED7-4F31-B804-8359-5B1F8B855C42}"/>
              </a:ext>
            </a:extLst>
          </p:cNvPr>
          <p:cNvCxnSpPr>
            <a:cxnSpLocks/>
          </p:cNvCxnSpPr>
          <p:nvPr/>
        </p:nvCxnSpPr>
        <p:spPr>
          <a:xfrm rot="16200000">
            <a:off x="850495" y="5705997"/>
            <a:ext cx="2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0B18CC6-9C9E-84BC-311E-626F98436A58}"/>
              </a:ext>
            </a:extLst>
          </p:cNvPr>
          <p:cNvCxnSpPr>
            <a:cxnSpLocks/>
          </p:cNvCxnSpPr>
          <p:nvPr/>
        </p:nvCxnSpPr>
        <p:spPr>
          <a:xfrm rot="16200000">
            <a:off x="4524380" y="5705997"/>
            <a:ext cx="2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FC76007-7AB9-E5C9-155D-6244FB2902DE}"/>
              </a:ext>
            </a:extLst>
          </p:cNvPr>
          <p:cNvCxnSpPr>
            <a:cxnSpLocks/>
          </p:cNvCxnSpPr>
          <p:nvPr/>
        </p:nvCxnSpPr>
        <p:spPr>
          <a:xfrm rot="16200000">
            <a:off x="2663219" y="5705997"/>
            <a:ext cx="2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45B13A3-971D-2FEF-10E7-7C5A99FFDAAE}"/>
              </a:ext>
            </a:extLst>
          </p:cNvPr>
          <p:cNvCxnSpPr>
            <a:cxnSpLocks/>
          </p:cNvCxnSpPr>
          <p:nvPr/>
        </p:nvCxnSpPr>
        <p:spPr>
          <a:xfrm rot="16200000">
            <a:off x="9432022" y="5705997"/>
            <a:ext cx="2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092014-3218-08E7-DEB0-BC93CE148BDB}"/>
              </a:ext>
            </a:extLst>
          </p:cNvPr>
          <p:cNvSpPr txBox="1"/>
          <p:nvPr/>
        </p:nvSpPr>
        <p:spPr>
          <a:xfrm>
            <a:off x="10765261" y="58943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2024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CAE1A5B7-2949-21C5-89C1-4DC39EA35930}"/>
              </a:ext>
            </a:extLst>
          </p:cNvPr>
          <p:cNvCxnSpPr>
            <a:cxnSpLocks/>
          </p:cNvCxnSpPr>
          <p:nvPr/>
        </p:nvCxnSpPr>
        <p:spPr>
          <a:xfrm rot="16200000">
            <a:off x="10973280" y="5705997"/>
            <a:ext cx="2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35B871-4EB7-6EEB-EBE1-12C7F560C7CE}"/>
              </a:ext>
            </a:extLst>
          </p:cNvPr>
          <p:cNvSpPr txBox="1"/>
          <p:nvPr/>
        </p:nvSpPr>
        <p:spPr>
          <a:xfrm>
            <a:off x="0" y="4554784"/>
            <a:ext cx="1986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Lei nº 13.019/2014 (</a:t>
            </a:r>
            <a:r>
              <a:rPr lang="pt-BR" sz="2000" b="1" dirty="0" err="1"/>
              <a:t>MROSC</a:t>
            </a:r>
            <a:r>
              <a:rPr lang="pt-BR" sz="2000" b="1" dirty="0"/>
              <a:t>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983707-11D6-4861-AB24-0E3738C57C89}"/>
              </a:ext>
            </a:extLst>
          </p:cNvPr>
          <p:cNvSpPr txBox="1"/>
          <p:nvPr/>
        </p:nvSpPr>
        <p:spPr>
          <a:xfrm>
            <a:off x="1813872" y="4862561"/>
            <a:ext cx="198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Lei nº 13.204/2015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446F25B-31FC-6D88-C3FA-373FFB2BD4C3}"/>
              </a:ext>
            </a:extLst>
          </p:cNvPr>
          <p:cNvSpPr txBox="1"/>
          <p:nvPr/>
        </p:nvSpPr>
        <p:spPr>
          <a:xfrm>
            <a:off x="3675033" y="4862561"/>
            <a:ext cx="198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Decreto nº 8.726/2016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75C6D-984F-B957-AB5C-ACE62AE6F541}"/>
              </a:ext>
            </a:extLst>
          </p:cNvPr>
          <p:cNvSpPr txBox="1"/>
          <p:nvPr/>
        </p:nvSpPr>
        <p:spPr>
          <a:xfrm>
            <a:off x="8582674" y="4862561"/>
            <a:ext cx="198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Decreto nº 11.661/2023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67C7BB8-C582-53FF-1625-3268E20E10E3}"/>
              </a:ext>
            </a:extLst>
          </p:cNvPr>
          <p:cNvSpPr txBox="1"/>
          <p:nvPr/>
        </p:nvSpPr>
        <p:spPr>
          <a:xfrm>
            <a:off x="10123933" y="4862561"/>
            <a:ext cx="198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Decreto nº 11.948/2024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D5C8E6-DBB4-043A-02EE-0A7F5B57135F}"/>
              </a:ext>
            </a:extLst>
          </p:cNvPr>
          <p:cNvSpPr txBox="1"/>
          <p:nvPr/>
        </p:nvSpPr>
        <p:spPr>
          <a:xfrm>
            <a:off x="7894126" y="5894390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...</a:t>
            </a:r>
          </a:p>
        </p:txBody>
      </p:sp>
      <p:sp>
        <p:nvSpPr>
          <p:cNvPr id="28" name="Balão de Fala: Retângulo 27">
            <a:extLst>
              <a:ext uri="{FF2B5EF4-FFF2-40B4-BE49-F238E27FC236}">
                <a16:creationId xmlns:a16="http://schemas.microsoft.com/office/drawing/2014/main" id="{A8C08109-73FB-29E0-932B-C0D4C1CD5C5F}"/>
              </a:ext>
            </a:extLst>
          </p:cNvPr>
          <p:cNvSpPr/>
          <p:nvPr/>
        </p:nvSpPr>
        <p:spPr>
          <a:xfrm>
            <a:off x="335592" y="1377537"/>
            <a:ext cx="4332788" cy="2916000"/>
          </a:xfrm>
          <a:prstGeom prst="wedgeRectCallout">
            <a:avLst>
              <a:gd name="adj1" fmla="val 6524"/>
              <a:gd name="adj2" fmla="val 670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900" dirty="0"/>
              <a:t>Flexibilizou diversos dispositivos da lei, tais como: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simplificação do plano de trabalho,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ampliação das dispensas para chamamento público,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regulamento de compras e contratações deixa de ser obrigatório,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deixa de exigir que fornecedores permitam fiscalização de seus documentos e registros contábeis.</a:t>
            </a:r>
          </a:p>
        </p:txBody>
      </p:sp>
      <p:sp>
        <p:nvSpPr>
          <p:cNvPr id="29" name="Balão de Fala: Retângulo 28">
            <a:extLst>
              <a:ext uri="{FF2B5EF4-FFF2-40B4-BE49-F238E27FC236}">
                <a16:creationId xmlns:a16="http://schemas.microsoft.com/office/drawing/2014/main" id="{01C7F6D0-5EA6-8E48-C5A3-F377BA98DDBA}"/>
              </a:ext>
            </a:extLst>
          </p:cNvPr>
          <p:cNvSpPr/>
          <p:nvPr/>
        </p:nvSpPr>
        <p:spPr>
          <a:xfrm>
            <a:off x="4715997" y="1372214"/>
            <a:ext cx="1701278" cy="2916000"/>
          </a:xfrm>
          <a:prstGeom prst="wedgeRectCallout">
            <a:avLst>
              <a:gd name="adj1" fmla="val -45868"/>
              <a:gd name="adj2" fmla="val 675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900" dirty="0"/>
              <a:t>Regulamentou o MROSC em âmbito federal e cria o </a:t>
            </a:r>
            <a:r>
              <a:rPr lang="pt-BR" sz="1900" dirty="0" err="1"/>
              <a:t>Confoco</a:t>
            </a:r>
            <a:r>
              <a:rPr lang="pt-BR" sz="1900" dirty="0"/>
              <a:t>. </a:t>
            </a:r>
          </a:p>
        </p:txBody>
      </p:sp>
      <p:sp>
        <p:nvSpPr>
          <p:cNvPr id="30" name="Balão de Fala: Retângulo 29">
            <a:extLst>
              <a:ext uri="{FF2B5EF4-FFF2-40B4-BE49-F238E27FC236}">
                <a16:creationId xmlns:a16="http://schemas.microsoft.com/office/drawing/2014/main" id="{6F3C9FFB-5D28-B3AE-9345-7323EF018FBD}"/>
              </a:ext>
            </a:extLst>
          </p:cNvPr>
          <p:cNvSpPr/>
          <p:nvPr/>
        </p:nvSpPr>
        <p:spPr>
          <a:xfrm>
            <a:off x="6481446" y="1381523"/>
            <a:ext cx="1210981" cy="2916000"/>
          </a:xfrm>
          <a:prstGeom prst="wedgeRectCallout">
            <a:avLst>
              <a:gd name="adj1" fmla="val 58348"/>
              <a:gd name="adj2" fmla="val 599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900" dirty="0"/>
              <a:t>Institui o </a:t>
            </a:r>
            <a:r>
              <a:rPr lang="pt-BR" sz="1900" dirty="0" err="1"/>
              <a:t>Confoco</a:t>
            </a:r>
            <a:r>
              <a:rPr lang="pt-BR" sz="1900" dirty="0"/>
              <a:t> </a:t>
            </a:r>
          </a:p>
        </p:txBody>
      </p:sp>
      <p:sp>
        <p:nvSpPr>
          <p:cNvPr id="31" name="Balão de Fala: Retângulo 30">
            <a:extLst>
              <a:ext uri="{FF2B5EF4-FFF2-40B4-BE49-F238E27FC236}">
                <a16:creationId xmlns:a16="http://schemas.microsoft.com/office/drawing/2014/main" id="{0C0FD28A-E37B-D2DB-79CC-51001F399062}"/>
              </a:ext>
            </a:extLst>
          </p:cNvPr>
          <p:cNvSpPr/>
          <p:nvPr/>
        </p:nvSpPr>
        <p:spPr>
          <a:xfrm>
            <a:off x="7756598" y="1374552"/>
            <a:ext cx="4099812" cy="2916000"/>
          </a:xfrm>
          <a:prstGeom prst="wedgeRectCallout">
            <a:avLst>
              <a:gd name="adj1" fmla="val 23882"/>
              <a:gd name="adj2" fmla="val 692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Menor valor de parceria para exigir contrapartida de 600 mil para 1M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Período máximo de vigência das parcerias: de 5 para 10 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Bens remanescentes: em regra são da 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Aditivo máximo: de 30% para 50% do valor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Relatório Financeiro extraído do Transferegov.br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EEE76A2-E8A3-29AB-E6CC-8FF21C078810}"/>
              </a:ext>
            </a:extLst>
          </p:cNvPr>
          <p:cNvSpPr txBox="1"/>
          <p:nvPr/>
        </p:nvSpPr>
        <p:spPr>
          <a:xfrm>
            <a:off x="6195959" y="588713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2017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8F273DF-1346-8FA4-6186-36E702B138D1}"/>
              </a:ext>
            </a:extLst>
          </p:cNvPr>
          <p:cNvCxnSpPr>
            <a:cxnSpLocks/>
          </p:cNvCxnSpPr>
          <p:nvPr/>
        </p:nvCxnSpPr>
        <p:spPr>
          <a:xfrm rot="16200000">
            <a:off x="6403978" y="5698740"/>
            <a:ext cx="2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34C1777-B15F-4B6F-06A7-9E71423AFFCC}"/>
              </a:ext>
            </a:extLst>
          </p:cNvPr>
          <p:cNvSpPr txBox="1"/>
          <p:nvPr/>
        </p:nvSpPr>
        <p:spPr>
          <a:xfrm>
            <a:off x="3550474" y="6162026"/>
            <a:ext cx="225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Entra em vigor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3721445-A56D-8B30-0EA4-9DB39D7D4798}"/>
              </a:ext>
            </a:extLst>
          </p:cNvPr>
          <p:cNvSpPr txBox="1"/>
          <p:nvPr/>
        </p:nvSpPr>
        <p:spPr>
          <a:xfrm>
            <a:off x="5432583" y="6162026"/>
            <a:ext cx="225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Entra em vigor nos municípios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32997C7-4F36-E547-126A-ADCABFB3AADF}"/>
              </a:ext>
            </a:extLst>
          </p:cNvPr>
          <p:cNvCxnSpPr>
            <a:cxnSpLocks/>
          </p:cNvCxnSpPr>
          <p:nvPr/>
        </p:nvCxnSpPr>
        <p:spPr>
          <a:xfrm>
            <a:off x="7202985" y="4297523"/>
            <a:ext cx="1569540" cy="7650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0EA5D2B-E095-527A-4D9A-085D1B7057C1}"/>
              </a:ext>
            </a:extLst>
          </p:cNvPr>
          <p:cNvCxnSpPr>
            <a:cxnSpLocks/>
          </p:cNvCxnSpPr>
          <p:nvPr/>
        </p:nvCxnSpPr>
        <p:spPr>
          <a:xfrm>
            <a:off x="7476942" y="4297523"/>
            <a:ext cx="1281443" cy="7650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iângulo isósceles 36">
            <a:extLst>
              <a:ext uri="{FF2B5EF4-FFF2-40B4-BE49-F238E27FC236}">
                <a16:creationId xmlns:a16="http://schemas.microsoft.com/office/drawing/2014/main" id="{2C309E6A-A521-6E6F-FC93-82270C13F107}"/>
              </a:ext>
            </a:extLst>
          </p:cNvPr>
          <p:cNvSpPr/>
          <p:nvPr/>
        </p:nvSpPr>
        <p:spPr>
          <a:xfrm rot="1546544">
            <a:off x="7147181" y="4354189"/>
            <a:ext cx="1045183" cy="162000"/>
          </a:xfrm>
          <a:prstGeom prst="triangle">
            <a:avLst>
              <a:gd name="adj" fmla="val 18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9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45D5290-BF86-7B9C-578E-4D3A1CC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9</a:t>
            </a:fld>
            <a:endParaRPr lang="de-DE" b="1" dirty="0">
              <a:solidFill>
                <a:srgbClr val="2D55A3"/>
              </a:solidFill>
            </a:endParaRPr>
          </a:p>
        </p:txBody>
      </p:sp>
      <p:sp>
        <p:nvSpPr>
          <p:cNvPr id="8" name="Espaço Reservado para Data 31">
            <a:extLst>
              <a:ext uri="{FF2B5EF4-FFF2-40B4-BE49-F238E27FC236}">
                <a16:creationId xmlns:a16="http://schemas.microsoft.com/office/drawing/2014/main" id="{D8342EFE-B28F-B7E1-BD60-AF43455C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356350"/>
            <a:ext cx="2743200" cy="365125"/>
          </a:xfrm>
        </p:spPr>
        <p:txBody>
          <a:bodyPr/>
          <a:lstStyle/>
          <a:p>
            <a:r>
              <a:rPr lang="pt-BR" b="1">
                <a:solidFill>
                  <a:srgbClr val="2D55A3"/>
                </a:solidFill>
              </a:rPr>
              <a:t>Controladoria-Geral da União</a:t>
            </a:r>
            <a:endParaRPr lang="de-DE" b="1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45AB47E-9B2E-93C7-3B37-ED00C146A0C6}"/>
              </a:ext>
            </a:extLst>
          </p:cNvPr>
          <p:cNvSpPr txBox="1">
            <a:spLocks/>
          </p:cNvSpPr>
          <p:nvPr/>
        </p:nvSpPr>
        <p:spPr>
          <a:xfrm>
            <a:off x="335593" y="456966"/>
            <a:ext cx="10567759" cy="463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Marco Regulatório das 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OSCs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 (</a:t>
            </a:r>
            <a:r>
              <a:rPr lang="pt-BR" sz="4800" b="1" dirty="0" err="1">
                <a:ln w="6350">
                  <a:noFill/>
                </a:ln>
                <a:latin typeface="CG Omega" pitchFamily="34" charset="0"/>
              </a:rPr>
              <a:t>MROSC</a:t>
            </a:r>
            <a:r>
              <a:rPr lang="pt-BR" sz="4800" b="1" dirty="0">
                <a:ln w="6350">
                  <a:noFill/>
                </a:ln>
                <a:latin typeface="CG Omega" pitchFamily="34" charset="0"/>
              </a:rPr>
              <a:t>) </a:t>
            </a:r>
            <a:endParaRPr lang="pt-BR" sz="4800" dirty="0">
              <a:latin typeface="+mn-lt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27E35D2-B67F-01D4-C5F2-5672A87F2115}"/>
              </a:ext>
            </a:extLst>
          </p:cNvPr>
          <p:cNvSpPr txBox="1">
            <a:spLocks/>
          </p:cNvSpPr>
          <p:nvPr/>
        </p:nvSpPr>
        <p:spPr>
          <a:xfrm>
            <a:off x="335592" y="817711"/>
            <a:ext cx="10567759" cy="463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n w="6350">
                  <a:noFill/>
                </a:ln>
                <a:latin typeface="CG Omega" pitchFamily="34" charset="0"/>
              </a:rPr>
              <a:t>Organização da Sociedade Civil</a:t>
            </a:r>
            <a:endParaRPr lang="pt-BR" sz="2000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37353D-7905-8CCC-B9A2-C616023CA590}"/>
              </a:ext>
            </a:extLst>
          </p:cNvPr>
          <p:cNvSpPr txBox="1"/>
          <p:nvPr/>
        </p:nvSpPr>
        <p:spPr>
          <a:xfrm>
            <a:off x="393937" y="1443320"/>
            <a:ext cx="11404125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 geral usados para tratar conjuntos similares de organizações, os termos organizações não governamentais (ONGs) e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OSCs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definem entidades enquadradas simultaneamente em cinco critérios: </a:t>
            </a:r>
          </a:p>
          <a:p>
            <a:pPr marL="400050" indent="-400050" algn="just">
              <a:spcAft>
                <a:spcPts val="600"/>
              </a:spcAft>
              <a:buAutoNum type="romanLcParenR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são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privadas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não estão vinculadas jurídica ou legalmente ao Estado; </a:t>
            </a:r>
          </a:p>
          <a:p>
            <a:pPr marL="400050" indent="-400050" algn="just">
              <a:spcAft>
                <a:spcPts val="600"/>
              </a:spcAft>
              <a:buAutoNum type="romanLcParenR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apresentam finalidades lucrativas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400050" indent="-400050" algn="just">
              <a:spcAft>
                <a:spcPts val="600"/>
              </a:spcAft>
              <a:buAutoNum type="romanLcParenR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são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legalmente constituídas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têm personalidade jurídica e inscrição no Cadastro Nacional da Pessoa Jurídica (CNPJ); </a:t>
            </a:r>
          </a:p>
          <a:p>
            <a:pPr marL="400050" indent="-400050" algn="just">
              <a:spcAft>
                <a:spcPts val="600"/>
              </a:spcAft>
              <a:buAutoNum type="romanLcParenR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são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autoadministradas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gerenciam suas atividades de maneira autônoma; e </a:t>
            </a:r>
          </a:p>
          <a:p>
            <a:pPr marL="400050" indent="-400050" algn="just">
              <a:spcAft>
                <a:spcPts val="600"/>
              </a:spcAft>
              <a:buAutoNum type="romanLcParenR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são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constituídas voluntariamente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400050" indent="-400050" algn="just">
              <a:spcAft>
                <a:spcPts val="600"/>
              </a:spcAft>
              <a:buAutoNum type="romanLcParenR"/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adoção do termo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OSCs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além de ser mais adequada do ponto de vista técnico-legal – considerando que o termo ONG não constitui figura jurídica de fato –, também teria como objetivo desvincular a atuação das organizações da ação governamental, como contraponto ou reforço, e explicitar que essas entidades seriam resultado da organização voluntária de indivíduos voltados para a promoção e defesa de direitos. [Ipea, 2019]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28815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72014-7836-4b73-8639-3bf39feb55bb">
      <Terms xmlns="http://schemas.microsoft.com/office/infopath/2007/PartnerControls"/>
    </lcf76f155ced4ddcb4097134ff3c332f>
    <TaxCatchAll xmlns="67d0ff93-9992-4754-ba7a-dbbf76807a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8" ma:contentTypeDescription="Crie um novo documento." ma:contentTypeScope="" ma:versionID="338f17f60f974d8b79eac89e882ba885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967fb8fa142c9446b99965d36bd3ddc3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6fe531-91df-4e4a-b835-489e6694428e}" ma:internalName="TaxCatchAll" ma:showField="CatchAllData" ma:web="67d0ff93-9992-4754-ba7a-dbbf76807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9E54C-A53A-412A-AE0C-91023B7B80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FD7D3-F5E9-4DE0-A318-FE0E7796EE15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67d0ff93-9992-4754-ba7a-dbbf76807a01"/>
    <ds:schemaRef ds:uri="http://schemas.openxmlformats.org/package/2006/metadata/core-properties"/>
    <ds:schemaRef ds:uri="93d72014-7836-4b73-8639-3bf39feb55bb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B178F8-93BF-48BB-8FE7-EADF49B62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7672</TotalTime>
  <Words>2952</Words>
  <Application>Microsoft Office PowerPoint</Application>
  <PresentationFormat>Widescreen</PresentationFormat>
  <Paragraphs>620</Paragraphs>
  <Slides>35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Aptos ExtraBold</vt:lpstr>
      <vt:lpstr>Aptos Narrow</vt:lpstr>
      <vt:lpstr>Arial</vt:lpstr>
      <vt:lpstr>Arial MT</vt:lpstr>
      <vt:lpstr>Calibri</vt:lpstr>
      <vt:lpstr>Calibri Light</vt:lpstr>
      <vt:lpstr>CG Omega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Carlos Rocha de Borba</dc:creator>
  <cp:lastModifiedBy>Joao Carlos Rocha de Borba</cp:lastModifiedBy>
  <cp:revision>3</cp:revision>
  <dcterms:created xsi:type="dcterms:W3CDTF">2023-08-07T19:17:30Z</dcterms:created>
  <dcterms:modified xsi:type="dcterms:W3CDTF">2024-04-11T15:30:08Z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  <property fmtid="{D5CDD505-2E9C-101B-9397-08002B2CF9AE}" pid="3" name="MediaServiceImageTags">
    <vt:lpwstr/>
  </property>
</Properties>
</file>