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9" r:id="rId4"/>
    <p:sldId id="262" r:id="rId5"/>
    <p:sldId id="257" r:id="rId6"/>
    <p:sldId id="263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aula.montagner\Downloads\Tabela%204097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Tabela!$C$5</c:f>
              <c:strCache>
                <c:ptCount val="1"/>
                <c:pt idx="0">
                  <c:v>Trabalhador doméstico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85-4EC1-AF7E-5B50886C9D2D}"/>
                </c:ext>
              </c:extLst>
            </c:dLbl>
            <c:dLbl>
              <c:idx val="3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85-4EC1-AF7E-5B50886C9D2D}"/>
                </c:ext>
              </c:extLst>
            </c:dLbl>
            <c:dLbl>
              <c:idx val="5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85-4EC1-AF7E-5B50886C9D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Tabela!$A$6:$A$61</c:f>
              <c:strCache>
                <c:ptCount val="56"/>
                <c:pt idx="0">
                  <c:v>1º T.2012</c:v>
                </c:pt>
                <c:pt idx="1">
                  <c:v>2º T.2012</c:v>
                </c:pt>
                <c:pt idx="2">
                  <c:v>3º T.2012</c:v>
                </c:pt>
                <c:pt idx="3">
                  <c:v>4º T.2012</c:v>
                </c:pt>
                <c:pt idx="4">
                  <c:v>1º T.2013</c:v>
                </c:pt>
                <c:pt idx="5">
                  <c:v>2º T.2013</c:v>
                </c:pt>
                <c:pt idx="6">
                  <c:v>3º T.2013</c:v>
                </c:pt>
                <c:pt idx="7">
                  <c:v>4º T.2013</c:v>
                </c:pt>
                <c:pt idx="8">
                  <c:v>1º T.2014</c:v>
                </c:pt>
                <c:pt idx="9">
                  <c:v>2º T.2014</c:v>
                </c:pt>
                <c:pt idx="10">
                  <c:v>3º T.2014</c:v>
                </c:pt>
                <c:pt idx="11">
                  <c:v>4º T.2014</c:v>
                </c:pt>
                <c:pt idx="12">
                  <c:v>1º T.2015</c:v>
                </c:pt>
                <c:pt idx="13">
                  <c:v>2º T.2015</c:v>
                </c:pt>
                <c:pt idx="14">
                  <c:v>3º T.2015</c:v>
                </c:pt>
                <c:pt idx="15">
                  <c:v>4º T.2015</c:v>
                </c:pt>
                <c:pt idx="16">
                  <c:v>1º T.2016</c:v>
                </c:pt>
                <c:pt idx="17">
                  <c:v>2º T.2016</c:v>
                </c:pt>
                <c:pt idx="18">
                  <c:v>3º T.2016</c:v>
                </c:pt>
                <c:pt idx="19">
                  <c:v>4º T.2016</c:v>
                </c:pt>
                <c:pt idx="20">
                  <c:v>1º T.2017</c:v>
                </c:pt>
                <c:pt idx="21">
                  <c:v>2º T.2017</c:v>
                </c:pt>
                <c:pt idx="22">
                  <c:v>3º T.2017</c:v>
                </c:pt>
                <c:pt idx="23">
                  <c:v>4º T.2017</c:v>
                </c:pt>
                <c:pt idx="24">
                  <c:v>1º T.2018</c:v>
                </c:pt>
                <c:pt idx="25">
                  <c:v>2º T.2018</c:v>
                </c:pt>
                <c:pt idx="26">
                  <c:v>3º T.2018</c:v>
                </c:pt>
                <c:pt idx="27">
                  <c:v>4º T.2018</c:v>
                </c:pt>
                <c:pt idx="28">
                  <c:v>1º T.2019</c:v>
                </c:pt>
                <c:pt idx="29">
                  <c:v>2º T.2019</c:v>
                </c:pt>
                <c:pt idx="30">
                  <c:v>3º T.2019</c:v>
                </c:pt>
                <c:pt idx="31">
                  <c:v>4º T.2019</c:v>
                </c:pt>
                <c:pt idx="32">
                  <c:v>1º T.2020</c:v>
                </c:pt>
                <c:pt idx="33">
                  <c:v>2º T.2020</c:v>
                </c:pt>
                <c:pt idx="34">
                  <c:v>3º T.2020</c:v>
                </c:pt>
                <c:pt idx="35">
                  <c:v>4º T.2020</c:v>
                </c:pt>
                <c:pt idx="36">
                  <c:v>1º T.2021</c:v>
                </c:pt>
                <c:pt idx="37">
                  <c:v>2º T.2021</c:v>
                </c:pt>
                <c:pt idx="38">
                  <c:v>3º T.2021</c:v>
                </c:pt>
                <c:pt idx="39">
                  <c:v>4º T.2021</c:v>
                </c:pt>
                <c:pt idx="40">
                  <c:v>1º T.2022</c:v>
                </c:pt>
                <c:pt idx="41">
                  <c:v>2º T.2022</c:v>
                </c:pt>
                <c:pt idx="42">
                  <c:v>3º T.2022</c:v>
                </c:pt>
                <c:pt idx="43">
                  <c:v>4º T.2022</c:v>
                </c:pt>
                <c:pt idx="44">
                  <c:v>1º T.2023</c:v>
                </c:pt>
                <c:pt idx="45">
                  <c:v>2º T.2023</c:v>
                </c:pt>
                <c:pt idx="46">
                  <c:v>3º T.2023</c:v>
                </c:pt>
                <c:pt idx="47">
                  <c:v>4º T.2023</c:v>
                </c:pt>
                <c:pt idx="48">
                  <c:v>1º T.2024</c:v>
                </c:pt>
                <c:pt idx="49">
                  <c:v>2º T.2024</c:v>
                </c:pt>
                <c:pt idx="50">
                  <c:v>3º T.2024</c:v>
                </c:pt>
                <c:pt idx="51">
                  <c:v>4º T.2024</c:v>
                </c:pt>
                <c:pt idx="52">
                  <c:v>1º T.2025</c:v>
                </c:pt>
                <c:pt idx="53">
                  <c:v>2º T.2025</c:v>
                </c:pt>
                <c:pt idx="54">
                  <c:v>3º T.2025</c:v>
                </c:pt>
                <c:pt idx="55">
                  <c:v>4º T.2025</c:v>
                </c:pt>
              </c:strCache>
            </c:strRef>
          </c:cat>
          <c:val>
            <c:numRef>
              <c:f>Tabela!$C$6:$C$61</c:f>
              <c:numCache>
                <c:formatCode>General</c:formatCode>
                <c:ptCount val="56"/>
                <c:pt idx="0">
                  <c:v>5948</c:v>
                </c:pt>
                <c:pt idx="1">
                  <c:v>5994</c:v>
                </c:pt>
                <c:pt idx="2">
                  <c:v>5982</c:v>
                </c:pt>
                <c:pt idx="3">
                  <c:v>5988</c:v>
                </c:pt>
                <c:pt idx="4">
                  <c:v>5917</c:v>
                </c:pt>
                <c:pt idx="5">
                  <c:v>5816</c:v>
                </c:pt>
                <c:pt idx="6">
                  <c:v>5797</c:v>
                </c:pt>
                <c:pt idx="7">
                  <c:v>5824</c:v>
                </c:pt>
                <c:pt idx="8">
                  <c:v>5761</c:v>
                </c:pt>
                <c:pt idx="9">
                  <c:v>5835</c:v>
                </c:pt>
                <c:pt idx="10">
                  <c:v>5814</c:v>
                </c:pt>
                <c:pt idx="11">
                  <c:v>5785</c:v>
                </c:pt>
                <c:pt idx="12">
                  <c:v>5820</c:v>
                </c:pt>
                <c:pt idx="13">
                  <c:v>5801</c:v>
                </c:pt>
                <c:pt idx="14">
                  <c:v>5821</c:v>
                </c:pt>
                <c:pt idx="15">
                  <c:v>6082</c:v>
                </c:pt>
                <c:pt idx="16">
                  <c:v>6038</c:v>
                </c:pt>
                <c:pt idx="17">
                  <c:v>6031</c:v>
                </c:pt>
                <c:pt idx="18">
                  <c:v>5933</c:v>
                </c:pt>
                <c:pt idx="19">
                  <c:v>5915</c:v>
                </c:pt>
                <c:pt idx="20">
                  <c:v>5842</c:v>
                </c:pt>
                <c:pt idx="21">
                  <c:v>5895</c:v>
                </c:pt>
                <c:pt idx="22">
                  <c:v>5953</c:v>
                </c:pt>
                <c:pt idx="23">
                  <c:v>6130</c:v>
                </c:pt>
                <c:pt idx="24">
                  <c:v>5974</c:v>
                </c:pt>
                <c:pt idx="25">
                  <c:v>5996</c:v>
                </c:pt>
                <c:pt idx="26">
                  <c:v>6035</c:v>
                </c:pt>
                <c:pt idx="27">
                  <c:v>6020</c:v>
                </c:pt>
                <c:pt idx="28">
                  <c:v>5874</c:v>
                </c:pt>
                <c:pt idx="29">
                  <c:v>6029</c:v>
                </c:pt>
                <c:pt idx="30">
                  <c:v>6063</c:v>
                </c:pt>
                <c:pt idx="31">
                  <c:v>6117</c:v>
                </c:pt>
                <c:pt idx="32">
                  <c:v>5738</c:v>
                </c:pt>
                <c:pt idx="33">
                  <c:v>4487</c:v>
                </c:pt>
                <c:pt idx="34">
                  <c:v>4376</c:v>
                </c:pt>
                <c:pt idx="35">
                  <c:v>4627</c:v>
                </c:pt>
                <c:pt idx="36">
                  <c:v>4672</c:v>
                </c:pt>
                <c:pt idx="37">
                  <c:v>4864</c:v>
                </c:pt>
                <c:pt idx="38">
                  <c:v>5311</c:v>
                </c:pt>
                <c:pt idx="39">
                  <c:v>5650</c:v>
                </c:pt>
                <c:pt idx="40">
                  <c:v>5562</c:v>
                </c:pt>
                <c:pt idx="41">
                  <c:v>5807</c:v>
                </c:pt>
                <c:pt idx="42">
                  <c:v>5842</c:v>
                </c:pt>
                <c:pt idx="43">
                  <c:v>5786</c:v>
                </c:pt>
                <c:pt idx="44">
                  <c:v>5649</c:v>
                </c:pt>
                <c:pt idx="45">
                  <c:v>5793</c:v>
                </c:pt>
                <c:pt idx="46">
                  <c:v>5758</c:v>
                </c:pt>
                <c:pt idx="47">
                  <c:v>5978</c:v>
                </c:pt>
                <c:pt idx="48">
                  <c:v>5846</c:v>
                </c:pt>
                <c:pt idx="49">
                  <c:v>5782</c:v>
                </c:pt>
                <c:pt idx="50">
                  <c:v>5837</c:v>
                </c:pt>
                <c:pt idx="51">
                  <c:v>5875</c:v>
                </c:pt>
                <c:pt idx="52">
                  <c:v>5641</c:v>
                </c:pt>
                <c:pt idx="53">
                  <c:v>5700</c:v>
                </c:pt>
                <c:pt idx="54">
                  <c:v>5507</c:v>
                </c:pt>
                <c:pt idx="55">
                  <c:v>5570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085-4EC1-AF7E-5B50886C9D2D}"/>
            </c:ext>
          </c:extLst>
        </c:ser>
        <c:ser>
          <c:idx val="2"/>
          <c:order val="1"/>
          <c:tx>
            <c:strRef>
              <c:f>Tabela!$D$5</c:f>
              <c:strCache>
                <c:ptCount val="1"/>
                <c:pt idx="0">
                  <c:v>Trabalhador doméstico - com carteira de trabalho assinada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085-4EC1-AF7E-5B50886C9D2D}"/>
                </c:ext>
              </c:extLst>
            </c:dLbl>
            <c:dLbl>
              <c:idx val="3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085-4EC1-AF7E-5B50886C9D2D}"/>
                </c:ext>
              </c:extLst>
            </c:dLbl>
            <c:dLbl>
              <c:idx val="5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085-4EC1-AF7E-5B50886C9D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Tabela!$A$6:$A$61</c:f>
              <c:strCache>
                <c:ptCount val="56"/>
                <c:pt idx="0">
                  <c:v>1º T.2012</c:v>
                </c:pt>
                <c:pt idx="1">
                  <c:v>2º T.2012</c:v>
                </c:pt>
                <c:pt idx="2">
                  <c:v>3º T.2012</c:v>
                </c:pt>
                <c:pt idx="3">
                  <c:v>4º T.2012</c:v>
                </c:pt>
                <c:pt idx="4">
                  <c:v>1º T.2013</c:v>
                </c:pt>
                <c:pt idx="5">
                  <c:v>2º T.2013</c:v>
                </c:pt>
                <c:pt idx="6">
                  <c:v>3º T.2013</c:v>
                </c:pt>
                <c:pt idx="7">
                  <c:v>4º T.2013</c:v>
                </c:pt>
                <c:pt idx="8">
                  <c:v>1º T.2014</c:v>
                </c:pt>
                <c:pt idx="9">
                  <c:v>2º T.2014</c:v>
                </c:pt>
                <c:pt idx="10">
                  <c:v>3º T.2014</c:v>
                </c:pt>
                <c:pt idx="11">
                  <c:v>4º T.2014</c:v>
                </c:pt>
                <c:pt idx="12">
                  <c:v>1º T.2015</c:v>
                </c:pt>
                <c:pt idx="13">
                  <c:v>2º T.2015</c:v>
                </c:pt>
                <c:pt idx="14">
                  <c:v>3º T.2015</c:v>
                </c:pt>
                <c:pt idx="15">
                  <c:v>4º T.2015</c:v>
                </c:pt>
                <c:pt idx="16">
                  <c:v>1º T.2016</c:v>
                </c:pt>
                <c:pt idx="17">
                  <c:v>2º T.2016</c:v>
                </c:pt>
                <c:pt idx="18">
                  <c:v>3º T.2016</c:v>
                </c:pt>
                <c:pt idx="19">
                  <c:v>4º T.2016</c:v>
                </c:pt>
                <c:pt idx="20">
                  <c:v>1º T.2017</c:v>
                </c:pt>
                <c:pt idx="21">
                  <c:v>2º T.2017</c:v>
                </c:pt>
                <c:pt idx="22">
                  <c:v>3º T.2017</c:v>
                </c:pt>
                <c:pt idx="23">
                  <c:v>4º T.2017</c:v>
                </c:pt>
                <c:pt idx="24">
                  <c:v>1º T.2018</c:v>
                </c:pt>
                <c:pt idx="25">
                  <c:v>2º T.2018</c:v>
                </c:pt>
                <c:pt idx="26">
                  <c:v>3º T.2018</c:v>
                </c:pt>
                <c:pt idx="27">
                  <c:v>4º T.2018</c:v>
                </c:pt>
                <c:pt idx="28">
                  <c:v>1º T.2019</c:v>
                </c:pt>
                <c:pt idx="29">
                  <c:v>2º T.2019</c:v>
                </c:pt>
                <c:pt idx="30">
                  <c:v>3º T.2019</c:v>
                </c:pt>
                <c:pt idx="31">
                  <c:v>4º T.2019</c:v>
                </c:pt>
                <c:pt idx="32">
                  <c:v>1º T.2020</c:v>
                </c:pt>
                <c:pt idx="33">
                  <c:v>2º T.2020</c:v>
                </c:pt>
                <c:pt idx="34">
                  <c:v>3º T.2020</c:v>
                </c:pt>
                <c:pt idx="35">
                  <c:v>4º T.2020</c:v>
                </c:pt>
                <c:pt idx="36">
                  <c:v>1º T.2021</c:v>
                </c:pt>
                <c:pt idx="37">
                  <c:v>2º T.2021</c:v>
                </c:pt>
                <c:pt idx="38">
                  <c:v>3º T.2021</c:v>
                </c:pt>
                <c:pt idx="39">
                  <c:v>4º T.2021</c:v>
                </c:pt>
                <c:pt idx="40">
                  <c:v>1º T.2022</c:v>
                </c:pt>
                <c:pt idx="41">
                  <c:v>2º T.2022</c:v>
                </c:pt>
                <c:pt idx="42">
                  <c:v>3º T.2022</c:v>
                </c:pt>
                <c:pt idx="43">
                  <c:v>4º T.2022</c:v>
                </c:pt>
                <c:pt idx="44">
                  <c:v>1º T.2023</c:v>
                </c:pt>
                <c:pt idx="45">
                  <c:v>2º T.2023</c:v>
                </c:pt>
                <c:pt idx="46">
                  <c:v>3º T.2023</c:v>
                </c:pt>
                <c:pt idx="47">
                  <c:v>4º T.2023</c:v>
                </c:pt>
                <c:pt idx="48">
                  <c:v>1º T.2024</c:v>
                </c:pt>
                <c:pt idx="49">
                  <c:v>2º T.2024</c:v>
                </c:pt>
                <c:pt idx="50">
                  <c:v>3º T.2024</c:v>
                </c:pt>
                <c:pt idx="51">
                  <c:v>4º T.2024</c:v>
                </c:pt>
                <c:pt idx="52">
                  <c:v>1º T.2025</c:v>
                </c:pt>
                <c:pt idx="53">
                  <c:v>2º T.2025</c:v>
                </c:pt>
                <c:pt idx="54">
                  <c:v>3º T.2025</c:v>
                </c:pt>
                <c:pt idx="55">
                  <c:v>4º T.2025</c:v>
                </c:pt>
              </c:strCache>
            </c:strRef>
          </c:cat>
          <c:val>
            <c:numRef>
              <c:f>Tabela!$D$6:$D$61</c:f>
              <c:numCache>
                <c:formatCode>General</c:formatCode>
                <c:ptCount val="56"/>
                <c:pt idx="0">
                  <c:v>1893</c:v>
                </c:pt>
                <c:pt idx="1">
                  <c:v>1880</c:v>
                </c:pt>
                <c:pt idx="2">
                  <c:v>1868</c:v>
                </c:pt>
                <c:pt idx="3">
                  <c:v>1874</c:v>
                </c:pt>
                <c:pt idx="4">
                  <c:v>1876</c:v>
                </c:pt>
                <c:pt idx="5">
                  <c:v>1789</c:v>
                </c:pt>
                <c:pt idx="6">
                  <c:v>1739</c:v>
                </c:pt>
                <c:pt idx="7">
                  <c:v>1816</c:v>
                </c:pt>
                <c:pt idx="8">
                  <c:v>1814</c:v>
                </c:pt>
                <c:pt idx="9">
                  <c:v>1848</c:v>
                </c:pt>
                <c:pt idx="10">
                  <c:v>1856</c:v>
                </c:pt>
                <c:pt idx="11">
                  <c:v>1850</c:v>
                </c:pt>
                <c:pt idx="12">
                  <c:v>1866</c:v>
                </c:pt>
                <c:pt idx="13">
                  <c:v>1842</c:v>
                </c:pt>
                <c:pt idx="14">
                  <c:v>1820</c:v>
                </c:pt>
                <c:pt idx="15">
                  <c:v>2017</c:v>
                </c:pt>
                <c:pt idx="16">
                  <c:v>2096</c:v>
                </c:pt>
                <c:pt idx="17">
                  <c:v>1991</c:v>
                </c:pt>
                <c:pt idx="18">
                  <c:v>1956</c:v>
                </c:pt>
                <c:pt idx="19">
                  <c:v>1883</c:v>
                </c:pt>
                <c:pt idx="20">
                  <c:v>1835</c:v>
                </c:pt>
                <c:pt idx="21">
                  <c:v>1795</c:v>
                </c:pt>
                <c:pt idx="22">
                  <c:v>1763</c:v>
                </c:pt>
                <c:pt idx="23">
                  <c:v>1802</c:v>
                </c:pt>
                <c:pt idx="24">
                  <c:v>1795</c:v>
                </c:pt>
                <c:pt idx="25">
                  <c:v>1766</c:v>
                </c:pt>
                <c:pt idx="26">
                  <c:v>1741</c:v>
                </c:pt>
                <c:pt idx="27">
                  <c:v>1708</c:v>
                </c:pt>
                <c:pt idx="28">
                  <c:v>1697</c:v>
                </c:pt>
                <c:pt idx="29">
                  <c:v>1710</c:v>
                </c:pt>
                <c:pt idx="30">
                  <c:v>1678</c:v>
                </c:pt>
                <c:pt idx="31">
                  <c:v>1705</c:v>
                </c:pt>
                <c:pt idx="32">
                  <c:v>1575</c:v>
                </c:pt>
                <c:pt idx="33">
                  <c:v>1354</c:v>
                </c:pt>
                <c:pt idx="34">
                  <c:v>1241</c:v>
                </c:pt>
                <c:pt idx="35">
                  <c:v>1182</c:v>
                </c:pt>
                <c:pt idx="36">
                  <c:v>1245</c:v>
                </c:pt>
                <c:pt idx="37">
                  <c:v>1238</c:v>
                </c:pt>
                <c:pt idx="38">
                  <c:v>1293</c:v>
                </c:pt>
                <c:pt idx="39">
                  <c:v>1387</c:v>
                </c:pt>
                <c:pt idx="40">
                  <c:v>1390</c:v>
                </c:pt>
                <c:pt idx="41">
                  <c:v>1456</c:v>
                </c:pt>
                <c:pt idx="42">
                  <c:v>1472</c:v>
                </c:pt>
                <c:pt idx="43">
                  <c:v>1476</c:v>
                </c:pt>
                <c:pt idx="44">
                  <c:v>1473</c:v>
                </c:pt>
                <c:pt idx="45">
                  <c:v>1474</c:v>
                </c:pt>
                <c:pt idx="46">
                  <c:v>1419</c:v>
                </c:pt>
                <c:pt idx="47">
                  <c:v>1407</c:v>
                </c:pt>
                <c:pt idx="48">
                  <c:v>1458</c:v>
                </c:pt>
                <c:pt idx="49">
                  <c:v>1427</c:v>
                </c:pt>
                <c:pt idx="50">
                  <c:v>1373</c:v>
                </c:pt>
                <c:pt idx="51">
                  <c:v>1432</c:v>
                </c:pt>
                <c:pt idx="52">
                  <c:v>1365</c:v>
                </c:pt>
                <c:pt idx="53">
                  <c:v>1409</c:v>
                </c:pt>
                <c:pt idx="54">
                  <c:v>1346</c:v>
                </c:pt>
                <c:pt idx="55">
                  <c:v>1371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6085-4EC1-AF7E-5B50886C9D2D}"/>
            </c:ext>
          </c:extLst>
        </c:ser>
        <c:ser>
          <c:idx val="3"/>
          <c:order val="2"/>
          <c:tx>
            <c:strRef>
              <c:f>Tabela!$E$5</c:f>
              <c:strCache>
                <c:ptCount val="1"/>
                <c:pt idx="0">
                  <c:v>Trabalhador doméstico - sem carteira de trabalho assinada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3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085-4EC1-AF7E-5B50886C9D2D}"/>
                </c:ext>
              </c:extLst>
            </c:dLbl>
            <c:dLbl>
              <c:idx val="5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085-4EC1-AF7E-5B50886C9D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Tabela!$A$6:$A$61</c:f>
              <c:strCache>
                <c:ptCount val="56"/>
                <c:pt idx="0">
                  <c:v>1º T.2012</c:v>
                </c:pt>
                <c:pt idx="1">
                  <c:v>2º T.2012</c:v>
                </c:pt>
                <c:pt idx="2">
                  <c:v>3º T.2012</c:v>
                </c:pt>
                <c:pt idx="3">
                  <c:v>4º T.2012</c:v>
                </c:pt>
                <c:pt idx="4">
                  <c:v>1º T.2013</c:v>
                </c:pt>
                <c:pt idx="5">
                  <c:v>2º T.2013</c:v>
                </c:pt>
                <c:pt idx="6">
                  <c:v>3º T.2013</c:v>
                </c:pt>
                <c:pt idx="7">
                  <c:v>4º T.2013</c:v>
                </c:pt>
                <c:pt idx="8">
                  <c:v>1º T.2014</c:v>
                </c:pt>
                <c:pt idx="9">
                  <c:v>2º T.2014</c:v>
                </c:pt>
                <c:pt idx="10">
                  <c:v>3º T.2014</c:v>
                </c:pt>
                <c:pt idx="11">
                  <c:v>4º T.2014</c:v>
                </c:pt>
                <c:pt idx="12">
                  <c:v>1º T.2015</c:v>
                </c:pt>
                <c:pt idx="13">
                  <c:v>2º T.2015</c:v>
                </c:pt>
                <c:pt idx="14">
                  <c:v>3º T.2015</c:v>
                </c:pt>
                <c:pt idx="15">
                  <c:v>4º T.2015</c:v>
                </c:pt>
                <c:pt idx="16">
                  <c:v>1º T.2016</c:v>
                </c:pt>
                <c:pt idx="17">
                  <c:v>2º T.2016</c:v>
                </c:pt>
                <c:pt idx="18">
                  <c:v>3º T.2016</c:v>
                </c:pt>
                <c:pt idx="19">
                  <c:v>4º T.2016</c:v>
                </c:pt>
                <c:pt idx="20">
                  <c:v>1º T.2017</c:v>
                </c:pt>
                <c:pt idx="21">
                  <c:v>2º T.2017</c:v>
                </c:pt>
                <c:pt idx="22">
                  <c:v>3º T.2017</c:v>
                </c:pt>
                <c:pt idx="23">
                  <c:v>4º T.2017</c:v>
                </c:pt>
                <c:pt idx="24">
                  <c:v>1º T.2018</c:v>
                </c:pt>
                <c:pt idx="25">
                  <c:v>2º T.2018</c:v>
                </c:pt>
                <c:pt idx="26">
                  <c:v>3º T.2018</c:v>
                </c:pt>
                <c:pt idx="27">
                  <c:v>4º T.2018</c:v>
                </c:pt>
                <c:pt idx="28">
                  <c:v>1º T.2019</c:v>
                </c:pt>
                <c:pt idx="29">
                  <c:v>2º T.2019</c:v>
                </c:pt>
                <c:pt idx="30">
                  <c:v>3º T.2019</c:v>
                </c:pt>
                <c:pt idx="31">
                  <c:v>4º T.2019</c:v>
                </c:pt>
                <c:pt idx="32">
                  <c:v>1º T.2020</c:v>
                </c:pt>
                <c:pt idx="33">
                  <c:v>2º T.2020</c:v>
                </c:pt>
                <c:pt idx="34">
                  <c:v>3º T.2020</c:v>
                </c:pt>
                <c:pt idx="35">
                  <c:v>4º T.2020</c:v>
                </c:pt>
                <c:pt idx="36">
                  <c:v>1º T.2021</c:v>
                </c:pt>
                <c:pt idx="37">
                  <c:v>2º T.2021</c:v>
                </c:pt>
                <c:pt idx="38">
                  <c:v>3º T.2021</c:v>
                </c:pt>
                <c:pt idx="39">
                  <c:v>4º T.2021</c:v>
                </c:pt>
                <c:pt idx="40">
                  <c:v>1º T.2022</c:v>
                </c:pt>
                <c:pt idx="41">
                  <c:v>2º T.2022</c:v>
                </c:pt>
                <c:pt idx="42">
                  <c:v>3º T.2022</c:v>
                </c:pt>
                <c:pt idx="43">
                  <c:v>4º T.2022</c:v>
                </c:pt>
                <c:pt idx="44">
                  <c:v>1º T.2023</c:v>
                </c:pt>
                <c:pt idx="45">
                  <c:v>2º T.2023</c:v>
                </c:pt>
                <c:pt idx="46">
                  <c:v>3º T.2023</c:v>
                </c:pt>
                <c:pt idx="47">
                  <c:v>4º T.2023</c:v>
                </c:pt>
                <c:pt idx="48">
                  <c:v>1º T.2024</c:v>
                </c:pt>
                <c:pt idx="49">
                  <c:v>2º T.2024</c:v>
                </c:pt>
                <c:pt idx="50">
                  <c:v>3º T.2024</c:v>
                </c:pt>
                <c:pt idx="51">
                  <c:v>4º T.2024</c:v>
                </c:pt>
                <c:pt idx="52">
                  <c:v>1º T.2025</c:v>
                </c:pt>
                <c:pt idx="53">
                  <c:v>2º T.2025</c:v>
                </c:pt>
                <c:pt idx="54">
                  <c:v>3º T.2025</c:v>
                </c:pt>
                <c:pt idx="55">
                  <c:v>4º T.2025</c:v>
                </c:pt>
              </c:strCache>
            </c:strRef>
          </c:cat>
          <c:val>
            <c:numRef>
              <c:f>Tabela!$E$6:$E$61</c:f>
              <c:numCache>
                <c:formatCode>General</c:formatCode>
                <c:ptCount val="56"/>
                <c:pt idx="0">
                  <c:v>4055</c:v>
                </c:pt>
                <c:pt idx="1">
                  <c:v>4114</c:v>
                </c:pt>
                <c:pt idx="2">
                  <c:v>4114</c:v>
                </c:pt>
                <c:pt idx="3">
                  <c:v>4114</c:v>
                </c:pt>
                <c:pt idx="4">
                  <c:v>4041</c:v>
                </c:pt>
                <c:pt idx="5">
                  <c:v>4027</c:v>
                </c:pt>
                <c:pt idx="6">
                  <c:v>4058</c:v>
                </c:pt>
                <c:pt idx="7">
                  <c:v>4008</c:v>
                </c:pt>
                <c:pt idx="8">
                  <c:v>3947</c:v>
                </c:pt>
                <c:pt idx="9">
                  <c:v>3987</c:v>
                </c:pt>
                <c:pt idx="10">
                  <c:v>3958</c:v>
                </c:pt>
                <c:pt idx="11">
                  <c:v>3935</c:v>
                </c:pt>
                <c:pt idx="12">
                  <c:v>3954</c:v>
                </c:pt>
                <c:pt idx="13">
                  <c:v>3959</c:v>
                </c:pt>
                <c:pt idx="14">
                  <c:v>4002</c:v>
                </c:pt>
                <c:pt idx="15">
                  <c:v>4065</c:v>
                </c:pt>
                <c:pt idx="16">
                  <c:v>3942</c:v>
                </c:pt>
                <c:pt idx="17">
                  <c:v>4040</c:v>
                </c:pt>
                <c:pt idx="18">
                  <c:v>3977</c:v>
                </c:pt>
                <c:pt idx="19">
                  <c:v>4033</c:v>
                </c:pt>
                <c:pt idx="20">
                  <c:v>4007</c:v>
                </c:pt>
                <c:pt idx="21">
                  <c:v>4099</c:v>
                </c:pt>
                <c:pt idx="22">
                  <c:v>4190</c:v>
                </c:pt>
                <c:pt idx="23">
                  <c:v>4328</c:v>
                </c:pt>
                <c:pt idx="24">
                  <c:v>4179</c:v>
                </c:pt>
                <c:pt idx="25">
                  <c:v>4230</c:v>
                </c:pt>
                <c:pt idx="26">
                  <c:v>4294</c:v>
                </c:pt>
                <c:pt idx="27">
                  <c:v>4312</c:v>
                </c:pt>
                <c:pt idx="28">
                  <c:v>4177</c:v>
                </c:pt>
                <c:pt idx="29">
                  <c:v>4319</c:v>
                </c:pt>
                <c:pt idx="30">
                  <c:v>4385</c:v>
                </c:pt>
                <c:pt idx="31">
                  <c:v>4412</c:v>
                </c:pt>
                <c:pt idx="32">
                  <c:v>4163</c:v>
                </c:pt>
                <c:pt idx="33">
                  <c:v>3134</c:v>
                </c:pt>
                <c:pt idx="34">
                  <c:v>3135</c:v>
                </c:pt>
                <c:pt idx="35">
                  <c:v>3445</c:v>
                </c:pt>
                <c:pt idx="36">
                  <c:v>3427</c:v>
                </c:pt>
                <c:pt idx="37">
                  <c:v>3625</c:v>
                </c:pt>
                <c:pt idx="38">
                  <c:v>4018</c:v>
                </c:pt>
                <c:pt idx="39">
                  <c:v>4264</c:v>
                </c:pt>
                <c:pt idx="40">
                  <c:v>4173</c:v>
                </c:pt>
                <c:pt idx="41">
                  <c:v>4350</c:v>
                </c:pt>
                <c:pt idx="42">
                  <c:v>4370</c:v>
                </c:pt>
                <c:pt idx="43">
                  <c:v>4310</c:v>
                </c:pt>
                <c:pt idx="44">
                  <c:v>4176</c:v>
                </c:pt>
                <c:pt idx="45">
                  <c:v>4319</c:v>
                </c:pt>
                <c:pt idx="46">
                  <c:v>4340</c:v>
                </c:pt>
                <c:pt idx="47">
                  <c:v>4572</c:v>
                </c:pt>
                <c:pt idx="48">
                  <c:v>4388</c:v>
                </c:pt>
                <c:pt idx="49">
                  <c:v>4355</c:v>
                </c:pt>
                <c:pt idx="50">
                  <c:v>4464</c:v>
                </c:pt>
                <c:pt idx="51">
                  <c:v>4443</c:v>
                </c:pt>
                <c:pt idx="52">
                  <c:v>4276</c:v>
                </c:pt>
                <c:pt idx="53">
                  <c:v>4290</c:v>
                </c:pt>
                <c:pt idx="54">
                  <c:v>4161</c:v>
                </c:pt>
                <c:pt idx="55">
                  <c:v>4199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6085-4EC1-AF7E-5B50886C9D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56173199"/>
        <c:axId val="1556175599"/>
      </c:lineChart>
      <c:catAx>
        <c:axId val="1556173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56175599"/>
        <c:crosses val="autoZero"/>
        <c:auto val="1"/>
        <c:lblAlgn val="ctr"/>
        <c:lblOffset val="100"/>
        <c:tickLblSkip val="1"/>
        <c:noMultiLvlLbl val="0"/>
      </c:catAx>
      <c:valAx>
        <c:axId val="1556175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56173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B7E7AE-5262-5627-4F5E-3911820F1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DE2403-5F05-7B18-8DF9-501A780CE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2201D9-9D3F-0752-E8A4-F246D5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B832CD-ACF2-26A7-01BE-6E25CA4B0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D8B90E-C216-B433-87B8-F8D37B616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22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37271-0893-CAC9-6FA6-B8869FD27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5BC3E7-3386-208B-D091-8B318BC84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E5B17B-C7D9-69B5-8787-2ED1A1F57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0F78EA-F27D-16EF-46B4-D457A8237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DD88C9-E6CF-154D-5712-8BA754893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91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AA1823F-9955-0B0C-0065-656DF6F84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019C925-F5A1-B236-F55E-5EED23ED9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D35D58-0308-467C-1D46-8FABB6A66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28B934-C45F-53B9-A1B8-0284D455E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4AD365-37FF-7FAC-1000-5394BDB12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92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D5DDC0-D491-6512-E0E7-338A083FF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A9B4FE-EAEB-9C6E-EC23-CE84DAAD7E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3C745EA-A1EF-E5C6-E92E-28CE37202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80CDAF-C42C-6DBC-8050-709A07CBF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19521F-1B47-0318-A353-608597971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315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14AE1-A94F-A670-DAD5-2F7617DF8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81730F-07BC-AC57-B916-2599478CD5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461BDE-2034-B695-3139-BB41D705D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47C8C6-56AA-17A9-5A66-D0B3CBDD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2A68BD-0E0A-779C-BE20-83D001726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75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04D26-45BC-01F5-6A99-4F8F2085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D692FA-CDB3-CEAA-E09A-EB4A907CC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AED55D-BD1A-AD3D-BA7C-072B4B36E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2810868-C954-CC55-7BA0-515492C8F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7E3952E-3DBF-91F2-BED1-7ED732922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7D41DF-47DA-BC9F-C6B0-A83042264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554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A219D1-56E1-11D7-5562-C0939FE90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E8C2E08-9577-5419-5EB3-412510C63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7BFFBB-95DF-470F-8104-D63DA96B2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2DFED3C-1879-B4AC-A838-AFE1C86E5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484F940-9E60-A6AF-A71B-6563A1BDD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43CC9A-FB26-0C4B-C3C3-2198F5E91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63FC1E9-A537-8446-FDDE-00713FEE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F10456B-E7CF-E017-D1B5-72EFA4D1F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864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602074-ED30-6D0F-0DB3-6641DBD5B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98EEAA9-DDF9-0B2C-84B2-907108CE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E7D7599-CAA8-E2A0-C1C0-A8120BBC1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87B49AC-C4D4-C33A-620E-C3F5FC11A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61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F8A9680-5382-3692-876D-D0F0948F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9676484-9826-A487-DF18-7D526E357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A18B5CD-5D7D-9E49-AC1C-494DD498C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628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48DD4F-D524-7DCE-EFD8-157BCB337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4DB66C-779A-FB4D-A7D4-141F9197D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3C8DFC5-D9F5-F500-719A-AB6035F73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9774D19-912B-712B-DFC3-C4999B46F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E5D2CA-E9D9-36E8-6048-79388828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6520D9A-84EE-8F77-4F08-3FF928C87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823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C57F6-1DA9-E782-1A29-117222385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8B61C5C-6D1A-7988-2692-88BFD7133B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AB2AE7-45D1-42F2-05A5-56821D3C2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3A7754E-8924-9FF6-1F7E-8BC4339A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C86A878-7317-D803-F629-06CA6C005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7792FE-29EF-4518-7B22-19FD5FFB1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797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546B890-8D62-071E-B263-E61439938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B1BA385-74AE-C21C-ECD3-B3B1DE6D8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1A2CB6-9C7A-C266-EB72-B376C9A9AD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5B6B3F-45EE-4BEC-BADC-EABF5A0A7A66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B1F0A1-8B5A-D3C8-3D75-8BEC58BF4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A60328-2978-6E62-C002-CE6EAA9394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E5B2A8-FEFD-452D-9D8F-A505E7F05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42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1A0ED8-12D2-7893-0701-14C44C718F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Trabalho doméstico e o cuidado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F5E241-0F03-9B7C-1B48-C3ECC1E56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8503" y="3618411"/>
            <a:ext cx="9144000" cy="515983"/>
          </a:xfrm>
        </p:spPr>
        <p:txBody>
          <a:bodyPr/>
          <a:lstStyle/>
          <a:p>
            <a:r>
              <a:rPr lang="pt-BR" dirty="0">
                <a:solidFill>
                  <a:schemeClr val="bg1"/>
                </a:solidFill>
              </a:rPr>
              <a:t>Painel de Informações do Trabalho Doméstico Formal - 2025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0DD8F8-1428-B6DF-B223-8EA3B42293E3}"/>
              </a:ext>
            </a:extLst>
          </p:cNvPr>
          <p:cNvSpPr txBox="1"/>
          <p:nvPr/>
        </p:nvSpPr>
        <p:spPr>
          <a:xfrm>
            <a:off x="2159141" y="5051824"/>
            <a:ext cx="8329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Fonte: M T E </a:t>
            </a:r>
            <a:r>
              <a:rPr lang="pt-BR" dirty="0" err="1">
                <a:solidFill>
                  <a:schemeClr val="bg1"/>
                </a:solidFill>
              </a:rPr>
              <a:t>eSocial</a:t>
            </a:r>
            <a:r>
              <a:rPr lang="pt-BR" dirty="0">
                <a:solidFill>
                  <a:schemeClr val="bg1"/>
                </a:solidFill>
              </a:rPr>
              <a:t> </a:t>
            </a:r>
            <a:r>
              <a:rPr lang="pt-BR" dirty="0" err="1">
                <a:solidFill>
                  <a:schemeClr val="bg1"/>
                </a:solidFill>
              </a:rPr>
              <a:t>RAis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288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A713C35B-D6C7-BCF4-EBE5-79613C8E44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2028744"/>
              </p:ext>
            </p:extLst>
          </p:nvPr>
        </p:nvGraphicFramePr>
        <p:xfrm>
          <a:off x="2368002" y="1495465"/>
          <a:ext cx="7286625" cy="4513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D3EAD483-C754-54B0-32A3-2DB6A9B6B8E8}"/>
              </a:ext>
            </a:extLst>
          </p:cNvPr>
          <p:cNvSpPr txBox="1"/>
          <p:nvPr/>
        </p:nvSpPr>
        <p:spPr>
          <a:xfrm>
            <a:off x="0" y="1"/>
            <a:ext cx="12192000" cy="64633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Emprego doméstico alcança 5,6 milhões de pessoa, das quais 4,2 milhões sem vínculo assalariado formalizado e 1,371 milhão com vínculo formal </a:t>
            </a:r>
            <a:r>
              <a:rPr lang="pt-BR" dirty="0"/>
              <a:t>celetista e 319 mil como MEI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B9B978-1044-AB82-51BC-960019F413A5}"/>
              </a:ext>
            </a:extLst>
          </p:cNvPr>
          <p:cNvSpPr txBox="1"/>
          <p:nvPr/>
        </p:nvSpPr>
        <p:spPr>
          <a:xfrm>
            <a:off x="2746191" y="5996354"/>
            <a:ext cx="70778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Fonte: IBGE. Pnad Continua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3BD397A-8299-A526-3031-B02B83DA6B25}"/>
              </a:ext>
            </a:extLst>
          </p:cNvPr>
          <p:cNvSpPr txBox="1"/>
          <p:nvPr/>
        </p:nvSpPr>
        <p:spPr>
          <a:xfrm>
            <a:off x="2048608" y="861646"/>
            <a:ext cx="9003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Evolução do emprego nos serviços domésticos, segundo tipo de vínculo. Brasil 2012-2025</a:t>
            </a:r>
          </a:p>
          <a:p>
            <a:r>
              <a:rPr lang="pt-BR" dirty="0"/>
              <a:t>(em mil pessoas)</a:t>
            </a:r>
          </a:p>
        </p:txBody>
      </p:sp>
    </p:spTree>
    <p:extLst>
      <p:ext uri="{BB962C8B-B14F-4D97-AF65-F5344CB8AC3E}">
        <p14:creationId xmlns:p14="http://schemas.microsoft.com/office/powerpoint/2010/main" val="1860145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1D49671-EC7E-ADC2-A323-5E2F811E0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99"/>
            <a:ext cx="12192000" cy="6844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88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AEF26A2D-1378-9F9E-5B2C-77C4500B7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33" y="0"/>
            <a:ext cx="121365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50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9733CF-E36B-A282-F77F-274793D2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Ocupações dos trabalhadores domésticos no Brasil, em 2025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B1CC37B9-8FE3-B607-89F9-196E12AE64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1600" y="1825624"/>
            <a:ext cx="6447851" cy="468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88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95E17C4-99E7-A97B-C993-7FF551FC1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525"/>
            <a:ext cx="12192000" cy="674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890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91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do Office</vt:lpstr>
      <vt:lpstr>Trabalho doméstico e o cuidado</vt:lpstr>
      <vt:lpstr>Apresentação do PowerPoint</vt:lpstr>
      <vt:lpstr>Apresentação do PowerPoint</vt:lpstr>
      <vt:lpstr>Apresentação do PowerPoint</vt:lpstr>
      <vt:lpstr>Ocupações dos trabalhadores domésticos no Brasil, em 2025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Montagner</dc:creator>
  <cp:lastModifiedBy>Paula Montagner</cp:lastModifiedBy>
  <cp:revision>7</cp:revision>
  <dcterms:created xsi:type="dcterms:W3CDTF">2026-04-09T13:01:40Z</dcterms:created>
  <dcterms:modified xsi:type="dcterms:W3CDTF">2026-04-10T18:57:24Z</dcterms:modified>
</cp:coreProperties>
</file>