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5.xml" ContentType="application/vnd.openxmlformats-officedocument.presentationml.notesSl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notesSlides/notesSlide9.xml" ContentType="application/vnd.openxmlformats-officedocument.presentationml.notesSl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notesSlides/notesSlide10.xml" ContentType="application/vnd.openxmlformats-officedocument.presentationml.notesSlide+xml"/>
  <Override PartName="/ppt/charts/chart8.xml" ContentType="application/vnd.openxmlformats-officedocument.drawingml.chart+xml"/>
  <Override PartName="/ppt/theme/themeOverride8.xml" ContentType="application/vnd.openxmlformats-officedocument.themeOverride+xml"/>
  <Override PartName="/ppt/notesSlides/notesSlide11.xml" ContentType="application/vnd.openxmlformats-officedocument.presentationml.notesSlide+xml"/>
  <Override PartName="/ppt/charts/chart9.xml" ContentType="application/vnd.openxmlformats-officedocument.drawingml.chart+xml"/>
  <Override PartName="/ppt/theme/themeOverride9.xml" ContentType="application/vnd.openxmlformats-officedocument.themeOverr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0.xml" ContentType="application/vnd.openxmlformats-officedocument.drawingml.chart+xml"/>
  <Override PartName="/ppt/theme/themeOverride10.xml" ContentType="application/vnd.openxmlformats-officedocument.themeOverride+xml"/>
  <Override PartName="/ppt/notesSlides/notesSlide17.xml" ContentType="application/vnd.openxmlformats-officedocument.presentationml.notesSlide+xml"/>
  <Override PartName="/ppt/charts/chart11.xml" ContentType="application/vnd.openxmlformats-officedocument.drawingml.chart+xml"/>
  <Override PartName="/ppt/theme/themeOverride11.xml" ContentType="application/vnd.openxmlformats-officedocument.themeOverride+xml"/>
  <Override PartName="/ppt/notesSlides/notesSlide18.xml" ContentType="application/vnd.openxmlformats-officedocument.presentationml.notesSlide+xml"/>
  <Override PartName="/ppt/charts/chart12.xml" ContentType="application/vnd.openxmlformats-officedocument.drawingml.chart+xml"/>
  <Override PartName="/ppt/theme/themeOverride12.xml" ContentType="application/vnd.openxmlformats-officedocument.themeOverr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3.xml" ContentType="application/vnd.openxmlformats-officedocument.drawingml.chart+xml"/>
  <Override PartName="/ppt/theme/themeOverride13.xml" ContentType="application/vnd.openxmlformats-officedocument.themeOverride+xml"/>
  <Override PartName="/ppt/notesSlides/notesSlide2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067" r:id="rId1"/>
  </p:sldMasterIdLst>
  <p:notesMasterIdLst>
    <p:notesMasterId r:id="rId24"/>
  </p:notesMasterIdLst>
  <p:handoutMasterIdLst>
    <p:handoutMasterId r:id="rId25"/>
  </p:handoutMasterIdLst>
  <p:sldIdLst>
    <p:sldId id="799" r:id="rId2"/>
    <p:sldId id="914" r:id="rId3"/>
    <p:sldId id="889" r:id="rId4"/>
    <p:sldId id="915" r:id="rId5"/>
    <p:sldId id="993" r:id="rId6"/>
    <p:sldId id="1006" r:id="rId7"/>
    <p:sldId id="971" r:id="rId8"/>
    <p:sldId id="970" r:id="rId9"/>
    <p:sldId id="972" r:id="rId10"/>
    <p:sldId id="1002" r:id="rId11"/>
    <p:sldId id="1007" r:id="rId12"/>
    <p:sldId id="974" r:id="rId13"/>
    <p:sldId id="975" r:id="rId14"/>
    <p:sldId id="978" r:id="rId15"/>
    <p:sldId id="1011" r:id="rId16"/>
    <p:sldId id="1013" r:id="rId17"/>
    <p:sldId id="1019" r:id="rId18"/>
    <p:sldId id="1008" r:id="rId19"/>
    <p:sldId id="934" r:id="rId20"/>
    <p:sldId id="931" r:id="rId21"/>
    <p:sldId id="932" r:id="rId22"/>
    <p:sldId id="888" r:id="rId23"/>
  </p:sldIdLst>
  <p:sldSz cx="24377650" cy="13716000"/>
  <p:notesSz cx="6797675" cy="9926638"/>
  <p:defaultTextStyle>
    <a:defPPr>
      <a:defRPr lang="en-US"/>
    </a:defPPr>
    <a:lvl1pPr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912813" indent="-4556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1827213" indent="-9128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2741613" indent="-13700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3656013" indent="-18272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pos="68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5E8C"/>
    <a:srgbClr val="146DA4"/>
    <a:srgbClr val="167CBA"/>
    <a:srgbClr val="000000"/>
    <a:srgbClr val="18739F"/>
    <a:srgbClr val="363F49"/>
    <a:srgbClr val="FFFFFF"/>
    <a:srgbClr val="5454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4" autoAdjust="0"/>
    <p:restoredTop sz="93486" autoAdjust="0"/>
  </p:normalViewPr>
  <p:slideViewPr>
    <p:cSldViewPr snapToGrid="0" snapToObjects="1">
      <p:cViewPr varScale="1">
        <p:scale>
          <a:sx n="57" d="100"/>
          <a:sy n="57" d="100"/>
        </p:scale>
        <p:origin x="414" y="78"/>
      </p:cViewPr>
      <p:guideLst>
        <p:guide orient="horz"/>
        <p:guide pos="6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4" d="100"/>
        <a:sy n="24" d="100"/>
      </p:scale>
      <p:origin x="0" y="0"/>
    </p:cViewPr>
  </p:sorterViewPr>
  <p:notesViewPr>
    <p:cSldViewPr snapToGrid="0" snapToObjects="1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7.xlsx"/><Relationship Id="rId1" Type="http://schemas.openxmlformats.org/officeDocument/2006/relationships/themeOverride" Target="../theme/themeOverrid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8.xlsx"/><Relationship Id="rId1" Type="http://schemas.openxmlformats.org/officeDocument/2006/relationships/themeOverride" Target="../theme/themeOverride9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9.xlsx"/><Relationship Id="rId1" Type="http://schemas.openxmlformats.org/officeDocument/2006/relationships/themeOverride" Target="../theme/themeOverride10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0.xlsx"/><Relationship Id="rId1" Type="http://schemas.openxmlformats.org/officeDocument/2006/relationships/themeOverride" Target="../theme/themeOverride11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1.xlsx"/><Relationship Id="rId1" Type="http://schemas.openxmlformats.org/officeDocument/2006/relationships/themeOverride" Target="../theme/themeOverride12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2.xlsx"/><Relationship Id="rId1" Type="http://schemas.openxmlformats.org/officeDocument/2006/relationships/themeOverride" Target="../theme/themeOverride1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23000">
                  <a:schemeClr val="accent1">
                    <a:lumMod val="89000"/>
                  </a:schemeClr>
                </a:gs>
                <a:gs pos="69000">
                  <a:schemeClr val="accent1">
                    <a:lumMod val="75000"/>
                  </a:schemeClr>
                </a:gs>
                <a:gs pos="97000">
                  <a:schemeClr val="accent1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8"/>
              <c:layout>
                <c:manualLayout>
                  <c:x val="0"/>
                  <c:y val="6.13026967876904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DC3-48F6-B6BE-26019E99E849}"/>
                </c:ext>
              </c:extLst>
            </c:dLbl>
            <c:dLbl>
              <c:idx val="11"/>
              <c:layout>
                <c:manualLayout>
                  <c:x val="-5.893296626516306E-3"/>
                  <c:y val="-2.629849328270217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DC3-48F6-B6BE-26019E99E849}"/>
                </c:ext>
              </c:extLst>
            </c:dLbl>
            <c:dLbl>
              <c:idx val="15"/>
              <c:layout>
                <c:manualLayout>
                  <c:x val="-6.0400143818925122E-3"/>
                  <c:y val="3.0653761885844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DC3-48F6-B6BE-26019E99E84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'1. Saldo sem ajustes (2)'!$A$2:$A$19</c:f>
              <c:strCache>
                <c:ptCount val="18"/>
                <c:pt idx="0">
                  <c:v>fev/02</c:v>
                </c:pt>
                <c:pt idx="1">
                  <c:v>fev/03</c:v>
                </c:pt>
                <c:pt idx="2">
                  <c:v>fev/04</c:v>
                </c:pt>
                <c:pt idx="3">
                  <c:v>fev/05</c:v>
                </c:pt>
                <c:pt idx="4">
                  <c:v>fev/06</c:v>
                </c:pt>
                <c:pt idx="5">
                  <c:v>fev/07</c:v>
                </c:pt>
                <c:pt idx="6">
                  <c:v>fev/08</c:v>
                </c:pt>
                <c:pt idx="7">
                  <c:v>fev/09</c:v>
                </c:pt>
                <c:pt idx="8">
                  <c:v>fev/10</c:v>
                </c:pt>
                <c:pt idx="9">
                  <c:v>fev/11</c:v>
                </c:pt>
                <c:pt idx="10">
                  <c:v>fev/12</c:v>
                </c:pt>
                <c:pt idx="11">
                  <c:v>fev/13</c:v>
                </c:pt>
                <c:pt idx="12">
                  <c:v>fev/14</c:v>
                </c:pt>
                <c:pt idx="13">
                  <c:v>fev/15</c:v>
                </c:pt>
                <c:pt idx="14">
                  <c:v>fev/16</c:v>
                </c:pt>
                <c:pt idx="15">
                  <c:v>fev/17</c:v>
                </c:pt>
                <c:pt idx="16">
                  <c:v>fev/18</c:v>
                </c:pt>
                <c:pt idx="17">
                  <c:v>fev/19</c:v>
                </c:pt>
              </c:strCache>
            </c:strRef>
          </c:cat>
          <c:val>
            <c:numRef>
              <c:f>'1. Saldo sem ajustes (2)'!$B$2:$B$19</c:f>
              <c:numCache>
                <c:formatCode>#,##0</c:formatCode>
                <c:ptCount val="18"/>
                <c:pt idx="0">
                  <c:v>82013</c:v>
                </c:pt>
                <c:pt idx="1">
                  <c:v>84029</c:v>
                </c:pt>
                <c:pt idx="2">
                  <c:v>139074</c:v>
                </c:pt>
                <c:pt idx="3">
                  <c:v>73285</c:v>
                </c:pt>
                <c:pt idx="4">
                  <c:v>176632</c:v>
                </c:pt>
                <c:pt idx="5">
                  <c:v>148019</c:v>
                </c:pt>
                <c:pt idx="6">
                  <c:v>204963</c:v>
                </c:pt>
                <c:pt idx="7">
                  <c:v>9179</c:v>
                </c:pt>
                <c:pt idx="8">
                  <c:v>209425</c:v>
                </c:pt>
                <c:pt idx="9">
                  <c:v>280799</c:v>
                </c:pt>
                <c:pt idx="10">
                  <c:v>150600</c:v>
                </c:pt>
                <c:pt idx="11">
                  <c:v>123446</c:v>
                </c:pt>
                <c:pt idx="12">
                  <c:v>260823</c:v>
                </c:pt>
                <c:pt idx="13">
                  <c:v>-2415</c:v>
                </c:pt>
                <c:pt idx="14">
                  <c:v>-104582</c:v>
                </c:pt>
                <c:pt idx="15">
                  <c:v>35612</c:v>
                </c:pt>
                <c:pt idx="16">
                  <c:v>61188</c:v>
                </c:pt>
                <c:pt idx="17">
                  <c:v>173139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DC3-48F6-B6BE-26019E99E84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3"/>
        <c:overlap val="-24"/>
        <c:axId val="106151936"/>
        <c:axId val="106153472"/>
      </c:barChart>
      <c:catAx>
        <c:axId val="1061519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06153472"/>
        <c:crosses val="autoZero"/>
        <c:auto val="1"/>
        <c:lblAlgn val="ctr"/>
        <c:lblOffset val="100"/>
        <c:noMultiLvlLbl val="0"/>
      </c:catAx>
      <c:valAx>
        <c:axId val="106153472"/>
        <c:scaling>
          <c:orientation val="minMax"/>
          <c:min val="-150000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>
              <a:glow rad="127000">
                <a:schemeClr val="bg1"/>
              </a:glow>
            </a:effectLst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061519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ysClr val="windowText" lastClr="000000"/>
          </a:solidFill>
        </a:defRPr>
      </a:pPr>
      <a:endParaRPr lang="pt-BR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8.360267177518628E-2"/>
          <c:y val="4.4588446570042871E-2"/>
          <c:w val="0.90282964398182886"/>
          <c:h val="0.9108231068599143"/>
        </c:manualLayout>
      </c:layout>
      <c:lineChart>
        <c:grouping val="standard"/>
        <c:varyColors val="0"/>
        <c:ser>
          <c:idx val="0"/>
          <c:order val="0"/>
          <c:spPr>
            <a:ln w="57150" cap="rnd">
              <a:solidFill>
                <a:srgbClr val="526DB0"/>
              </a:solidFill>
              <a:rou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marker>
            <c:symbol val="circle"/>
            <c:size val="6"/>
            <c:spPr>
              <a:solidFill>
                <a:srgbClr val="526DB0"/>
              </a:solidFill>
              <a:ln w="12700">
                <a:noFill/>
                <a:round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marker>
          <c:dPt>
            <c:idx val="3"/>
            <c:marker>
              <c:symbol val="circle"/>
              <c:size val="6"/>
              <c:spPr>
                <a:solidFill>
                  <a:srgbClr val="526DB0"/>
                </a:solidFill>
                <a:ln w="38100">
                  <a:noFill/>
                  <a:round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</c:spPr>
            </c:marker>
            <c:bubble3D val="0"/>
            <c:spPr>
              <a:ln w="69850" cap="rnd">
                <a:solidFill>
                  <a:srgbClr val="526DB0"/>
                </a:solidFill>
                <a:round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EFFE-47DC-B984-6EC36BFF270D}"/>
              </c:ext>
            </c:extLst>
          </c:dPt>
          <c:dLbls>
            <c:dLbl>
              <c:idx val="0"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FFE-47DC-B984-6EC36BFF270D}"/>
                </c:ext>
              </c:extLst>
            </c:dLbl>
            <c:dLbl>
              <c:idx val="3"/>
              <c:layout>
                <c:manualLayout>
                  <c:x val="-1.376235449987176E-2"/>
                  <c:y val="-3.624791012953413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FFE-47DC-B984-6EC36BFF270D}"/>
                </c:ext>
              </c:extLst>
            </c:dLbl>
            <c:dLbl>
              <c:idx val="8"/>
              <c:layout>
                <c:manualLayout>
                  <c:x val="-1.3762354499871718E-2"/>
                  <c:y val="-4.064915740373539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FFE-47DC-B984-6EC36BFF270D}"/>
                </c:ext>
              </c:extLst>
            </c:dLbl>
            <c:dLbl>
              <c:idx val="10"/>
              <c:layout>
                <c:manualLayout>
                  <c:x val="1.2807317314522376E-3"/>
                  <c:y val="2.458347597854602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FFE-47DC-B984-6EC36BFF270D}"/>
                </c:ext>
              </c:extLst>
            </c:dLbl>
            <c:dLbl>
              <c:idx val="11"/>
              <c:layout>
                <c:manualLayout>
                  <c:x val="1.2807317314522376E-3"/>
                  <c:y val="3.90762296017345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FFE-47DC-B984-6EC36BFF270D}"/>
                </c:ext>
              </c:extLst>
            </c:dLbl>
            <c:dLbl>
              <c:idx val="12"/>
              <c:layout>
                <c:manualLayout>
                  <c:x val="-2.6105208764213451E-2"/>
                  <c:y val="-3.302957025921267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FFE-47DC-B984-6EC36BFF270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'3. Saldo com ajustes'!$A$5:$A$17</c:f>
              <c:numCache>
                <c:formatCode>mmm\-yy</c:formatCode>
                <c:ptCount val="13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  <c:pt idx="6">
                  <c:v>43313</c:v>
                </c:pt>
                <c:pt idx="7">
                  <c:v>43344</c:v>
                </c:pt>
                <c:pt idx="8">
                  <c:v>43374</c:v>
                </c:pt>
                <c:pt idx="9">
                  <c:v>43405</c:v>
                </c:pt>
                <c:pt idx="10">
                  <c:v>43435</c:v>
                </c:pt>
                <c:pt idx="11">
                  <c:v>43466</c:v>
                </c:pt>
                <c:pt idx="12">
                  <c:v>43497</c:v>
                </c:pt>
              </c:numCache>
            </c:numRef>
          </c:cat>
          <c:val>
            <c:numRef>
              <c:f>'3. Saldo com ajustes'!$B$5:$B$17</c:f>
              <c:numCache>
                <c:formatCode>#,##0</c:formatCode>
                <c:ptCount val="13"/>
                <c:pt idx="0">
                  <c:v>77031</c:v>
                </c:pt>
                <c:pt idx="1">
                  <c:v>74721</c:v>
                </c:pt>
                <c:pt idx="2">
                  <c:v>129848</c:v>
                </c:pt>
                <c:pt idx="3">
                  <c:v>42106</c:v>
                </c:pt>
                <c:pt idx="4">
                  <c:v>7471</c:v>
                </c:pt>
                <c:pt idx="5">
                  <c:v>56193</c:v>
                </c:pt>
                <c:pt idx="6">
                  <c:v>122054</c:v>
                </c:pt>
                <c:pt idx="7">
                  <c:v>148539</c:v>
                </c:pt>
                <c:pt idx="8">
                  <c:v>63396</c:v>
                </c:pt>
                <c:pt idx="9">
                  <c:v>60775</c:v>
                </c:pt>
                <c:pt idx="10">
                  <c:v>-341351</c:v>
                </c:pt>
                <c:pt idx="11">
                  <c:v>38335</c:v>
                </c:pt>
                <c:pt idx="12">
                  <c:v>173139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EFFE-47DC-B984-6EC36BFF270D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12114688"/>
        <c:axId val="112116480"/>
      </c:lineChart>
      <c:dateAx>
        <c:axId val="112114688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12116480"/>
        <c:crosses val="autoZero"/>
        <c:auto val="1"/>
        <c:lblOffset val="100"/>
        <c:baseTimeUnit val="months"/>
      </c:dateAx>
      <c:valAx>
        <c:axId val="1121164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7A7A7A">
                  <a:lumMod val="40000"/>
                  <a:lumOff val="60000"/>
                </a:srgb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121146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rgbClr val="4F81BD">
                    <a:lumMod val="89000"/>
                  </a:srgbClr>
                </a:gs>
                <a:gs pos="23000">
                  <a:srgbClr val="4F81BD">
                    <a:lumMod val="89000"/>
                  </a:srgbClr>
                </a:gs>
                <a:gs pos="69000">
                  <a:srgbClr val="4F81BD">
                    <a:lumMod val="75000"/>
                  </a:srgbClr>
                </a:gs>
                <a:gs pos="97000">
                  <a:srgbClr val="4F81BD">
                    <a:lumMod val="7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8"/>
              <c:layout>
                <c:manualLayout>
                  <c:x val="0"/>
                  <c:y val="6.13026967876904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C8A-4397-8477-DF12B311D1F6}"/>
                </c:ext>
              </c:extLst>
            </c:dLbl>
            <c:dLbl>
              <c:idx val="11"/>
              <c:layout>
                <c:manualLayout>
                  <c:x val="9.060021572838769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C8A-4397-8477-DF12B311D1F6}"/>
                </c:ext>
              </c:extLst>
            </c:dLbl>
            <c:dLbl>
              <c:idx val="15"/>
              <c:layout>
                <c:manualLayout>
                  <c:x val="-6.0400143818925122E-3"/>
                  <c:y val="3.0653761885844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C8A-4397-8477-DF12B311D1F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'2. estoque com ajuste'!$A$2:$A$19</c:f>
              <c:strCache>
                <c:ptCount val="18"/>
                <c:pt idx="0">
                  <c:v>fev/02</c:v>
                </c:pt>
                <c:pt idx="1">
                  <c:v>fev/03</c:v>
                </c:pt>
                <c:pt idx="2">
                  <c:v>fev/04</c:v>
                </c:pt>
                <c:pt idx="3">
                  <c:v>fev/05</c:v>
                </c:pt>
                <c:pt idx="4">
                  <c:v>fev/06</c:v>
                </c:pt>
                <c:pt idx="5">
                  <c:v>fev/07</c:v>
                </c:pt>
                <c:pt idx="6">
                  <c:v>fev/08</c:v>
                </c:pt>
                <c:pt idx="7">
                  <c:v>fev/09</c:v>
                </c:pt>
                <c:pt idx="8">
                  <c:v>fev/10</c:v>
                </c:pt>
                <c:pt idx="9">
                  <c:v>fev/11</c:v>
                </c:pt>
                <c:pt idx="10">
                  <c:v>fev/12</c:v>
                </c:pt>
                <c:pt idx="11">
                  <c:v>fev/13</c:v>
                </c:pt>
                <c:pt idx="12">
                  <c:v>fev/14</c:v>
                </c:pt>
                <c:pt idx="13">
                  <c:v>fev/15</c:v>
                </c:pt>
                <c:pt idx="14">
                  <c:v>fev/16</c:v>
                </c:pt>
                <c:pt idx="15">
                  <c:v>fev/17</c:v>
                </c:pt>
                <c:pt idx="16">
                  <c:v>fev/18</c:v>
                </c:pt>
                <c:pt idx="17">
                  <c:v>fev/19</c:v>
                </c:pt>
              </c:strCache>
            </c:strRef>
          </c:cat>
          <c:val>
            <c:numRef>
              <c:f>'2. estoque com ajuste'!$B$2:$B$19</c:f>
              <c:numCache>
                <c:formatCode>#,##0</c:formatCode>
                <c:ptCount val="18"/>
                <c:pt idx="0">
                  <c:v>21918.565999999999</c:v>
                </c:pt>
                <c:pt idx="1">
                  <c:v>22916.056</c:v>
                </c:pt>
                <c:pt idx="2">
                  <c:v>23907.395</c:v>
                </c:pt>
                <c:pt idx="3">
                  <c:v>25661.121999999999</c:v>
                </c:pt>
                <c:pt idx="4">
                  <c:v>27300.170999999998</c:v>
                </c:pt>
                <c:pt idx="5">
                  <c:v>28838.302</c:v>
                </c:pt>
                <c:pt idx="6">
                  <c:v>30876.101999999999</c:v>
                </c:pt>
                <c:pt idx="7">
                  <c:v>32152.959999999999</c:v>
                </c:pt>
                <c:pt idx="8">
                  <c:v>33963.881999999998</c:v>
                </c:pt>
                <c:pt idx="9">
                  <c:v>36342.913999999997</c:v>
                </c:pt>
                <c:pt idx="10">
                  <c:v>38201.252</c:v>
                </c:pt>
                <c:pt idx="11">
                  <c:v>39437.298999999999</c:v>
                </c:pt>
                <c:pt idx="12">
                  <c:v>40696.031000000003</c:v>
                </c:pt>
                <c:pt idx="13">
                  <c:v>40703.436999999998</c:v>
                </c:pt>
                <c:pt idx="14">
                  <c:v>39028.493000000002</c:v>
                </c:pt>
                <c:pt idx="15">
                  <c:v>37909.095999999998</c:v>
                </c:pt>
                <c:pt idx="16">
                  <c:v>38046.675999999999</c:v>
                </c:pt>
                <c:pt idx="17">
                  <c:v>38621.902000000002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C8A-4397-8477-DF12B311D1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06151936"/>
        <c:axId val="106153472"/>
      </c:barChart>
      <c:catAx>
        <c:axId val="1061519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pt-BR"/>
          </a:p>
        </c:txPr>
        <c:crossAx val="106153472"/>
        <c:crosses val="autoZero"/>
        <c:auto val="1"/>
        <c:lblAlgn val="ctr"/>
        <c:lblOffset val="100"/>
        <c:noMultiLvlLbl val="0"/>
      </c:catAx>
      <c:valAx>
        <c:axId val="106153472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effectLst/>
        </c:spPr>
        <c:txPr>
          <a:bodyPr rot="-60000000" vert="horz"/>
          <a:lstStyle/>
          <a:p>
            <a:pPr>
              <a:defRPr/>
            </a:pPr>
            <a:endParaRPr lang="pt-BR"/>
          </a:p>
        </c:txPr>
        <c:crossAx val="106151936"/>
        <c:crosses val="autoZero"/>
        <c:crossBetween val="between"/>
      </c:valAx>
      <c:spPr>
        <a:ln>
          <a:noFill/>
        </a:ln>
        <a:effectLst/>
      </c:spPr>
    </c:plotArea>
    <c:plotVisOnly val="1"/>
    <c:dispBlanksAs val="gap"/>
    <c:showDLblsOverMax val="0"/>
  </c:chart>
  <c:spPr>
    <a:ln w="9525" cap="flat" cmpd="sng" algn="ctr">
      <a:noFill/>
      <a:round/>
    </a:ln>
    <a:effectLst/>
  </c:spPr>
  <c:txPr>
    <a:bodyPr/>
    <a:lstStyle/>
    <a:p>
      <a:pPr>
        <a:defRPr sz="2400">
          <a:solidFill>
            <a:sysClr val="windowText" lastClr="000000"/>
          </a:solidFill>
        </a:defRPr>
      </a:pPr>
      <a:endParaRPr lang="pt-BR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6.6377790520426222E-2"/>
          <c:y val="3.1118413384733076E-2"/>
          <c:w val="0.93330813367949195"/>
          <c:h val="0.85920718482654124"/>
        </c:manualLayout>
      </c:layout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rgbClr val="4F81BD">
                    <a:lumMod val="89000"/>
                  </a:srgbClr>
                </a:gs>
                <a:gs pos="23000">
                  <a:srgbClr val="4F81BD">
                    <a:lumMod val="89000"/>
                  </a:srgbClr>
                </a:gs>
                <a:gs pos="69000">
                  <a:srgbClr val="4F81BD">
                    <a:lumMod val="75000"/>
                  </a:srgbClr>
                </a:gs>
                <a:gs pos="97000">
                  <a:srgbClr val="4F81BD">
                    <a:lumMod val="7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8"/>
              <c:layout>
                <c:manualLayout>
                  <c:x val="0"/>
                  <c:y val="6.13026967876904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A65-4DFC-966D-7F281B0FDBA4}"/>
                </c:ext>
              </c:extLst>
            </c:dLbl>
            <c:dLbl>
              <c:idx val="11"/>
              <c:layout>
                <c:manualLayout>
                  <c:x val="9.060021572838769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A65-4DFC-966D-7F281B0FDBA4}"/>
                </c:ext>
              </c:extLst>
            </c:dLbl>
            <c:dLbl>
              <c:idx val="15"/>
              <c:layout>
                <c:manualLayout>
                  <c:x val="-6.0400143818925122E-3"/>
                  <c:y val="3.0653761885844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A65-4DFC-966D-7F281B0FDBA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2500"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'4.Setor'!$A$18:$A$25</c:f>
              <c:strCache>
                <c:ptCount val="8"/>
                <c:pt idx="0">
                  <c:v>Serviços</c:v>
                </c:pt>
                <c:pt idx="1">
                  <c:v>Indústria de transformação</c:v>
                </c:pt>
                <c:pt idx="2">
                  <c:v>Administração Pública</c:v>
                </c:pt>
                <c:pt idx="3">
                  <c:v>Construção Civil</c:v>
                </c:pt>
                <c:pt idx="4">
                  <c:v>Comércio</c:v>
                </c:pt>
                <c:pt idx="5">
                  <c:v>Extrativa mineral</c:v>
                </c:pt>
                <c:pt idx="6">
                  <c:v>Serviços Industr de Utilidade Pública</c:v>
                </c:pt>
                <c:pt idx="7">
                  <c:v>Agropecuária, extr vegetal, caça e pesca</c:v>
                </c:pt>
              </c:strCache>
            </c:strRef>
          </c:cat>
          <c:val>
            <c:numRef>
              <c:f>'4.Setor'!$B$18:$B$25</c:f>
              <c:numCache>
                <c:formatCode>#,##0</c:formatCode>
                <c:ptCount val="8"/>
                <c:pt idx="0">
                  <c:v>112412</c:v>
                </c:pt>
                <c:pt idx="1">
                  <c:v>33472</c:v>
                </c:pt>
                <c:pt idx="2">
                  <c:v>11395</c:v>
                </c:pt>
                <c:pt idx="3">
                  <c:v>11097</c:v>
                </c:pt>
                <c:pt idx="4">
                  <c:v>5990</c:v>
                </c:pt>
                <c:pt idx="5" formatCode="General">
                  <c:v>985</c:v>
                </c:pt>
                <c:pt idx="6" formatCode="General">
                  <c:v>865</c:v>
                </c:pt>
                <c:pt idx="7">
                  <c:v>-3077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A65-4DFC-966D-7F281B0FDB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-24"/>
        <c:axId val="106151936"/>
        <c:axId val="106153472"/>
      </c:barChart>
      <c:catAx>
        <c:axId val="1061519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 sz="2400"/>
            </a:pPr>
            <a:endParaRPr lang="pt-BR"/>
          </a:p>
        </c:txPr>
        <c:crossAx val="106153472"/>
        <c:crosses val="autoZero"/>
        <c:auto val="1"/>
        <c:lblAlgn val="ctr"/>
        <c:lblOffset val="100"/>
        <c:noMultiLvlLbl val="0"/>
      </c:catAx>
      <c:valAx>
        <c:axId val="106153472"/>
        <c:scaling>
          <c:orientation val="minMax"/>
          <c:min val="-10000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 sz="2400"/>
            </a:pPr>
            <a:endParaRPr lang="pt-BR"/>
          </a:p>
        </c:txPr>
        <c:crossAx val="106151936"/>
        <c:crosses val="autoZero"/>
        <c:crossBetween val="between"/>
      </c:valAx>
      <c:spPr>
        <a:ln>
          <a:noFill/>
        </a:ln>
        <a:effectLst/>
      </c:spPr>
    </c:plotArea>
    <c:plotVisOnly val="1"/>
    <c:dispBlanksAs val="gap"/>
    <c:showDLblsOverMax val="0"/>
  </c:chart>
  <c:spPr>
    <a:ln w="9525" cap="flat" cmpd="sng" algn="ctr">
      <a:noFill/>
      <a:round/>
    </a:ln>
    <a:effectLst/>
  </c:spPr>
  <c:txPr>
    <a:bodyPr/>
    <a:lstStyle/>
    <a:p>
      <a:pPr>
        <a:defRPr>
          <a:solidFill>
            <a:sysClr val="windowText" lastClr="000000"/>
          </a:solidFill>
        </a:defRPr>
      </a:pPr>
      <a:endParaRPr lang="pt-BR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rgbClr val="4F81BD">
                    <a:lumMod val="89000"/>
                  </a:srgbClr>
                </a:gs>
                <a:gs pos="23000">
                  <a:srgbClr val="4F81BD">
                    <a:lumMod val="89000"/>
                  </a:srgbClr>
                </a:gs>
                <a:gs pos="69000">
                  <a:srgbClr val="4F81BD">
                    <a:lumMod val="75000"/>
                  </a:srgbClr>
                </a:gs>
                <a:gs pos="97000">
                  <a:srgbClr val="4F81BD">
                    <a:lumMod val="7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8"/>
              <c:layout>
                <c:manualLayout>
                  <c:x val="0"/>
                  <c:y val="6.13026967876904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7B0-4F7C-B4A1-B2707A2AC3A1}"/>
                </c:ext>
              </c:extLst>
            </c:dLbl>
            <c:dLbl>
              <c:idx val="11"/>
              <c:layout>
                <c:manualLayout>
                  <c:x val="9.060021572838769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7B0-4F7C-B4A1-B2707A2AC3A1}"/>
                </c:ext>
              </c:extLst>
            </c:dLbl>
            <c:dLbl>
              <c:idx val="15"/>
              <c:layout>
                <c:manualLayout>
                  <c:x val="-6.0400143818925122E-3"/>
                  <c:y val="3.0653761885844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D7B0-4F7C-B4A1-B2707A2AC3A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'Saldo serviços'!$A$2:$A$7</c:f>
              <c:strCache>
                <c:ptCount val="6"/>
                <c:pt idx="0">
                  <c:v>Ensino</c:v>
                </c:pt>
                <c:pt idx="1">
                  <c:v>Serv. de alojamento, alimentação, reparação, manutenção, etc</c:v>
                </c:pt>
                <c:pt idx="2">
                  <c:v>Com. e administração de imóveis, serviço técnico, etc</c:v>
                </c:pt>
                <c:pt idx="3">
                  <c:v>Transportes e comunicações</c:v>
                </c:pt>
                <c:pt idx="4">
                  <c:v>Serviços médicos, odontológicos e veterinários</c:v>
                </c:pt>
                <c:pt idx="5">
                  <c:v>Instituiçoes de crédito, seguros e capitalização</c:v>
                </c:pt>
              </c:strCache>
            </c:strRef>
          </c:cat>
          <c:val>
            <c:numRef>
              <c:f>'Saldo serviços'!$B$2:$B$7</c:f>
              <c:numCache>
                <c:formatCode>#,##0</c:formatCode>
                <c:ptCount val="6"/>
                <c:pt idx="0">
                  <c:v>47706</c:v>
                </c:pt>
                <c:pt idx="1">
                  <c:v>23120</c:v>
                </c:pt>
                <c:pt idx="2">
                  <c:v>22454</c:v>
                </c:pt>
                <c:pt idx="3">
                  <c:v>10630</c:v>
                </c:pt>
                <c:pt idx="4">
                  <c:v>7782</c:v>
                </c:pt>
                <c:pt idx="5" formatCode="General">
                  <c:v>720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7B0-4F7C-B4A1-B2707A2AC3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06151936"/>
        <c:axId val="106153472"/>
      </c:barChart>
      <c:catAx>
        <c:axId val="1061519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pt-BR"/>
          </a:p>
        </c:txPr>
        <c:crossAx val="106153472"/>
        <c:crosses val="autoZero"/>
        <c:auto val="1"/>
        <c:lblAlgn val="ctr"/>
        <c:lblOffset val="100"/>
        <c:noMultiLvlLbl val="0"/>
      </c:catAx>
      <c:valAx>
        <c:axId val="106153472"/>
        <c:scaling>
          <c:orientation val="minMax"/>
          <c:max val="55000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pt-BR"/>
          </a:p>
        </c:txPr>
        <c:crossAx val="106151936"/>
        <c:crosses val="autoZero"/>
        <c:crossBetween val="between"/>
      </c:valAx>
      <c:spPr>
        <a:ln>
          <a:noFill/>
        </a:ln>
        <a:effectLst/>
      </c:spPr>
    </c:plotArea>
    <c:plotVisOnly val="1"/>
    <c:dispBlanksAs val="gap"/>
    <c:showDLblsOverMax val="0"/>
  </c:chart>
  <c:spPr>
    <a:ln w="9525" cap="flat" cmpd="sng" algn="ctr">
      <a:noFill/>
      <a:round/>
    </a:ln>
    <a:effectLst/>
  </c:spPr>
  <c:txPr>
    <a:bodyPr/>
    <a:lstStyle/>
    <a:p>
      <a:pPr>
        <a:defRPr sz="2400">
          <a:solidFill>
            <a:sysClr val="windowText" lastClr="000000"/>
          </a:solidFill>
        </a:defRPr>
      </a:pPr>
      <a:endParaRPr lang="pt-BR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rgbClr val="4F81BD">
                    <a:lumMod val="89000"/>
                  </a:srgbClr>
                </a:gs>
                <a:gs pos="23000">
                  <a:srgbClr val="4F81BD">
                    <a:lumMod val="89000"/>
                  </a:srgbClr>
                </a:gs>
                <a:gs pos="69000">
                  <a:srgbClr val="4F81BD">
                    <a:lumMod val="75000"/>
                  </a:srgbClr>
                </a:gs>
                <a:gs pos="97000">
                  <a:srgbClr val="4F81BD">
                    <a:lumMod val="7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8"/>
              <c:layout>
                <c:manualLayout>
                  <c:x val="0"/>
                  <c:y val="6.13026967876904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C3E-4161-9F90-307C5C452F1F}"/>
                </c:ext>
              </c:extLst>
            </c:dLbl>
            <c:dLbl>
              <c:idx val="11"/>
              <c:layout>
                <c:manualLayout>
                  <c:x val="-1.663840277337987E-3"/>
                  <c:y val="1.8054488083947593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C3E-4161-9F90-307C5C452F1F}"/>
                </c:ext>
              </c:extLst>
            </c:dLbl>
            <c:dLbl>
              <c:idx val="15"/>
              <c:layout>
                <c:manualLayout>
                  <c:x val="-6.0400143818925122E-3"/>
                  <c:y val="3.0653761885844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C3E-4161-9F90-307C5C452F1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2500"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'Saldo Ind'!$A$2:$A$13</c:f>
              <c:strCache>
                <c:ptCount val="12"/>
                <c:pt idx="0">
                  <c:v>Indústria de calçados</c:v>
                </c:pt>
                <c:pt idx="1">
                  <c:v>Indústria têxtil </c:v>
                </c:pt>
                <c:pt idx="2">
                  <c:v>Indútria da borracha, fumo, couros, etc</c:v>
                </c:pt>
                <c:pt idx="3">
                  <c:v>Indústria metalúrgica</c:v>
                </c:pt>
                <c:pt idx="4">
                  <c:v>Ind. química de produtos farmacêuticos, etc</c:v>
                </c:pt>
                <c:pt idx="5">
                  <c:v>Indústria mecânica</c:v>
                </c:pt>
                <c:pt idx="6">
                  <c:v>Ind. do material elétrico e de comunicaçoes</c:v>
                </c:pt>
                <c:pt idx="7">
                  <c:v>Ind. de produtos minerais não metálicos</c:v>
                </c:pt>
                <c:pt idx="8">
                  <c:v>Indústria do material de transporte</c:v>
                </c:pt>
                <c:pt idx="9">
                  <c:v>Indústria da madeira e do mobiliário</c:v>
                </c:pt>
                <c:pt idx="10">
                  <c:v>Indústria do papel,  editorial e gráfica</c:v>
                </c:pt>
                <c:pt idx="11">
                  <c:v>Ind. de produtos alimentícios, bebidas e álcool etílico</c:v>
                </c:pt>
              </c:strCache>
            </c:strRef>
          </c:cat>
          <c:val>
            <c:numRef>
              <c:f>'Saldo Ind'!$B$2:$B$13</c:f>
              <c:numCache>
                <c:formatCode>#,##0_ ;\-#,##0\ </c:formatCode>
                <c:ptCount val="12"/>
                <c:pt idx="0">
                  <c:v>6819</c:v>
                </c:pt>
                <c:pt idx="1">
                  <c:v>5965</c:v>
                </c:pt>
                <c:pt idx="2">
                  <c:v>5444</c:v>
                </c:pt>
                <c:pt idx="3">
                  <c:v>4402</c:v>
                </c:pt>
                <c:pt idx="4">
                  <c:v>3961</c:v>
                </c:pt>
                <c:pt idx="5">
                  <c:v>3631</c:v>
                </c:pt>
                <c:pt idx="6">
                  <c:v>2099</c:v>
                </c:pt>
                <c:pt idx="7">
                  <c:v>2095</c:v>
                </c:pt>
                <c:pt idx="8">
                  <c:v>1767</c:v>
                </c:pt>
                <c:pt idx="9">
                  <c:v>1666</c:v>
                </c:pt>
                <c:pt idx="10">
                  <c:v>464</c:v>
                </c:pt>
                <c:pt idx="11">
                  <c:v>-4841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C3E-4161-9F90-307C5C452F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06151936"/>
        <c:axId val="106153472"/>
      </c:barChart>
      <c:catAx>
        <c:axId val="1061519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 sz="2200"/>
            </a:pPr>
            <a:endParaRPr lang="pt-BR"/>
          </a:p>
        </c:txPr>
        <c:crossAx val="106153472"/>
        <c:crosses val="autoZero"/>
        <c:auto val="1"/>
        <c:lblAlgn val="ctr"/>
        <c:lblOffset val="100"/>
        <c:noMultiLvlLbl val="0"/>
      </c:catAx>
      <c:valAx>
        <c:axId val="106153472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_ ;\-#,##0\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 sz="2400"/>
            </a:pPr>
            <a:endParaRPr lang="pt-BR"/>
          </a:p>
        </c:txPr>
        <c:crossAx val="106151936"/>
        <c:crosses val="autoZero"/>
        <c:crossBetween val="between"/>
      </c:valAx>
      <c:spPr>
        <a:ln>
          <a:noFill/>
        </a:ln>
        <a:effectLst/>
      </c:spPr>
    </c:plotArea>
    <c:plotVisOnly val="1"/>
    <c:dispBlanksAs val="gap"/>
    <c:showDLblsOverMax val="0"/>
  </c:chart>
  <c:spPr>
    <a:ln w="9525" cap="flat" cmpd="sng" algn="ctr">
      <a:noFill/>
      <a:round/>
    </a:ln>
    <a:effectLst/>
  </c:spPr>
  <c:txPr>
    <a:bodyPr/>
    <a:lstStyle/>
    <a:p>
      <a:pPr>
        <a:defRPr>
          <a:solidFill>
            <a:sysClr val="windowText" lastClr="000000"/>
          </a:solidFill>
        </a:defRPr>
      </a:pPr>
      <a:endParaRPr lang="pt-BR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rgbClr val="4F81BD">
                    <a:lumMod val="89000"/>
                  </a:srgbClr>
                </a:gs>
                <a:gs pos="23000">
                  <a:srgbClr val="4F81BD">
                    <a:lumMod val="89000"/>
                  </a:srgbClr>
                </a:gs>
                <a:gs pos="69000">
                  <a:srgbClr val="4F81BD">
                    <a:lumMod val="75000"/>
                  </a:srgbClr>
                </a:gs>
                <a:gs pos="97000">
                  <a:srgbClr val="4F81BD">
                    <a:lumMod val="7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8"/>
              <c:layout>
                <c:manualLayout>
                  <c:x val="0"/>
                  <c:y val="6.13026967876904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639-469F-B6BB-B4EAF0F6D7AE}"/>
                </c:ext>
              </c:extLst>
            </c:dLbl>
            <c:dLbl>
              <c:idx val="11"/>
              <c:layout>
                <c:manualLayout>
                  <c:x val="9.060021572838769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639-469F-B6BB-B4EAF0F6D7AE}"/>
                </c:ext>
              </c:extLst>
            </c:dLbl>
            <c:dLbl>
              <c:idx val="15"/>
              <c:layout>
                <c:manualLayout>
                  <c:x val="-6.0400143818925122E-3"/>
                  <c:y val="3.0653761885844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5639-469F-B6BB-B4EAF0F6D7A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'Saldo Const'!$A$5:$A$14</c:f>
              <c:strCache>
                <c:ptCount val="10"/>
                <c:pt idx="0">
                  <c:v>Construção de Edifícios</c:v>
                </c:pt>
                <c:pt idx="1">
                  <c:v>Instalações Elétricas</c:v>
                </c:pt>
                <c:pt idx="2">
                  <c:v>Obras de Urbanização - Ruas, Praças e Calçadas</c:v>
                </c:pt>
                <c:pt idx="3">
                  <c:v>Obras de Acabamento</c:v>
                </c:pt>
                <c:pt idx="4">
                  <c:v>Instalações Hidráulicas, de Sistemas de Ventilação e Refrigeração</c:v>
                </c:pt>
                <c:pt idx="5">
                  <c:v>Construção de Obras de Arte Especiais</c:v>
                </c:pt>
                <c:pt idx="6">
                  <c:v>Demolição e Preparação de Canteiros de Obras</c:v>
                </c:pt>
                <c:pt idx="7">
                  <c:v>Obras de Engenharia Civil não Especificadas Anteriormente</c:v>
                </c:pt>
                <c:pt idx="8">
                  <c:v>Construção de Rodovias e Ferrovias</c:v>
                </c:pt>
                <c:pt idx="9">
                  <c:v>Montagem de Instalações Industriais e de Estruturas Metálicas</c:v>
                </c:pt>
              </c:strCache>
            </c:strRef>
          </c:cat>
          <c:val>
            <c:numRef>
              <c:f>'Saldo Const'!$B$5:$B$14</c:f>
              <c:numCache>
                <c:formatCode>#,##0</c:formatCode>
                <c:ptCount val="10"/>
                <c:pt idx="0">
                  <c:v>5894</c:v>
                </c:pt>
                <c:pt idx="1">
                  <c:v>1621</c:v>
                </c:pt>
                <c:pt idx="2">
                  <c:v>1050</c:v>
                </c:pt>
                <c:pt idx="3" formatCode="General">
                  <c:v>706</c:v>
                </c:pt>
                <c:pt idx="4" formatCode="General">
                  <c:v>623</c:v>
                </c:pt>
                <c:pt idx="5" formatCode="General">
                  <c:v>-50</c:v>
                </c:pt>
                <c:pt idx="6" formatCode="General">
                  <c:v>-66</c:v>
                </c:pt>
                <c:pt idx="7" formatCode="General">
                  <c:v>-164</c:v>
                </c:pt>
                <c:pt idx="8" formatCode="General">
                  <c:v>-183</c:v>
                </c:pt>
                <c:pt idx="9" formatCode="General">
                  <c:v>-282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639-469F-B6BB-B4EAF0F6D7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overlap val="-24"/>
        <c:axId val="106151936"/>
        <c:axId val="106153472"/>
      </c:barChart>
      <c:catAx>
        <c:axId val="1061519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0" vert="horz"/>
          <a:lstStyle/>
          <a:p>
            <a:pPr>
              <a:defRPr/>
            </a:pPr>
            <a:endParaRPr lang="pt-BR"/>
          </a:p>
        </c:txPr>
        <c:crossAx val="106153472"/>
        <c:crosses val="autoZero"/>
        <c:auto val="1"/>
        <c:lblAlgn val="ctr"/>
        <c:lblOffset val="100"/>
        <c:noMultiLvlLbl val="0"/>
      </c:catAx>
      <c:valAx>
        <c:axId val="106153472"/>
        <c:scaling>
          <c:orientation val="minMax"/>
        </c:scaling>
        <c:delete val="0"/>
        <c:axPos val="l"/>
        <c:majorGridlines>
          <c:spPr>
            <a:ln>
              <a:noFill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pt-BR"/>
          </a:p>
        </c:txPr>
        <c:crossAx val="106151936"/>
        <c:crosses val="autoZero"/>
        <c:crossBetween val="between"/>
      </c:valAx>
      <c:spPr>
        <a:noFill/>
        <a:effectLst/>
      </c:spPr>
    </c:plotArea>
    <c:plotVisOnly val="1"/>
    <c:dispBlanksAs val="gap"/>
    <c:showDLblsOverMax val="0"/>
  </c:chart>
  <c:spPr>
    <a:ln>
      <a:noFill/>
    </a:ln>
    <a:effectLst/>
  </c:spPr>
  <c:txPr>
    <a:bodyPr/>
    <a:lstStyle/>
    <a:p>
      <a:pPr>
        <a:defRPr sz="2400">
          <a:solidFill>
            <a:sysClr val="windowText" lastClr="000000"/>
          </a:solidFill>
        </a:defRPr>
      </a:pPr>
      <a:endParaRPr lang="pt-BR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Pt>
            <c:idx val="0"/>
            <c:invertIfNegative val="0"/>
            <c:bubble3D val="0"/>
            <c:spPr>
              <a:gradFill flip="none" rotWithShape="1">
                <a:gsLst>
                  <a:gs pos="0">
                    <a:srgbClr val="4F81BD">
                      <a:lumMod val="89000"/>
                    </a:srgbClr>
                  </a:gs>
                  <a:gs pos="23000">
                    <a:srgbClr val="4F81BD">
                      <a:lumMod val="89000"/>
                    </a:srgbClr>
                  </a:gs>
                  <a:gs pos="69000">
                    <a:srgbClr val="4F81BD">
                      <a:lumMod val="75000"/>
                    </a:srgbClr>
                  </a:gs>
                  <a:gs pos="97000">
                    <a:srgbClr val="4F81BD">
                      <a:lumMod val="7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E376-4F47-9082-199D124010CC}"/>
              </c:ext>
            </c:extLst>
          </c:dPt>
          <c:dPt>
            <c:idx val="1"/>
            <c:invertIfNegative val="0"/>
            <c:bubble3D val="0"/>
            <c:spPr>
              <a:gradFill flip="none" rotWithShape="1">
                <a:gsLst>
                  <a:gs pos="0">
                    <a:srgbClr val="4F81BD">
                      <a:lumMod val="89000"/>
                    </a:srgbClr>
                  </a:gs>
                  <a:gs pos="23000">
                    <a:srgbClr val="4F81BD">
                      <a:lumMod val="89000"/>
                    </a:srgbClr>
                  </a:gs>
                  <a:gs pos="69000">
                    <a:srgbClr val="4F81BD">
                      <a:lumMod val="75000"/>
                    </a:srgbClr>
                  </a:gs>
                  <a:gs pos="97000">
                    <a:srgbClr val="4F81BD">
                      <a:lumMod val="7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E376-4F47-9082-199D124010CC}"/>
              </c:ext>
            </c:extLst>
          </c:dPt>
          <c:dLbls>
            <c:dLbl>
              <c:idx val="8"/>
              <c:layout>
                <c:manualLayout>
                  <c:x val="0"/>
                  <c:y val="6.13026967876904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376-4F47-9082-199D124010CC}"/>
                </c:ext>
              </c:extLst>
            </c:dLbl>
            <c:dLbl>
              <c:idx val="11"/>
              <c:layout>
                <c:manualLayout>
                  <c:x val="9.060021572838769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376-4F47-9082-199D124010CC}"/>
                </c:ext>
              </c:extLst>
            </c:dLbl>
            <c:dLbl>
              <c:idx val="15"/>
              <c:layout>
                <c:manualLayout>
                  <c:x val="-6.0400143818925122E-3"/>
                  <c:y val="3.0653761885844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376-4F47-9082-199D124010C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4000"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'Saldo Com'!$A$2:$A$3</c:f>
              <c:strCache>
                <c:ptCount val="2"/>
                <c:pt idx="0">
                  <c:v>Comércio atacadista</c:v>
                </c:pt>
                <c:pt idx="1">
                  <c:v>Comércio varejista</c:v>
                </c:pt>
              </c:strCache>
            </c:strRef>
          </c:cat>
          <c:val>
            <c:numRef>
              <c:f>'Saldo Com'!$B$2:$B$3</c:f>
              <c:numCache>
                <c:formatCode>#,##0</c:formatCode>
                <c:ptCount val="2"/>
                <c:pt idx="0">
                  <c:v>8706</c:v>
                </c:pt>
                <c:pt idx="1">
                  <c:v>-2716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E376-4F47-9082-199D124010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06151936"/>
        <c:axId val="106153472"/>
      </c:barChart>
      <c:catAx>
        <c:axId val="1061519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pt-BR"/>
          </a:p>
        </c:txPr>
        <c:crossAx val="106153472"/>
        <c:crosses val="autoZero"/>
        <c:auto val="1"/>
        <c:lblAlgn val="ctr"/>
        <c:lblOffset val="100"/>
        <c:noMultiLvlLbl val="0"/>
      </c:catAx>
      <c:valAx>
        <c:axId val="106153472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pt-BR"/>
          </a:p>
        </c:txPr>
        <c:crossAx val="106151936"/>
        <c:crosses val="autoZero"/>
        <c:crossBetween val="between"/>
      </c:valAx>
      <c:spPr>
        <a:noFill/>
        <a:effectLst/>
      </c:spPr>
    </c:plotArea>
    <c:plotVisOnly val="1"/>
    <c:dispBlanksAs val="gap"/>
    <c:showDLblsOverMax val="0"/>
  </c:chart>
  <c:spPr>
    <a:ln>
      <a:noFill/>
    </a:ln>
    <a:effectLst/>
  </c:spPr>
  <c:txPr>
    <a:bodyPr/>
    <a:lstStyle/>
    <a:p>
      <a:pPr>
        <a:defRPr sz="3000">
          <a:solidFill>
            <a:sysClr val="windowText" lastClr="000000"/>
          </a:solidFill>
        </a:defRPr>
      </a:pPr>
      <a:endParaRPr lang="pt-BR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rgbClr val="4F81BD">
                    <a:lumMod val="89000"/>
                  </a:srgbClr>
                </a:gs>
                <a:gs pos="23000">
                  <a:srgbClr val="4F81BD">
                    <a:lumMod val="89000"/>
                  </a:srgbClr>
                </a:gs>
                <a:gs pos="69000">
                  <a:srgbClr val="4F81BD">
                    <a:lumMod val="75000"/>
                  </a:srgbClr>
                </a:gs>
                <a:gs pos="97000">
                  <a:srgbClr val="4F81BD">
                    <a:lumMod val="7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0"/>
              <c:layout>
                <c:manualLayout>
                  <c:x val="-4.6190778767248961E-18"/>
                  <c:y val="3.910068426197455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CF6-4CDE-96FD-27C4E8073E0C}"/>
                </c:ext>
              </c:extLst>
            </c:dLbl>
            <c:dLbl>
              <c:idx val="8"/>
              <c:layout>
                <c:manualLayout>
                  <c:x val="0"/>
                  <c:y val="6.13026967876904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CF6-4CDE-96FD-27C4E8073E0C}"/>
                </c:ext>
              </c:extLst>
            </c:dLbl>
            <c:dLbl>
              <c:idx val="11"/>
              <c:layout>
                <c:manualLayout>
                  <c:x val="9.060021572838769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CF6-4CDE-96FD-27C4E8073E0C}"/>
                </c:ext>
              </c:extLst>
            </c:dLbl>
            <c:dLbl>
              <c:idx val="15"/>
              <c:layout>
                <c:manualLayout>
                  <c:x val="-6.0400143818925122E-3"/>
                  <c:y val="3.0653761885844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CF6-4CDE-96FD-27C4E8073E0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2800"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'cnae agricult'!$A$5:$A$14</c:f>
              <c:strCache>
                <c:ptCount val="10"/>
                <c:pt idx="0">
                  <c:v>Cultivo de Frutas de Lavoura, Exceto Laranja e Uva</c:v>
                </c:pt>
                <c:pt idx="1">
                  <c:v>Cultivo de Cereais</c:v>
                </c:pt>
                <c:pt idx="2">
                  <c:v>Atividades de Pós-Colheita</c:v>
                </c:pt>
                <c:pt idx="3">
                  <c:v>Produção Florestal - Florestas Plantadas</c:v>
                </c:pt>
                <c:pt idx="4">
                  <c:v>Pesca em água Salgada</c:v>
                </c:pt>
                <c:pt idx="5">
                  <c:v>Produção de Sementes Certificadas</c:v>
                </c:pt>
                <c:pt idx="6">
                  <c:v>Atividades de Apoio à Agricultura</c:v>
                </c:pt>
                <c:pt idx="7">
                  <c:v>Cultivo de Cana-De-Açúcar</c:v>
                </c:pt>
                <c:pt idx="8">
                  <c:v>Cultivo de Plantas de Lavoura Temporária</c:v>
                </c:pt>
                <c:pt idx="9">
                  <c:v>Cultivo de Laranja</c:v>
                </c:pt>
              </c:strCache>
            </c:strRef>
          </c:cat>
          <c:val>
            <c:numRef>
              <c:f>'cnae agricult'!$B$5:$B$14</c:f>
              <c:numCache>
                <c:formatCode>General</c:formatCode>
                <c:ptCount val="10"/>
                <c:pt idx="0" formatCode="#,##0">
                  <c:v>5898</c:v>
                </c:pt>
                <c:pt idx="1">
                  <c:v>933</c:v>
                </c:pt>
                <c:pt idx="2">
                  <c:v>453</c:v>
                </c:pt>
                <c:pt idx="3">
                  <c:v>411</c:v>
                </c:pt>
                <c:pt idx="4">
                  <c:v>305</c:v>
                </c:pt>
                <c:pt idx="5">
                  <c:v>-738</c:v>
                </c:pt>
                <c:pt idx="6">
                  <c:v>-782</c:v>
                </c:pt>
                <c:pt idx="7" formatCode="#,##0">
                  <c:v>-1274</c:v>
                </c:pt>
                <c:pt idx="8" formatCode="#,##0">
                  <c:v>-1665</c:v>
                </c:pt>
                <c:pt idx="9" formatCode="#,##0">
                  <c:v>-6270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CF6-4CDE-96FD-27C4E8073E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overlap val="-24"/>
        <c:axId val="106151936"/>
        <c:axId val="106153472"/>
      </c:barChart>
      <c:catAx>
        <c:axId val="1061519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0" vert="horz"/>
          <a:lstStyle/>
          <a:p>
            <a:pPr>
              <a:defRPr sz="2400"/>
            </a:pPr>
            <a:endParaRPr lang="pt-BR"/>
          </a:p>
        </c:txPr>
        <c:crossAx val="106153472"/>
        <c:crosses val="autoZero"/>
        <c:auto val="1"/>
        <c:lblAlgn val="ctr"/>
        <c:lblOffset val="100"/>
        <c:noMultiLvlLbl val="0"/>
      </c:catAx>
      <c:valAx>
        <c:axId val="106153472"/>
        <c:scaling>
          <c:orientation val="minMax"/>
          <c:min val="-9000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 sz="2400"/>
            </a:pPr>
            <a:endParaRPr lang="pt-BR"/>
          </a:p>
        </c:txPr>
        <c:crossAx val="106151936"/>
        <c:crosses val="autoZero"/>
        <c:crossBetween val="between"/>
      </c:valAx>
      <c:spPr>
        <a:ln>
          <a:noFill/>
        </a:ln>
        <a:effectLst/>
      </c:spPr>
    </c:plotArea>
    <c:plotVisOnly val="1"/>
    <c:dispBlanksAs val="gap"/>
    <c:showDLblsOverMax val="0"/>
  </c:chart>
  <c:spPr>
    <a:ln w="9525" cap="flat" cmpd="sng" algn="ctr">
      <a:noFill/>
      <a:round/>
    </a:ln>
    <a:effectLst/>
  </c:spPr>
  <c:txPr>
    <a:bodyPr/>
    <a:lstStyle/>
    <a:p>
      <a:pPr>
        <a:defRPr sz="2000">
          <a:solidFill>
            <a:sysClr val="windowText" lastClr="000000"/>
          </a:solidFill>
        </a:defRPr>
      </a:pPr>
      <a:endParaRPr lang="pt-BR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rgbClr val="4F81BD">
                    <a:lumMod val="89000"/>
                  </a:srgbClr>
                </a:gs>
                <a:gs pos="23000">
                  <a:srgbClr val="4F81BD">
                    <a:lumMod val="89000"/>
                  </a:srgbClr>
                </a:gs>
                <a:gs pos="69000">
                  <a:srgbClr val="4F81BD">
                    <a:lumMod val="75000"/>
                  </a:srgbClr>
                </a:gs>
                <a:gs pos="97000">
                  <a:srgbClr val="4F81BD">
                    <a:lumMod val="7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8"/>
              <c:layout>
                <c:manualLayout>
                  <c:x val="0"/>
                  <c:y val="6.13026967876904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E35-465C-8A37-28FB978AF906}"/>
                </c:ext>
              </c:extLst>
            </c:dLbl>
            <c:dLbl>
              <c:idx val="11"/>
              <c:layout>
                <c:manualLayout>
                  <c:x val="9.060021572838769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E35-465C-8A37-28FB978AF906}"/>
                </c:ext>
              </c:extLst>
            </c:dLbl>
            <c:dLbl>
              <c:idx val="15"/>
              <c:layout>
                <c:manualLayout>
                  <c:x val="-6.0400143818925122E-3"/>
                  <c:y val="3.0653761885844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E35-465C-8A37-28FB978AF90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2800"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'intermitente ajustado'!$A$2:$A$15</c:f>
              <c:strCache>
                <c:ptCount val="14"/>
                <c:pt idx="0">
                  <c:v>jan/18</c:v>
                </c:pt>
                <c:pt idx="1">
                  <c:v>fev/18</c:v>
                </c:pt>
                <c:pt idx="2">
                  <c:v>mar/18</c:v>
                </c:pt>
                <c:pt idx="3">
                  <c:v>abr/18</c:v>
                </c:pt>
                <c:pt idx="4">
                  <c:v>mai/18</c:v>
                </c:pt>
                <c:pt idx="5">
                  <c:v>jun/18</c:v>
                </c:pt>
                <c:pt idx="6">
                  <c:v>jul/18</c:v>
                </c:pt>
                <c:pt idx="7">
                  <c:v>ago/18</c:v>
                </c:pt>
                <c:pt idx="8">
                  <c:v>set/18</c:v>
                </c:pt>
                <c:pt idx="9">
                  <c:v>out/18</c:v>
                </c:pt>
                <c:pt idx="10">
                  <c:v>nov/18</c:v>
                </c:pt>
                <c:pt idx="11">
                  <c:v>dez/18</c:v>
                </c:pt>
                <c:pt idx="12">
                  <c:v>jan/19</c:v>
                </c:pt>
                <c:pt idx="13">
                  <c:v>fev/19</c:v>
                </c:pt>
              </c:strCache>
            </c:strRef>
          </c:cat>
          <c:val>
            <c:numRef>
              <c:f>'intermitente ajustado'!$B$2:$B$15</c:f>
              <c:numCache>
                <c:formatCode>#,##0</c:formatCode>
                <c:ptCount val="14"/>
                <c:pt idx="0">
                  <c:v>2669</c:v>
                </c:pt>
                <c:pt idx="1">
                  <c:v>2263</c:v>
                </c:pt>
                <c:pt idx="2">
                  <c:v>4089</c:v>
                </c:pt>
                <c:pt idx="3">
                  <c:v>3975</c:v>
                </c:pt>
                <c:pt idx="4">
                  <c:v>3541</c:v>
                </c:pt>
                <c:pt idx="5">
                  <c:v>2913</c:v>
                </c:pt>
                <c:pt idx="6">
                  <c:v>3575</c:v>
                </c:pt>
                <c:pt idx="7">
                  <c:v>4375</c:v>
                </c:pt>
                <c:pt idx="8">
                  <c:v>4458</c:v>
                </c:pt>
                <c:pt idx="9">
                  <c:v>5068</c:v>
                </c:pt>
                <c:pt idx="10">
                  <c:v>7755</c:v>
                </c:pt>
                <c:pt idx="11">
                  <c:v>6118</c:v>
                </c:pt>
                <c:pt idx="12">
                  <c:v>3432</c:v>
                </c:pt>
                <c:pt idx="13">
                  <c:v>4346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E35-465C-8A37-28FB978AF9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06151936"/>
        <c:axId val="106153472"/>
      </c:barChart>
      <c:catAx>
        <c:axId val="1061519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pt-BR"/>
          </a:p>
        </c:txPr>
        <c:crossAx val="106153472"/>
        <c:crosses val="autoZero"/>
        <c:auto val="1"/>
        <c:lblAlgn val="ctr"/>
        <c:lblOffset val="100"/>
        <c:noMultiLvlLbl val="0"/>
      </c:catAx>
      <c:valAx>
        <c:axId val="106153472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pt-BR"/>
          </a:p>
        </c:txPr>
        <c:crossAx val="106151936"/>
        <c:crosses val="autoZero"/>
        <c:crossBetween val="between"/>
      </c:valAx>
      <c:spPr>
        <a:ln>
          <a:noFill/>
        </a:ln>
        <a:effectLst/>
      </c:spPr>
    </c:plotArea>
    <c:plotVisOnly val="1"/>
    <c:dispBlanksAs val="gap"/>
    <c:showDLblsOverMax val="0"/>
  </c:chart>
  <c:spPr>
    <a:ln w="9525" cap="flat" cmpd="sng" algn="ctr">
      <a:noFill/>
      <a:round/>
    </a:ln>
    <a:effectLst/>
  </c:spPr>
  <c:txPr>
    <a:bodyPr/>
    <a:lstStyle/>
    <a:p>
      <a:pPr>
        <a:defRPr sz="2400">
          <a:solidFill>
            <a:sysClr val="windowText" lastClr="000000"/>
          </a:solidFill>
        </a:defRPr>
      </a:pPr>
      <a:endParaRPr lang="pt-BR"/>
    </a:p>
  </c:txPr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rgbClr val="4F81BD">
                    <a:lumMod val="89000"/>
                  </a:srgbClr>
                </a:gs>
                <a:gs pos="23000">
                  <a:srgbClr val="4F81BD">
                    <a:lumMod val="89000"/>
                  </a:srgbClr>
                </a:gs>
                <a:gs pos="69000">
                  <a:srgbClr val="4F81BD">
                    <a:lumMod val="75000"/>
                  </a:srgbClr>
                </a:gs>
                <a:gs pos="97000">
                  <a:srgbClr val="4F81BD">
                    <a:lumMod val="7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8"/>
              <c:layout>
                <c:manualLayout>
                  <c:x val="0"/>
                  <c:y val="6.13026967876904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0EA-40EC-A2B2-107CF4D5DFE2}"/>
                </c:ext>
              </c:extLst>
            </c:dLbl>
            <c:dLbl>
              <c:idx val="11"/>
              <c:layout>
                <c:manualLayout>
                  <c:x val="9.060021572838769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0EA-40EC-A2B2-107CF4D5DFE2}"/>
                </c:ext>
              </c:extLst>
            </c:dLbl>
            <c:dLbl>
              <c:idx val="15"/>
              <c:layout>
                <c:manualLayout>
                  <c:x val="-6.0400143818925122E-3"/>
                  <c:y val="3.0653761885844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0EA-40EC-A2B2-107CF4D5DFE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2800"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'parcial ajustado'!$A$2:$A$15</c:f>
              <c:strCache>
                <c:ptCount val="14"/>
                <c:pt idx="0">
                  <c:v>jan/18</c:v>
                </c:pt>
                <c:pt idx="1">
                  <c:v>fev/18</c:v>
                </c:pt>
                <c:pt idx="2">
                  <c:v>mar/18</c:v>
                </c:pt>
                <c:pt idx="3">
                  <c:v>abr/18</c:v>
                </c:pt>
                <c:pt idx="4">
                  <c:v>mai/18</c:v>
                </c:pt>
                <c:pt idx="5">
                  <c:v>jun/18</c:v>
                </c:pt>
                <c:pt idx="6">
                  <c:v>jul/18</c:v>
                </c:pt>
                <c:pt idx="7">
                  <c:v>ago/18</c:v>
                </c:pt>
                <c:pt idx="8">
                  <c:v>set/18</c:v>
                </c:pt>
                <c:pt idx="9">
                  <c:v>out/18</c:v>
                </c:pt>
                <c:pt idx="10">
                  <c:v>nov/18</c:v>
                </c:pt>
                <c:pt idx="11">
                  <c:v>dez/18</c:v>
                </c:pt>
                <c:pt idx="12">
                  <c:v>jan/19</c:v>
                </c:pt>
                <c:pt idx="13">
                  <c:v>fev/19</c:v>
                </c:pt>
              </c:strCache>
            </c:strRef>
          </c:cat>
          <c:val>
            <c:numRef>
              <c:f>'parcial ajustado'!$B$2:$B$15</c:f>
              <c:numCache>
                <c:formatCode>#,##0</c:formatCode>
                <c:ptCount val="14"/>
                <c:pt idx="0">
                  <c:v>1644</c:v>
                </c:pt>
                <c:pt idx="1">
                  <c:v>3169</c:v>
                </c:pt>
                <c:pt idx="2">
                  <c:v>3258</c:v>
                </c:pt>
                <c:pt idx="3">
                  <c:v>2715</c:v>
                </c:pt>
                <c:pt idx="4">
                  <c:v>2052</c:v>
                </c:pt>
                <c:pt idx="5">
                  <c:v>1069</c:v>
                </c:pt>
                <c:pt idx="6" formatCode="General">
                  <c:v>903</c:v>
                </c:pt>
                <c:pt idx="7">
                  <c:v>3312</c:v>
                </c:pt>
                <c:pt idx="8">
                  <c:v>2068</c:v>
                </c:pt>
                <c:pt idx="9">
                  <c:v>2339</c:v>
                </c:pt>
                <c:pt idx="10">
                  <c:v>1807</c:v>
                </c:pt>
                <c:pt idx="11">
                  <c:v>-2310</c:v>
                </c:pt>
                <c:pt idx="12" formatCode="General">
                  <c:v>166</c:v>
                </c:pt>
                <c:pt idx="13">
                  <c:v>3404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0EA-40EC-A2B2-107CF4D5DF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06151936"/>
        <c:axId val="106153472"/>
      </c:barChart>
      <c:catAx>
        <c:axId val="1061519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pt-BR"/>
          </a:p>
        </c:txPr>
        <c:crossAx val="106153472"/>
        <c:crosses val="autoZero"/>
        <c:auto val="1"/>
        <c:lblAlgn val="ctr"/>
        <c:lblOffset val="100"/>
        <c:noMultiLvlLbl val="0"/>
      </c:catAx>
      <c:valAx>
        <c:axId val="106153472"/>
        <c:scaling>
          <c:orientation val="minMax"/>
        </c:scaling>
        <c:delete val="0"/>
        <c:axPos val="l"/>
        <c:majorGridlines>
          <c:spPr>
            <a:ln>
              <a:noFill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pt-BR"/>
          </a:p>
        </c:txPr>
        <c:crossAx val="106151936"/>
        <c:crosses val="autoZero"/>
        <c:crossBetween val="between"/>
      </c:valAx>
      <c:spPr>
        <a:ln>
          <a:noFill/>
        </a:ln>
        <a:effectLst/>
      </c:spPr>
    </c:plotArea>
    <c:plotVisOnly val="1"/>
    <c:dispBlanksAs val="gap"/>
    <c:showDLblsOverMax val="0"/>
  </c:chart>
  <c:spPr>
    <a:ln w="9525" cap="flat" cmpd="sng" algn="ctr">
      <a:noFill/>
      <a:round/>
    </a:ln>
    <a:effectLst/>
  </c:spPr>
  <c:txPr>
    <a:bodyPr/>
    <a:lstStyle/>
    <a:p>
      <a:pPr>
        <a:defRPr sz="2400">
          <a:solidFill>
            <a:sysClr val="windowText" lastClr="000000"/>
          </a:solidFill>
        </a:defRPr>
      </a:pPr>
      <a:endParaRPr lang="pt-BR"/>
    </a:p>
  </c:txPr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rgbClr val="4F81BD">
                    <a:lumMod val="89000"/>
                  </a:srgbClr>
                </a:gs>
                <a:gs pos="23000">
                  <a:srgbClr val="4F81BD">
                    <a:lumMod val="89000"/>
                  </a:srgbClr>
                </a:gs>
                <a:gs pos="69000">
                  <a:srgbClr val="4F81BD">
                    <a:lumMod val="75000"/>
                  </a:srgbClr>
                </a:gs>
                <a:gs pos="97000">
                  <a:srgbClr val="4F81BD">
                    <a:lumMod val="7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8"/>
              <c:layout>
                <c:manualLayout>
                  <c:x val="0"/>
                  <c:y val="6.13026967876904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7E3-4F14-82B6-48039A70B52E}"/>
                </c:ext>
              </c:extLst>
            </c:dLbl>
            <c:dLbl>
              <c:idx val="11"/>
              <c:layout>
                <c:manualLayout>
                  <c:x val="9.060021572838769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7E3-4F14-82B6-48039A70B52E}"/>
                </c:ext>
              </c:extLst>
            </c:dLbl>
            <c:dLbl>
              <c:idx val="15"/>
              <c:layout>
                <c:manualLayout>
                  <c:x val="-6.0400143818925122E-3"/>
                  <c:y val="3.0653761885844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7E3-4F14-82B6-48039A70B52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3000"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'desl acordo ajustado'!$A$2:$A$15</c:f>
              <c:strCache>
                <c:ptCount val="14"/>
                <c:pt idx="0">
                  <c:v>jan/18</c:v>
                </c:pt>
                <c:pt idx="1">
                  <c:v>fev/18</c:v>
                </c:pt>
                <c:pt idx="2">
                  <c:v>mar/18</c:v>
                </c:pt>
                <c:pt idx="3">
                  <c:v>abr/18</c:v>
                </c:pt>
                <c:pt idx="4">
                  <c:v>mai/18</c:v>
                </c:pt>
                <c:pt idx="5">
                  <c:v>jun/18</c:v>
                </c:pt>
                <c:pt idx="6">
                  <c:v>jul/18</c:v>
                </c:pt>
                <c:pt idx="7">
                  <c:v>ago/18</c:v>
                </c:pt>
                <c:pt idx="8">
                  <c:v>set/18</c:v>
                </c:pt>
                <c:pt idx="9">
                  <c:v>out/18</c:v>
                </c:pt>
                <c:pt idx="10">
                  <c:v>nov/18</c:v>
                </c:pt>
                <c:pt idx="11">
                  <c:v>dez/18</c:v>
                </c:pt>
                <c:pt idx="12">
                  <c:v>jan/19</c:v>
                </c:pt>
                <c:pt idx="13">
                  <c:v>fev/19</c:v>
                </c:pt>
              </c:strCache>
            </c:strRef>
          </c:cat>
          <c:val>
            <c:numRef>
              <c:f>'desl acordo ajustado'!$B$2:$B$15</c:f>
              <c:numCache>
                <c:formatCode>#,##0</c:formatCode>
                <c:ptCount val="14"/>
                <c:pt idx="0">
                  <c:v>9638</c:v>
                </c:pt>
                <c:pt idx="1">
                  <c:v>11709</c:v>
                </c:pt>
                <c:pt idx="2">
                  <c:v>14375</c:v>
                </c:pt>
                <c:pt idx="3">
                  <c:v>12658</c:v>
                </c:pt>
                <c:pt idx="4">
                  <c:v>14899</c:v>
                </c:pt>
                <c:pt idx="5">
                  <c:v>13637</c:v>
                </c:pt>
                <c:pt idx="6">
                  <c:v>14053</c:v>
                </c:pt>
                <c:pt idx="7">
                  <c:v>15509</c:v>
                </c:pt>
                <c:pt idx="8">
                  <c:v>13313</c:v>
                </c:pt>
                <c:pt idx="9">
                  <c:v>16323</c:v>
                </c:pt>
                <c:pt idx="10">
                  <c:v>14013</c:v>
                </c:pt>
                <c:pt idx="11">
                  <c:v>14523</c:v>
                </c:pt>
                <c:pt idx="12">
                  <c:v>17960</c:v>
                </c:pt>
                <c:pt idx="13">
                  <c:v>19030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7E3-4F14-82B6-48039A70B5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06151936"/>
        <c:axId val="106153472"/>
      </c:barChart>
      <c:catAx>
        <c:axId val="1061519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 sz="2400"/>
            </a:pPr>
            <a:endParaRPr lang="pt-BR"/>
          </a:p>
        </c:txPr>
        <c:crossAx val="106153472"/>
        <c:crosses val="autoZero"/>
        <c:auto val="1"/>
        <c:lblAlgn val="ctr"/>
        <c:lblOffset val="100"/>
        <c:noMultiLvlLbl val="0"/>
      </c:catAx>
      <c:valAx>
        <c:axId val="106153472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 sz="2400"/>
            </a:pPr>
            <a:endParaRPr lang="pt-BR"/>
          </a:p>
        </c:txPr>
        <c:crossAx val="106151936"/>
        <c:crosses val="autoZero"/>
        <c:crossBetween val="between"/>
      </c:valAx>
      <c:spPr>
        <a:ln>
          <a:noFill/>
        </a:ln>
        <a:effectLst/>
      </c:spPr>
    </c:plotArea>
    <c:plotVisOnly val="1"/>
    <c:dispBlanksAs val="gap"/>
    <c:showDLblsOverMax val="0"/>
  </c:chart>
  <c:spPr>
    <a:ln w="9525" cap="flat" cmpd="sng" algn="ctr">
      <a:noFill/>
      <a:round/>
    </a:ln>
    <a:effectLst/>
  </c:spPr>
  <c:txPr>
    <a:bodyPr/>
    <a:lstStyle/>
    <a:p>
      <a:pPr>
        <a:defRPr sz="2000">
          <a:solidFill>
            <a:sysClr val="windowText" lastClr="000000"/>
          </a:solidFill>
        </a:defRPr>
      </a:pPr>
      <a:endParaRPr lang="pt-BR"/>
    </a:p>
  </c:txPr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7.1430830560405889E-2"/>
          <c:y val="8.0667449905771724E-2"/>
          <c:w val="0.91322746790542397"/>
          <c:h val="0.83977938318402534"/>
        </c:manualLayout>
      </c:layout>
      <c:lineChart>
        <c:grouping val="standard"/>
        <c:varyColors val="0"/>
        <c:ser>
          <c:idx val="0"/>
          <c:order val="0"/>
          <c:tx>
            <c:v>Salário Real Médio de Admissão</c:v>
          </c:tx>
          <c:spPr>
            <a:ln w="66675">
              <a:solidFill>
                <a:srgbClr val="115E8C"/>
              </a:solidFill>
            </a:ln>
          </c:spPr>
          <c:marker>
            <c:spPr>
              <a:solidFill>
                <a:schemeClr val="tx2"/>
              </a:solidFill>
              <a:ln>
                <a:noFill/>
              </a:ln>
            </c:spPr>
          </c:marker>
          <c:dLbls>
            <c:dLbl>
              <c:idx val="10"/>
              <c:layout>
                <c:manualLayout>
                  <c:x val="-4.009008020775353E-2"/>
                  <c:y val="-5.893881499440008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21B-437E-B025-D57DC61A56A6}"/>
                </c:ext>
              </c:extLst>
            </c:dLbl>
            <c:dLbl>
              <c:idx val="12"/>
              <c:layout>
                <c:manualLayout>
                  <c:x val="-1.0663019550625956E-2"/>
                  <c:y val="-5.454695098587548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21B-437E-B025-D57DC61A56A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'15. Evolução SM'!$A$5:$A$17</c:f>
              <c:numCache>
                <c:formatCode>mmm\-yy</c:formatCode>
                <c:ptCount val="13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  <c:pt idx="6">
                  <c:v>43313</c:v>
                </c:pt>
                <c:pt idx="7">
                  <c:v>43344</c:v>
                </c:pt>
                <c:pt idx="8">
                  <c:v>43374</c:v>
                </c:pt>
                <c:pt idx="9">
                  <c:v>43405</c:v>
                </c:pt>
                <c:pt idx="10">
                  <c:v>43435</c:v>
                </c:pt>
                <c:pt idx="11">
                  <c:v>43466</c:v>
                </c:pt>
                <c:pt idx="12">
                  <c:v>43497</c:v>
                </c:pt>
              </c:numCache>
            </c:numRef>
          </c:cat>
          <c:val>
            <c:numRef>
              <c:f>'15. Evolução SM'!$B$5:$B$17</c:f>
              <c:numCache>
                <c:formatCode>#,##0.00</c:formatCode>
                <c:ptCount val="13"/>
                <c:pt idx="0">
                  <c:v>1558.1863263041064</c:v>
                </c:pt>
                <c:pt idx="1">
                  <c:v>1567.6714587658571</c:v>
                </c:pt>
                <c:pt idx="2">
                  <c:v>1584.7537542833511</c:v>
                </c:pt>
                <c:pt idx="3">
                  <c:v>1572.3451613156246</c:v>
                </c:pt>
                <c:pt idx="4">
                  <c:v>1557.7493194265885</c:v>
                </c:pt>
                <c:pt idx="5">
                  <c:v>1558.9906910642796</c:v>
                </c:pt>
                <c:pt idx="6">
                  <c:v>1560.7567467042591</c:v>
                </c:pt>
                <c:pt idx="7">
                  <c:v>1532.6205740005844</c:v>
                </c:pt>
                <c:pt idx="8">
                  <c:v>1538.9230693586933</c:v>
                </c:pt>
                <c:pt idx="9">
                  <c:v>1541.6570770178871</c:v>
                </c:pt>
                <c:pt idx="10">
                  <c:v>1544.4264736353737</c:v>
                </c:pt>
                <c:pt idx="11">
                  <c:v>1626.2149345732266</c:v>
                </c:pt>
                <c:pt idx="12">
                  <c:v>1559.08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21B-437E-B025-D57DC61A56A6}"/>
            </c:ext>
          </c:extLst>
        </c:ser>
        <c:ser>
          <c:idx val="1"/>
          <c:order val="1"/>
          <c:tx>
            <c:v>Salário Real Médio de Desligamento</c:v>
          </c:tx>
          <c:spPr>
            <a:ln w="66675">
              <a:solidFill>
                <a:srgbClr val="000000">
                  <a:lumMod val="50000"/>
                  <a:lumOff val="50000"/>
                </a:srgbClr>
              </a:solidFill>
            </a:ln>
          </c:spPr>
          <c:marker>
            <c:spPr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c:spPr>
          </c:marker>
          <c:dLbls>
            <c:dLbl>
              <c:idx val="1"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21B-437E-B025-D57DC61A56A6}"/>
                </c:ext>
              </c:extLst>
            </c:dLbl>
            <c:dLbl>
              <c:idx val="3"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21B-437E-B025-D57DC61A56A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'15. Evolução SM'!$A$5:$A$17</c:f>
              <c:numCache>
                <c:formatCode>mmm\-yy</c:formatCode>
                <c:ptCount val="13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  <c:pt idx="6">
                  <c:v>43313</c:v>
                </c:pt>
                <c:pt idx="7">
                  <c:v>43344</c:v>
                </c:pt>
                <c:pt idx="8">
                  <c:v>43374</c:v>
                </c:pt>
                <c:pt idx="9">
                  <c:v>43405</c:v>
                </c:pt>
                <c:pt idx="10">
                  <c:v>43435</c:v>
                </c:pt>
                <c:pt idx="11">
                  <c:v>43466</c:v>
                </c:pt>
                <c:pt idx="12">
                  <c:v>43497</c:v>
                </c:pt>
              </c:numCache>
            </c:numRef>
          </c:cat>
          <c:val>
            <c:numRef>
              <c:f>'15. Evolução SM'!$D$5:$D$17</c:f>
              <c:numCache>
                <c:formatCode>#,##0.00</c:formatCode>
                <c:ptCount val="13"/>
                <c:pt idx="0">
                  <c:v>1725.0621032186461</c:v>
                </c:pt>
                <c:pt idx="1">
                  <c:v>1722.4028025758018</c:v>
                </c:pt>
                <c:pt idx="2">
                  <c:v>1744.6128546614677</c:v>
                </c:pt>
                <c:pt idx="3">
                  <c:v>1735.4314641650471</c:v>
                </c:pt>
                <c:pt idx="4">
                  <c:v>1714.6089188118046</c:v>
                </c:pt>
                <c:pt idx="5">
                  <c:v>1715.1242192815325</c:v>
                </c:pt>
                <c:pt idx="6">
                  <c:v>1721.7824520391559</c:v>
                </c:pt>
                <c:pt idx="7">
                  <c:v>1700.9766985641334</c:v>
                </c:pt>
                <c:pt idx="8">
                  <c:v>1683.0235580944648</c:v>
                </c:pt>
                <c:pt idx="9">
                  <c:v>1702.8109349580229</c:v>
                </c:pt>
                <c:pt idx="10">
                  <c:v>1743.3144420522692</c:v>
                </c:pt>
                <c:pt idx="11">
                  <c:v>1722.2909906282118</c:v>
                </c:pt>
                <c:pt idx="12">
                  <c:v>1718.79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E21B-437E-B025-D57DC61A56A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5977728"/>
        <c:axId val="105979264"/>
      </c:lineChart>
      <c:dateAx>
        <c:axId val="105977728"/>
        <c:scaling>
          <c:orientation val="minMax"/>
        </c:scaling>
        <c:delete val="0"/>
        <c:axPos val="b"/>
        <c:numFmt formatCode="mmm\-yy" sourceLinked="0"/>
        <c:majorTickMark val="out"/>
        <c:minorTickMark val="none"/>
        <c:tickLblPos val="nextTo"/>
        <c:crossAx val="105979264"/>
        <c:crosses val="autoZero"/>
        <c:auto val="1"/>
        <c:lblOffset val="100"/>
        <c:baseTimeUnit val="months"/>
      </c:dateAx>
      <c:valAx>
        <c:axId val="105979264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#,##0.00" sourceLinked="1"/>
        <c:majorTickMark val="out"/>
        <c:minorTickMark val="none"/>
        <c:tickLblPos val="nextTo"/>
        <c:crossAx val="105977728"/>
        <c:crosses val="autoZero"/>
        <c:crossBetween val="between"/>
      </c:valAx>
      <c:spPr>
        <a:ln>
          <a:noFill/>
        </a:ln>
      </c:spPr>
    </c:plotArea>
    <c:legend>
      <c:legendPos val="b"/>
      <c:layout>
        <c:manualLayout>
          <c:xMode val="edge"/>
          <c:yMode val="edge"/>
          <c:x val="0.24415469370179768"/>
          <c:y val="1.7848604493856692E-2"/>
          <c:w val="0.54300662208018979"/>
          <c:h val="6.2787893700787398E-2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2400"/>
      </a:pPr>
      <a:endParaRPr lang="pt-BR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31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>
            <a:extLst>
              <a:ext uri="{FF2B5EF4-FFF2-40B4-BE49-F238E27FC236}">
                <a16:creationId xmlns:a16="http://schemas.microsoft.com/office/drawing/2014/main" id="{21BC6B55-9DE9-4DAA-9BDE-41068A4E5D2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115715" name="Rectangle 3">
            <a:extLst>
              <a:ext uri="{FF2B5EF4-FFF2-40B4-BE49-F238E27FC236}">
                <a16:creationId xmlns:a16="http://schemas.microsoft.com/office/drawing/2014/main" id="{68B423D4-CDA9-42D0-84DF-B36F91D68D17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112976AF-9926-483D-BA03-38A6B2A2FF30}" type="datetimeFigureOut">
              <a:rPr lang="pt-BR" altLang="pt-BR"/>
              <a:pPr>
                <a:defRPr/>
              </a:pPr>
              <a:t>25/03/2019</a:t>
            </a:fld>
            <a:endParaRPr lang="pt-BR" altLang="pt-BR"/>
          </a:p>
        </p:txBody>
      </p:sp>
      <p:sp>
        <p:nvSpPr>
          <p:cNvPr id="115716" name="Rectangle 4">
            <a:extLst>
              <a:ext uri="{FF2B5EF4-FFF2-40B4-BE49-F238E27FC236}">
                <a16:creationId xmlns:a16="http://schemas.microsoft.com/office/drawing/2014/main" id="{5FB58595-6E3E-4F1F-87E7-56C1D1C0223C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115717" name="Rectangle 5">
            <a:extLst>
              <a:ext uri="{FF2B5EF4-FFF2-40B4-BE49-F238E27FC236}">
                <a16:creationId xmlns:a16="http://schemas.microsoft.com/office/drawing/2014/main" id="{85D2387E-BE24-43C9-9F85-ACE93459C91C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8FD0E24B-5825-4FA8-A6D1-509BAF844322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09ED0F6-3B68-4F3F-870C-22498F948C9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Calibri Ligh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048F1D-AF3C-43BA-AD9F-7017DEAF55C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Calibri Light"/>
                <a:cs typeface="+mn-cs"/>
              </a:defRPr>
            </a:lvl1pPr>
          </a:lstStyle>
          <a:p>
            <a:pPr>
              <a:defRPr/>
            </a:pPr>
            <a:fld id="{FCEE4E07-39EB-408D-ADC8-7495B9A97825}" type="datetimeFigureOut">
              <a:rPr lang="en-US"/>
              <a:pPr>
                <a:defRPr/>
              </a:pPr>
              <a:t>3/25/2019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59D8342-4FEF-4727-B11D-A7A4B275B9D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3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8C96D92-A07C-4D08-8016-0A656C1460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1038" y="4716463"/>
            <a:ext cx="5435600" cy="4465637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E5B0B8-0831-4F62-BF3E-260BF989D70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Calibri Ligh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4CC0E9-51D7-40E4-BDAA-A1651368C9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 Light" panose="020F0302020204030204" pitchFamily="34" charset="0"/>
              </a:defRPr>
            </a:lvl1pPr>
          </a:lstStyle>
          <a:p>
            <a:pPr>
              <a:defRPr/>
            </a:pPr>
            <a:fld id="{CB24A1ED-CEE0-42F9-BBDB-26627C0F0627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912813" rtl="0" eaLnBrk="0" fontAlgn="base" hangingPunct="0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1pPr>
    <a:lvl2pPr marL="912813" algn="l" defTabSz="912813" rtl="0" eaLnBrk="0" fontAlgn="base" hangingPunct="0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2pPr>
    <a:lvl3pPr marL="1827213" algn="l" defTabSz="912813" rtl="0" eaLnBrk="0" fontAlgn="base" hangingPunct="0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3pPr>
    <a:lvl4pPr marL="2741613" algn="l" defTabSz="912813" rtl="0" eaLnBrk="0" fontAlgn="base" hangingPunct="0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4pPr>
    <a:lvl5pPr marL="3656013" algn="l" defTabSz="912813" rtl="0" eaLnBrk="0" fontAlgn="base" hangingPunct="0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5pPr>
    <a:lvl6pPr marL="4571086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>
            <a:extLst>
              <a:ext uri="{FF2B5EF4-FFF2-40B4-BE49-F238E27FC236}">
                <a16:creationId xmlns:a16="http://schemas.microsoft.com/office/drawing/2014/main" id="{F482817D-C935-41F9-A483-C178ECADEBD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>
            <a:extLst>
              <a:ext uri="{FF2B5EF4-FFF2-40B4-BE49-F238E27FC236}">
                <a16:creationId xmlns:a16="http://schemas.microsoft.com/office/drawing/2014/main" id="{B4969290-FA72-4D32-AAB7-C4D8D392C18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Calibri Light" panose="020F0302020204030204" pitchFamily="34" charset="0"/>
            </a:endParaRPr>
          </a:p>
        </p:txBody>
      </p:sp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DD854F3C-DB44-45F5-B14C-59FF0F7E08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742950" indent="-28575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marL="11430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marL="16002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marL="20574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25146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29718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34290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38862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1BE5263-B1BC-4BC7-9B50-398F4389C3DA}" type="slidenum">
              <a:rPr lang="en-US" altLang="pt-BR" sz="1200" smtClean="0"/>
              <a:pPr>
                <a:spcBef>
                  <a:spcPct val="0"/>
                </a:spcBef>
              </a:pPr>
              <a:t>1</a:t>
            </a:fld>
            <a:endParaRPr lang="en-US" altLang="pt-BR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>
            <a:extLst>
              <a:ext uri="{FF2B5EF4-FFF2-40B4-BE49-F238E27FC236}">
                <a16:creationId xmlns:a16="http://schemas.microsoft.com/office/drawing/2014/main" id="{A3568D23-E531-4AEC-B74A-CEBCC01B889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>
            <a:extLst>
              <a:ext uri="{FF2B5EF4-FFF2-40B4-BE49-F238E27FC236}">
                <a16:creationId xmlns:a16="http://schemas.microsoft.com/office/drawing/2014/main" id="{26A3923D-CB8A-4AEE-AC18-785E5928E91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Calibri Light" panose="020F0302020204030204" pitchFamily="34" charset="0"/>
            </a:endParaRPr>
          </a:p>
        </p:txBody>
      </p:sp>
      <p:sp>
        <p:nvSpPr>
          <p:cNvPr id="36868" name="Slide Number Placeholder 3">
            <a:extLst>
              <a:ext uri="{FF2B5EF4-FFF2-40B4-BE49-F238E27FC236}">
                <a16:creationId xmlns:a16="http://schemas.microsoft.com/office/drawing/2014/main" id="{014759FB-33B4-4BA0-9213-3EF52A6D23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742950" indent="-28575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marL="11430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marL="16002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marL="20574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25146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29718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34290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38862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B5C34B0-83D6-4059-A25C-3A45F19CD65B}" type="slidenum">
              <a:rPr lang="en-US" altLang="pt-BR" sz="1200" smtClean="0"/>
              <a:pPr>
                <a:spcBef>
                  <a:spcPct val="0"/>
                </a:spcBef>
              </a:pPr>
              <a:t>2</a:t>
            </a:fld>
            <a:endParaRPr lang="en-US" altLang="pt-BR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905395D3-BD27-4CE6-84DC-F515286A457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E422EEF4-550D-49F8-8D76-CC0A7A5149B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Calibri Light" panose="020F0302020204030204" pitchFamily="34" charset="0"/>
            </a:endParaRPr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74F570FF-FBD5-4E5D-9CA6-47C5FEFB96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742950" indent="-28575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marL="11430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marL="16002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marL="20574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25146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29718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34290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38862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7A8BCD9-04E6-4A32-8282-E1C0806F8052}" type="slidenum">
              <a:rPr lang="en-US" altLang="pt-BR" sz="1200" smtClean="0"/>
              <a:pPr>
                <a:spcBef>
                  <a:spcPct val="0"/>
                </a:spcBef>
              </a:pPr>
              <a:t>3</a:t>
            </a:fld>
            <a:endParaRPr lang="en-US" altLang="pt-BR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>
            <a:extLst>
              <a:ext uri="{FF2B5EF4-FFF2-40B4-BE49-F238E27FC236}">
                <a16:creationId xmlns:a16="http://schemas.microsoft.com/office/drawing/2014/main" id="{2AA1ED64-0BBE-426A-B25A-752A2DD5A8C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>
            <a:extLst>
              <a:ext uri="{FF2B5EF4-FFF2-40B4-BE49-F238E27FC236}">
                <a16:creationId xmlns:a16="http://schemas.microsoft.com/office/drawing/2014/main" id="{1A8F3DE5-D007-46C1-952A-261E3424F7B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Calibri Light" panose="020F0302020204030204" pitchFamily="34" charset="0"/>
            </a:endParaRPr>
          </a:p>
        </p:txBody>
      </p:sp>
      <p:sp>
        <p:nvSpPr>
          <p:cNvPr id="40964" name="Slide Number Placeholder 3">
            <a:extLst>
              <a:ext uri="{FF2B5EF4-FFF2-40B4-BE49-F238E27FC236}">
                <a16:creationId xmlns:a16="http://schemas.microsoft.com/office/drawing/2014/main" id="{6203EBEF-0C36-4CEB-B630-04B49D337A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742950" indent="-28575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marL="11430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marL="16002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marL="20574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25146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29718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34290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38862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B339AED-6435-44A1-9E8B-AD13048102C8}" type="slidenum">
              <a:rPr lang="en-US" altLang="pt-BR" sz="1200" smtClean="0"/>
              <a:pPr>
                <a:spcBef>
                  <a:spcPct val="0"/>
                </a:spcBef>
              </a:pPr>
              <a:t>4</a:t>
            </a:fld>
            <a:endParaRPr lang="en-US" altLang="pt-BR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>
            <a:extLst>
              <a:ext uri="{FF2B5EF4-FFF2-40B4-BE49-F238E27FC236}">
                <a16:creationId xmlns:a16="http://schemas.microsoft.com/office/drawing/2014/main" id="{6E53F42C-D82B-48EB-BA96-3006A149DA0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>
            <a:extLst>
              <a:ext uri="{FF2B5EF4-FFF2-40B4-BE49-F238E27FC236}">
                <a16:creationId xmlns:a16="http://schemas.microsoft.com/office/drawing/2014/main" id="{FC3B8AEB-1AB3-4056-AE50-AF023B3F9E9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Calibri Light" panose="020F0302020204030204" pitchFamily="34" charset="0"/>
            </a:endParaRPr>
          </a:p>
        </p:txBody>
      </p:sp>
      <p:sp>
        <p:nvSpPr>
          <p:cNvPr id="43012" name="Slide Number Placeholder 3">
            <a:extLst>
              <a:ext uri="{FF2B5EF4-FFF2-40B4-BE49-F238E27FC236}">
                <a16:creationId xmlns:a16="http://schemas.microsoft.com/office/drawing/2014/main" id="{1B13DF31-BB5C-447F-8EC0-5D863B66CB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742950" indent="-28575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marL="11430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marL="16002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marL="20574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25146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29718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34290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38862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E4F4625-8DAF-420C-BDF7-3135FB639409}" type="slidenum">
              <a:rPr lang="en-US" altLang="pt-BR" sz="1200" smtClean="0"/>
              <a:pPr>
                <a:spcBef>
                  <a:spcPct val="0"/>
                </a:spcBef>
              </a:pPr>
              <a:t>5</a:t>
            </a:fld>
            <a:endParaRPr lang="en-US" altLang="pt-BR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>
            <a:extLst>
              <a:ext uri="{FF2B5EF4-FFF2-40B4-BE49-F238E27FC236}">
                <a16:creationId xmlns:a16="http://schemas.microsoft.com/office/drawing/2014/main" id="{9917560B-B081-4192-889C-89304D66CF5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es Placeholder 2">
            <a:extLst>
              <a:ext uri="{FF2B5EF4-FFF2-40B4-BE49-F238E27FC236}">
                <a16:creationId xmlns:a16="http://schemas.microsoft.com/office/drawing/2014/main" id="{65ED98CE-9294-4598-9796-F697236DD13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Calibri Light" panose="020F0302020204030204" pitchFamily="34" charset="0"/>
            </a:endParaRPr>
          </a:p>
        </p:txBody>
      </p:sp>
      <p:sp>
        <p:nvSpPr>
          <p:cNvPr id="45060" name="Slide Number Placeholder 3">
            <a:extLst>
              <a:ext uri="{FF2B5EF4-FFF2-40B4-BE49-F238E27FC236}">
                <a16:creationId xmlns:a16="http://schemas.microsoft.com/office/drawing/2014/main" id="{45B4236E-67C4-4DAE-A5BE-2853974087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742950" indent="-28575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marL="11430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marL="16002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marL="20574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25146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29718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34290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38862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DC707DB-488D-4B7F-B1C3-D44EC04A44F8}" type="slidenum">
              <a:rPr lang="en-US" altLang="pt-BR" sz="1200" smtClean="0"/>
              <a:pPr>
                <a:spcBef>
                  <a:spcPct val="0"/>
                </a:spcBef>
              </a:pPr>
              <a:t>6</a:t>
            </a:fld>
            <a:endParaRPr lang="en-US" altLang="pt-BR" sz="12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>
            <a:extLst>
              <a:ext uri="{FF2B5EF4-FFF2-40B4-BE49-F238E27FC236}">
                <a16:creationId xmlns:a16="http://schemas.microsoft.com/office/drawing/2014/main" id="{9521A4CB-9A71-4B48-ACEB-F5D8CF4302F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>
            <a:extLst>
              <a:ext uri="{FF2B5EF4-FFF2-40B4-BE49-F238E27FC236}">
                <a16:creationId xmlns:a16="http://schemas.microsoft.com/office/drawing/2014/main" id="{3BC8A115-4848-437A-A34F-CEC502AFE95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altLang="pt-BR">
                <a:latin typeface="Calibri Light" panose="020F0302020204030204" pitchFamily="34" charset="0"/>
              </a:rPr>
              <a:t>ATUALIZAR</a:t>
            </a:r>
          </a:p>
        </p:txBody>
      </p:sp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CC6454E7-DAAC-48A9-B39B-8482BB2C98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742950" indent="-28575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marL="11430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marL="16002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marL="20574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25146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29718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34290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38862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AE5B288-5D3B-42BF-A08B-B6B31FB5702D}" type="slidenum">
              <a:rPr lang="en-US" altLang="pt-BR" sz="1200" smtClean="0"/>
              <a:pPr>
                <a:spcBef>
                  <a:spcPct val="0"/>
                </a:spcBef>
              </a:pPr>
              <a:t>7</a:t>
            </a:fld>
            <a:endParaRPr lang="en-US" altLang="pt-BR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>
            <a:extLst>
              <a:ext uri="{FF2B5EF4-FFF2-40B4-BE49-F238E27FC236}">
                <a16:creationId xmlns:a16="http://schemas.microsoft.com/office/drawing/2014/main" id="{8A482307-2452-40E7-9950-6DFC5259CAF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>
            <a:extLst>
              <a:ext uri="{FF2B5EF4-FFF2-40B4-BE49-F238E27FC236}">
                <a16:creationId xmlns:a16="http://schemas.microsoft.com/office/drawing/2014/main" id="{7B946F9A-06A9-4703-BAA0-FCBDDAF0A08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altLang="pt-BR">
                <a:latin typeface="Calibri Light" panose="020F0302020204030204" pitchFamily="34" charset="0"/>
              </a:rPr>
              <a:t>ATUALIZAR</a:t>
            </a:r>
          </a:p>
        </p:txBody>
      </p:sp>
      <p:sp>
        <p:nvSpPr>
          <p:cNvPr id="49156" name="Slide Number Placeholder 3">
            <a:extLst>
              <a:ext uri="{FF2B5EF4-FFF2-40B4-BE49-F238E27FC236}">
                <a16:creationId xmlns:a16="http://schemas.microsoft.com/office/drawing/2014/main" id="{6811FA46-5AAC-4FB3-AE8C-E34E9A13443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742950" indent="-28575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marL="11430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marL="16002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marL="20574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25146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29718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34290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38862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422A134-F1AC-4002-9BB9-2037F42E8386}" type="slidenum">
              <a:rPr lang="en-US" altLang="pt-BR" sz="1200" smtClean="0"/>
              <a:pPr>
                <a:spcBef>
                  <a:spcPct val="0"/>
                </a:spcBef>
              </a:pPr>
              <a:t>8</a:t>
            </a:fld>
            <a:endParaRPr lang="en-US" altLang="pt-BR" sz="12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>
            <a:extLst>
              <a:ext uri="{FF2B5EF4-FFF2-40B4-BE49-F238E27FC236}">
                <a16:creationId xmlns:a16="http://schemas.microsoft.com/office/drawing/2014/main" id="{4827A1B1-06D4-4009-B1A1-6BED0E3A9A5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>
            <a:extLst>
              <a:ext uri="{FF2B5EF4-FFF2-40B4-BE49-F238E27FC236}">
                <a16:creationId xmlns:a16="http://schemas.microsoft.com/office/drawing/2014/main" id="{E3A287E9-2DFE-4A87-BC15-D7336313F95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dirty="0">
              <a:latin typeface="Calibri Light" panose="020F0302020204030204" pitchFamily="34" charset="0"/>
            </a:endParaRPr>
          </a:p>
        </p:txBody>
      </p:sp>
      <p:sp>
        <p:nvSpPr>
          <p:cNvPr id="51204" name="Slide Number Placeholder 3">
            <a:extLst>
              <a:ext uri="{FF2B5EF4-FFF2-40B4-BE49-F238E27FC236}">
                <a16:creationId xmlns:a16="http://schemas.microsoft.com/office/drawing/2014/main" id="{6D850484-9838-4261-BED7-D30FE7C7C5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742950" indent="-28575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marL="11430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marL="16002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marL="20574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25146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29718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34290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38862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F1DDCCE-E20C-4AF7-BE1F-C93D9BB665A5}" type="slidenum">
              <a:rPr lang="en-US" altLang="pt-BR" sz="1200" smtClean="0"/>
              <a:pPr>
                <a:spcBef>
                  <a:spcPct val="0"/>
                </a:spcBef>
              </a:pPr>
              <a:t>9</a:t>
            </a:fld>
            <a:endParaRPr lang="en-US" altLang="pt-BR" sz="12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>
            <a:extLst>
              <a:ext uri="{FF2B5EF4-FFF2-40B4-BE49-F238E27FC236}">
                <a16:creationId xmlns:a16="http://schemas.microsoft.com/office/drawing/2014/main" id="{344EB334-CC08-4401-9A39-8D4C4B10CD3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>
            <a:extLst>
              <a:ext uri="{FF2B5EF4-FFF2-40B4-BE49-F238E27FC236}">
                <a16:creationId xmlns:a16="http://schemas.microsoft.com/office/drawing/2014/main" id="{20A16E6D-8138-48B6-B3BA-4BC38E2B2E6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altLang="pt-BR">
                <a:latin typeface="Calibri Light" panose="020F0302020204030204" pitchFamily="34" charset="0"/>
              </a:rPr>
              <a:t>ATUALIZAR</a:t>
            </a:r>
          </a:p>
        </p:txBody>
      </p:sp>
      <p:sp>
        <p:nvSpPr>
          <p:cNvPr id="53252" name="Slide Number Placeholder 3">
            <a:extLst>
              <a:ext uri="{FF2B5EF4-FFF2-40B4-BE49-F238E27FC236}">
                <a16:creationId xmlns:a16="http://schemas.microsoft.com/office/drawing/2014/main" id="{D66D11DE-05EC-4EA6-8AFE-1891480CA7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742950" indent="-28575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marL="11430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marL="16002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marL="20574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25146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29718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34290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38862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51AEBE3-3A6C-441E-B7C6-757EE716A63A}" type="slidenum">
              <a:rPr lang="en-US" altLang="pt-BR" sz="1200" smtClean="0"/>
              <a:pPr>
                <a:spcBef>
                  <a:spcPct val="0"/>
                </a:spcBef>
              </a:pPr>
              <a:t>10</a:t>
            </a:fld>
            <a:endParaRPr lang="en-US" altLang="pt-BR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>
            <a:extLst>
              <a:ext uri="{FF2B5EF4-FFF2-40B4-BE49-F238E27FC236}">
                <a16:creationId xmlns:a16="http://schemas.microsoft.com/office/drawing/2014/main" id="{D10C7FB7-8B41-4840-A266-4200DB187AA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>
            <a:extLst>
              <a:ext uri="{FF2B5EF4-FFF2-40B4-BE49-F238E27FC236}">
                <a16:creationId xmlns:a16="http://schemas.microsoft.com/office/drawing/2014/main" id="{881A8025-A85D-488A-92A0-499543AFB38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altLang="pt-BR">
                <a:latin typeface="Calibri Light" panose="020F0302020204030204" pitchFamily="34" charset="0"/>
              </a:rPr>
              <a:t>ATUALIZAR</a:t>
            </a:r>
          </a:p>
        </p:txBody>
      </p:sp>
      <p:sp>
        <p:nvSpPr>
          <p:cNvPr id="55300" name="Slide Number Placeholder 3">
            <a:extLst>
              <a:ext uri="{FF2B5EF4-FFF2-40B4-BE49-F238E27FC236}">
                <a16:creationId xmlns:a16="http://schemas.microsoft.com/office/drawing/2014/main" id="{14E8CED2-2B9D-4802-B740-90B8E74309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742950" indent="-28575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marL="11430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marL="16002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marL="20574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25146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29718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34290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38862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7360D54-F5E5-42D2-B78F-5FEEE6AB6BC1}" type="slidenum">
              <a:rPr lang="en-US" altLang="pt-BR" sz="1200" smtClean="0"/>
              <a:pPr>
                <a:spcBef>
                  <a:spcPct val="0"/>
                </a:spcBef>
              </a:pPr>
              <a:t>11</a:t>
            </a:fld>
            <a:endParaRPr lang="en-US" altLang="pt-BR" sz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>
            <a:extLst>
              <a:ext uri="{FF2B5EF4-FFF2-40B4-BE49-F238E27FC236}">
                <a16:creationId xmlns:a16="http://schemas.microsoft.com/office/drawing/2014/main" id="{F4E6BE5E-CF23-4683-99F1-A1258ACB7EB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>
            <a:extLst>
              <a:ext uri="{FF2B5EF4-FFF2-40B4-BE49-F238E27FC236}">
                <a16:creationId xmlns:a16="http://schemas.microsoft.com/office/drawing/2014/main" id="{C9F0501C-AF9B-4BC9-BD40-BAE6ABC5B53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Calibri Light" panose="020F0302020204030204" pitchFamily="34" charset="0"/>
            </a:endParaRPr>
          </a:p>
        </p:txBody>
      </p:sp>
      <p:sp>
        <p:nvSpPr>
          <p:cNvPr id="57348" name="Slide Number Placeholder 3">
            <a:extLst>
              <a:ext uri="{FF2B5EF4-FFF2-40B4-BE49-F238E27FC236}">
                <a16:creationId xmlns:a16="http://schemas.microsoft.com/office/drawing/2014/main" id="{7460AE22-3882-47EF-BD03-56F5E71591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742950" indent="-28575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marL="11430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marL="16002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marL="20574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25146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29718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34290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38862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F84C7DB-C49B-45E0-8B84-55C3C52C27FF}" type="slidenum">
              <a:rPr lang="en-US" altLang="pt-BR" sz="1200" smtClean="0"/>
              <a:pPr>
                <a:spcBef>
                  <a:spcPct val="0"/>
                </a:spcBef>
              </a:pPr>
              <a:t>12</a:t>
            </a:fld>
            <a:endParaRPr lang="en-US" altLang="pt-BR" sz="12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>
            <a:extLst>
              <a:ext uri="{FF2B5EF4-FFF2-40B4-BE49-F238E27FC236}">
                <a16:creationId xmlns:a16="http://schemas.microsoft.com/office/drawing/2014/main" id="{69F01407-9B37-4E8F-88FB-FA2473EDDBF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>
            <a:extLst>
              <a:ext uri="{FF2B5EF4-FFF2-40B4-BE49-F238E27FC236}">
                <a16:creationId xmlns:a16="http://schemas.microsoft.com/office/drawing/2014/main" id="{6C2EF3B9-1CDC-4DFE-92D7-A2AB5FBC1A2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Calibri Light" panose="020F0302020204030204" pitchFamily="34" charset="0"/>
            </a:endParaRPr>
          </a:p>
        </p:txBody>
      </p:sp>
      <p:sp>
        <p:nvSpPr>
          <p:cNvPr id="59396" name="Slide Number Placeholder 3">
            <a:extLst>
              <a:ext uri="{FF2B5EF4-FFF2-40B4-BE49-F238E27FC236}">
                <a16:creationId xmlns:a16="http://schemas.microsoft.com/office/drawing/2014/main" id="{F2D9E925-60D4-458B-A83B-4913A998BB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742950" indent="-28575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marL="11430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marL="16002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marL="20574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25146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29718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34290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38862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C21FBAD-677A-4885-B3CA-D5A38C126D77}" type="slidenum">
              <a:rPr lang="en-US" altLang="pt-BR" sz="1200" smtClean="0"/>
              <a:pPr>
                <a:spcBef>
                  <a:spcPct val="0"/>
                </a:spcBef>
              </a:pPr>
              <a:t>13</a:t>
            </a:fld>
            <a:endParaRPr lang="en-US" altLang="pt-BR" sz="12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>
            <a:extLst>
              <a:ext uri="{FF2B5EF4-FFF2-40B4-BE49-F238E27FC236}">
                <a16:creationId xmlns:a16="http://schemas.microsoft.com/office/drawing/2014/main" id="{B8973D8E-05A8-4204-B687-4E6447091BD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Notes Placeholder 2">
            <a:extLst>
              <a:ext uri="{FF2B5EF4-FFF2-40B4-BE49-F238E27FC236}">
                <a16:creationId xmlns:a16="http://schemas.microsoft.com/office/drawing/2014/main" id="{3ACCB04A-F45F-42DD-83AE-A7F0D072D27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Calibri Light" panose="020F0302020204030204" pitchFamily="34" charset="0"/>
            </a:endParaRPr>
          </a:p>
        </p:txBody>
      </p:sp>
      <p:sp>
        <p:nvSpPr>
          <p:cNvPr id="61444" name="Slide Number Placeholder 3">
            <a:extLst>
              <a:ext uri="{FF2B5EF4-FFF2-40B4-BE49-F238E27FC236}">
                <a16:creationId xmlns:a16="http://schemas.microsoft.com/office/drawing/2014/main" id="{458A8618-5D55-44EE-B9E8-0C8C115E30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742950" indent="-28575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marL="11430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marL="16002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marL="20574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25146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29718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34290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38862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E812992-E554-47AB-A374-45345FD2AEFE}" type="slidenum">
              <a:rPr lang="en-US" altLang="pt-BR" sz="1200" smtClean="0"/>
              <a:pPr>
                <a:spcBef>
                  <a:spcPct val="0"/>
                </a:spcBef>
              </a:pPr>
              <a:t>14</a:t>
            </a:fld>
            <a:endParaRPr lang="en-US" altLang="pt-BR" sz="12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>
            <a:extLst>
              <a:ext uri="{FF2B5EF4-FFF2-40B4-BE49-F238E27FC236}">
                <a16:creationId xmlns:a16="http://schemas.microsoft.com/office/drawing/2014/main" id="{E73BE1E1-EB36-4FAA-81A7-5522766E840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>
            <a:extLst>
              <a:ext uri="{FF2B5EF4-FFF2-40B4-BE49-F238E27FC236}">
                <a16:creationId xmlns:a16="http://schemas.microsoft.com/office/drawing/2014/main" id="{4673A758-6DED-46C9-862E-E15E188CC23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Calibri Light" panose="020F0302020204030204" pitchFamily="34" charset="0"/>
            </a:endParaRPr>
          </a:p>
        </p:txBody>
      </p:sp>
      <p:sp>
        <p:nvSpPr>
          <p:cNvPr id="63492" name="Slide Number Placeholder 3">
            <a:extLst>
              <a:ext uri="{FF2B5EF4-FFF2-40B4-BE49-F238E27FC236}">
                <a16:creationId xmlns:a16="http://schemas.microsoft.com/office/drawing/2014/main" id="{E72C833A-91D7-4E00-9973-C19CC92653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742950" indent="-28575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marL="11430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marL="16002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marL="20574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25146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29718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34290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38862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2652D00-3FEF-4286-9F24-D58DD498F676}" type="slidenum">
              <a:rPr lang="en-US" altLang="pt-BR" sz="1200" smtClean="0"/>
              <a:pPr>
                <a:spcBef>
                  <a:spcPct val="0"/>
                </a:spcBef>
              </a:pPr>
              <a:t>15</a:t>
            </a:fld>
            <a:endParaRPr lang="en-US" altLang="pt-BR" sz="120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>
            <a:extLst>
              <a:ext uri="{FF2B5EF4-FFF2-40B4-BE49-F238E27FC236}">
                <a16:creationId xmlns:a16="http://schemas.microsoft.com/office/drawing/2014/main" id="{065094F4-7D8B-4285-8231-4C974FAE0DA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Notes Placeholder 2">
            <a:extLst>
              <a:ext uri="{FF2B5EF4-FFF2-40B4-BE49-F238E27FC236}">
                <a16:creationId xmlns:a16="http://schemas.microsoft.com/office/drawing/2014/main" id="{78893AFB-2753-468E-A709-F71EA5BCB84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Calibri Light" panose="020F0302020204030204" pitchFamily="34" charset="0"/>
            </a:endParaRPr>
          </a:p>
        </p:txBody>
      </p:sp>
      <p:sp>
        <p:nvSpPr>
          <p:cNvPr id="67588" name="Slide Number Placeholder 3">
            <a:extLst>
              <a:ext uri="{FF2B5EF4-FFF2-40B4-BE49-F238E27FC236}">
                <a16:creationId xmlns:a16="http://schemas.microsoft.com/office/drawing/2014/main" id="{527FFDCF-99DF-4C1A-BD48-26ED5F88D8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742950" indent="-28575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marL="11430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marL="16002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marL="20574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25146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29718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34290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38862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9D26662-357F-4A26-8120-F7B3B2687868}" type="slidenum">
              <a:rPr lang="en-US" altLang="pt-BR" sz="1200" smtClean="0"/>
              <a:pPr>
                <a:spcBef>
                  <a:spcPct val="0"/>
                </a:spcBef>
              </a:pPr>
              <a:t>16</a:t>
            </a:fld>
            <a:endParaRPr lang="en-US" altLang="pt-BR" sz="120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>
            <a:extLst>
              <a:ext uri="{FF2B5EF4-FFF2-40B4-BE49-F238E27FC236}">
                <a16:creationId xmlns:a16="http://schemas.microsoft.com/office/drawing/2014/main" id="{50AE4413-D25A-4AEC-8891-00F862943CB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>
            <a:extLst>
              <a:ext uri="{FF2B5EF4-FFF2-40B4-BE49-F238E27FC236}">
                <a16:creationId xmlns:a16="http://schemas.microsoft.com/office/drawing/2014/main" id="{46B8554E-698B-4CB9-A0F7-39694413A83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Calibri Light" panose="020F0302020204030204" pitchFamily="34" charset="0"/>
            </a:endParaRPr>
          </a:p>
        </p:txBody>
      </p:sp>
      <p:sp>
        <p:nvSpPr>
          <p:cNvPr id="71684" name="Slide Number Placeholder 3">
            <a:extLst>
              <a:ext uri="{FF2B5EF4-FFF2-40B4-BE49-F238E27FC236}">
                <a16:creationId xmlns:a16="http://schemas.microsoft.com/office/drawing/2014/main" id="{583FB6F7-1307-47DB-9836-6247DF3230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742950" indent="-28575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marL="11430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marL="16002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marL="20574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25146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29718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34290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38862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980C182-C156-4F19-B928-87488A859C8D}" type="slidenum">
              <a:rPr lang="en-US" altLang="pt-BR" sz="1200" smtClean="0"/>
              <a:pPr>
                <a:spcBef>
                  <a:spcPct val="0"/>
                </a:spcBef>
              </a:pPr>
              <a:t>17</a:t>
            </a:fld>
            <a:endParaRPr lang="en-US" altLang="pt-BR" sz="120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>
            <a:extLst>
              <a:ext uri="{FF2B5EF4-FFF2-40B4-BE49-F238E27FC236}">
                <a16:creationId xmlns:a16="http://schemas.microsoft.com/office/drawing/2014/main" id="{2313E6E8-A56E-4407-ABB2-5F19C6DFD9E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Notes Placeholder 2">
            <a:extLst>
              <a:ext uri="{FF2B5EF4-FFF2-40B4-BE49-F238E27FC236}">
                <a16:creationId xmlns:a16="http://schemas.microsoft.com/office/drawing/2014/main" id="{6DCF9CE0-D636-435A-A64C-3B9DB7D58AC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Calibri Light" panose="020F0302020204030204" pitchFamily="34" charset="0"/>
            </a:endParaRPr>
          </a:p>
        </p:txBody>
      </p:sp>
      <p:sp>
        <p:nvSpPr>
          <p:cNvPr id="75780" name="Slide Number Placeholder 3">
            <a:extLst>
              <a:ext uri="{FF2B5EF4-FFF2-40B4-BE49-F238E27FC236}">
                <a16:creationId xmlns:a16="http://schemas.microsoft.com/office/drawing/2014/main" id="{7DD99D4C-5AB1-47DD-9393-A32CED0A5B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742950" indent="-28575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marL="11430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marL="16002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marL="20574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25146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29718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34290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38862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9704D29-78C7-49DB-9A77-DBBD28DB957C}" type="slidenum">
              <a:rPr lang="en-US" altLang="pt-BR" sz="1200" smtClean="0"/>
              <a:pPr>
                <a:spcBef>
                  <a:spcPct val="0"/>
                </a:spcBef>
              </a:pPr>
              <a:t>18</a:t>
            </a:fld>
            <a:endParaRPr lang="en-US" altLang="pt-BR" sz="120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>
            <a:extLst>
              <a:ext uri="{FF2B5EF4-FFF2-40B4-BE49-F238E27FC236}">
                <a16:creationId xmlns:a16="http://schemas.microsoft.com/office/drawing/2014/main" id="{AE662E62-6284-44AB-B53C-A9760633F58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Notes Placeholder 2">
            <a:extLst>
              <a:ext uri="{FF2B5EF4-FFF2-40B4-BE49-F238E27FC236}">
                <a16:creationId xmlns:a16="http://schemas.microsoft.com/office/drawing/2014/main" id="{80393874-D9F5-407D-86F7-FF78465BE76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Calibri Light" panose="020F0302020204030204" pitchFamily="34" charset="0"/>
            </a:endParaRPr>
          </a:p>
        </p:txBody>
      </p:sp>
      <p:sp>
        <p:nvSpPr>
          <p:cNvPr id="77828" name="Slide Number Placeholder 3">
            <a:extLst>
              <a:ext uri="{FF2B5EF4-FFF2-40B4-BE49-F238E27FC236}">
                <a16:creationId xmlns:a16="http://schemas.microsoft.com/office/drawing/2014/main" id="{F0B36FA9-489E-420E-9E78-61F777FF24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742950" indent="-28575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marL="11430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marL="16002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marL="20574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25146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29718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34290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38862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CA41FE-0967-4D9F-9346-4528496CE90B}" type="slidenum">
              <a:rPr lang="en-US" altLang="pt-BR" sz="1200" smtClean="0"/>
              <a:pPr>
                <a:spcBef>
                  <a:spcPct val="0"/>
                </a:spcBef>
              </a:pPr>
              <a:t>19</a:t>
            </a:fld>
            <a:endParaRPr lang="en-US" altLang="pt-BR" sz="120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>
            <a:extLst>
              <a:ext uri="{FF2B5EF4-FFF2-40B4-BE49-F238E27FC236}">
                <a16:creationId xmlns:a16="http://schemas.microsoft.com/office/drawing/2014/main" id="{38150803-90DE-4586-A392-18B8F0CC022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Notes Placeholder 2">
            <a:extLst>
              <a:ext uri="{FF2B5EF4-FFF2-40B4-BE49-F238E27FC236}">
                <a16:creationId xmlns:a16="http://schemas.microsoft.com/office/drawing/2014/main" id="{983B824A-1B8E-45BC-9DC0-4C314D7013D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Calibri Light" panose="020F0302020204030204" pitchFamily="34" charset="0"/>
            </a:endParaRPr>
          </a:p>
        </p:txBody>
      </p:sp>
      <p:sp>
        <p:nvSpPr>
          <p:cNvPr id="79876" name="Slide Number Placeholder 3">
            <a:extLst>
              <a:ext uri="{FF2B5EF4-FFF2-40B4-BE49-F238E27FC236}">
                <a16:creationId xmlns:a16="http://schemas.microsoft.com/office/drawing/2014/main" id="{245473A7-BDAE-46FC-93A5-23766D9187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742950" indent="-28575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marL="11430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marL="16002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marL="20574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25146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29718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34290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38862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CAE2B81-C2BF-4A07-9FED-EE7484281049}" type="slidenum">
              <a:rPr lang="en-US" altLang="pt-BR" sz="1200" smtClean="0"/>
              <a:pPr>
                <a:spcBef>
                  <a:spcPct val="0"/>
                </a:spcBef>
              </a:pPr>
              <a:t>20</a:t>
            </a:fld>
            <a:endParaRPr lang="en-US" altLang="pt-BR" sz="120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>
            <a:extLst>
              <a:ext uri="{FF2B5EF4-FFF2-40B4-BE49-F238E27FC236}">
                <a16:creationId xmlns:a16="http://schemas.microsoft.com/office/drawing/2014/main" id="{96D293CC-63DF-4857-B068-CB82A0AD92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Notes Placeholder 2">
            <a:extLst>
              <a:ext uri="{FF2B5EF4-FFF2-40B4-BE49-F238E27FC236}">
                <a16:creationId xmlns:a16="http://schemas.microsoft.com/office/drawing/2014/main" id="{D6B9A35A-B1F3-425C-9BAD-5CB6CBEA685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Calibri Light" panose="020F0302020204030204" pitchFamily="34" charset="0"/>
            </a:endParaRPr>
          </a:p>
        </p:txBody>
      </p:sp>
      <p:sp>
        <p:nvSpPr>
          <p:cNvPr id="81924" name="Slide Number Placeholder 3">
            <a:extLst>
              <a:ext uri="{FF2B5EF4-FFF2-40B4-BE49-F238E27FC236}">
                <a16:creationId xmlns:a16="http://schemas.microsoft.com/office/drawing/2014/main" id="{837BDB93-7012-4FCF-87A5-D36310E562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742950" indent="-28575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marL="11430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marL="16002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marL="2057400" indent="-228600">
              <a:spcBef>
                <a:spcPct val="30000"/>
              </a:spcBef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25146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29718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34290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3886200" indent="-228600" defTabSz="1827213" eaLnBrk="0" fontAlgn="base" hangingPunct="0">
              <a:spcBef>
                <a:spcPct val="3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52A9AE8-D79E-42F8-B8A1-C884B2FB5BE0}" type="slidenum">
              <a:rPr lang="en-US" altLang="pt-BR" sz="1200" smtClean="0"/>
              <a:pPr>
                <a:spcBef>
                  <a:spcPct val="0"/>
                </a:spcBef>
              </a:pPr>
              <a:t>21</a:t>
            </a:fld>
            <a:endParaRPr lang="en-US" altLang="pt-BR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5228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4" y="10980770"/>
            <a:ext cx="24377647" cy="273523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60270812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8251810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4" y="4"/>
            <a:ext cx="24377647" cy="7673009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7518862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3001631" y="3763981"/>
            <a:ext cx="9740899" cy="8402302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78491221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4" y="1"/>
            <a:ext cx="24377647" cy="685800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41885898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876874" y="5100492"/>
            <a:ext cx="2961091" cy="296186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399"/>
            </a:lvl1pPr>
          </a:lstStyle>
          <a:p>
            <a:pPr lvl="0"/>
            <a:r>
              <a:rPr lang="en-US" noProof="0" dirty="0"/>
              <a:t>Drag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3908697" y="5100492"/>
            <a:ext cx="2961091" cy="296186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399"/>
            </a:lvl1pPr>
          </a:lstStyle>
          <a:p>
            <a:pPr lvl="0"/>
            <a:r>
              <a:rPr lang="en-US" noProof="0" dirty="0"/>
              <a:t>Drag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2876874" y="8883545"/>
            <a:ext cx="2961091" cy="296186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399"/>
            </a:lvl1pPr>
          </a:lstStyle>
          <a:p>
            <a:pPr lvl="0"/>
            <a:r>
              <a:rPr lang="en-US" noProof="0" dirty="0"/>
              <a:t>Drag picture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3908697" y="8883545"/>
            <a:ext cx="2961091" cy="296186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399"/>
            </a:lvl1pPr>
          </a:lstStyle>
          <a:p>
            <a:pPr lvl="0"/>
            <a:r>
              <a:rPr lang="en-US" noProof="0" dirty="0"/>
              <a:t>Drag picture</a:t>
            </a:r>
          </a:p>
        </p:txBody>
      </p:sp>
    </p:spTree>
    <p:extLst>
      <p:ext uri="{BB962C8B-B14F-4D97-AF65-F5344CB8AC3E}">
        <p14:creationId xmlns:p14="http://schemas.microsoft.com/office/powerpoint/2010/main" val="306715023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315712" y="4540282"/>
            <a:ext cx="1855974" cy="185645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400"/>
            </a:lvl1pPr>
          </a:lstStyle>
          <a:p>
            <a:pPr lvl="0"/>
            <a:r>
              <a:rPr lang="en-US" noProof="0" dirty="0"/>
              <a:t>Drag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2315712" y="7091266"/>
            <a:ext cx="1855974" cy="185645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400"/>
            </a:lvl1pPr>
          </a:lstStyle>
          <a:p>
            <a:pPr lvl="0"/>
            <a:r>
              <a:rPr lang="en-US" noProof="0" dirty="0"/>
              <a:t>Drag picture</a:t>
            </a:r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2315712" y="9364555"/>
            <a:ext cx="1855974" cy="185645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400"/>
            </a:lvl1pPr>
          </a:lstStyle>
          <a:p>
            <a:pPr lvl="0"/>
            <a:r>
              <a:rPr lang="en-US" noProof="0" dirty="0"/>
              <a:t>Drag picture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9416990" y="4540282"/>
            <a:ext cx="1855974" cy="185645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400"/>
            </a:lvl1pPr>
          </a:lstStyle>
          <a:p>
            <a:pPr lvl="0"/>
            <a:r>
              <a:rPr lang="en-US" noProof="0" dirty="0"/>
              <a:t>Drag picture</a:t>
            </a:r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9416990" y="7091266"/>
            <a:ext cx="1855974" cy="185645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400"/>
            </a:lvl1pPr>
          </a:lstStyle>
          <a:p>
            <a:pPr lvl="0"/>
            <a:r>
              <a:rPr lang="en-US" noProof="0" dirty="0"/>
              <a:t>Drag picture</a:t>
            </a:r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9416990" y="9364555"/>
            <a:ext cx="1855974" cy="185645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400"/>
            </a:lvl1pPr>
          </a:lstStyle>
          <a:p>
            <a:pPr lvl="0"/>
            <a:r>
              <a:rPr lang="en-US" noProof="0" dirty="0"/>
              <a:t>Drag picture</a:t>
            </a:r>
          </a:p>
        </p:txBody>
      </p:sp>
      <p:sp>
        <p:nvSpPr>
          <p:cNvPr id="36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6518267" y="4540282"/>
            <a:ext cx="1855974" cy="185645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400"/>
            </a:lvl1pPr>
          </a:lstStyle>
          <a:p>
            <a:pPr lvl="0"/>
            <a:r>
              <a:rPr lang="en-US" noProof="0" dirty="0"/>
              <a:t>Drag picture</a:t>
            </a:r>
          </a:p>
        </p:txBody>
      </p:sp>
      <p:sp>
        <p:nvSpPr>
          <p:cNvPr id="37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6518267" y="7091266"/>
            <a:ext cx="1855974" cy="185645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400"/>
            </a:lvl1pPr>
          </a:lstStyle>
          <a:p>
            <a:pPr lvl="0"/>
            <a:r>
              <a:rPr lang="en-US" noProof="0" dirty="0"/>
              <a:t>Drag picture</a:t>
            </a:r>
          </a:p>
        </p:txBody>
      </p:sp>
      <p:sp>
        <p:nvSpPr>
          <p:cNvPr id="38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16518267" y="9364555"/>
            <a:ext cx="1855974" cy="185645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400"/>
            </a:lvl1pPr>
          </a:lstStyle>
          <a:p>
            <a:pPr lvl="0"/>
            <a:r>
              <a:rPr lang="en-US" noProof="0" dirty="0"/>
              <a:t>Drag picture</a:t>
            </a:r>
          </a:p>
        </p:txBody>
      </p:sp>
    </p:spTree>
    <p:extLst>
      <p:ext uri="{BB962C8B-B14F-4D97-AF65-F5344CB8AC3E}">
        <p14:creationId xmlns:p14="http://schemas.microsoft.com/office/powerpoint/2010/main" val="100553842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3" y="1"/>
            <a:ext cx="12188822" cy="685800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7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2188828" y="6858000"/>
            <a:ext cx="12188822" cy="685800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16739233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6092826" y="0"/>
            <a:ext cx="18284824" cy="685800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728414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5096131" y="10301608"/>
            <a:ext cx="4591127" cy="2090189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1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43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5096131" y="4928842"/>
            <a:ext cx="4591127" cy="2090189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1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44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0040467" y="4928842"/>
            <a:ext cx="4591127" cy="2090189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1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45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15036671" y="4928842"/>
            <a:ext cx="4591127" cy="2090189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1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46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2421426" y="7535877"/>
            <a:ext cx="4591127" cy="2090189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1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  <p:sp>
        <p:nvSpPr>
          <p:cNvPr id="47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7391697" y="7548545"/>
            <a:ext cx="4591127" cy="2090189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1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48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12361965" y="7548545"/>
            <a:ext cx="4591127" cy="2090189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1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49" name="Picture Placeholder 13"/>
          <p:cNvSpPr>
            <a:spLocks noGrp="1"/>
          </p:cNvSpPr>
          <p:nvPr>
            <p:ph type="pic" sz="quarter" idx="20"/>
          </p:nvPr>
        </p:nvSpPr>
        <p:spPr>
          <a:xfrm>
            <a:off x="17332233" y="7548545"/>
            <a:ext cx="4591127" cy="2090189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1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50" name="Picture Placeholder 13"/>
          <p:cNvSpPr>
            <a:spLocks noGrp="1"/>
          </p:cNvSpPr>
          <p:nvPr>
            <p:ph type="pic" sz="quarter" idx="21"/>
          </p:nvPr>
        </p:nvSpPr>
        <p:spPr>
          <a:xfrm>
            <a:off x="10040467" y="10287669"/>
            <a:ext cx="4591127" cy="2090189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1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51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15036671" y="10287669"/>
            <a:ext cx="4591127" cy="2090189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1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91252493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1261323" y="2943693"/>
            <a:ext cx="1855490" cy="1855971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200"/>
            </a:lvl1pPr>
          </a:lstStyle>
          <a:p>
            <a:pPr lvl="0"/>
            <a:r>
              <a:rPr lang="en-US" noProof="0" dirty="0"/>
              <a:t>Drag picture</a:t>
            </a:r>
          </a:p>
        </p:txBody>
      </p:sp>
    </p:spTree>
    <p:extLst>
      <p:ext uri="{BB962C8B-B14F-4D97-AF65-F5344CB8AC3E}">
        <p14:creationId xmlns:p14="http://schemas.microsoft.com/office/powerpoint/2010/main" val="3659057800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4" y="0"/>
            <a:ext cx="12070079" cy="685800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12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12307572" y="0"/>
            <a:ext cx="12070079" cy="685800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84251273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4690578" cy="4460488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52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4921767" y="0"/>
            <a:ext cx="4690578" cy="4460488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53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9843539" y="0"/>
            <a:ext cx="4690578" cy="4460488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54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14765305" y="0"/>
            <a:ext cx="4690578" cy="4460488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55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19687072" y="0"/>
            <a:ext cx="4690578" cy="4460488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56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1" y="4627756"/>
            <a:ext cx="4690578" cy="4460488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57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4921767" y="4627756"/>
            <a:ext cx="4690578" cy="4460488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58" name="Picture Placeholder 13"/>
          <p:cNvSpPr>
            <a:spLocks noGrp="1"/>
          </p:cNvSpPr>
          <p:nvPr>
            <p:ph type="pic" sz="quarter" idx="20"/>
          </p:nvPr>
        </p:nvSpPr>
        <p:spPr>
          <a:xfrm>
            <a:off x="9843539" y="4627756"/>
            <a:ext cx="4690578" cy="4460488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59" name="Picture Placeholder 13"/>
          <p:cNvSpPr>
            <a:spLocks noGrp="1"/>
          </p:cNvSpPr>
          <p:nvPr>
            <p:ph type="pic" sz="quarter" idx="21"/>
          </p:nvPr>
        </p:nvSpPr>
        <p:spPr>
          <a:xfrm>
            <a:off x="14765305" y="4627756"/>
            <a:ext cx="4690578" cy="4460488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60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19687072" y="4627756"/>
            <a:ext cx="4690578" cy="4460488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61" name="Picture Placeholder 13"/>
          <p:cNvSpPr>
            <a:spLocks noGrp="1"/>
          </p:cNvSpPr>
          <p:nvPr>
            <p:ph type="pic" sz="quarter" idx="23"/>
          </p:nvPr>
        </p:nvSpPr>
        <p:spPr>
          <a:xfrm>
            <a:off x="1" y="9311268"/>
            <a:ext cx="4690578" cy="4460488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62" name="Picture Placeholder 13"/>
          <p:cNvSpPr>
            <a:spLocks noGrp="1"/>
          </p:cNvSpPr>
          <p:nvPr>
            <p:ph type="pic" sz="quarter" idx="24"/>
          </p:nvPr>
        </p:nvSpPr>
        <p:spPr>
          <a:xfrm>
            <a:off x="4921767" y="9311268"/>
            <a:ext cx="4690578" cy="4460488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63" name="Picture Placeholder 13"/>
          <p:cNvSpPr>
            <a:spLocks noGrp="1"/>
          </p:cNvSpPr>
          <p:nvPr>
            <p:ph type="pic" sz="quarter" idx="25"/>
          </p:nvPr>
        </p:nvSpPr>
        <p:spPr>
          <a:xfrm>
            <a:off x="9843539" y="9311268"/>
            <a:ext cx="4690578" cy="4460488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64" name="Picture Placeholder 13"/>
          <p:cNvSpPr>
            <a:spLocks noGrp="1"/>
          </p:cNvSpPr>
          <p:nvPr>
            <p:ph type="pic" sz="quarter" idx="26"/>
          </p:nvPr>
        </p:nvSpPr>
        <p:spPr>
          <a:xfrm>
            <a:off x="14765305" y="9311268"/>
            <a:ext cx="4690578" cy="4460488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65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19687072" y="9311268"/>
            <a:ext cx="4690578" cy="4460488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93516131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1784187" y="5018052"/>
            <a:ext cx="6476630" cy="3679903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22" name="Picture Placeholder 13"/>
          <p:cNvSpPr>
            <a:spLocks noGrp="1"/>
          </p:cNvSpPr>
          <p:nvPr>
            <p:ph type="pic" sz="quarter" idx="28"/>
          </p:nvPr>
        </p:nvSpPr>
        <p:spPr>
          <a:xfrm>
            <a:off x="8970480" y="5018052"/>
            <a:ext cx="6476629" cy="3679903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23" name="Picture Placeholder 13"/>
          <p:cNvSpPr>
            <a:spLocks noGrp="1"/>
          </p:cNvSpPr>
          <p:nvPr>
            <p:ph type="pic" sz="quarter" idx="29"/>
          </p:nvPr>
        </p:nvSpPr>
        <p:spPr>
          <a:xfrm>
            <a:off x="16156769" y="5018052"/>
            <a:ext cx="6476629" cy="3679903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51294058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1" y="4196230"/>
            <a:ext cx="9140824" cy="8404994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30"/>
          </p:nvPr>
        </p:nvSpPr>
        <p:spPr>
          <a:xfrm>
            <a:off x="15236826" y="4196229"/>
            <a:ext cx="9140824" cy="8404994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40572620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6797356" y="2394545"/>
            <a:ext cx="5002700" cy="8816919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8" name="Picture Placeholder 13"/>
          <p:cNvSpPr>
            <a:spLocks noGrp="1"/>
          </p:cNvSpPr>
          <p:nvPr>
            <p:ph type="pic" sz="quarter" idx="28"/>
          </p:nvPr>
        </p:nvSpPr>
        <p:spPr>
          <a:xfrm>
            <a:off x="12717632" y="2394545"/>
            <a:ext cx="5002700" cy="8816919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93033799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3"/>
          <p:cNvSpPr>
            <a:spLocks noGrp="1"/>
          </p:cNvSpPr>
          <p:nvPr>
            <p:ph type="pic" sz="quarter" idx="28"/>
          </p:nvPr>
        </p:nvSpPr>
        <p:spPr>
          <a:xfrm>
            <a:off x="0" y="0"/>
            <a:ext cx="24377650" cy="1371600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  <p:sp>
        <p:nvSpPr>
          <p:cNvPr id="7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14517126" y="2793603"/>
            <a:ext cx="6472241" cy="8651989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1369529009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2431419" y="5367290"/>
            <a:ext cx="8028054" cy="6048527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8" name="Picture Placeholder 13"/>
          <p:cNvSpPr>
            <a:spLocks noGrp="1"/>
          </p:cNvSpPr>
          <p:nvPr>
            <p:ph type="pic" sz="quarter" idx="28"/>
          </p:nvPr>
        </p:nvSpPr>
        <p:spPr>
          <a:xfrm>
            <a:off x="10197842" y="7027619"/>
            <a:ext cx="2443398" cy="4306324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2148761559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13513706" y="4534812"/>
            <a:ext cx="9151442" cy="5667633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34536732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8338810" y="4918599"/>
            <a:ext cx="7928630" cy="479701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45328048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12578577" y="0"/>
            <a:ext cx="11799075" cy="1371600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63174143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13403771" y="0"/>
            <a:ext cx="10973881" cy="1371600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15899693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ceholderN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13776945" y="0"/>
            <a:ext cx="7298860" cy="1371600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84295588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-7014" y="-59312"/>
            <a:ext cx="9606154" cy="13775311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42386841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ceholderIM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14771496" y="-59312"/>
            <a:ext cx="9606154" cy="13775311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14142540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laceholderIM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icture Placeholder 13"/>
          <p:cNvSpPr>
            <a:spLocks noGrp="1"/>
          </p:cNvSpPr>
          <p:nvPr>
            <p:ph type="pic" sz="quarter" idx="36"/>
          </p:nvPr>
        </p:nvSpPr>
        <p:spPr>
          <a:xfrm>
            <a:off x="2118110" y="8536777"/>
            <a:ext cx="3360300" cy="3210487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  <p:sp>
        <p:nvSpPr>
          <p:cNvPr id="23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2118110" y="4540278"/>
            <a:ext cx="3360300" cy="3210487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  <p:sp>
        <p:nvSpPr>
          <p:cNvPr id="24" name="Picture Placeholder 13"/>
          <p:cNvSpPr>
            <a:spLocks noGrp="1"/>
          </p:cNvSpPr>
          <p:nvPr>
            <p:ph type="pic" sz="quarter" idx="28"/>
          </p:nvPr>
        </p:nvSpPr>
        <p:spPr>
          <a:xfrm>
            <a:off x="6264422" y="4540278"/>
            <a:ext cx="3360300" cy="3210487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  <p:sp>
        <p:nvSpPr>
          <p:cNvPr id="25" name="Picture Placeholder 13"/>
          <p:cNvSpPr>
            <a:spLocks noGrp="1"/>
          </p:cNvSpPr>
          <p:nvPr>
            <p:ph type="pic" sz="quarter" idx="29"/>
          </p:nvPr>
        </p:nvSpPr>
        <p:spPr>
          <a:xfrm>
            <a:off x="10410734" y="4540278"/>
            <a:ext cx="3360300" cy="3210487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  <p:sp>
        <p:nvSpPr>
          <p:cNvPr id="26" name="Picture Placeholder 13"/>
          <p:cNvSpPr>
            <a:spLocks noGrp="1"/>
          </p:cNvSpPr>
          <p:nvPr>
            <p:ph type="pic" sz="quarter" idx="30"/>
          </p:nvPr>
        </p:nvSpPr>
        <p:spPr>
          <a:xfrm>
            <a:off x="14557046" y="4540278"/>
            <a:ext cx="3360300" cy="3210487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  <p:sp>
        <p:nvSpPr>
          <p:cNvPr id="27" name="Picture Placeholder 13"/>
          <p:cNvSpPr>
            <a:spLocks noGrp="1"/>
          </p:cNvSpPr>
          <p:nvPr>
            <p:ph type="pic" sz="quarter" idx="31"/>
          </p:nvPr>
        </p:nvSpPr>
        <p:spPr>
          <a:xfrm>
            <a:off x="18703358" y="4540278"/>
            <a:ext cx="3360300" cy="3210487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  <p:sp>
        <p:nvSpPr>
          <p:cNvPr id="29" name="Picture Placeholder 13"/>
          <p:cNvSpPr>
            <a:spLocks noGrp="1"/>
          </p:cNvSpPr>
          <p:nvPr>
            <p:ph type="pic" sz="quarter" idx="32"/>
          </p:nvPr>
        </p:nvSpPr>
        <p:spPr>
          <a:xfrm>
            <a:off x="6264422" y="8536777"/>
            <a:ext cx="3360300" cy="3210487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  <p:sp>
        <p:nvSpPr>
          <p:cNvPr id="30" name="Picture Placeholder 13"/>
          <p:cNvSpPr>
            <a:spLocks noGrp="1"/>
          </p:cNvSpPr>
          <p:nvPr>
            <p:ph type="pic" sz="quarter" idx="33"/>
          </p:nvPr>
        </p:nvSpPr>
        <p:spPr>
          <a:xfrm>
            <a:off x="10410734" y="8536777"/>
            <a:ext cx="3360300" cy="3210487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  <p:sp>
        <p:nvSpPr>
          <p:cNvPr id="31" name="Picture Placeholder 13"/>
          <p:cNvSpPr>
            <a:spLocks noGrp="1"/>
          </p:cNvSpPr>
          <p:nvPr>
            <p:ph type="pic" sz="quarter" idx="34"/>
          </p:nvPr>
        </p:nvSpPr>
        <p:spPr>
          <a:xfrm>
            <a:off x="14557046" y="8536777"/>
            <a:ext cx="3360300" cy="3210487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  <p:sp>
        <p:nvSpPr>
          <p:cNvPr id="32" name="Picture Placeholder 13"/>
          <p:cNvSpPr>
            <a:spLocks noGrp="1"/>
          </p:cNvSpPr>
          <p:nvPr>
            <p:ph type="pic" sz="quarter" idx="35"/>
          </p:nvPr>
        </p:nvSpPr>
        <p:spPr>
          <a:xfrm>
            <a:off x="18703358" y="8536777"/>
            <a:ext cx="3360300" cy="3210487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1693081826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laceholderIM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3"/>
          <p:cNvSpPr>
            <a:spLocks noGrp="1"/>
          </p:cNvSpPr>
          <p:nvPr>
            <p:ph type="pic" sz="quarter" idx="29"/>
          </p:nvPr>
        </p:nvSpPr>
        <p:spPr>
          <a:xfrm>
            <a:off x="16412063" y="5328136"/>
            <a:ext cx="6635261" cy="3933094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  <p:sp>
        <p:nvSpPr>
          <p:cNvPr id="19" name="Picture Placeholder 13"/>
          <p:cNvSpPr>
            <a:spLocks noGrp="1"/>
          </p:cNvSpPr>
          <p:nvPr>
            <p:ph type="pic" sz="quarter" idx="30"/>
          </p:nvPr>
        </p:nvSpPr>
        <p:spPr>
          <a:xfrm>
            <a:off x="8966444" y="5328136"/>
            <a:ext cx="6635261" cy="3933094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  <p:sp>
        <p:nvSpPr>
          <p:cNvPr id="20" name="Picture Placeholder 13"/>
          <p:cNvSpPr>
            <a:spLocks noGrp="1"/>
          </p:cNvSpPr>
          <p:nvPr>
            <p:ph type="pic" sz="quarter" idx="31"/>
          </p:nvPr>
        </p:nvSpPr>
        <p:spPr>
          <a:xfrm>
            <a:off x="1520825" y="5328136"/>
            <a:ext cx="6635261" cy="3933094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3701945712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laceholderIM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icture Placeholder 13"/>
          <p:cNvSpPr>
            <a:spLocks noGrp="1"/>
          </p:cNvSpPr>
          <p:nvPr>
            <p:ph type="pic" sz="quarter" idx="31"/>
          </p:nvPr>
        </p:nvSpPr>
        <p:spPr>
          <a:xfrm>
            <a:off x="1" y="5224255"/>
            <a:ext cx="6094412" cy="3933093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  <p:sp>
        <p:nvSpPr>
          <p:cNvPr id="31" name="Picture Placeholder 13"/>
          <p:cNvSpPr>
            <a:spLocks noGrp="1"/>
          </p:cNvSpPr>
          <p:nvPr>
            <p:ph type="pic" sz="quarter" idx="32"/>
          </p:nvPr>
        </p:nvSpPr>
        <p:spPr>
          <a:xfrm>
            <a:off x="12188825" y="5224255"/>
            <a:ext cx="6094412" cy="3933093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  <p:sp>
        <p:nvSpPr>
          <p:cNvPr id="32" name="Picture Placeholder 13"/>
          <p:cNvSpPr>
            <a:spLocks noGrp="1"/>
          </p:cNvSpPr>
          <p:nvPr>
            <p:ph type="pic" sz="quarter" idx="33"/>
          </p:nvPr>
        </p:nvSpPr>
        <p:spPr>
          <a:xfrm>
            <a:off x="18283238" y="5224255"/>
            <a:ext cx="6094412" cy="3933093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  <p:sp>
        <p:nvSpPr>
          <p:cNvPr id="33" name="Picture Placeholder 13"/>
          <p:cNvSpPr>
            <a:spLocks noGrp="1"/>
          </p:cNvSpPr>
          <p:nvPr>
            <p:ph type="pic" sz="quarter" idx="34"/>
          </p:nvPr>
        </p:nvSpPr>
        <p:spPr>
          <a:xfrm>
            <a:off x="12188825" y="9157351"/>
            <a:ext cx="6094412" cy="3933093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  <p:sp>
        <p:nvSpPr>
          <p:cNvPr id="34" name="Picture Placeholder 13"/>
          <p:cNvSpPr>
            <a:spLocks noGrp="1"/>
          </p:cNvSpPr>
          <p:nvPr>
            <p:ph type="pic" sz="quarter" idx="35"/>
          </p:nvPr>
        </p:nvSpPr>
        <p:spPr>
          <a:xfrm>
            <a:off x="18283238" y="9157348"/>
            <a:ext cx="6094412" cy="3933093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  <p:sp>
        <p:nvSpPr>
          <p:cNvPr id="36" name="Picture Placeholder 13"/>
          <p:cNvSpPr>
            <a:spLocks noGrp="1"/>
          </p:cNvSpPr>
          <p:nvPr>
            <p:ph type="pic" sz="quarter" idx="37"/>
          </p:nvPr>
        </p:nvSpPr>
        <p:spPr>
          <a:xfrm>
            <a:off x="6094412" y="9157350"/>
            <a:ext cx="6094412" cy="3933093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142100941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9" descr="wallpaper.jpg">
            <a:extLst>
              <a:ext uri="{FF2B5EF4-FFF2-40B4-BE49-F238E27FC236}">
                <a16:creationId xmlns:a16="http://schemas.microsoft.com/office/drawing/2014/main" id="{6D8A8C80-5B8D-43E5-A0A6-C407AAADE6D6}"/>
              </a:ext>
            </a:extLst>
          </p:cNvPr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150" y="0"/>
            <a:ext cx="24582438" cy="137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>
            <a:extLst>
              <a:ext uri="{FF2B5EF4-FFF2-40B4-BE49-F238E27FC236}">
                <a16:creationId xmlns:a16="http://schemas.microsoft.com/office/drawing/2014/main" id="{1226940A-2367-4D23-B067-9689F6D4D64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676400" y="730250"/>
            <a:ext cx="21024850" cy="265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/>
              <a:t>Click to edit Master title style</a:t>
            </a:r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6834EADB-ECDE-4B15-A657-4D947115E28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676400" y="3651250"/>
            <a:ext cx="21024850" cy="870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/>
              <a:t>Click to edit Master text styles</a:t>
            </a:r>
          </a:p>
          <a:p>
            <a:pPr lvl="1"/>
            <a:r>
              <a:rPr lang="en-US" altLang="pt-BR"/>
              <a:t>Second level</a:t>
            </a:r>
          </a:p>
          <a:p>
            <a:pPr lvl="2"/>
            <a:r>
              <a:rPr lang="en-US" altLang="pt-BR"/>
              <a:t>Third level</a:t>
            </a:r>
          </a:p>
          <a:p>
            <a:pPr lvl="3"/>
            <a:r>
              <a:rPr lang="en-US" altLang="pt-BR"/>
              <a:t>Fourth level</a:t>
            </a:r>
          </a:p>
          <a:p>
            <a:pPr lvl="4"/>
            <a:r>
              <a:rPr lang="en-US" altLang="pt-BR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FDD104-A3C7-445F-BB75-33352E12CB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676400" y="12712700"/>
            <a:ext cx="548481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2399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602D21-0CD6-4FB2-A838-2AD0BA39E4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75613" y="12712700"/>
            <a:ext cx="8226425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1828434" eaLnBrk="1" fontAlgn="auto" hangingPunct="1">
              <a:spcBef>
                <a:spcPts val="0"/>
              </a:spcBef>
              <a:spcAft>
                <a:spcPts val="0"/>
              </a:spcAft>
              <a:defRPr sz="2399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124A2D-F459-4726-AAEC-0CD915071C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216438" y="12712700"/>
            <a:ext cx="5484812" cy="7302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23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200A219-859B-4F36-9416-738362CAB718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235" r:id="rId1"/>
    <p:sldLayoutId id="2147489236" r:id="rId2"/>
    <p:sldLayoutId id="2147489237" r:id="rId3"/>
    <p:sldLayoutId id="2147489238" r:id="rId4"/>
    <p:sldLayoutId id="2147489239" r:id="rId5"/>
    <p:sldLayoutId id="2147489240" r:id="rId6"/>
    <p:sldLayoutId id="2147489241" r:id="rId7"/>
    <p:sldLayoutId id="2147489242" r:id="rId8"/>
    <p:sldLayoutId id="2147489243" r:id="rId9"/>
    <p:sldLayoutId id="2147489244" r:id="rId10"/>
    <p:sldLayoutId id="2147489245" r:id="rId11"/>
    <p:sldLayoutId id="2147489246" r:id="rId12"/>
    <p:sldLayoutId id="2147489247" r:id="rId13"/>
    <p:sldLayoutId id="2147489248" r:id="rId14"/>
    <p:sldLayoutId id="2147489249" r:id="rId15"/>
    <p:sldLayoutId id="2147489250" r:id="rId16"/>
    <p:sldLayoutId id="2147489251" r:id="rId17"/>
    <p:sldLayoutId id="2147489252" r:id="rId18"/>
    <p:sldLayoutId id="2147489253" r:id="rId19"/>
    <p:sldLayoutId id="2147489254" r:id="rId20"/>
    <p:sldLayoutId id="2147489255" r:id="rId21"/>
    <p:sldLayoutId id="2147489256" r:id="rId22"/>
    <p:sldLayoutId id="2147489257" r:id="rId23"/>
    <p:sldLayoutId id="2147489258" r:id="rId24"/>
    <p:sldLayoutId id="2147489259" r:id="rId25"/>
    <p:sldLayoutId id="2147489260" r:id="rId26"/>
    <p:sldLayoutId id="2147489261" r:id="rId27"/>
    <p:sldLayoutId id="2147489262" r:id="rId28"/>
    <p:sldLayoutId id="2147489263" r:id="rId29"/>
  </p:sldLayoutIdLst>
  <p:hf hdr="0" ftr="0" dt="0"/>
  <p:txStyles>
    <p:titleStyle>
      <a:lvl1pPr algn="l" defTabSz="1827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000" kern="1200">
          <a:solidFill>
            <a:schemeClr val="tx1"/>
          </a:solidFill>
          <a:latin typeface="Lato Light" charset="0"/>
          <a:ea typeface="Lato Light" charset="0"/>
          <a:cs typeface="Lato Light" charset="0"/>
        </a:defRPr>
      </a:lvl1pPr>
      <a:lvl2pPr algn="l" defTabSz="1827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Lato Light"/>
          <a:ea typeface="Lato Light"/>
          <a:cs typeface="Lato Light"/>
        </a:defRPr>
      </a:lvl2pPr>
      <a:lvl3pPr algn="l" defTabSz="1827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Lato Light"/>
          <a:ea typeface="Lato Light"/>
          <a:cs typeface="Lato Light"/>
        </a:defRPr>
      </a:lvl3pPr>
      <a:lvl4pPr algn="l" defTabSz="1827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Lato Light"/>
          <a:ea typeface="Lato Light"/>
          <a:cs typeface="Lato Light"/>
        </a:defRPr>
      </a:lvl4pPr>
      <a:lvl5pPr algn="l" defTabSz="1827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Lato Light"/>
          <a:ea typeface="Lato Light"/>
          <a:cs typeface="Lato Light"/>
        </a:defRPr>
      </a:lvl5pPr>
      <a:lvl6pPr marL="457200" algn="l" defTabSz="1827213" rtl="0" fontAlgn="base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Lato Light"/>
          <a:ea typeface="Lato Light"/>
          <a:cs typeface="Lato Light"/>
        </a:defRPr>
      </a:lvl6pPr>
      <a:lvl7pPr marL="914400" algn="l" defTabSz="1827213" rtl="0" fontAlgn="base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Lato Light"/>
          <a:ea typeface="Lato Light"/>
          <a:cs typeface="Lato Light"/>
        </a:defRPr>
      </a:lvl7pPr>
      <a:lvl8pPr marL="1371600" algn="l" defTabSz="1827213" rtl="0" fontAlgn="base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Lato Light"/>
          <a:ea typeface="Lato Light"/>
          <a:cs typeface="Lato Light"/>
        </a:defRPr>
      </a:lvl8pPr>
      <a:lvl9pPr marL="1828800" algn="l" defTabSz="1827213" rtl="0" fontAlgn="base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Lato Light"/>
          <a:ea typeface="Lato Light"/>
          <a:cs typeface="Lato Light"/>
        </a:defRPr>
      </a:lvl9pPr>
    </p:titleStyle>
    <p:bodyStyle>
      <a:lvl1pPr algn="l" defTabSz="1827213" rtl="0" eaLnBrk="0" fontAlgn="base" hangingPunct="0">
        <a:lnSpc>
          <a:spcPct val="90000"/>
        </a:lnSpc>
        <a:spcBef>
          <a:spcPts val="2000"/>
        </a:spcBef>
        <a:spcAft>
          <a:spcPct val="0"/>
        </a:spcAft>
        <a:buFont typeface="Arial" panose="020B0604020202020204" pitchFamily="34" charset="0"/>
        <a:defRPr sz="4000" kern="1200">
          <a:solidFill>
            <a:schemeClr val="tx1"/>
          </a:solidFill>
          <a:latin typeface="Lato Light" charset="0"/>
          <a:ea typeface="Lato Light" charset="0"/>
          <a:cs typeface="Lato Light" charset="0"/>
        </a:defRPr>
      </a:lvl1pPr>
      <a:lvl2pPr marL="912813" algn="l" defTabSz="182721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sz="3200" kern="1200">
          <a:solidFill>
            <a:schemeClr val="tx1"/>
          </a:solidFill>
          <a:latin typeface="Lato Light" charset="0"/>
          <a:ea typeface="Lato Light" charset="0"/>
          <a:cs typeface="Lato Light" charset="0"/>
        </a:defRPr>
      </a:lvl2pPr>
      <a:lvl3pPr marL="1827213" algn="l" defTabSz="182721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sz="2300" kern="1200">
          <a:solidFill>
            <a:schemeClr val="tx1"/>
          </a:solidFill>
          <a:latin typeface="Lato Light" charset="0"/>
          <a:ea typeface="Lato Light" charset="0"/>
          <a:cs typeface="Lato Light" charset="0"/>
        </a:defRPr>
      </a:lvl3pPr>
      <a:lvl4pPr marL="2741613" algn="l" defTabSz="182721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sz="2000" kern="1200">
          <a:solidFill>
            <a:schemeClr val="tx1"/>
          </a:solidFill>
          <a:latin typeface="Lato Light" charset="0"/>
          <a:ea typeface="Lato Light" charset="0"/>
          <a:cs typeface="Lato Light" charset="0"/>
        </a:defRPr>
      </a:lvl4pPr>
      <a:lvl5pPr marL="3656013" algn="l" defTabSz="182721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sz="2000" kern="1200">
          <a:solidFill>
            <a:schemeClr val="tx1"/>
          </a:solidFill>
          <a:latin typeface="Lato Light" charset="0"/>
          <a:ea typeface="Lato Light" charset="0"/>
          <a:cs typeface="Lato Light" charset="0"/>
        </a:defRPr>
      </a:lvl5pPr>
      <a:lvl6pPr marL="5028111" indent="-457102" algn="l" defTabSz="182840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942311" indent="-457102" algn="l" defTabSz="182840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856513" indent="-457102" algn="l" defTabSz="182840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770716" indent="-457102" algn="l" defTabSz="182840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40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1pPr>
      <a:lvl2pPr marL="914201" algn="l" defTabSz="182840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2pPr>
      <a:lvl3pPr marL="1828403" algn="l" defTabSz="182840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3pPr>
      <a:lvl4pPr marL="2742606" algn="l" defTabSz="182840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4pPr>
      <a:lvl5pPr marL="3656808" algn="l" defTabSz="182840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5pPr>
      <a:lvl6pPr marL="4571009" algn="l" defTabSz="182840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485210" algn="l" defTabSz="182840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399412" algn="l" defTabSz="182840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313614" algn="l" defTabSz="182840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3137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52">
            <a:extLst>
              <a:ext uri="{FF2B5EF4-FFF2-40B4-BE49-F238E27FC236}">
                <a16:creationId xmlns:a16="http://schemas.microsoft.com/office/drawing/2014/main" id="{F761FD0E-291C-4FE9-A15E-54DAF0BD71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7800" y="4445000"/>
            <a:ext cx="184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6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3795" name="Picture 1" descr="RODAPE.png">
            <a:extLst>
              <a:ext uri="{FF2B5EF4-FFF2-40B4-BE49-F238E27FC236}">
                <a16:creationId xmlns:a16="http://schemas.microsoft.com/office/drawing/2014/main" id="{669F4578-A19A-4984-8056-E947E4B96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11963400"/>
            <a:ext cx="24542750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6" name="Rectangle 2">
            <a:extLst>
              <a:ext uri="{FF2B5EF4-FFF2-40B4-BE49-F238E27FC236}">
                <a16:creationId xmlns:a16="http://schemas.microsoft.com/office/drawing/2014/main" id="{2F70DC4B-687C-490D-BB0D-9F32D85F26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2138" y="2306638"/>
            <a:ext cx="22831425" cy="606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2700" b="1">
                <a:latin typeface="Ubuntu"/>
              </a:rPr>
              <a:t>NÍVEL DE EMPREGO FORMAL CELETISTA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3600" b="1">
              <a:solidFill>
                <a:srgbClr val="CC5101"/>
              </a:solidFill>
              <a:latin typeface="Ubuntu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2700" b="1">
                <a:solidFill>
                  <a:srgbClr val="146DA4"/>
                </a:solidFill>
                <a:latin typeface="Ubuntu"/>
              </a:rPr>
              <a:t>Fevereiro 2019</a:t>
            </a:r>
            <a:endParaRPr lang="pl-PL" altLang="pt-BR" sz="12700" b="1">
              <a:solidFill>
                <a:srgbClr val="146DA4"/>
              </a:solidFill>
              <a:latin typeface="Ubuntu"/>
            </a:endParaRPr>
          </a:p>
        </p:txBody>
      </p:sp>
      <p:sp>
        <p:nvSpPr>
          <p:cNvPr id="33797" name="Rectangle 1">
            <a:extLst>
              <a:ext uri="{FF2B5EF4-FFF2-40B4-BE49-F238E27FC236}">
                <a16:creationId xmlns:a16="http://schemas.microsoft.com/office/drawing/2014/main" id="{528B3D48-79D4-4F57-BAB1-0E2849B831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3438" y="8872538"/>
            <a:ext cx="12188825" cy="161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4300" b="1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CADASTRO GERAL DE EMPREGADOS E DESEMPREGADOS – CAGED</a:t>
            </a:r>
          </a:p>
        </p:txBody>
      </p:sp>
      <p:pic>
        <p:nvPicPr>
          <p:cNvPr id="33798" name="Picture 11" descr="Resultado de imagem para logo governo bolsonaro">
            <a:extLst>
              <a:ext uri="{FF2B5EF4-FFF2-40B4-BE49-F238E27FC236}">
                <a16:creationId xmlns:a16="http://schemas.microsoft.com/office/drawing/2014/main" id="{7F910A7B-234C-4FC1-BA97-7DB20245FD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0238" y="10699750"/>
            <a:ext cx="2433637" cy="208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3137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Box 52">
            <a:extLst>
              <a:ext uri="{FF2B5EF4-FFF2-40B4-BE49-F238E27FC236}">
                <a16:creationId xmlns:a16="http://schemas.microsoft.com/office/drawing/2014/main" id="{DE48E49F-8DF0-4ABE-8946-8EAFFEA551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7800" y="4445000"/>
            <a:ext cx="184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6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5843" name="Text Placeholder 9">
            <a:extLst>
              <a:ext uri="{FF2B5EF4-FFF2-40B4-BE49-F238E27FC236}">
                <a16:creationId xmlns:a16="http://schemas.microsoft.com/office/drawing/2014/main" id="{246BB829-1A8C-4668-A398-960823E526DF}"/>
              </a:ext>
            </a:extLst>
          </p:cNvPr>
          <p:cNvSpPr txBox="1">
            <a:spLocks/>
          </p:cNvSpPr>
          <p:nvPr/>
        </p:nvSpPr>
        <p:spPr bwMode="auto">
          <a:xfrm>
            <a:off x="0" y="12947650"/>
            <a:ext cx="154511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/>
            <a:r>
              <a:rPr lang="pt-BR" altLang="pt-BR" sz="2200"/>
              <a:t>CADASTRO GERAL DE EMPREGADOS E DESEMPREGADOS – CAGED</a:t>
            </a:r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0E38289D-1E63-48C0-840D-3DAD78883842}"/>
              </a:ext>
            </a:extLst>
          </p:cNvPr>
          <p:cNvCxnSpPr/>
          <p:nvPr/>
        </p:nvCxnSpPr>
        <p:spPr>
          <a:xfrm>
            <a:off x="315913" y="1981200"/>
            <a:ext cx="2352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75D558AC-4BF2-4528-87BD-C402D1C78319}"/>
              </a:ext>
            </a:extLst>
          </p:cNvPr>
          <p:cNvCxnSpPr/>
          <p:nvPr/>
        </p:nvCxnSpPr>
        <p:spPr>
          <a:xfrm flipV="1">
            <a:off x="196850" y="12885738"/>
            <a:ext cx="14795500" cy="4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006F3E30-ABCF-45A5-A16C-92B864E092B7}"/>
              </a:ext>
            </a:extLst>
          </p:cNvPr>
          <p:cNvSpPr txBox="1">
            <a:spLocks/>
          </p:cNvSpPr>
          <p:nvPr/>
        </p:nvSpPr>
        <p:spPr>
          <a:xfrm>
            <a:off x="315913" y="766763"/>
            <a:ext cx="23520400" cy="1171575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0" indent="0" algn="l" defTabSz="1828403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4000" b="0" i="0" kern="1200">
                <a:solidFill>
                  <a:schemeClr val="tx1"/>
                </a:solidFill>
                <a:latin typeface="Lato Light" charset="0"/>
                <a:ea typeface="Lato Light" charset="0"/>
                <a:cs typeface="Lato Light" charset="0"/>
              </a:defRPr>
            </a:lvl1pPr>
            <a:lvl2pPr marL="914201" indent="0" algn="l" defTabSz="1828403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1" b="0" i="0" kern="1200">
                <a:solidFill>
                  <a:schemeClr val="tx1"/>
                </a:solidFill>
                <a:latin typeface="Lato Light" charset="0"/>
                <a:ea typeface="Lato Light" charset="0"/>
                <a:cs typeface="Lato Light" charset="0"/>
              </a:defRPr>
            </a:lvl2pPr>
            <a:lvl3pPr marL="1828403" indent="0" algn="l" defTabSz="1828403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399" b="0" i="0" kern="1200">
                <a:solidFill>
                  <a:schemeClr val="tx1"/>
                </a:solidFill>
                <a:latin typeface="Lato Light" charset="0"/>
                <a:ea typeface="Lato Light" charset="0"/>
                <a:cs typeface="Lato Light" charset="0"/>
              </a:defRPr>
            </a:lvl3pPr>
            <a:lvl4pPr marL="2742606" indent="0" algn="l" defTabSz="1828403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Lato Light" charset="0"/>
                <a:ea typeface="Lato Light" charset="0"/>
                <a:cs typeface="Lato Light" charset="0"/>
              </a:defRPr>
            </a:lvl4pPr>
            <a:lvl5pPr marL="3656807" indent="0" algn="l" defTabSz="1828403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Lato Light" charset="0"/>
                <a:ea typeface="Lato Light" charset="0"/>
                <a:cs typeface="Lato Light" charset="0"/>
              </a:defRPr>
            </a:lvl5pPr>
            <a:lvl6pPr marL="5028111" indent="-457102" algn="l" defTabSz="1828403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2311" indent="-457102" algn="l" defTabSz="1828403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6513" indent="-457102" algn="l" defTabSz="1828403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0716" indent="-457102" algn="l" defTabSz="1828403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0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pt-BR" sz="5100" b="1" dirty="0">
                <a:solidFill>
                  <a:srgbClr val="000000"/>
                </a:solidFill>
                <a:latin typeface="Ubuntu"/>
                <a:cs typeface="Arial" charset="0"/>
              </a:rPr>
              <a:t>BRASIL – SALDO DE EMPREGO FORMAL – SEM AJUSTES – MESES DE FEVEREIRO DE 2002 A 2019</a:t>
            </a:r>
            <a:endParaRPr lang="pl-PL" sz="5100" b="1" dirty="0">
              <a:solidFill>
                <a:srgbClr val="000000"/>
              </a:solidFill>
              <a:latin typeface="Ubuntu"/>
            </a:endParaRPr>
          </a:p>
        </p:txBody>
      </p:sp>
      <p:sp>
        <p:nvSpPr>
          <p:cNvPr id="35847" name="CaixaDeTexto 1">
            <a:extLst>
              <a:ext uri="{FF2B5EF4-FFF2-40B4-BE49-F238E27FC236}">
                <a16:creationId xmlns:a16="http://schemas.microsoft.com/office/drawing/2014/main" id="{5038A9CE-BAC1-4D30-8477-0413414232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55288" y="12890500"/>
            <a:ext cx="925512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900">
                <a:latin typeface="Calibri" panose="020F0502020204030204" pitchFamily="34" charset="0"/>
                <a:cs typeface="Arial" panose="020B0604020202020204" pitchFamily="34" charset="0"/>
              </a:rPr>
              <a:t>2</a:t>
            </a:r>
          </a:p>
        </p:txBody>
      </p:sp>
      <p:pic>
        <p:nvPicPr>
          <p:cNvPr id="35848" name="Picture 11" descr="Resultado de imagem para logo governo bolsonaro">
            <a:extLst>
              <a:ext uri="{FF2B5EF4-FFF2-40B4-BE49-F238E27FC236}">
                <a16:creationId xmlns:a16="http://schemas.microsoft.com/office/drawing/2014/main" id="{9C79F807-8066-4E94-85D9-2E4F18844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071" y="12314316"/>
            <a:ext cx="1478429" cy="1266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3" name="Gráfico 22">
            <a:extLst>
              <a:ext uri="{FF2B5EF4-FFF2-40B4-BE49-F238E27FC236}">
                <a16:creationId xmlns:a16="http://schemas.microsoft.com/office/drawing/2014/main" id="{3083FE17-7651-442F-939B-417A7BB4A75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085463"/>
              </p:ext>
            </p:extLst>
          </p:nvPr>
        </p:nvGraphicFramePr>
        <p:xfrm>
          <a:off x="788893" y="2592744"/>
          <a:ext cx="22842071" cy="9402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3137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52">
            <a:extLst>
              <a:ext uri="{FF2B5EF4-FFF2-40B4-BE49-F238E27FC236}">
                <a16:creationId xmlns:a16="http://schemas.microsoft.com/office/drawing/2014/main" id="{556F6D2E-F0EF-4EAE-9E7E-AC33E3CB82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7800" y="4445000"/>
            <a:ext cx="184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6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7891" name="Text Placeholder 9">
            <a:extLst>
              <a:ext uri="{FF2B5EF4-FFF2-40B4-BE49-F238E27FC236}">
                <a16:creationId xmlns:a16="http://schemas.microsoft.com/office/drawing/2014/main" id="{E6BE98E0-1CE6-4DDA-A551-5E621C0A6D1E}"/>
              </a:ext>
            </a:extLst>
          </p:cNvPr>
          <p:cNvSpPr txBox="1">
            <a:spLocks/>
          </p:cNvSpPr>
          <p:nvPr/>
        </p:nvSpPr>
        <p:spPr bwMode="auto">
          <a:xfrm>
            <a:off x="0" y="12947650"/>
            <a:ext cx="154511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/>
            <a:r>
              <a:rPr lang="pt-BR" altLang="pt-BR" sz="2200"/>
              <a:t>CADASTRO GERAL DE EMPREGADOS E DESEMPREGADOS – CAGED</a:t>
            </a:r>
          </a:p>
        </p:txBody>
      </p:sp>
      <p:sp>
        <p:nvSpPr>
          <p:cNvPr id="37892" name="CaixaDeTexto 1">
            <a:extLst>
              <a:ext uri="{FF2B5EF4-FFF2-40B4-BE49-F238E27FC236}">
                <a16:creationId xmlns:a16="http://schemas.microsoft.com/office/drawing/2014/main" id="{10D6897F-8904-4248-BEA9-2C9F9F902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55288" y="12890500"/>
            <a:ext cx="925512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900">
                <a:latin typeface="Calibri" panose="020F050202020403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37893" name="Text Placeholder 6">
            <a:extLst>
              <a:ext uri="{FF2B5EF4-FFF2-40B4-BE49-F238E27FC236}">
                <a16:creationId xmlns:a16="http://schemas.microsoft.com/office/drawing/2014/main" id="{0154D907-6342-4609-8A3B-D8AAE756B604}"/>
              </a:ext>
            </a:extLst>
          </p:cNvPr>
          <p:cNvSpPr txBox="1">
            <a:spLocks/>
          </p:cNvSpPr>
          <p:nvPr/>
        </p:nvSpPr>
        <p:spPr bwMode="auto">
          <a:xfrm>
            <a:off x="423863" y="665163"/>
            <a:ext cx="23518812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80000"/>
              </a:lnSpc>
            </a:pPr>
            <a:r>
              <a:rPr lang="pt-BR" altLang="pt-BR" sz="4300" b="1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BRASIL – SALDO DO EMPREGO FORMAL – COM AJUSTES(*) – PERÍODO DE FEVEREIRO 2018 A FEVEREIRO 2019</a:t>
            </a:r>
            <a:endParaRPr lang="pl-PL" altLang="pt-BR" sz="4300" b="1">
              <a:solidFill>
                <a:srgbClr val="000000"/>
              </a:solidFill>
              <a:latin typeface="Ubuntu"/>
            </a:endParaRPr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C21E4A25-001B-4775-BC9D-FC4469F7A7F9}"/>
              </a:ext>
            </a:extLst>
          </p:cNvPr>
          <p:cNvCxnSpPr/>
          <p:nvPr/>
        </p:nvCxnSpPr>
        <p:spPr>
          <a:xfrm>
            <a:off x="315913" y="1981200"/>
            <a:ext cx="2352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8F03243C-4E8A-4FB8-BF2F-FF98FCB29DEA}"/>
              </a:ext>
            </a:extLst>
          </p:cNvPr>
          <p:cNvCxnSpPr/>
          <p:nvPr/>
        </p:nvCxnSpPr>
        <p:spPr>
          <a:xfrm flipV="1">
            <a:off x="196850" y="12885738"/>
            <a:ext cx="14795500" cy="4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896" name="Text Placeholder 9">
            <a:extLst>
              <a:ext uri="{FF2B5EF4-FFF2-40B4-BE49-F238E27FC236}">
                <a16:creationId xmlns:a16="http://schemas.microsoft.com/office/drawing/2014/main" id="{6D111262-67B6-465B-AD48-13BAAA480224}"/>
              </a:ext>
            </a:extLst>
          </p:cNvPr>
          <p:cNvSpPr txBox="1">
            <a:spLocks/>
          </p:cNvSpPr>
          <p:nvPr/>
        </p:nvSpPr>
        <p:spPr bwMode="auto">
          <a:xfrm>
            <a:off x="1360675" y="12063413"/>
            <a:ext cx="15451137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/>
            <a:r>
              <a:rPr lang="pt-BR" altLang="pt-BR" sz="2200"/>
              <a:t>(*) Os meses de fev/18 a jan/19 referem-se a dados ajustados e o mês de fev/19 ainda se encontra sem ajuste.</a:t>
            </a:r>
          </a:p>
          <a:p>
            <a:pPr eaLnBrk="1" hangingPunct="1"/>
            <a:endParaRPr lang="pt-BR" altLang="pt-BR" sz="2200"/>
          </a:p>
        </p:txBody>
      </p:sp>
      <p:graphicFrame>
        <p:nvGraphicFramePr>
          <p:cNvPr id="12" name="Gráfico 11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8959055"/>
              </p:ext>
            </p:extLst>
          </p:nvPr>
        </p:nvGraphicFramePr>
        <p:xfrm>
          <a:off x="423862" y="3109727"/>
          <a:ext cx="23171243" cy="86566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3" name="Picture 11" descr="Resultado de imagem para logo governo bolsonaro">
            <a:extLst>
              <a:ext uri="{FF2B5EF4-FFF2-40B4-BE49-F238E27FC236}">
                <a16:creationId xmlns:a16="http://schemas.microsoft.com/office/drawing/2014/main" id="{B8F51302-FBFD-4AB8-8FB8-E9216BD319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071" y="12314316"/>
            <a:ext cx="1478429" cy="1266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3137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Box 52">
            <a:extLst>
              <a:ext uri="{FF2B5EF4-FFF2-40B4-BE49-F238E27FC236}">
                <a16:creationId xmlns:a16="http://schemas.microsoft.com/office/drawing/2014/main" id="{2E2DA742-0C13-4655-947B-EF8D555D7D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7800" y="4445000"/>
            <a:ext cx="184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6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9939" name="Text Placeholder 9">
            <a:extLst>
              <a:ext uri="{FF2B5EF4-FFF2-40B4-BE49-F238E27FC236}">
                <a16:creationId xmlns:a16="http://schemas.microsoft.com/office/drawing/2014/main" id="{95C4E2F8-5138-477E-BAB0-95073DF598C5}"/>
              </a:ext>
            </a:extLst>
          </p:cNvPr>
          <p:cNvSpPr txBox="1">
            <a:spLocks/>
          </p:cNvSpPr>
          <p:nvPr/>
        </p:nvSpPr>
        <p:spPr bwMode="auto">
          <a:xfrm>
            <a:off x="0" y="12947650"/>
            <a:ext cx="154511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/>
            <a:r>
              <a:rPr lang="pt-BR" altLang="pt-BR" sz="2200"/>
              <a:t>CADASTRO GERAL DE EMPREGADOS E DESEMPREGADOS – CAGED</a:t>
            </a:r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28955F4F-1FB9-4C11-B5CD-CF830C838FFD}"/>
              </a:ext>
            </a:extLst>
          </p:cNvPr>
          <p:cNvCxnSpPr/>
          <p:nvPr/>
        </p:nvCxnSpPr>
        <p:spPr>
          <a:xfrm>
            <a:off x="315913" y="1981200"/>
            <a:ext cx="2352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04C154CA-453D-41E1-8F41-4C62BCCDD9D8}"/>
              </a:ext>
            </a:extLst>
          </p:cNvPr>
          <p:cNvCxnSpPr/>
          <p:nvPr/>
        </p:nvCxnSpPr>
        <p:spPr>
          <a:xfrm flipV="1">
            <a:off x="196850" y="12885738"/>
            <a:ext cx="14795500" cy="4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942" name="Text Placeholder 6">
            <a:extLst>
              <a:ext uri="{FF2B5EF4-FFF2-40B4-BE49-F238E27FC236}">
                <a16:creationId xmlns:a16="http://schemas.microsoft.com/office/drawing/2014/main" id="{326CA782-8EDB-4EE2-89DF-1B0387C4682D}"/>
              </a:ext>
            </a:extLst>
          </p:cNvPr>
          <p:cNvSpPr txBox="1">
            <a:spLocks/>
          </p:cNvSpPr>
          <p:nvPr/>
        </p:nvSpPr>
        <p:spPr bwMode="auto">
          <a:xfrm>
            <a:off x="315913" y="379413"/>
            <a:ext cx="235204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pt-BR" altLang="pt-BR" sz="4300" b="1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BRASIL – ESTOQUE DE EMPREGO FORMAL – COM AJUSTES – MESES DE FEVEREIRO DE 2002 A 2019</a:t>
            </a:r>
            <a:endParaRPr lang="pl-PL" altLang="pt-BR" sz="4300" b="1">
              <a:solidFill>
                <a:srgbClr val="000000"/>
              </a:solidFill>
              <a:latin typeface="Ubuntu"/>
            </a:endParaRPr>
          </a:p>
        </p:txBody>
      </p:sp>
      <p:sp>
        <p:nvSpPr>
          <p:cNvPr id="39943" name="CaixaDeTexto 1">
            <a:extLst>
              <a:ext uri="{FF2B5EF4-FFF2-40B4-BE49-F238E27FC236}">
                <a16:creationId xmlns:a16="http://schemas.microsoft.com/office/drawing/2014/main" id="{77829377-A3FE-46DC-9717-583FF7DEAA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55288" y="12890500"/>
            <a:ext cx="925512" cy="739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900" dirty="0">
                <a:latin typeface="Calibri" panose="020F050202020403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39944" name="CaixaDeTexto 1">
            <a:extLst>
              <a:ext uri="{FF2B5EF4-FFF2-40B4-BE49-F238E27FC236}">
                <a16:creationId xmlns:a16="http://schemas.microsoft.com/office/drawing/2014/main" id="{31FA7BCC-C16C-4A9B-A671-C98F278926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2013" y="11850688"/>
            <a:ext cx="83185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pt-BR" altLang="pt-BR" sz="1800"/>
              <a:t>* Estoque de referência dezembro/2018</a:t>
            </a:r>
          </a:p>
        </p:txBody>
      </p:sp>
      <p:graphicFrame>
        <p:nvGraphicFramePr>
          <p:cNvPr id="13" name="Gráfico 12">
            <a:extLst>
              <a:ext uri="{FF2B5EF4-FFF2-40B4-BE49-F238E27FC236}">
                <a16:creationId xmlns:a16="http://schemas.microsoft.com/office/drawing/2014/main" id="{00000000-0008-0000-01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8689293"/>
              </p:ext>
            </p:extLst>
          </p:nvPr>
        </p:nvGraphicFramePr>
        <p:xfrm>
          <a:off x="615819" y="2780522"/>
          <a:ext cx="23220493" cy="88640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4" name="Picture 11" descr="Resultado de imagem para logo governo bolsonaro">
            <a:extLst>
              <a:ext uri="{FF2B5EF4-FFF2-40B4-BE49-F238E27FC236}">
                <a16:creationId xmlns:a16="http://schemas.microsoft.com/office/drawing/2014/main" id="{5C29830A-067F-4B98-9D9C-1C9A3EE6AD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071" y="12314316"/>
            <a:ext cx="1478429" cy="1266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Box 52">
            <a:extLst>
              <a:ext uri="{FF2B5EF4-FFF2-40B4-BE49-F238E27FC236}">
                <a16:creationId xmlns:a16="http://schemas.microsoft.com/office/drawing/2014/main" id="{392431CA-A6D1-4128-B896-9F576CFBAE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7800" y="4445000"/>
            <a:ext cx="184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6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1987" name="Text Placeholder 9">
            <a:extLst>
              <a:ext uri="{FF2B5EF4-FFF2-40B4-BE49-F238E27FC236}">
                <a16:creationId xmlns:a16="http://schemas.microsoft.com/office/drawing/2014/main" id="{B5D4DBB5-4B84-4F86-A024-24269BE64ED2}"/>
              </a:ext>
            </a:extLst>
          </p:cNvPr>
          <p:cNvSpPr txBox="1">
            <a:spLocks/>
          </p:cNvSpPr>
          <p:nvPr/>
        </p:nvSpPr>
        <p:spPr bwMode="auto">
          <a:xfrm>
            <a:off x="0" y="12947650"/>
            <a:ext cx="154511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/>
            <a:r>
              <a:rPr lang="pt-BR" altLang="pt-BR" sz="2200"/>
              <a:t>CADASTRO GERAL DE EMPREGADOS E DESEMPREGADOS – CAGED</a:t>
            </a:r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5D411B7-1195-45DF-819E-CF3305B530AB}"/>
              </a:ext>
            </a:extLst>
          </p:cNvPr>
          <p:cNvCxnSpPr/>
          <p:nvPr/>
        </p:nvCxnSpPr>
        <p:spPr>
          <a:xfrm>
            <a:off x="315913" y="1981200"/>
            <a:ext cx="2352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2ECCDDE8-49B8-485B-9B51-D11DF019683F}"/>
              </a:ext>
            </a:extLst>
          </p:cNvPr>
          <p:cNvCxnSpPr/>
          <p:nvPr/>
        </p:nvCxnSpPr>
        <p:spPr>
          <a:xfrm flipV="1">
            <a:off x="196850" y="12885738"/>
            <a:ext cx="14795500" cy="4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990" name="Text Placeholder 6">
            <a:extLst>
              <a:ext uri="{FF2B5EF4-FFF2-40B4-BE49-F238E27FC236}">
                <a16:creationId xmlns:a16="http://schemas.microsoft.com/office/drawing/2014/main" id="{8920A7F4-E716-4C77-BEDB-2B97964AC48B}"/>
              </a:ext>
            </a:extLst>
          </p:cNvPr>
          <p:cNvSpPr txBox="1">
            <a:spLocks/>
          </p:cNvSpPr>
          <p:nvPr/>
        </p:nvSpPr>
        <p:spPr bwMode="auto">
          <a:xfrm>
            <a:off x="598488" y="368300"/>
            <a:ext cx="22656800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algn="just" eaLnBrk="1" hangingPunct="1">
              <a:lnSpc>
                <a:spcPct val="100000"/>
              </a:lnSpc>
            </a:pPr>
            <a:r>
              <a:rPr lang="pt-BR" altLang="pt-BR" sz="4300" b="1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BRASIL – SALDO DE EMPREGO POR SETOR DE ATIVIDADE ECONÔMICA – FEVEREIRO/2019</a:t>
            </a:r>
          </a:p>
          <a:p>
            <a:pPr algn="just" eaLnBrk="1" hangingPunct="1">
              <a:lnSpc>
                <a:spcPct val="100000"/>
              </a:lnSpc>
            </a:pPr>
            <a:r>
              <a:rPr lang="pt-BR" altLang="pt-BR" sz="4300" b="1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SÉRIE SEM AJUSTES</a:t>
            </a:r>
            <a:endParaRPr lang="pl-PL" altLang="pt-BR" sz="4300" b="1">
              <a:solidFill>
                <a:srgbClr val="000000"/>
              </a:solidFill>
              <a:latin typeface="Ubuntu"/>
            </a:endParaRPr>
          </a:p>
        </p:txBody>
      </p:sp>
      <p:sp>
        <p:nvSpPr>
          <p:cNvPr id="41991" name="CaixaDeTexto 1">
            <a:extLst>
              <a:ext uri="{FF2B5EF4-FFF2-40B4-BE49-F238E27FC236}">
                <a16:creationId xmlns:a16="http://schemas.microsoft.com/office/drawing/2014/main" id="{D74F881A-38C6-4E43-A023-E49ABE051E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10296" y="12890500"/>
            <a:ext cx="1087437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900" dirty="0">
                <a:latin typeface="Calibri" panose="020F0502020204030204" pitchFamily="34" charset="0"/>
                <a:cs typeface="Arial" panose="020B0604020202020204" pitchFamily="34" charset="0"/>
              </a:rPr>
              <a:t>5</a:t>
            </a:r>
          </a:p>
        </p:txBody>
      </p:sp>
      <p:graphicFrame>
        <p:nvGraphicFramePr>
          <p:cNvPr id="13" name="Gráfico 12">
            <a:extLst>
              <a:ext uri="{FF2B5EF4-FFF2-40B4-BE49-F238E27FC236}">
                <a16:creationId xmlns:a16="http://schemas.microsoft.com/office/drawing/2014/main" id="{8765C1A3-FC0E-4651-94EA-F3A82C0FF79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9154771"/>
              </p:ext>
            </p:extLst>
          </p:nvPr>
        </p:nvGraphicFramePr>
        <p:xfrm>
          <a:off x="821693" y="3004458"/>
          <a:ext cx="22508839" cy="91289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4" name="Picture 11" descr="Resultado de imagem para logo governo bolsonaro">
            <a:extLst>
              <a:ext uri="{FF2B5EF4-FFF2-40B4-BE49-F238E27FC236}">
                <a16:creationId xmlns:a16="http://schemas.microsoft.com/office/drawing/2014/main" id="{14C9CE33-4964-4C80-889E-3B2A549056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071" y="12314316"/>
            <a:ext cx="1478429" cy="1266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Box 52">
            <a:extLst>
              <a:ext uri="{FF2B5EF4-FFF2-40B4-BE49-F238E27FC236}">
                <a16:creationId xmlns:a16="http://schemas.microsoft.com/office/drawing/2014/main" id="{C23C8EE4-4AE9-4E1F-AA76-5D31A83B1D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7800" y="4445000"/>
            <a:ext cx="184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6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4035" name="Text Placeholder 9">
            <a:extLst>
              <a:ext uri="{FF2B5EF4-FFF2-40B4-BE49-F238E27FC236}">
                <a16:creationId xmlns:a16="http://schemas.microsoft.com/office/drawing/2014/main" id="{0ED7B5C9-69E0-4C32-B85A-93F2DF63B302}"/>
              </a:ext>
            </a:extLst>
          </p:cNvPr>
          <p:cNvSpPr txBox="1">
            <a:spLocks/>
          </p:cNvSpPr>
          <p:nvPr/>
        </p:nvSpPr>
        <p:spPr bwMode="auto">
          <a:xfrm>
            <a:off x="0" y="12947650"/>
            <a:ext cx="154511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/>
            <a:r>
              <a:rPr lang="pt-BR" altLang="pt-BR" sz="2200"/>
              <a:t>CADASTRO GERAL DE EMPREGADOS E DESEMPREGADOS – CAGED</a:t>
            </a:r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27D4CCFE-2FE4-4620-949E-5E86BA4422B0}"/>
              </a:ext>
            </a:extLst>
          </p:cNvPr>
          <p:cNvCxnSpPr/>
          <p:nvPr/>
        </p:nvCxnSpPr>
        <p:spPr>
          <a:xfrm>
            <a:off x="315913" y="1981200"/>
            <a:ext cx="2352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33BE424D-E33D-4E2D-95E3-E7A954032337}"/>
              </a:ext>
            </a:extLst>
          </p:cNvPr>
          <p:cNvCxnSpPr/>
          <p:nvPr/>
        </p:nvCxnSpPr>
        <p:spPr>
          <a:xfrm flipV="1">
            <a:off x="196850" y="12885738"/>
            <a:ext cx="14795500" cy="4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038" name="Text Placeholder 6">
            <a:extLst>
              <a:ext uri="{FF2B5EF4-FFF2-40B4-BE49-F238E27FC236}">
                <a16:creationId xmlns:a16="http://schemas.microsoft.com/office/drawing/2014/main" id="{E040E114-BD34-4C65-9616-0A520780DE21}"/>
              </a:ext>
            </a:extLst>
          </p:cNvPr>
          <p:cNvSpPr txBox="1">
            <a:spLocks/>
          </p:cNvSpPr>
          <p:nvPr/>
        </p:nvSpPr>
        <p:spPr bwMode="auto">
          <a:xfrm>
            <a:off x="315913" y="406400"/>
            <a:ext cx="23548975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pt-BR" altLang="pt-BR" sz="4300" b="1" dirty="0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BRASIL – SALDO DE EMPREGO POR SETOR DE ATIVIDADE – FEVEREIRO/2019</a:t>
            </a:r>
            <a:endParaRPr lang="pl-PL" altLang="pt-BR" sz="4300" b="1" dirty="0">
              <a:solidFill>
                <a:srgbClr val="000000"/>
              </a:solidFill>
              <a:latin typeface="Ubuntu"/>
            </a:endParaRPr>
          </a:p>
          <a:p>
            <a:pPr eaLnBrk="1" hangingPunct="1">
              <a:lnSpc>
                <a:spcPct val="100000"/>
              </a:lnSpc>
            </a:pPr>
            <a:endParaRPr lang="pt-BR" altLang="pt-BR" sz="4300" b="1" dirty="0">
              <a:solidFill>
                <a:srgbClr val="000000"/>
              </a:solidFill>
              <a:latin typeface="Ubuntu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</a:pPr>
            <a:r>
              <a:rPr lang="pt-BR" altLang="pt-BR" sz="4300" b="1" dirty="0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 </a:t>
            </a:r>
            <a:endParaRPr lang="pl-PL" altLang="pt-BR" sz="4300" b="1" dirty="0">
              <a:solidFill>
                <a:srgbClr val="000000"/>
              </a:solidFill>
              <a:latin typeface="Ubuntu"/>
            </a:endParaRPr>
          </a:p>
        </p:txBody>
      </p:sp>
      <p:sp>
        <p:nvSpPr>
          <p:cNvPr id="44039" name="CaixaDeTexto 1">
            <a:extLst>
              <a:ext uri="{FF2B5EF4-FFF2-40B4-BE49-F238E27FC236}">
                <a16:creationId xmlns:a16="http://schemas.microsoft.com/office/drawing/2014/main" id="{1B8AE017-D418-4544-9B50-44E15205BC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917150" y="12890500"/>
            <a:ext cx="1263650" cy="739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900" dirty="0">
                <a:latin typeface="Calibri" panose="020F050202020403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44041" name="Retângulo 4">
            <a:extLst>
              <a:ext uri="{FF2B5EF4-FFF2-40B4-BE49-F238E27FC236}">
                <a16:creationId xmlns:a16="http://schemas.microsoft.com/office/drawing/2014/main" id="{F1828834-F21D-4F40-9440-02654AA8AC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063" y="11977524"/>
            <a:ext cx="193833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>
              <a:defRPr sz="3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>
              <a:defRPr sz="3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>
              <a:defRPr sz="3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>
              <a:defRPr sz="3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>
              <a:defRPr sz="3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4113213" indent="-1827213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4570413" indent="-1827213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5027613" indent="-1827213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5484813" indent="-1827213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pt-BR" altLang="pt-BR" sz="1600" dirty="0"/>
              <a:t>*A variação mensal do emprego toma como referência o estoque do mês anterior.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pt-BR" altLang="pt-BR" sz="1600" dirty="0"/>
              <a:t>**  Resultados acrescidos dos ajustes; a variação relativa toma como referência os estoques do mês atual e do mês de dezembro do ano t-1, ambos com ajustes.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pt-BR" altLang="pt-BR" sz="1600" dirty="0"/>
              <a:t>*** Resultados acrescidos dos ajustes; a variação relativa toma como referência os estoques do  mês atual e do mesmo mês do ano anterior, ambos com ajustes</a:t>
            </a:r>
            <a:r>
              <a:rPr lang="pt-BR" altLang="pt-BR" sz="1400" dirty="0"/>
              <a:t>.</a:t>
            </a:r>
          </a:p>
        </p:txBody>
      </p:sp>
      <p:graphicFrame>
        <p:nvGraphicFramePr>
          <p:cNvPr id="3" name="Tabela 2">
            <a:extLst>
              <a:ext uri="{FF2B5EF4-FFF2-40B4-BE49-F238E27FC236}">
                <a16:creationId xmlns:a16="http://schemas.microsoft.com/office/drawing/2014/main" id="{0D462DEB-09FB-4E08-A39F-3D4B285E34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3145098"/>
              </p:ext>
            </p:extLst>
          </p:nvPr>
        </p:nvGraphicFramePr>
        <p:xfrm>
          <a:off x="624486" y="2241176"/>
          <a:ext cx="23275420" cy="9346208"/>
        </p:xfrm>
        <a:graphic>
          <a:graphicData uri="http://schemas.openxmlformats.org/drawingml/2006/table">
            <a:tbl>
              <a:tblPr/>
              <a:tblGrid>
                <a:gridCol w="4134409">
                  <a:extLst>
                    <a:ext uri="{9D8B030D-6E8A-4147-A177-3AD203B41FA5}">
                      <a16:colId xmlns:a16="http://schemas.microsoft.com/office/drawing/2014/main" val="1742041670"/>
                    </a:ext>
                  </a:extLst>
                </a:gridCol>
                <a:gridCol w="1556132">
                  <a:extLst>
                    <a:ext uri="{9D8B030D-6E8A-4147-A177-3AD203B41FA5}">
                      <a16:colId xmlns:a16="http://schemas.microsoft.com/office/drawing/2014/main" val="2197203659"/>
                    </a:ext>
                  </a:extLst>
                </a:gridCol>
                <a:gridCol w="1556132">
                  <a:extLst>
                    <a:ext uri="{9D8B030D-6E8A-4147-A177-3AD203B41FA5}">
                      <a16:colId xmlns:a16="http://schemas.microsoft.com/office/drawing/2014/main" val="1928356918"/>
                    </a:ext>
                  </a:extLst>
                </a:gridCol>
                <a:gridCol w="1312165">
                  <a:extLst>
                    <a:ext uri="{9D8B030D-6E8A-4147-A177-3AD203B41FA5}">
                      <a16:colId xmlns:a16="http://schemas.microsoft.com/office/drawing/2014/main" val="3572525439"/>
                    </a:ext>
                  </a:extLst>
                </a:gridCol>
                <a:gridCol w="1990642">
                  <a:extLst>
                    <a:ext uri="{9D8B030D-6E8A-4147-A177-3AD203B41FA5}">
                      <a16:colId xmlns:a16="http://schemas.microsoft.com/office/drawing/2014/main" val="491048325"/>
                    </a:ext>
                  </a:extLst>
                </a:gridCol>
                <a:gridCol w="1651404">
                  <a:extLst>
                    <a:ext uri="{9D8B030D-6E8A-4147-A177-3AD203B41FA5}">
                      <a16:colId xmlns:a16="http://schemas.microsoft.com/office/drawing/2014/main" val="650110401"/>
                    </a:ext>
                  </a:extLst>
                </a:gridCol>
                <a:gridCol w="1556132">
                  <a:extLst>
                    <a:ext uri="{9D8B030D-6E8A-4147-A177-3AD203B41FA5}">
                      <a16:colId xmlns:a16="http://schemas.microsoft.com/office/drawing/2014/main" val="3997221043"/>
                    </a:ext>
                  </a:extLst>
                </a:gridCol>
                <a:gridCol w="1524373">
                  <a:extLst>
                    <a:ext uri="{9D8B030D-6E8A-4147-A177-3AD203B41FA5}">
                      <a16:colId xmlns:a16="http://schemas.microsoft.com/office/drawing/2014/main" val="996476239"/>
                    </a:ext>
                  </a:extLst>
                </a:gridCol>
                <a:gridCol w="1524373">
                  <a:extLst>
                    <a:ext uri="{9D8B030D-6E8A-4147-A177-3AD203B41FA5}">
                      <a16:colId xmlns:a16="http://schemas.microsoft.com/office/drawing/2014/main" val="2149443577"/>
                    </a:ext>
                  </a:extLst>
                </a:gridCol>
                <a:gridCol w="1524373">
                  <a:extLst>
                    <a:ext uri="{9D8B030D-6E8A-4147-A177-3AD203B41FA5}">
                      <a16:colId xmlns:a16="http://schemas.microsoft.com/office/drawing/2014/main" val="67863329"/>
                    </a:ext>
                  </a:extLst>
                </a:gridCol>
                <a:gridCol w="1897285">
                  <a:extLst>
                    <a:ext uri="{9D8B030D-6E8A-4147-A177-3AD203B41FA5}">
                      <a16:colId xmlns:a16="http://schemas.microsoft.com/office/drawing/2014/main" val="30035698"/>
                    </a:ext>
                  </a:extLst>
                </a:gridCol>
                <a:gridCol w="1398494">
                  <a:extLst>
                    <a:ext uri="{9D8B030D-6E8A-4147-A177-3AD203B41FA5}">
                      <a16:colId xmlns:a16="http://schemas.microsoft.com/office/drawing/2014/main" val="3728923868"/>
                    </a:ext>
                  </a:extLst>
                </a:gridCol>
                <a:gridCol w="1649506">
                  <a:extLst>
                    <a:ext uri="{9D8B030D-6E8A-4147-A177-3AD203B41FA5}">
                      <a16:colId xmlns:a16="http://schemas.microsoft.com/office/drawing/2014/main" val="195761140"/>
                    </a:ext>
                  </a:extLst>
                </a:gridCol>
              </a:tblGrid>
              <a:tr h="75303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SETORES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FEV/19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NO ANO**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12 MESES 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7100398"/>
                  </a:ext>
                </a:extLst>
              </a:tr>
              <a:tr h="799696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TOTAL ADMIS.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TOTAL DESLIG.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SALDO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VAR. EMPR % 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TOTAL ADMIS.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TOTAL DESLIG.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SALDO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VAR. EMPR 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TOTAL ADMIS.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TOTAL DESLIG.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SALDO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VAR. EMPR %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467404"/>
                  </a:ext>
                </a:extLst>
              </a:tr>
              <a:tr h="883525">
                <a:tc>
                  <a:txBody>
                    <a:bodyPr/>
                    <a:lstStyle/>
                    <a:p>
                      <a:pPr algn="l" fontAlgn="ctr"/>
                      <a:r>
                        <a:rPr lang="pt-BR" sz="2500" b="1" i="0" u="none" strike="noStrike" dirty="0">
                          <a:solidFill>
                            <a:srgbClr val="333333"/>
                          </a:solidFill>
                          <a:effectLst/>
                          <a:latin typeface="SansSerif"/>
                        </a:rPr>
                        <a:t>EXTRATIVA MINERAL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3.731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2.746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985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0,50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6.701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5.634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1.067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0,55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37.475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34.867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2.608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1,35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2257617"/>
                  </a:ext>
                </a:extLst>
              </a:tr>
              <a:tr h="883525">
                <a:tc>
                  <a:txBody>
                    <a:bodyPr/>
                    <a:lstStyle/>
                    <a:p>
                      <a:pPr algn="l" fontAlgn="ctr"/>
                      <a:r>
                        <a:rPr lang="pt-BR" sz="2500" b="1" i="0" u="none" strike="noStrike" dirty="0">
                          <a:solidFill>
                            <a:srgbClr val="333333"/>
                          </a:solidFill>
                          <a:effectLst/>
                          <a:latin typeface="SansSerif"/>
                        </a:rPr>
                        <a:t>INDUST DE TRANSFORMAÇÃO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257.071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223.599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33.472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0,46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496.212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427.376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68.836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0,96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2.511.196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2.508.000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3.196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0,04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9490011"/>
                  </a:ext>
                </a:extLst>
              </a:tr>
              <a:tr h="911559">
                <a:tc>
                  <a:txBody>
                    <a:bodyPr/>
                    <a:lstStyle/>
                    <a:p>
                      <a:pPr algn="l" fontAlgn="ctr"/>
                      <a:r>
                        <a:rPr lang="pt-BR" sz="2500" b="1" i="0" u="none" strike="noStrike" dirty="0">
                          <a:solidFill>
                            <a:srgbClr val="333333"/>
                          </a:solidFill>
                          <a:effectLst/>
                          <a:latin typeface="SansSerif"/>
                        </a:rPr>
                        <a:t>SERV INDUST DE UTIL PÚBLICA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7.503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6.638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865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0,21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13.783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12.903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880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0,21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81.579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75.225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6.354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1,55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6951025"/>
                  </a:ext>
                </a:extLst>
              </a:tr>
              <a:tr h="883525">
                <a:tc>
                  <a:txBody>
                    <a:bodyPr/>
                    <a:lstStyle/>
                    <a:p>
                      <a:pPr algn="l" fontAlgn="ctr"/>
                      <a:r>
                        <a:rPr lang="pt-BR" sz="2500" b="1" i="0" u="none" strike="noStrike" dirty="0">
                          <a:solidFill>
                            <a:srgbClr val="333333"/>
                          </a:solidFill>
                          <a:effectLst/>
                          <a:latin typeface="SansSerif"/>
                        </a:rPr>
                        <a:t>CONSTRUÇÃO CIVIL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116.254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105.157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11.097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0,56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240.581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214.351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26.230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1,33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1.386.840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1.357.444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29.396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1,49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3346968"/>
                  </a:ext>
                </a:extLst>
              </a:tr>
              <a:tr h="891487">
                <a:tc>
                  <a:txBody>
                    <a:bodyPr/>
                    <a:lstStyle/>
                    <a:p>
                      <a:pPr algn="l" fontAlgn="ctr"/>
                      <a:r>
                        <a:rPr lang="pt-BR" sz="2500" b="1" i="0" u="none" strike="noStrike" dirty="0">
                          <a:solidFill>
                            <a:srgbClr val="333333"/>
                          </a:solidFill>
                          <a:effectLst/>
                          <a:latin typeface="SansSerif"/>
                        </a:rPr>
                        <a:t>COMÉRCIO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330.204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324.214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5.990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0,07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630.408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690.191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FF0000"/>
                          </a:solidFill>
                          <a:effectLst/>
                          <a:latin typeface="SansSerif"/>
                        </a:rPr>
                        <a:t>-59.783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-0,66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3.883.381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3.768.818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114.563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1,30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5369254"/>
                  </a:ext>
                </a:extLst>
              </a:tr>
              <a:tr h="806824">
                <a:tc>
                  <a:txBody>
                    <a:bodyPr/>
                    <a:lstStyle/>
                    <a:p>
                      <a:pPr algn="l" fontAlgn="ctr"/>
                      <a:r>
                        <a:rPr lang="pt-BR" sz="2500" b="1" i="0" u="none" strike="noStrike" dirty="0">
                          <a:solidFill>
                            <a:srgbClr val="333333"/>
                          </a:solidFill>
                          <a:effectLst/>
                          <a:latin typeface="SansSerif"/>
                        </a:rPr>
                        <a:t>SERVIÇOS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642.633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530.221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112.412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0,65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1.224.638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1.066.610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158.028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0,92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6.607.447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6.180.166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427.281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2,52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9341168"/>
                  </a:ext>
                </a:extLst>
              </a:tr>
              <a:tr h="878541">
                <a:tc>
                  <a:txBody>
                    <a:bodyPr/>
                    <a:lstStyle/>
                    <a:p>
                      <a:pPr algn="l" fontAlgn="ctr"/>
                      <a:r>
                        <a:rPr lang="pt-BR" sz="2500" b="1" i="0" u="none" strike="noStrike" dirty="0">
                          <a:solidFill>
                            <a:srgbClr val="333333"/>
                          </a:solidFill>
                          <a:effectLst/>
                          <a:latin typeface="SansSerif"/>
                        </a:rPr>
                        <a:t>ADMINISTRAÇÃO PÚBLICA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15.733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4.338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11.395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1,34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20.535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9.855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10.680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1,26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66.461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69.235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FF0000"/>
                          </a:solidFill>
                          <a:effectLst/>
                          <a:latin typeface="SansSerif"/>
                        </a:rPr>
                        <a:t>-2.774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-0,32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1017741"/>
                  </a:ext>
                </a:extLst>
              </a:tr>
              <a:tr h="770965">
                <a:tc>
                  <a:txBody>
                    <a:bodyPr/>
                    <a:lstStyle/>
                    <a:p>
                      <a:pPr algn="l" fontAlgn="ctr"/>
                      <a:r>
                        <a:rPr lang="pt-BR" sz="2500" b="1" i="0" u="none" strike="noStrike" dirty="0">
                          <a:solidFill>
                            <a:srgbClr val="333333"/>
                          </a:solidFill>
                          <a:effectLst/>
                          <a:latin typeface="SansSerif"/>
                        </a:rPr>
                        <a:t>AGROPECUÁRIA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80.155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83.232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FF0000"/>
                          </a:solidFill>
                          <a:effectLst/>
                          <a:latin typeface="SansSerif"/>
                        </a:rPr>
                        <a:t>-3.077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-0,20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164.554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159.018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5.536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0,36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1.001.141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1.006.539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FF0000"/>
                          </a:solidFill>
                          <a:effectLst/>
                          <a:latin typeface="SansSerif"/>
                        </a:rPr>
                        <a:t>-5.398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-0,34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9436333"/>
                  </a:ext>
                </a:extLst>
              </a:tr>
              <a:tr h="883525">
                <a:tc>
                  <a:txBody>
                    <a:bodyPr/>
                    <a:lstStyle/>
                    <a:p>
                      <a:pPr algn="l" fontAlgn="ctr"/>
                      <a:r>
                        <a:rPr lang="pt-BR" sz="2500" b="1" i="0" u="none" strike="noStrike" dirty="0">
                          <a:solidFill>
                            <a:srgbClr val="333333"/>
                          </a:solidFill>
                          <a:effectLst/>
                          <a:latin typeface="SansSerif"/>
                        </a:rPr>
                        <a:t>TOTAL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1.453.284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1.280.145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173.139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0,45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2.797.412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2.585.938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211.474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0,55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15.575.520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15.000.294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575.226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SansSerif"/>
                        </a:rPr>
                        <a:t>1,51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9869883"/>
                  </a:ext>
                </a:extLst>
              </a:tr>
            </a:tbl>
          </a:graphicData>
        </a:graphic>
      </p:graphicFrame>
      <p:pic>
        <p:nvPicPr>
          <p:cNvPr id="13" name="Picture 11" descr="Resultado de imagem para logo governo bolsonaro">
            <a:extLst>
              <a:ext uri="{FF2B5EF4-FFF2-40B4-BE49-F238E27FC236}">
                <a16:creationId xmlns:a16="http://schemas.microsoft.com/office/drawing/2014/main" id="{A0036ADC-BF23-45D8-81F9-3A04F2673F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071" y="12314316"/>
            <a:ext cx="1478429" cy="1266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Box 52">
            <a:extLst>
              <a:ext uri="{FF2B5EF4-FFF2-40B4-BE49-F238E27FC236}">
                <a16:creationId xmlns:a16="http://schemas.microsoft.com/office/drawing/2014/main" id="{0E5DA81E-515F-4529-8B45-954276C985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7800" y="4445000"/>
            <a:ext cx="184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6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6083" name="Text Placeholder 9">
            <a:extLst>
              <a:ext uri="{FF2B5EF4-FFF2-40B4-BE49-F238E27FC236}">
                <a16:creationId xmlns:a16="http://schemas.microsoft.com/office/drawing/2014/main" id="{F26E7DEF-8E7C-4588-86BD-CCD0A6301957}"/>
              </a:ext>
            </a:extLst>
          </p:cNvPr>
          <p:cNvSpPr txBox="1">
            <a:spLocks/>
          </p:cNvSpPr>
          <p:nvPr/>
        </p:nvSpPr>
        <p:spPr bwMode="auto">
          <a:xfrm>
            <a:off x="0" y="12947650"/>
            <a:ext cx="154511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/>
            <a:r>
              <a:rPr lang="pt-BR" altLang="pt-BR" sz="2200"/>
              <a:t>CADASTRO GERAL DE EMPREGADOS E DESEMPREGADOS – CAGED</a:t>
            </a:r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27D4CCFE-2FE4-4620-949E-5E86BA4422B0}"/>
              </a:ext>
            </a:extLst>
          </p:cNvPr>
          <p:cNvCxnSpPr/>
          <p:nvPr/>
        </p:nvCxnSpPr>
        <p:spPr>
          <a:xfrm>
            <a:off x="315913" y="1981200"/>
            <a:ext cx="2352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33BE424D-E33D-4E2D-95E3-E7A954032337}"/>
              </a:ext>
            </a:extLst>
          </p:cNvPr>
          <p:cNvCxnSpPr/>
          <p:nvPr/>
        </p:nvCxnSpPr>
        <p:spPr>
          <a:xfrm flipV="1">
            <a:off x="196850" y="12885738"/>
            <a:ext cx="14795500" cy="4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086" name="Text Placeholder 6">
            <a:extLst>
              <a:ext uri="{FF2B5EF4-FFF2-40B4-BE49-F238E27FC236}">
                <a16:creationId xmlns:a16="http://schemas.microsoft.com/office/drawing/2014/main" id="{149B124B-7A97-4866-BD70-593F977F6D75}"/>
              </a:ext>
            </a:extLst>
          </p:cNvPr>
          <p:cNvSpPr txBox="1">
            <a:spLocks/>
          </p:cNvSpPr>
          <p:nvPr/>
        </p:nvSpPr>
        <p:spPr bwMode="auto">
          <a:xfrm>
            <a:off x="301625" y="317500"/>
            <a:ext cx="23548975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pt-BR" altLang="pt-BR" sz="4300" b="1" dirty="0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BRASIL – SALDO DE EMPREGO POR SUBSETOR DE SERVIÇOS – FEVEREIRO/2019</a:t>
            </a:r>
          </a:p>
          <a:p>
            <a:pPr eaLnBrk="1" hangingPunct="1">
              <a:lnSpc>
                <a:spcPct val="100000"/>
              </a:lnSpc>
            </a:pPr>
            <a:r>
              <a:rPr lang="pt-BR" altLang="pt-BR" sz="4300" b="1" dirty="0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SÉRIE SEM AJUSTES</a:t>
            </a:r>
            <a:endParaRPr lang="pl-PL" altLang="pt-BR" sz="4300" b="1" dirty="0">
              <a:solidFill>
                <a:srgbClr val="000000"/>
              </a:solidFill>
              <a:latin typeface="Ubuntu"/>
            </a:endParaRPr>
          </a:p>
          <a:p>
            <a:pPr eaLnBrk="1" hangingPunct="1">
              <a:lnSpc>
                <a:spcPct val="100000"/>
              </a:lnSpc>
            </a:pPr>
            <a:endParaRPr lang="pl-PL" altLang="pt-BR" sz="4300" b="1" dirty="0">
              <a:solidFill>
                <a:srgbClr val="000000"/>
              </a:solidFill>
              <a:latin typeface="Ubuntu"/>
            </a:endParaRPr>
          </a:p>
          <a:p>
            <a:pPr eaLnBrk="1" hangingPunct="1">
              <a:lnSpc>
                <a:spcPct val="100000"/>
              </a:lnSpc>
            </a:pPr>
            <a:endParaRPr lang="pt-BR" altLang="pt-BR" sz="4300" b="1" dirty="0">
              <a:solidFill>
                <a:srgbClr val="000000"/>
              </a:solidFill>
              <a:latin typeface="Ubuntu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</a:pPr>
            <a:r>
              <a:rPr lang="pt-BR" altLang="pt-BR" sz="4300" b="1" dirty="0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 </a:t>
            </a:r>
            <a:endParaRPr lang="pl-PL" altLang="pt-BR" sz="4300" b="1" dirty="0">
              <a:solidFill>
                <a:srgbClr val="000000"/>
              </a:solidFill>
              <a:latin typeface="Ubuntu"/>
            </a:endParaRPr>
          </a:p>
        </p:txBody>
      </p:sp>
      <p:sp>
        <p:nvSpPr>
          <p:cNvPr id="46087" name="CaixaDeTexto 1">
            <a:extLst>
              <a:ext uri="{FF2B5EF4-FFF2-40B4-BE49-F238E27FC236}">
                <a16:creationId xmlns:a16="http://schemas.microsoft.com/office/drawing/2014/main" id="{64E2060D-CBBC-4FE1-AA55-A461117CDF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917150" y="12890500"/>
            <a:ext cx="126365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900" dirty="0">
                <a:latin typeface="Calibri" panose="020F0502020204030204" pitchFamily="34" charset="0"/>
                <a:cs typeface="Arial" panose="020B0604020202020204" pitchFamily="34" charset="0"/>
              </a:rPr>
              <a:t>7</a:t>
            </a:r>
          </a:p>
        </p:txBody>
      </p:sp>
      <p:graphicFrame>
        <p:nvGraphicFramePr>
          <p:cNvPr id="13" name="Gráfico 12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1791785"/>
              </p:ext>
            </p:extLst>
          </p:nvPr>
        </p:nvGraphicFramePr>
        <p:xfrm>
          <a:off x="1569259" y="2814499"/>
          <a:ext cx="21013705" cy="92998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4" name="Picture 11" descr="Resultado de imagem para logo governo bolsonaro">
            <a:extLst>
              <a:ext uri="{FF2B5EF4-FFF2-40B4-BE49-F238E27FC236}">
                <a16:creationId xmlns:a16="http://schemas.microsoft.com/office/drawing/2014/main" id="{9EC58D74-3215-4071-BD3C-D228518A69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071" y="12314316"/>
            <a:ext cx="1478429" cy="1266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Box 52">
            <a:extLst>
              <a:ext uri="{FF2B5EF4-FFF2-40B4-BE49-F238E27FC236}">
                <a16:creationId xmlns:a16="http://schemas.microsoft.com/office/drawing/2014/main" id="{68BB2B73-8BDB-4462-B97D-4BBA48622E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7800" y="4445000"/>
            <a:ext cx="184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6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8131" name="Text Placeholder 9">
            <a:extLst>
              <a:ext uri="{FF2B5EF4-FFF2-40B4-BE49-F238E27FC236}">
                <a16:creationId xmlns:a16="http://schemas.microsoft.com/office/drawing/2014/main" id="{FB5815A1-0711-4CE9-9CA5-EB893F864032}"/>
              </a:ext>
            </a:extLst>
          </p:cNvPr>
          <p:cNvSpPr txBox="1">
            <a:spLocks/>
          </p:cNvSpPr>
          <p:nvPr/>
        </p:nvSpPr>
        <p:spPr bwMode="auto">
          <a:xfrm>
            <a:off x="0" y="12947650"/>
            <a:ext cx="154511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/>
            <a:r>
              <a:rPr lang="pt-BR" altLang="pt-BR" sz="2200"/>
              <a:t>CADASTRO GERAL DE EMPREGADOS E DESEMPREGADOS – CAGED</a:t>
            </a:r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27D4CCFE-2FE4-4620-949E-5E86BA4422B0}"/>
              </a:ext>
            </a:extLst>
          </p:cNvPr>
          <p:cNvCxnSpPr/>
          <p:nvPr/>
        </p:nvCxnSpPr>
        <p:spPr>
          <a:xfrm>
            <a:off x="315913" y="1981200"/>
            <a:ext cx="2352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33BE424D-E33D-4E2D-95E3-E7A954032337}"/>
              </a:ext>
            </a:extLst>
          </p:cNvPr>
          <p:cNvCxnSpPr/>
          <p:nvPr/>
        </p:nvCxnSpPr>
        <p:spPr>
          <a:xfrm flipV="1">
            <a:off x="196850" y="12885738"/>
            <a:ext cx="14795500" cy="4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134" name="Text Placeholder 6">
            <a:extLst>
              <a:ext uri="{FF2B5EF4-FFF2-40B4-BE49-F238E27FC236}">
                <a16:creationId xmlns:a16="http://schemas.microsoft.com/office/drawing/2014/main" id="{7C56E714-251B-41CD-9F43-DD45591EA3AE}"/>
              </a:ext>
            </a:extLst>
          </p:cNvPr>
          <p:cNvSpPr txBox="1">
            <a:spLocks/>
          </p:cNvSpPr>
          <p:nvPr/>
        </p:nvSpPr>
        <p:spPr bwMode="auto">
          <a:xfrm>
            <a:off x="315913" y="371475"/>
            <a:ext cx="23548975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pt-BR" altLang="pt-BR" sz="4300" b="1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BRASIL – SALDO DE EMPREGO POR SUBSETOR DA INDÚSTRIA DA TRANSFORMAÇÃO – FEVEREIRO/2019</a:t>
            </a:r>
          </a:p>
          <a:p>
            <a:pPr eaLnBrk="1" hangingPunct="1">
              <a:lnSpc>
                <a:spcPct val="100000"/>
              </a:lnSpc>
            </a:pPr>
            <a:r>
              <a:rPr lang="pt-BR" altLang="pt-BR" sz="4300" b="1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SÉRIE SEM AJUSTES</a:t>
            </a:r>
            <a:endParaRPr lang="pl-PL" altLang="pt-BR" sz="4300" b="1">
              <a:solidFill>
                <a:srgbClr val="000000"/>
              </a:solidFill>
              <a:latin typeface="Ubuntu"/>
            </a:endParaRPr>
          </a:p>
          <a:p>
            <a:pPr eaLnBrk="1" hangingPunct="1">
              <a:lnSpc>
                <a:spcPct val="100000"/>
              </a:lnSpc>
            </a:pPr>
            <a:endParaRPr lang="pl-PL" altLang="pt-BR" sz="4300" b="1">
              <a:solidFill>
                <a:srgbClr val="000000"/>
              </a:solidFill>
              <a:latin typeface="Ubuntu"/>
            </a:endParaRPr>
          </a:p>
          <a:p>
            <a:pPr eaLnBrk="1" hangingPunct="1">
              <a:lnSpc>
                <a:spcPct val="100000"/>
              </a:lnSpc>
            </a:pPr>
            <a:endParaRPr lang="pt-BR" altLang="pt-BR" sz="4300" b="1">
              <a:solidFill>
                <a:srgbClr val="000000"/>
              </a:solidFill>
              <a:latin typeface="Ubuntu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</a:pPr>
            <a:r>
              <a:rPr lang="pt-BR" altLang="pt-BR" sz="4300" b="1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 </a:t>
            </a:r>
            <a:endParaRPr lang="pl-PL" altLang="pt-BR" sz="4300" b="1">
              <a:solidFill>
                <a:srgbClr val="000000"/>
              </a:solidFill>
              <a:latin typeface="Ubuntu"/>
            </a:endParaRPr>
          </a:p>
        </p:txBody>
      </p:sp>
      <p:sp>
        <p:nvSpPr>
          <p:cNvPr id="48135" name="CaixaDeTexto 1">
            <a:extLst>
              <a:ext uri="{FF2B5EF4-FFF2-40B4-BE49-F238E27FC236}">
                <a16:creationId xmlns:a16="http://schemas.microsoft.com/office/drawing/2014/main" id="{B7F1256D-A542-4570-9ADD-0C720482E7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917150" y="12890500"/>
            <a:ext cx="126365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900" dirty="0">
                <a:latin typeface="Calibri" panose="020F0502020204030204" pitchFamily="34" charset="0"/>
                <a:cs typeface="Arial" panose="020B0604020202020204" pitchFamily="34" charset="0"/>
              </a:rPr>
              <a:t>8</a:t>
            </a:r>
          </a:p>
        </p:txBody>
      </p:sp>
      <p:graphicFrame>
        <p:nvGraphicFramePr>
          <p:cNvPr id="13" name="Gráfico 12">
            <a:extLst>
              <a:ext uri="{FF2B5EF4-FFF2-40B4-BE49-F238E27FC236}">
                <a16:creationId xmlns:a16="http://schemas.microsoft.com/office/drawing/2014/main" id="{00000000-0008-0000-07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6077638"/>
              </p:ext>
            </p:extLst>
          </p:nvPr>
        </p:nvGraphicFramePr>
        <p:xfrm>
          <a:off x="484094" y="2567687"/>
          <a:ext cx="23380794" cy="93777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4" name="Picture 11" descr="Resultado de imagem para logo governo bolsonaro">
            <a:extLst>
              <a:ext uri="{FF2B5EF4-FFF2-40B4-BE49-F238E27FC236}">
                <a16:creationId xmlns:a16="http://schemas.microsoft.com/office/drawing/2014/main" id="{6D1DAD55-DA8A-4ABF-8831-7676DB511F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071" y="12314316"/>
            <a:ext cx="1478429" cy="1266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Box 52">
            <a:extLst>
              <a:ext uri="{FF2B5EF4-FFF2-40B4-BE49-F238E27FC236}">
                <a16:creationId xmlns:a16="http://schemas.microsoft.com/office/drawing/2014/main" id="{509A530D-B86E-4180-9580-B4EA679D61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7800" y="4445000"/>
            <a:ext cx="184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6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0179" name="Text Placeholder 9">
            <a:extLst>
              <a:ext uri="{FF2B5EF4-FFF2-40B4-BE49-F238E27FC236}">
                <a16:creationId xmlns:a16="http://schemas.microsoft.com/office/drawing/2014/main" id="{4660474C-C5DE-4594-BDDD-5A4F6EE1F73F}"/>
              </a:ext>
            </a:extLst>
          </p:cNvPr>
          <p:cNvSpPr txBox="1">
            <a:spLocks/>
          </p:cNvSpPr>
          <p:nvPr/>
        </p:nvSpPr>
        <p:spPr bwMode="auto">
          <a:xfrm>
            <a:off x="0" y="12947650"/>
            <a:ext cx="154511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/>
            <a:r>
              <a:rPr lang="pt-BR" altLang="pt-BR" sz="2200"/>
              <a:t>CADASTRO GERAL DE EMPREGADOS E DESEMPREGADOS – CAGED</a:t>
            </a:r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27D4CCFE-2FE4-4620-949E-5E86BA4422B0}"/>
              </a:ext>
            </a:extLst>
          </p:cNvPr>
          <p:cNvCxnSpPr/>
          <p:nvPr/>
        </p:nvCxnSpPr>
        <p:spPr>
          <a:xfrm>
            <a:off x="315913" y="1981200"/>
            <a:ext cx="2352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33BE424D-E33D-4E2D-95E3-E7A954032337}"/>
              </a:ext>
            </a:extLst>
          </p:cNvPr>
          <p:cNvCxnSpPr/>
          <p:nvPr/>
        </p:nvCxnSpPr>
        <p:spPr>
          <a:xfrm flipV="1">
            <a:off x="196850" y="12885738"/>
            <a:ext cx="14795500" cy="4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182" name="Text Placeholder 6">
            <a:extLst>
              <a:ext uri="{FF2B5EF4-FFF2-40B4-BE49-F238E27FC236}">
                <a16:creationId xmlns:a16="http://schemas.microsoft.com/office/drawing/2014/main" id="{03A442E6-0EF2-481E-8A02-0E8D459E9CD3}"/>
              </a:ext>
            </a:extLst>
          </p:cNvPr>
          <p:cNvSpPr txBox="1">
            <a:spLocks/>
          </p:cNvSpPr>
          <p:nvPr/>
        </p:nvSpPr>
        <p:spPr bwMode="auto">
          <a:xfrm>
            <a:off x="315913" y="371475"/>
            <a:ext cx="23548975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pt-BR" altLang="pt-BR" sz="4300" b="1" dirty="0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BRASIL – SALDO DE EMPREGO POR </a:t>
            </a:r>
            <a:r>
              <a:rPr lang="pt-BR" altLang="pt-BR" sz="4300" b="1" dirty="0" err="1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CNAEs</a:t>
            </a:r>
            <a:r>
              <a:rPr lang="pt-BR" altLang="pt-BR" sz="4300" b="1" dirty="0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  DA CONSTRUÇÃO CIVIL – FEVEREIRO/2019</a:t>
            </a:r>
          </a:p>
          <a:p>
            <a:pPr eaLnBrk="1" hangingPunct="1">
              <a:lnSpc>
                <a:spcPct val="100000"/>
              </a:lnSpc>
            </a:pPr>
            <a:r>
              <a:rPr lang="pt-BR" altLang="pt-BR" sz="4300" b="1" dirty="0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SÉRIE SEM AJUSTES</a:t>
            </a:r>
            <a:endParaRPr lang="pl-PL" altLang="pt-BR" sz="4300" b="1" dirty="0">
              <a:solidFill>
                <a:srgbClr val="000000"/>
              </a:solidFill>
              <a:latin typeface="Ubuntu"/>
            </a:endParaRPr>
          </a:p>
          <a:p>
            <a:pPr eaLnBrk="1" hangingPunct="1">
              <a:lnSpc>
                <a:spcPct val="100000"/>
              </a:lnSpc>
            </a:pPr>
            <a:endParaRPr lang="pl-PL" altLang="pt-BR" sz="4300" b="1" dirty="0">
              <a:solidFill>
                <a:srgbClr val="000000"/>
              </a:solidFill>
              <a:latin typeface="Ubuntu"/>
            </a:endParaRPr>
          </a:p>
          <a:p>
            <a:pPr eaLnBrk="1" hangingPunct="1">
              <a:lnSpc>
                <a:spcPct val="100000"/>
              </a:lnSpc>
            </a:pPr>
            <a:endParaRPr lang="pt-BR" altLang="pt-BR" sz="4300" b="1" dirty="0">
              <a:solidFill>
                <a:srgbClr val="000000"/>
              </a:solidFill>
              <a:latin typeface="Ubuntu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</a:pPr>
            <a:r>
              <a:rPr lang="pt-BR" altLang="pt-BR" sz="4300" b="1" dirty="0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 </a:t>
            </a:r>
            <a:endParaRPr lang="pl-PL" altLang="pt-BR" sz="4300" b="1" dirty="0">
              <a:solidFill>
                <a:srgbClr val="000000"/>
              </a:solidFill>
              <a:latin typeface="Ubuntu"/>
            </a:endParaRPr>
          </a:p>
        </p:txBody>
      </p:sp>
      <p:sp>
        <p:nvSpPr>
          <p:cNvPr id="50183" name="CaixaDeTexto 1">
            <a:extLst>
              <a:ext uri="{FF2B5EF4-FFF2-40B4-BE49-F238E27FC236}">
                <a16:creationId xmlns:a16="http://schemas.microsoft.com/office/drawing/2014/main" id="{4EB3BE40-4DA9-41DD-AB8D-403CCF01C0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917150" y="12890500"/>
            <a:ext cx="126365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900" dirty="0">
                <a:latin typeface="Calibri" panose="020F0502020204030204" pitchFamily="34" charset="0"/>
                <a:cs typeface="Arial" panose="020B0604020202020204" pitchFamily="34" charset="0"/>
              </a:rPr>
              <a:t>9</a:t>
            </a:r>
          </a:p>
        </p:txBody>
      </p:sp>
      <p:graphicFrame>
        <p:nvGraphicFramePr>
          <p:cNvPr id="12" name="Gráfico 11">
            <a:extLst>
              <a:ext uri="{FF2B5EF4-FFF2-40B4-BE49-F238E27FC236}">
                <a16:creationId xmlns:a16="http://schemas.microsoft.com/office/drawing/2014/main" id="{00000000-0008-0000-08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3192299"/>
              </p:ext>
            </p:extLst>
          </p:nvPr>
        </p:nvGraphicFramePr>
        <p:xfrm>
          <a:off x="1056660" y="2614111"/>
          <a:ext cx="22437822" cy="90032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4" name="Picture 11" descr="Resultado de imagem para logo governo bolsonaro">
            <a:extLst>
              <a:ext uri="{FF2B5EF4-FFF2-40B4-BE49-F238E27FC236}">
                <a16:creationId xmlns:a16="http://schemas.microsoft.com/office/drawing/2014/main" id="{C9AB71F2-B9A0-4C38-A22E-18519DE0BF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071" y="12314316"/>
            <a:ext cx="1478429" cy="1266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Box 52">
            <a:extLst>
              <a:ext uri="{FF2B5EF4-FFF2-40B4-BE49-F238E27FC236}">
                <a16:creationId xmlns:a16="http://schemas.microsoft.com/office/drawing/2014/main" id="{0E4A65F3-8A3D-4176-A199-708D64629C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7800" y="4445000"/>
            <a:ext cx="184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6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2227" name="Text Placeholder 9">
            <a:extLst>
              <a:ext uri="{FF2B5EF4-FFF2-40B4-BE49-F238E27FC236}">
                <a16:creationId xmlns:a16="http://schemas.microsoft.com/office/drawing/2014/main" id="{C625D039-449C-402E-9FB4-6446FE35143C}"/>
              </a:ext>
            </a:extLst>
          </p:cNvPr>
          <p:cNvSpPr txBox="1">
            <a:spLocks/>
          </p:cNvSpPr>
          <p:nvPr/>
        </p:nvSpPr>
        <p:spPr bwMode="auto">
          <a:xfrm>
            <a:off x="0" y="12947650"/>
            <a:ext cx="154511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/>
            <a:r>
              <a:rPr lang="pt-BR" altLang="pt-BR" sz="2200"/>
              <a:t>CADASTRO GERAL DE EMPREGADOS E DESEMPREGADOS – CAGED</a:t>
            </a:r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27D4CCFE-2FE4-4620-949E-5E86BA4422B0}"/>
              </a:ext>
            </a:extLst>
          </p:cNvPr>
          <p:cNvCxnSpPr/>
          <p:nvPr/>
        </p:nvCxnSpPr>
        <p:spPr>
          <a:xfrm>
            <a:off x="315913" y="1981200"/>
            <a:ext cx="2352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33BE424D-E33D-4E2D-95E3-E7A954032337}"/>
              </a:ext>
            </a:extLst>
          </p:cNvPr>
          <p:cNvCxnSpPr/>
          <p:nvPr/>
        </p:nvCxnSpPr>
        <p:spPr>
          <a:xfrm flipV="1">
            <a:off x="196850" y="12885738"/>
            <a:ext cx="14795500" cy="4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230" name="Text Placeholder 6">
            <a:extLst>
              <a:ext uri="{FF2B5EF4-FFF2-40B4-BE49-F238E27FC236}">
                <a16:creationId xmlns:a16="http://schemas.microsoft.com/office/drawing/2014/main" id="{D57CA101-8514-47B3-9E3B-DAA90DDDCF1D}"/>
              </a:ext>
            </a:extLst>
          </p:cNvPr>
          <p:cNvSpPr txBox="1">
            <a:spLocks/>
          </p:cNvSpPr>
          <p:nvPr/>
        </p:nvSpPr>
        <p:spPr bwMode="auto">
          <a:xfrm>
            <a:off x="315913" y="371475"/>
            <a:ext cx="23548975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pt-BR" altLang="pt-BR" sz="4300" b="1" dirty="0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BRASIL – SALDO DE EMPREGO POR SUBSETOR  DO COMÉRCIO – FEVEREIRO/2019</a:t>
            </a:r>
          </a:p>
          <a:p>
            <a:pPr eaLnBrk="1" hangingPunct="1">
              <a:lnSpc>
                <a:spcPct val="100000"/>
              </a:lnSpc>
            </a:pPr>
            <a:r>
              <a:rPr lang="pt-BR" altLang="pt-BR" sz="4300" b="1" dirty="0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SÉRIE SEM AJUSTES</a:t>
            </a:r>
            <a:endParaRPr lang="pl-PL" altLang="pt-BR" sz="4300" b="1" dirty="0">
              <a:solidFill>
                <a:srgbClr val="000000"/>
              </a:solidFill>
              <a:latin typeface="Ubuntu"/>
            </a:endParaRPr>
          </a:p>
          <a:p>
            <a:pPr eaLnBrk="1" hangingPunct="1">
              <a:lnSpc>
                <a:spcPct val="100000"/>
              </a:lnSpc>
            </a:pPr>
            <a:endParaRPr lang="pl-PL" altLang="pt-BR" sz="4300" b="1" dirty="0">
              <a:solidFill>
                <a:srgbClr val="000000"/>
              </a:solidFill>
              <a:latin typeface="Ubuntu"/>
            </a:endParaRPr>
          </a:p>
          <a:p>
            <a:pPr eaLnBrk="1" hangingPunct="1">
              <a:lnSpc>
                <a:spcPct val="100000"/>
              </a:lnSpc>
            </a:pPr>
            <a:endParaRPr lang="pt-BR" altLang="pt-BR" sz="4300" b="1" dirty="0">
              <a:solidFill>
                <a:srgbClr val="000000"/>
              </a:solidFill>
              <a:latin typeface="Ubuntu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</a:pPr>
            <a:r>
              <a:rPr lang="pt-BR" altLang="pt-BR" sz="4300" b="1" dirty="0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 </a:t>
            </a:r>
            <a:endParaRPr lang="pl-PL" altLang="pt-BR" sz="4300" b="1" dirty="0">
              <a:solidFill>
                <a:srgbClr val="000000"/>
              </a:solidFill>
              <a:latin typeface="Ubuntu"/>
            </a:endParaRPr>
          </a:p>
        </p:txBody>
      </p:sp>
      <p:sp>
        <p:nvSpPr>
          <p:cNvPr id="52231" name="CaixaDeTexto 1">
            <a:extLst>
              <a:ext uri="{FF2B5EF4-FFF2-40B4-BE49-F238E27FC236}">
                <a16:creationId xmlns:a16="http://schemas.microsoft.com/office/drawing/2014/main" id="{FC747318-3326-480F-99E9-9F1105798E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917150" y="12890500"/>
            <a:ext cx="126365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900" dirty="0">
                <a:latin typeface="Calibri" panose="020F0502020204030204" pitchFamily="34" charset="0"/>
                <a:cs typeface="Arial" panose="020B0604020202020204" pitchFamily="34" charset="0"/>
              </a:rPr>
              <a:t>10</a:t>
            </a:r>
          </a:p>
        </p:txBody>
      </p:sp>
      <p:graphicFrame>
        <p:nvGraphicFramePr>
          <p:cNvPr id="10" name="Gráfico 9">
            <a:extLst>
              <a:ext uri="{FF2B5EF4-FFF2-40B4-BE49-F238E27FC236}">
                <a16:creationId xmlns:a16="http://schemas.microsoft.com/office/drawing/2014/main" id="{00000000-0008-0000-0B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6000592"/>
              </p:ext>
            </p:extLst>
          </p:nvPr>
        </p:nvGraphicFramePr>
        <p:xfrm>
          <a:off x="2728977" y="3940241"/>
          <a:ext cx="18722845" cy="80513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2" name="Picture 11" descr="Resultado de imagem para logo governo bolsonaro">
            <a:extLst>
              <a:ext uri="{FF2B5EF4-FFF2-40B4-BE49-F238E27FC236}">
                <a16:creationId xmlns:a16="http://schemas.microsoft.com/office/drawing/2014/main" id="{4EAEA05B-9188-48A1-A3F4-92CDBB8592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071" y="12314316"/>
            <a:ext cx="1478429" cy="1266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Box 52">
            <a:extLst>
              <a:ext uri="{FF2B5EF4-FFF2-40B4-BE49-F238E27FC236}">
                <a16:creationId xmlns:a16="http://schemas.microsoft.com/office/drawing/2014/main" id="{87B255E2-2A9E-4225-BD55-E9921E7CDB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7800" y="4445000"/>
            <a:ext cx="184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6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4275" name="Text Placeholder 9">
            <a:extLst>
              <a:ext uri="{FF2B5EF4-FFF2-40B4-BE49-F238E27FC236}">
                <a16:creationId xmlns:a16="http://schemas.microsoft.com/office/drawing/2014/main" id="{46E7728C-ED62-4F9E-ADB7-85A263796B50}"/>
              </a:ext>
            </a:extLst>
          </p:cNvPr>
          <p:cNvSpPr txBox="1">
            <a:spLocks/>
          </p:cNvSpPr>
          <p:nvPr/>
        </p:nvSpPr>
        <p:spPr bwMode="auto">
          <a:xfrm>
            <a:off x="0" y="12947650"/>
            <a:ext cx="154511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/>
            <a:r>
              <a:rPr lang="pt-BR" altLang="pt-BR" sz="2200"/>
              <a:t>CADASTRO GERAL DE EMPREGADOS E DESEMPREGADOS – CAGED</a:t>
            </a:r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27D4CCFE-2FE4-4620-949E-5E86BA4422B0}"/>
              </a:ext>
            </a:extLst>
          </p:cNvPr>
          <p:cNvCxnSpPr/>
          <p:nvPr/>
        </p:nvCxnSpPr>
        <p:spPr>
          <a:xfrm>
            <a:off x="315913" y="1981200"/>
            <a:ext cx="2352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33BE424D-E33D-4E2D-95E3-E7A954032337}"/>
              </a:ext>
            </a:extLst>
          </p:cNvPr>
          <p:cNvCxnSpPr/>
          <p:nvPr/>
        </p:nvCxnSpPr>
        <p:spPr>
          <a:xfrm flipV="1">
            <a:off x="196850" y="12885738"/>
            <a:ext cx="14795500" cy="4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278" name="Text Placeholder 6">
            <a:extLst>
              <a:ext uri="{FF2B5EF4-FFF2-40B4-BE49-F238E27FC236}">
                <a16:creationId xmlns:a16="http://schemas.microsoft.com/office/drawing/2014/main" id="{ADC0E48C-C9FC-4408-BDB9-9587A116CC56}"/>
              </a:ext>
            </a:extLst>
          </p:cNvPr>
          <p:cNvSpPr txBox="1">
            <a:spLocks/>
          </p:cNvSpPr>
          <p:nvPr/>
        </p:nvSpPr>
        <p:spPr bwMode="auto">
          <a:xfrm>
            <a:off x="315913" y="371475"/>
            <a:ext cx="23548975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pt-BR" altLang="pt-BR" sz="4300" b="1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BRASIL – SALDO DE EMPREGO POR CNAEs DA AGRICULTURA – FEVEREIRO /2019</a:t>
            </a:r>
          </a:p>
          <a:p>
            <a:pPr eaLnBrk="1" hangingPunct="1">
              <a:lnSpc>
                <a:spcPct val="100000"/>
              </a:lnSpc>
            </a:pPr>
            <a:r>
              <a:rPr lang="pt-BR" altLang="pt-BR" sz="4300" b="1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SÉRIE SEM AJUSTES</a:t>
            </a:r>
            <a:endParaRPr lang="pl-PL" altLang="pt-BR" sz="4300" b="1">
              <a:solidFill>
                <a:srgbClr val="000000"/>
              </a:solidFill>
              <a:latin typeface="Ubuntu"/>
            </a:endParaRPr>
          </a:p>
          <a:p>
            <a:pPr eaLnBrk="1" hangingPunct="1">
              <a:lnSpc>
                <a:spcPct val="100000"/>
              </a:lnSpc>
            </a:pPr>
            <a:endParaRPr lang="pl-PL" altLang="pt-BR" sz="4300" b="1">
              <a:solidFill>
                <a:srgbClr val="000000"/>
              </a:solidFill>
              <a:latin typeface="Ubuntu"/>
            </a:endParaRPr>
          </a:p>
          <a:p>
            <a:pPr eaLnBrk="1" hangingPunct="1">
              <a:lnSpc>
                <a:spcPct val="100000"/>
              </a:lnSpc>
            </a:pPr>
            <a:endParaRPr lang="pt-BR" altLang="pt-BR" sz="4300" b="1">
              <a:solidFill>
                <a:srgbClr val="000000"/>
              </a:solidFill>
              <a:latin typeface="Ubuntu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</a:pPr>
            <a:r>
              <a:rPr lang="pt-BR" altLang="pt-BR" sz="4300" b="1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 </a:t>
            </a:r>
            <a:endParaRPr lang="pl-PL" altLang="pt-BR" sz="4300" b="1">
              <a:solidFill>
                <a:srgbClr val="000000"/>
              </a:solidFill>
              <a:latin typeface="Ubuntu"/>
            </a:endParaRPr>
          </a:p>
        </p:txBody>
      </p:sp>
      <p:sp>
        <p:nvSpPr>
          <p:cNvPr id="54279" name="CaixaDeTexto 1">
            <a:extLst>
              <a:ext uri="{FF2B5EF4-FFF2-40B4-BE49-F238E27FC236}">
                <a16:creationId xmlns:a16="http://schemas.microsoft.com/office/drawing/2014/main" id="{A3F16980-A21C-4E88-BB01-EDFD30A6EC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917150" y="12890500"/>
            <a:ext cx="126365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900" dirty="0">
                <a:latin typeface="Calibri" panose="020F0502020204030204" pitchFamily="34" charset="0"/>
                <a:cs typeface="Arial" panose="020B0604020202020204" pitchFamily="34" charset="0"/>
              </a:rPr>
              <a:t>11</a:t>
            </a:r>
          </a:p>
        </p:txBody>
      </p:sp>
      <p:graphicFrame>
        <p:nvGraphicFramePr>
          <p:cNvPr id="13" name="Gráfico 12">
            <a:extLst>
              <a:ext uri="{FF2B5EF4-FFF2-40B4-BE49-F238E27FC236}">
                <a16:creationId xmlns:a16="http://schemas.microsoft.com/office/drawing/2014/main" id="{00000000-0008-0000-09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7786721"/>
              </p:ext>
            </p:extLst>
          </p:nvPr>
        </p:nvGraphicFramePr>
        <p:xfrm>
          <a:off x="828927" y="2556589"/>
          <a:ext cx="22665555" cy="94263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4" name="Picture 11" descr="Resultado de imagem para logo governo bolsonaro">
            <a:extLst>
              <a:ext uri="{FF2B5EF4-FFF2-40B4-BE49-F238E27FC236}">
                <a16:creationId xmlns:a16="http://schemas.microsoft.com/office/drawing/2014/main" id="{0480676C-D105-420A-9AB9-26078ED51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071" y="12314316"/>
            <a:ext cx="1478429" cy="1266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Box 52">
            <a:extLst>
              <a:ext uri="{FF2B5EF4-FFF2-40B4-BE49-F238E27FC236}">
                <a16:creationId xmlns:a16="http://schemas.microsoft.com/office/drawing/2014/main" id="{8B3FFC2B-E505-4EBF-AA7A-33EE4E640F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7800" y="4445000"/>
            <a:ext cx="184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6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6323" name="Text Placeholder 9">
            <a:extLst>
              <a:ext uri="{FF2B5EF4-FFF2-40B4-BE49-F238E27FC236}">
                <a16:creationId xmlns:a16="http://schemas.microsoft.com/office/drawing/2014/main" id="{F108611E-91D4-4E25-806F-9C1ADCEC50B3}"/>
              </a:ext>
            </a:extLst>
          </p:cNvPr>
          <p:cNvSpPr txBox="1">
            <a:spLocks/>
          </p:cNvSpPr>
          <p:nvPr/>
        </p:nvSpPr>
        <p:spPr bwMode="auto">
          <a:xfrm>
            <a:off x="0" y="12947650"/>
            <a:ext cx="154511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/>
            <a:r>
              <a:rPr lang="pt-BR" altLang="pt-BR" sz="2200"/>
              <a:t>CADASTRO GERAL DE EMPREGADOS E DESEMPREGADOS – CAGED</a:t>
            </a:r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27D4CCFE-2FE4-4620-949E-5E86BA4422B0}"/>
              </a:ext>
            </a:extLst>
          </p:cNvPr>
          <p:cNvCxnSpPr/>
          <p:nvPr/>
        </p:nvCxnSpPr>
        <p:spPr>
          <a:xfrm>
            <a:off x="315913" y="1981200"/>
            <a:ext cx="2352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33BE424D-E33D-4E2D-95E3-E7A954032337}"/>
              </a:ext>
            </a:extLst>
          </p:cNvPr>
          <p:cNvCxnSpPr/>
          <p:nvPr/>
        </p:nvCxnSpPr>
        <p:spPr>
          <a:xfrm flipV="1">
            <a:off x="196850" y="12885738"/>
            <a:ext cx="14795500" cy="4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326" name="Text Placeholder 6">
            <a:extLst>
              <a:ext uri="{FF2B5EF4-FFF2-40B4-BE49-F238E27FC236}">
                <a16:creationId xmlns:a16="http://schemas.microsoft.com/office/drawing/2014/main" id="{95F38FDD-C721-4894-81D8-3F02DF83FF39}"/>
              </a:ext>
            </a:extLst>
          </p:cNvPr>
          <p:cNvSpPr txBox="1">
            <a:spLocks/>
          </p:cNvSpPr>
          <p:nvPr/>
        </p:nvSpPr>
        <p:spPr bwMode="auto">
          <a:xfrm>
            <a:off x="315913" y="406400"/>
            <a:ext cx="23548975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pt-BR" altLang="pt-BR" sz="4300" b="1" dirty="0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BRASIL – SALDO DE EMPREGO POR REGIÃO NATURAL – FEVEREIRO/2019</a:t>
            </a:r>
            <a:endParaRPr lang="pl-PL" altLang="pt-BR" sz="4300" b="1" dirty="0">
              <a:solidFill>
                <a:srgbClr val="000000"/>
              </a:solidFill>
              <a:latin typeface="Ubuntu"/>
            </a:endParaRPr>
          </a:p>
          <a:p>
            <a:pPr eaLnBrk="1" hangingPunct="1">
              <a:lnSpc>
                <a:spcPct val="100000"/>
              </a:lnSpc>
            </a:pPr>
            <a:endParaRPr lang="pt-BR" altLang="pt-BR" sz="4300" b="1" dirty="0">
              <a:solidFill>
                <a:srgbClr val="000000"/>
              </a:solidFill>
              <a:latin typeface="Ubuntu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</a:pPr>
            <a:r>
              <a:rPr lang="pt-BR" altLang="pt-BR" sz="4300" b="1" dirty="0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 </a:t>
            </a:r>
            <a:endParaRPr lang="pl-PL" altLang="pt-BR" sz="4300" b="1" dirty="0">
              <a:solidFill>
                <a:srgbClr val="000000"/>
              </a:solidFill>
              <a:latin typeface="Ubuntu"/>
            </a:endParaRPr>
          </a:p>
        </p:txBody>
      </p:sp>
      <p:sp>
        <p:nvSpPr>
          <p:cNvPr id="56327" name="CaixaDeTexto 1">
            <a:extLst>
              <a:ext uri="{FF2B5EF4-FFF2-40B4-BE49-F238E27FC236}">
                <a16:creationId xmlns:a16="http://schemas.microsoft.com/office/drawing/2014/main" id="{E58361E5-BB67-4632-85F9-DFBB4F2EC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917150" y="12890500"/>
            <a:ext cx="126365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900" dirty="0">
                <a:latin typeface="Calibri" panose="020F0502020204030204" pitchFamily="34" charset="0"/>
                <a:cs typeface="Arial" panose="020B0604020202020204" pitchFamily="34" charset="0"/>
              </a:rPr>
              <a:t>12</a:t>
            </a:r>
          </a:p>
        </p:txBody>
      </p:sp>
      <p:sp>
        <p:nvSpPr>
          <p:cNvPr id="56329" name="Retângulo 4">
            <a:extLst>
              <a:ext uri="{FF2B5EF4-FFF2-40B4-BE49-F238E27FC236}">
                <a16:creationId xmlns:a16="http://schemas.microsoft.com/office/drawing/2014/main" id="{1D39B697-30A3-4042-A9EE-728DDEEE26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063" y="11331575"/>
            <a:ext cx="193833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>
              <a:defRPr sz="3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>
              <a:defRPr sz="3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>
              <a:defRPr sz="3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>
              <a:defRPr sz="3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>
              <a:defRPr sz="3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4113213" indent="-1827213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4570413" indent="-1827213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5027613" indent="-1827213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5484813" indent="-1827213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pt-BR" altLang="pt-BR" sz="1600" dirty="0"/>
              <a:t>*A variação mensal do emprego toma como referência o estoque do mês anterior.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pt-BR" altLang="pt-BR" sz="1600" dirty="0"/>
              <a:t>**  Resultados acrescidos dos ajustes; a variação relativa toma como referência os estoques do mês atual e do mês de dezembro do ano t-1, ambos com ajustes.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pt-BR" altLang="pt-BR" sz="1600" dirty="0"/>
              <a:t>*** Resultados acrescidos dos ajustes; a variação relativa toma como referência os estoques do  mês atual e do mesmo mês do ano anterior, ambos com ajustes.</a:t>
            </a:r>
          </a:p>
        </p:txBody>
      </p:sp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FA115AA0-110A-4DB4-8A2B-A4A70B1133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9006362"/>
              </p:ext>
            </p:extLst>
          </p:nvPr>
        </p:nvGraphicFramePr>
        <p:xfrm>
          <a:off x="700087" y="2555714"/>
          <a:ext cx="22848888" cy="7384626"/>
        </p:xfrm>
        <a:graphic>
          <a:graphicData uri="http://schemas.openxmlformats.org/drawingml/2006/table">
            <a:tbl>
              <a:tblPr/>
              <a:tblGrid>
                <a:gridCol w="2852132">
                  <a:extLst>
                    <a:ext uri="{9D8B030D-6E8A-4147-A177-3AD203B41FA5}">
                      <a16:colId xmlns:a16="http://schemas.microsoft.com/office/drawing/2014/main" val="4280261457"/>
                    </a:ext>
                  </a:extLst>
                </a:gridCol>
                <a:gridCol w="1570276">
                  <a:extLst>
                    <a:ext uri="{9D8B030D-6E8A-4147-A177-3AD203B41FA5}">
                      <a16:colId xmlns:a16="http://schemas.microsoft.com/office/drawing/2014/main" val="1887982249"/>
                    </a:ext>
                  </a:extLst>
                </a:gridCol>
                <a:gridCol w="1570276">
                  <a:extLst>
                    <a:ext uri="{9D8B030D-6E8A-4147-A177-3AD203B41FA5}">
                      <a16:colId xmlns:a16="http://schemas.microsoft.com/office/drawing/2014/main" val="3733790617"/>
                    </a:ext>
                  </a:extLst>
                </a:gridCol>
                <a:gridCol w="1570276">
                  <a:extLst>
                    <a:ext uri="{9D8B030D-6E8A-4147-A177-3AD203B41FA5}">
                      <a16:colId xmlns:a16="http://schemas.microsoft.com/office/drawing/2014/main" val="1832879168"/>
                    </a:ext>
                  </a:extLst>
                </a:gridCol>
                <a:gridCol w="1698461">
                  <a:extLst>
                    <a:ext uri="{9D8B030D-6E8A-4147-A177-3AD203B41FA5}">
                      <a16:colId xmlns:a16="http://schemas.microsoft.com/office/drawing/2014/main" val="1721394606"/>
                    </a:ext>
                  </a:extLst>
                </a:gridCol>
                <a:gridCol w="1698461">
                  <a:extLst>
                    <a:ext uri="{9D8B030D-6E8A-4147-A177-3AD203B41FA5}">
                      <a16:colId xmlns:a16="http://schemas.microsoft.com/office/drawing/2014/main" val="187191321"/>
                    </a:ext>
                  </a:extLst>
                </a:gridCol>
                <a:gridCol w="1698461">
                  <a:extLst>
                    <a:ext uri="{9D8B030D-6E8A-4147-A177-3AD203B41FA5}">
                      <a16:colId xmlns:a16="http://schemas.microsoft.com/office/drawing/2014/main" val="3983696973"/>
                    </a:ext>
                  </a:extLst>
                </a:gridCol>
                <a:gridCol w="1570276">
                  <a:extLst>
                    <a:ext uri="{9D8B030D-6E8A-4147-A177-3AD203B41FA5}">
                      <a16:colId xmlns:a16="http://schemas.microsoft.com/office/drawing/2014/main" val="4275328467"/>
                    </a:ext>
                  </a:extLst>
                </a:gridCol>
                <a:gridCol w="1952013">
                  <a:extLst>
                    <a:ext uri="{9D8B030D-6E8A-4147-A177-3AD203B41FA5}">
                      <a16:colId xmlns:a16="http://schemas.microsoft.com/office/drawing/2014/main" val="1567971600"/>
                    </a:ext>
                  </a:extLst>
                </a:gridCol>
                <a:gridCol w="1687237">
                  <a:extLst>
                    <a:ext uri="{9D8B030D-6E8A-4147-A177-3AD203B41FA5}">
                      <a16:colId xmlns:a16="http://schemas.microsoft.com/office/drawing/2014/main" val="2012040836"/>
                    </a:ext>
                  </a:extLst>
                </a:gridCol>
                <a:gridCol w="1691916">
                  <a:extLst>
                    <a:ext uri="{9D8B030D-6E8A-4147-A177-3AD203B41FA5}">
                      <a16:colId xmlns:a16="http://schemas.microsoft.com/office/drawing/2014/main" val="26047618"/>
                    </a:ext>
                  </a:extLst>
                </a:gridCol>
                <a:gridCol w="1275019">
                  <a:extLst>
                    <a:ext uri="{9D8B030D-6E8A-4147-A177-3AD203B41FA5}">
                      <a16:colId xmlns:a16="http://schemas.microsoft.com/office/drawing/2014/main" val="1499732037"/>
                    </a:ext>
                  </a:extLst>
                </a:gridCol>
                <a:gridCol w="2014084">
                  <a:extLst>
                    <a:ext uri="{9D8B030D-6E8A-4147-A177-3AD203B41FA5}">
                      <a16:colId xmlns:a16="http://schemas.microsoft.com/office/drawing/2014/main" val="428136146"/>
                    </a:ext>
                  </a:extLst>
                </a:gridCol>
              </a:tblGrid>
              <a:tr h="89537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NÍVEL GEOGRÁFICO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Fev</a:t>
                      </a:r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/19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Acumulado no Ano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Últimos 12 Meses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0512549"/>
                  </a:ext>
                </a:extLst>
              </a:tr>
              <a:tr h="939645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ADM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DESL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SALDO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VAR (%)*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ADM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DESL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SALDO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VAR (%)**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ADM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DESL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SALDO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VAR (%)***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5274214"/>
                  </a:ext>
                </a:extLst>
              </a:tr>
              <a:tr h="895370">
                <a:tc>
                  <a:txBody>
                    <a:bodyPr/>
                    <a:lstStyle/>
                    <a:p>
                      <a:pPr algn="l" fontAlgn="ctr"/>
                      <a:r>
                        <a:rPr lang="pt-BR" sz="25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 BRASIL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1.453.284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1.280.145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173.139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2.797.412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2.585.938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211.474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15.575.520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15.000.294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575.226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1,51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3295134"/>
                  </a:ext>
                </a:extLst>
              </a:tr>
              <a:tr h="1072761">
                <a:tc>
                  <a:txBody>
                    <a:bodyPr/>
                    <a:lstStyle/>
                    <a:p>
                      <a:pPr algn="l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NORTE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56.146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52.552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3.594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108.967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111.509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-2.542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-0,14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659.328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631.474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27.854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3943172"/>
                  </a:ext>
                </a:extLst>
              </a:tr>
              <a:tr h="895370">
                <a:tc>
                  <a:txBody>
                    <a:bodyPr/>
                    <a:lstStyle/>
                    <a:p>
                      <a:pPr algn="l" fontAlgn="ctr"/>
                      <a:r>
                        <a:rPr lang="pt-BR" sz="2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NORDESTE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170.556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182.997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-12.441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-0,20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335.007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377.014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-42.007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-0,67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2.114.395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2.048.494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65.901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083730"/>
                  </a:ext>
                </a:extLst>
              </a:tr>
              <a:tr h="895370">
                <a:tc>
                  <a:txBody>
                    <a:bodyPr/>
                    <a:lstStyle/>
                    <a:p>
                      <a:pPr algn="l" fontAlgn="ctr"/>
                      <a:r>
                        <a:rPr lang="pt-BR" sz="2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SUDESTE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749.414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647.765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101.649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1.422.706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1.313.300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109.406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8.011.673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7.719.291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292.382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0049711"/>
                  </a:ext>
                </a:extLst>
              </a:tr>
              <a:tr h="895370">
                <a:tc>
                  <a:txBody>
                    <a:bodyPr/>
                    <a:lstStyle/>
                    <a:p>
                      <a:pPr algn="l" fontAlgn="ctr"/>
                      <a:r>
                        <a:rPr lang="pt-BR" sz="2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SUL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345.261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279.240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66.021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0,92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654.251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545.648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108.603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3.267.129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3.142.253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124.876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1,76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6323463"/>
                  </a:ext>
                </a:extLst>
              </a:tr>
              <a:tr h="895370">
                <a:tc>
                  <a:txBody>
                    <a:bodyPr/>
                    <a:lstStyle/>
                    <a:p>
                      <a:pPr algn="l" fontAlgn="ctr"/>
                      <a:r>
                        <a:rPr lang="pt-BR" sz="2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CENTRO-OESTE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131.907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117.591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14.316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276.481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238.467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38.014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1.522.995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1.458.782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64.213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7353972"/>
                  </a:ext>
                </a:extLst>
              </a:tr>
            </a:tbl>
          </a:graphicData>
        </a:graphic>
      </p:graphicFrame>
      <p:pic>
        <p:nvPicPr>
          <p:cNvPr id="12" name="Picture 11" descr="Resultado de imagem para logo governo bolsonaro">
            <a:extLst>
              <a:ext uri="{FF2B5EF4-FFF2-40B4-BE49-F238E27FC236}">
                <a16:creationId xmlns:a16="http://schemas.microsoft.com/office/drawing/2014/main" id="{5C43217D-9243-4426-BB31-78419B9FF0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071" y="12314316"/>
            <a:ext cx="1478429" cy="1266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Box 52">
            <a:extLst>
              <a:ext uri="{FF2B5EF4-FFF2-40B4-BE49-F238E27FC236}">
                <a16:creationId xmlns:a16="http://schemas.microsoft.com/office/drawing/2014/main" id="{9773E7BD-79E1-4CB5-AEB1-6DB13FA5A6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7800" y="4445000"/>
            <a:ext cx="184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6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8371" name="Text Placeholder 9">
            <a:extLst>
              <a:ext uri="{FF2B5EF4-FFF2-40B4-BE49-F238E27FC236}">
                <a16:creationId xmlns:a16="http://schemas.microsoft.com/office/drawing/2014/main" id="{A341F699-1D8F-4D86-836E-FD66EC1759DB}"/>
              </a:ext>
            </a:extLst>
          </p:cNvPr>
          <p:cNvSpPr txBox="1">
            <a:spLocks/>
          </p:cNvSpPr>
          <p:nvPr/>
        </p:nvSpPr>
        <p:spPr bwMode="auto">
          <a:xfrm>
            <a:off x="0" y="13263563"/>
            <a:ext cx="15451138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/>
            <a:r>
              <a:rPr lang="pt-BR" altLang="pt-BR" sz="2200"/>
              <a:t>CADASTRO GERAL DE EMPREGADOS E DESEMPREGADOS – CAGED</a:t>
            </a:r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1BBA7BC9-B87C-4EC5-9042-1F61EADAA72C}"/>
              </a:ext>
            </a:extLst>
          </p:cNvPr>
          <p:cNvCxnSpPr/>
          <p:nvPr/>
        </p:nvCxnSpPr>
        <p:spPr>
          <a:xfrm>
            <a:off x="315913" y="1981200"/>
            <a:ext cx="2352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11B786BB-7F3E-40F7-B7BF-35C59B759EED}"/>
              </a:ext>
            </a:extLst>
          </p:cNvPr>
          <p:cNvCxnSpPr/>
          <p:nvPr/>
        </p:nvCxnSpPr>
        <p:spPr>
          <a:xfrm flipV="1">
            <a:off x="196850" y="12885738"/>
            <a:ext cx="14795500" cy="4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374" name="Text Placeholder 6">
            <a:extLst>
              <a:ext uri="{FF2B5EF4-FFF2-40B4-BE49-F238E27FC236}">
                <a16:creationId xmlns:a16="http://schemas.microsoft.com/office/drawing/2014/main" id="{FE0BECD9-4E1D-4D15-86B9-A852E801098B}"/>
              </a:ext>
            </a:extLst>
          </p:cNvPr>
          <p:cNvSpPr txBox="1">
            <a:spLocks/>
          </p:cNvSpPr>
          <p:nvPr/>
        </p:nvSpPr>
        <p:spPr bwMode="auto">
          <a:xfrm>
            <a:off x="315913" y="269875"/>
            <a:ext cx="22612350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algn="just" eaLnBrk="1" hangingPunct="1">
              <a:lnSpc>
                <a:spcPct val="100000"/>
              </a:lnSpc>
            </a:pPr>
            <a:r>
              <a:rPr lang="pt-BR" altLang="pt-BR" sz="4300" b="1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BRASIL – RANKING DO SALDO DE EMPREGO POR UNIDADE DA FEDERAÇÃO – FEVEREIRO/2019</a:t>
            </a:r>
          </a:p>
          <a:p>
            <a:pPr algn="just" eaLnBrk="1" hangingPunct="1">
              <a:lnSpc>
                <a:spcPct val="100000"/>
              </a:lnSpc>
            </a:pPr>
            <a:r>
              <a:rPr lang="pt-BR" altLang="pt-BR" sz="4300" b="1">
                <a:solidFill>
                  <a:srgbClr val="000000"/>
                </a:solidFill>
                <a:latin typeface="Ubuntu"/>
              </a:rPr>
              <a:t>SÉRIE SEM AJUSTES</a:t>
            </a:r>
            <a:endParaRPr lang="pl-PL" altLang="pt-BR" sz="4300" b="1">
              <a:solidFill>
                <a:srgbClr val="000000"/>
              </a:solidFill>
              <a:latin typeface="Ubuntu"/>
            </a:endParaRPr>
          </a:p>
        </p:txBody>
      </p:sp>
      <p:sp>
        <p:nvSpPr>
          <p:cNvPr id="58375" name="CaixaDeTexto 1">
            <a:extLst>
              <a:ext uri="{FF2B5EF4-FFF2-40B4-BE49-F238E27FC236}">
                <a16:creationId xmlns:a16="http://schemas.microsoft.com/office/drawing/2014/main" id="{C8B4C400-F846-49BE-A062-6CFBC14D3A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69550" y="12890500"/>
            <a:ext cx="111125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900" dirty="0">
                <a:latin typeface="Calibri" panose="020F0502020204030204" pitchFamily="34" charset="0"/>
                <a:cs typeface="Arial" panose="020B0604020202020204" pitchFamily="34" charset="0"/>
              </a:rPr>
              <a:t>13</a:t>
            </a:r>
          </a:p>
        </p:txBody>
      </p:sp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11C0A659-98C8-4EA2-88E7-0CD3DA75A3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640749"/>
              </p:ext>
            </p:extLst>
          </p:nvPr>
        </p:nvGraphicFramePr>
        <p:xfrm>
          <a:off x="3856444" y="2316936"/>
          <a:ext cx="15531287" cy="10160130"/>
        </p:xfrm>
        <a:graphic>
          <a:graphicData uri="http://schemas.openxmlformats.org/drawingml/2006/table">
            <a:tbl>
              <a:tblPr/>
              <a:tblGrid>
                <a:gridCol w="1732718">
                  <a:extLst>
                    <a:ext uri="{9D8B030D-6E8A-4147-A177-3AD203B41FA5}">
                      <a16:colId xmlns:a16="http://schemas.microsoft.com/office/drawing/2014/main" val="3370588186"/>
                    </a:ext>
                  </a:extLst>
                </a:gridCol>
                <a:gridCol w="5162055">
                  <a:extLst>
                    <a:ext uri="{9D8B030D-6E8A-4147-A177-3AD203B41FA5}">
                      <a16:colId xmlns:a16="http://schemas.microsoft.com/office/drawing/2014/main" val="3064827427"/>
                    </a:ext>
                  </a:extLst>
                </a:gridCol>
                <a:gridCol w="2201995">
                  <a:extLst>
                    <a:ext uri="{9D8B030D-6E8A-4147-A177-3AD203B41FA5}">
                      <a16:colId xmlns:a16="http://schemas.microsoft.com/office/drawing/2014/main" val="2728756807"/>
                    </a:ext>
                  </a:extLst>
                </a:gridCol>
                <a:gridCol w="2138824">
                  <a:extLst>
                    <a:ext uri="{9D8B030D-6E8A-4147-A177-3AD203B41FA5}">
                      <a16:colId xmlns:a16="http://schemas.microsoft.com/office/drawing/2014/main" val="2672826953"/>
                    </a:ext>
                  </a:extLst>
                </a:gridCol>
                <a:gridCol w="2129800">
                  <a:extLst>
                    <a:ext uri="{9D8B030D-6E8A-4147-A177-3AD203B41FA5}">
                      <a16:colId xmlns:a16="http://schemas.microsoft.com/office/drawing/2014/main" val="2492003105"/>
                    </a:ext>
                  </a:extLst>
                </a:gridCol>
                <a:gridCol w="2165895">
                  <a:extLst>
                    <a:ext uri="{9D8B030D-6E8A-4147-A177-3AD203B41FA5}">
                      <a16:colId xmlns:a16="http://schemas.microsoft.com/office/drawing/2014/main" val="2945258400"/>
                    </a:ext>
                  </a:extLst>
                </a:gridCol>
              </a:tblGrid>
              <a:tr h="50559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RANKING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NÍVEL GEOGRÁFICO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ADM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DESL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SALDO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VAR (%)*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480277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BRASIL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1.453.284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1.280.145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173.139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4094707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SAO PAULO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449.969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387.630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62.339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176185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MINAS GERAIS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164.718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138.702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26.016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101926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SANTA CATARINA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111.030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85.726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25.304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1,25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7904037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RIO GRANDE DO SUL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114.853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92.390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22.463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0,89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1767806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PARANA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119.378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101.124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18.254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7194559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RIO DE JANEIRO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104.002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94.249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9.753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8205089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GOIAS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51.415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45.418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5.997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9047374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BAHIA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49.056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43.350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5.706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778850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ESPIRITO SANTO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30.725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27.184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3.541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7676248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MATO GROSSO DO SUL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22.127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18.616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3.511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3782420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DISTRITO FEDERAL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25.098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21.869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3.229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2804182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CEARA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34.029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32.164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1.865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6383856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MATO GROSSO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33.267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31.688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1.579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7334711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AMAZONAS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10.973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9.548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1.425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6138687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TOCANTINS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6.474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5.358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1.116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5726284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PARA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23.802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23.165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637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5055450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RONDONIA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9.612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9.070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542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0216695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PARAIBA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10.607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10.175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432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9367846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AMAPA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1.686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1.607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755624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ACRE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2.084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2.043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0,05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6153620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RORAIMA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1.515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1.761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-246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-0,47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5704747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PIAUI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8.056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8.456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-400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-0,14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5291309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MARANHAO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11.099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12.081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-982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-0,21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1166788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SERGIPE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7.267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9.429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-2.162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-0,76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3001891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RIO GRANDE DO NORTE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11.845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14.094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-2.249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-0,53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8797018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ALAGOAS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8.189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10.444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-2.255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-0,65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7290727"/>
                  </a:ext>
                </a:extLst>
              </a:tr>
              <a:tr h="3261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2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27º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 PERNAMBUCO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30.408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42.804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-12.396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-1,00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4461403"/>
                  </a:ext>
                </a:extLst>
              </a:tr>
            </a:tbl>
          </a:graphicData>
        </a:graphic>
      </p:graphicFrame>
      <p:pic>
        <p:nvPicPr>
          <p:cNvPr id="12" name="Picture 11" descr="Resultado de imagem para logo governo bolsonaro">
            <a:extLst>
              <a:ext uri="{FF2B5EF4-FFF2-40B4-BE49-F238E27FC236}">
                <a16:creationId xmlns:a16="http://schemas.microsoft.com/office/drawing/2014/main" id="{E94E24B6-B345-4DAA-948F-984657F831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071" y="12314316"/>
            <a:ext cx="1478429" cy="1266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Box 52">
            <a:extLst>
              <a:ext uri="{FF2B5EF4-FFF2-40B4-BE49-F238E27FC236}">
                <a16:creationId xmlns:a16="http://schemas.microsoft.com/office/drawing/2014/main" id="{720E4500-9207-456B-9C3F-58B49A9243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7800" y="4445000"/>
            <a:ext cx="184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6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0419" name="Picture 1" descr="RODAPE.png">
            <a:extLst>
              <a:ext uri="{FF2B5EF4-FFF2-40B4-BE49-F238E27FC236}">
                <a16:creationId xmlns:a16="http://schemas.microsoft.com/office/drawing/2014/main" id="{2F071587-A04F-4150-BECA-B89E2E1058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11963400"/>
            <a:ext cx="24542750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20" name="Rectangle 2">
            <a:extLst>
              <a:ext uri="{FF2B5EF4-FFF2-40B4-BE49-F238E27FC236}">
                <a16:creationId xmlns:a16="http://schemas.microsoft.com/office/drawing/2014/main" id="{EA05635F-C608-4663-9A69-F876EB5A89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6488" y="5357813"/>
            <a:ext cx="2283142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8800" b="1">
                <a:latin typeface="Ubuntu"/>
              </a:rPr>
              <a:t>MODERNIZAÇÃO TRABALHISTA</a:t>
            </a:r>
          </a:p>
        </p:txBody>
      </p:sp>
      <p:pic>
        <p:nvPicPr>
          <p:cNvPr id="60421" name="Picture 11" descr="Resultado de imagem para logo governo bolsonaro">
            <a:extLst>
              <a:ext uri="{FF2B5EF4-FFF2-40B4-BE49-F238E27FC236}">
                <a16:creationId xmlns:a16="http://schemas.microsoft.com/office/drawing/2014/main" id="{9BCB6073-AF88-495C-A3E7-A8D8559C4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4588" y="9574213"/>
            <a:ext cx="2433637" cy="208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Box 52">
            <a:extLst>
              <a:ext uri="{FF2B5EF4-FFF2-40B4-BE49-F238E27FC236}">
                <a16:creationId xmlns:a16="http://schemas.microsoft.com/office/drawing/2014/main" id="{EE4222C6-48E0-4DD7-B653-50C08CDC06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7800" y="4445000"/>
            <a:ext cx="184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6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2467" name="Text Placeholder 9">
            <a:extLst>
              <a:ext uri="{FF2B5EF4-FFF2-40B4-BE49-F238E27FC236}">
                <a16:creationId xmlns:a16="http://schemas.microsoft.com/office/drawing/2014/main" id="{BB0EA598-E7FF-4751-902A-BAD28FC296D0}"/>
              </a:ext>
            </a:extLst>
          </p:cNvPr>
          <p:cNvSpPr txBox="1">
            <a:spLocks/>
          </p:cNvSpPr>
          <p:nvPr/>
        </p:nvSpPr>
        <p:spPr bwMode="auto">
          <a:xfrm>
            <a:off x="0" y="12947650"/>
            <a:ext cx="154511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/>
            <a:r>
              <a:rPr lang="pt-BR" altLang="pt-BR" sz="2200"/>
              <a:t>CADASTRO GERAL DE EMPREGADOS E DESEMPREGADOS – CAGED</a:t>
            </a:r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0DCD6D59-BC61-48FA-A4F8-0C576373178E}"/>
              </a:ext>
            </a:extLst>
          </p:cNvPr>
          <p:cNvCxnSpPr/>
          <p:nvPr/>
        </p:nvCxnSpPr>
        <p:spPr>
          <a:xfrm>
            <a:off x="315913" y="1981200"/>
            <a:ext cx="2352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14AF4963-0F9F-4E87-8237-037D3D94F2B6}"/>
              </a:ext>
            </a:extLst>
          </p:cNvPr>
          <p:cNvCxnSpPr/>
          <p:nvPr/>
        </p:nvCxnSpPr>
        <p:spPr>
          <a:xfrm flipV="1">
            <a:off x="196850" y="12885738"/>
            <a:ext cx="14795500" cy="4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470" name="Text Placeholder 6">
            <a:extLst>
              <a:ext uri="{FF2B5EF4-FFF2-40B4-BE49-F238E27FC236}">
                <a16:creationId xmlns:a16="http://schemas.microsoft.com/office/drawing/2014/main" id="{75F0D901-6DF6-49A6-AE95-992B2DCE3024}"/>
              </a:ext>
            </a:extLst>
          </p:cNvPr>
          <p:cNvSpPr txBox="1">
            <a:spLocks/>
          </p:cNvSpPr>
          <p:nvPr/>
        </p:nvSpPr>
        <p:spPr bwMode="auto">
          <a:xfrm>
            <a:off x="866775" y="636588"/>
            <a:ext cx="22418675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pt-BR" altLang="pt-BR" sz="4300" b="1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BRASIL – NÚMERO DE REGISTROS E TRABALHADORES POR NOVA CATEGORIA DA MODERNIZAÇÃO TRABALHISTA</a:t>
            </a:r>
            <a:r>
              <a:rPr lang="pt-BR" altLang="pt-BR" b="1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 </a:t>
            </a:r>
            <a:r>
              <a:rPr lang="pt-BR" altLang="pt-BR" sz="4300" b="1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- FEVEREIRO/2019</a:t>
            </a:r>
            <a:endParaRPr lang="pl-PL" altLang="pt-BR" sz="4300" b="1">
              <a:solidFill>
                <a:srgbClr val="000000"/>
              </a:solidFill>
              <a:latin typeface="Ubuntu"/>
              <a:cs typeface="Arial" panose="020B0604020202020204" pitchFamily="34" charset="0"/>
            </a:endParaRPr>
          </a:p>
        </p:txBody>
      </p:sp>
      <p:sp>
        <p:nvSpPr>
          <p:cNvPr id="62471" name="CaixaDeTexto 1">
            <a:extLst>
              <a:ext uri="{FF2B5EF4-FFF2-40B4-BE49-F238E27FC236}">
                <a16:creationId xmlns:a16="http://schemas.microsoft.com/office/drawing/2014/main" id="{4B9B4055-8209-4366-ABDF-9C587A9969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07650" y="12890500"/>
            <a:ext cx="107315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900" dirty="0">
                <a:latin typeface="Calibri" panose="020F0502020204030204" pitchFamily="34" charset="0"/>
                <a:cs typeface="Arial" panose="020B0604020202020204" pitchFamily="34" charset="0"/>
              </a:rPr>
              <a:t>15</a:t>
            </a:r>
          </a:p>
        </p:txBody>
      </p:sp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437DD79C-051B-4939-B3EF-448200CA1E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3139061"/>
              </p:ext>
            </p:extLst>
          </p:nvPr>
        </p:nvGraphicFramePr>
        <p:xfrm>
          <a:off x="1195953" y="3441601"/>
          <a:ext cx="22223882" cy="4797593"/>
        </p:xfrm>
        <a:graphic>
          <a:graphicData uri="http://schemas.openxmlformats.org/drawingml/2006/table">
            <a:tbl>
              <a:tblPr/>
              <a:tblGrid>
                <a:gridCol w="5447443">
                  <a:extLst>
                    <a:ext uri="{9D8B030D-6E8A-4147-A177-3AD203B41FA5}">
                      <a16:colId xmlns:a16="http://schemas.microsoft.com/office/drawing/2014/main" val="1551587204"/>
                    </a:ext>
                  </a:extLst>
                </a:gridCol>
                <a:gridCol w="2715757">
                  <a:extLst>
                    <a:ext uri="{9D8B030D-6E8A-4147-A177-3AD203B41FA5}">
                      <a16:colId xmlns:a16="http://schemas.microsoft.com/office/drawing/2014/main" val="3058826837"/>
                    </a:ext>
                  </a:extLst>
                </a:gridCol>
                <a:gridCol w="3293157">
                  <a:extLst>
                    <a:ext uri="{9D8B030D-6E8A-4147-A177-3AD203B41FA5}">
                      <a16:colId xmlns:a16="http://schemas.microsoft.com/office/drawing/2014/main" val="2918684561"/>
                    </a:ext>
                  </a:extLst>
                </a:gridCol>
                <a:gridCol w="1848020">
                  <a:extLst>
                    <a:ext uri="{9D8B030D-6E8A-4147-A177-3AD203B41FA5}">
                      <a16:colId xmlns:a16="http://schemas.microsoft.com/office/drawing/2014/main" val="3037923091"/>
                    </a:ext>
                  </a:extLst>
                </a:gridCol>
                <a:gridCol w="4739432">
                  <a:extLst>
                    <a:ext uri="{9D8B030D-6E8A-4147-A177-3AD203B41FA5}">
                      <a16:colId xmlns:a16="http://schemas.microsoft.com/office/drawing/2014/main" val="1769904495"/>
                    </a:ext>
                  </a:extLst>
                </a:gridCol>
                <a:gridCol w="4180073">
                  <a:extLst>
                    <a:ext uri="{9D8B030D-6E8A-4147-A177-3AD203B41FA5}">
                      <a16:colId xmlns:a16="http://schemas.microsoft.com/office/drawing/2014/main" val="3873609618"/>
                    </a:ext>
                  </a:extLst>
                </a:gridCol>
              </a:tblGrid>
              <a:tr h="7897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t-BR" sz="4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Modernização Trabalhista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pt-BR" sz="4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fev/19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222648437"/>
                  </a:ext>
                </a:extLst>
              </a:tr>
              <a:tr h="198226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Admissões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Desligamentos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Saldo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Trabalhadores com mais de uma admissão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Estabelecimentos com admissão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6928559"/>
                  </a:ext>
                </a:extLst>
              </a:tr>
              <a:tr h="1012795">
                <a:tc>
                  <a:txBody>
                    <a:bodyPr/>
                    <a:lstStyle/>
                    <a:p>
                      <a:pPr algn="l" fontAlgn="ctr"/>
                      <a:r>
                        <a:rPr lang="pt-BR" sz="4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Trabalho Intermitente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8.299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3.953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4.346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2.124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0609620"/>
                  </a:ext>
                </a:extLst>
              </a:tr>
              <a:tr h="1012795">
                <a:tc>
                  <a:txBody>
                    <a:bodyPr/>
                    <a:lstStyle/>
                    <a:p>
                      <a:pPr algn="l" fontAlgn="ctr"/>
                      <a:r>
                        <a:rPr lang="pt-BR" sz="4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Trabalho Parcial (total)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8.518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5.114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3.404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4.336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4943991"/>
                  </a:ext>
                </a:extLst>
              </a:tr>
            </a:tbl>
          </a:graphicData>
        </a:graphic>
      </p:graphicFrame>
      <p:pic>
        <p:nvPicPr>
          <p:cNvPr id="12" name="Picture 11" descr="Resultado de imagem para logo governo bolsonaro">
            <a:extLst>
              <a:ext uri="{FF2B5EF4-FFF2-40B4-BE49-F238E27FC236}">
                <a16:creationId xmlns:a16="http://schemas.microsoft.com/office/drawing/2014/main" id="{6E68D05A-06D8-4B0F-AD7F-59DB2FF0C5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071" y="12314316"/>
            <a:ext cx="1478429" cy="1266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Box 52">
            <a:extLst>
              <a:ext uri="{FF2B5EF4-FFF2-40B4-BE49-F238E27FC236}">
                <a16:creationId xmlns:a16="http://schemas.microsoft.com/office/drawing/2014/main" id="{FCD48B5D-B05A-4BDA-A849-999385D1A1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7800" y="4445000"/>
            <a:ext cx="184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6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6563" name="Text Placeholder 9">
            <a:extLst>
              <a:ext uri="{FF2B5EF4-FFF2-40B4-BE49-F238E27FC236}">
                <a16:creationId xmlns:a16="http://schemas.microsoft.com/office/drawing/2014/main" id="{3778622A-B3C6-4E31-BBDA-8254A0A4C538}"/>
              </a:ext>
            </a:extLst>
          </p:cNvPr>
          <p:cNvSpPr txBox="1">
            <a:spLocks/>
          </p:cNvSpPr>
          <p:nvPr/>
        </p:nvSpPr>
        <p:spPr bwMode="auto">
          <a:xfrm>
            <a:off x="0" y="12947650"/>
            <a:ext cx="154511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/>
            <a:r>
              <a:rPr lang="pt-BR" altLang="pt-BR" sz="2200"/>
              <a:t>CADASTRO GERAL DE EMPREGADOS E DESEMPREGADOS – CAGED</a:t>
            </a:r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BECDA815-BD4F-456C-9065-55E8A71D3E61}"/>
              </a:ext>
            </a:extLst>
          </p:cNvPr>
          <p:cNvCxnSpPr/>
          <p:nvPr/>
        </p:nvCxnSpPr>
        <p:spPr>
          <a:xfrm>
            <a:off x="315913" y="1981200"/>
            <a:ext cx="2352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AA7A50D2-F968-4784-B5F5-A5F3DEE6D758}"/>
              </a:ext>
            </a:extLst>
          </p:cNvPr>
          <p:cNvCxnSpPr/>
          <p:nvPr/>
        </p:nvCxnSpPr>
        <p:spPr>
          <a:xfrm flipV="1">
            <a:off x="196850" y="12885738"/>
            <a:ext cx="14795500" cy="4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566" name="Text Placeholder 6">
            <a:extLst>
              <a:ext uri="{FF2B5EF4-FFF2-40B4-BE49-F238E27FC236}">
                <a16:creationId xmlns:a16="http://schemas.microsoft.com/office/drawing/2014/main" id="{7626D662-AB46-459C-B433-2DC3D5778C4D}"/>
              </a:ext>
            </a:extLst>
          </p:cNvPr>
          <p:cNvSpPr txBox="1">
            <a:spLocks/>
          </p:cNvSpPr>
          <p:nvPr/>
        </p:nvSpPr>
        <p:spPr bwMode="auto">
          <a:xfrm>
            <a:off x="866775" y="723900"/>
            <a:ext cx="2241867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pt-BR" altLang="pt-BR" sz="4300" b="1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BRASIL – TRABALHO INTERMITENTE – SALDO MENSAL DE EMPREGO – COM AJUSTES*</a:t>
            </a:r>
            <a:endParaRPr lang="pl-PL" altLang="pt-BR" sz="4300" b="1">
              <a:solidFill>
                <a:srgbClr val="000000"/>
              </a:solidFill>
              <a:latin typeface="Ubuntu"/>
              <a:cs typeface="Arial" panose="020B0604020202020204" pitchFamily="34" charset="0"/>
            </a:endParaRPr>
          </a:p>
        </p:txBody>
      </p:sp>
      <p:sp>
        <p:nvSpPr>
          <p:cNvPr id="66567" name="CaixaDeTexto 1">
            <a:extLst>
              <a:ext uri="{FF2B5EF4-FFF2-40B4-BE49-F238E27FC236}">
                <a16:creationId xmlns:a16="http://schemas.microsoft.com/office/drawing/2014/main" id="{597C3D07-1825-45CE-8BA2-728335AC76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1863" y="11834813"/>
            <a:ext cx="216852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500" b="1">
                <a:latin typeface="Arial" panose="020B0604020202020204" pitchFamily="34" charset="0"/>
              </a:rPr>
              <a:t>FONTE: </a:t>
            </a:r>
            <a:r>
              <a:rPr lang="pt-BR" altLang="pt-BR" sz="2500">
                <a:latin typeface="Arial" panose="020B0604020202020204" pitchFamily="34" charset="0"/>
              </a:rPr>
              <a:t>MTb – CADASTRO GERAL DE EMPREGADOS E DESEMPREGADOS – LEI 4923/65</a:t>
            </a:r>
          </a:p>
        </p:txBody>
      </p:sp>
      <p:sp>
        <p:nvSpPr>
          <p:cNvPr id="66568" name="CaixaDeTexto 1">
            <a:extLst>
              <a:ext uri="{FF2B5EF4-FFF2-40B4-BE49-F238E27FC236}">
                <a16:creationId xmlns:a16="http://schemas.microsoft.com/office/drawing/2014/main" id="{D89FF138-FE81-4798-AF68-B2C62C8E32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07650" y="12890500"/>
            <a:ext cx="107315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900" dirty="0">
                <a:latin typeface="Calibri" panose="020F0502020204030204" pitchFamily="34" charset="0"/>
                <a:cs typeface="Arial" panose="020B0604020202020204" pitchFamily="34" charset="0"/>
              </a:rPr>
              <a:t>16</a:t>
            </a:r>
          </a:p>
        </p:txBody>
      </p:sp>
      <p:sp>
        <p:nvSpPr>
          <p:cNvPr id="66571" name="CaixaDeTexto 2">
            <a:extLst>
              <a:ext uri="{FF2B5EF4-FFF2-40B4-BE49-F238E27FC236}">
                <a16:creationId xmlns:a16="http://schemas.microsoft.com/office/drawing/2014/main" id="{2D3364AD-D316-4DF6-8688-6B54CBB53E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1738" y="11044238"/>
            <a:ext cx="44100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altLang="pt-BR" sz="2000"/>
              <a:t>* acertos fevereiro/2019</a:t>
            </a:r>
          </a:p>
        </p:txBody>
      </p:sp>
      <p:graphicFrame>
        <p:nvGraphicFramePr>
          <p:cNvPr id="12" name="Gráfico 11">
            <a:extLst>
              <a:ext uri="{FF2B5EF4-FFF2-40B4-BE49-F238E27FC236}">
                <a16:creationId xmlns:a16="http://schemas.microsoft.com/office/drawing/2014/main" id="{C1F5B469-6B2C-42AB-8B25-90AC97D71BA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66539798"/>
              </p:ext>
            </p:extLst>
          </p:nvPr>
        </p:nvGraphicFramePr>
        <p:xfrm>
          <a:off x="1034256" y="2875124"/>
          <a:ext cx="22083712" cy="81208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3" name="Picture 11" descr="Resultado de imagem para logo governo bolsonaro">
            <a:extLst>
              <a:ext uri="{FF2B5EF4-FFF2-40B4-BE49-F238E27FC236}">
                <a16:creationId xmlns:a16="http://schemas.microsoft.com/office/drawing/2014/main" id="{502CE63A-EC78-4F6B-ABA5-BA9279DF68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071" y="12314316"/>
            <a:ext cx="1478429" cy="1266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extBox 52">
            <a:extLst>
              <a:ext uri="{FF2B5EF4-FFF2-40B4-BE49-F238E27FC236}">
                <a16:creationId xmlns:a16="http://schemas.microsoft.com/office/drawing/2014/main" id="{554379A4-468D-49E6-8659-9899D849A1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7800" y="4445000"/>
            <a:ext cx="184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6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0659" name="Text Placeholder 9">
            <a:extLst>
              <a:ext uri="{FF2B5EF4-FFF2-40B4-BE49-F238E27FC236}">
                <a16:creationId xmlns:a16="http://schemas.microsoft.com/office/drawing/2014/main" id="{A25D6430-4C38-44A6-881D-C03EFD7C0322}"/>
              </a:ext>
            </a:extLst>
          </p:cNvPr>
          <p:cNvSpPr txBox="1">
            <a:spLocks/>
          </p:cNvSpPr>
          <p:nvPr/>
        </p:nvSpPr>
        <p:spPr bwMode="auto">
          <a:xfrm>
            <a:off x="0" y="12947650"/>
            <a:ext cx="154511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/>
            <a:r>
              <a:rPr lang="pt-BR" altLang="pt-BR" sz="2200"/>
              <a:t>CADASTRO GERAL DE EMPREGADOS E DESEMPREGADOS – CAGED</a:t>
            </a:r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BECDA815-BD4F-456C-9065-55E8A71D3E61}"/>
              </a:ext>
            </a:extLst>
          </p:cNvPr>
          <p:cNvCxnSpPr/>
          <p:nvPr/>
        </p:nvCxnSpPr>
        <p:spPr>
          <a:xfrm>
            <a:off x="315913" y="1981200"/>
            <a:ext cx="2352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AA7A50D2-F968-4784-B5F5-A5F3DEE6D758}"/>
              </a:ext>
            </a:extLst>
          </p:cNvPr>
          <p:cNvCxnSpPr/>
          <p:nvPr/>
        </p:nvCxnSpPr>
        <p:spPr>
          <a:xfrm flipV="1">
            <a:off x="196850" y="12885738"/>
            <a:ext cx="14795500" cy="4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662" name="Text Placeholder 6">
            <a:extLst>
              <a:ext uri="{FF2B5EF4-FFF2-40B4-BE49-F238E27FC236}">
                <a16:creationId xmlns:a16="http://schemas.microsoft.com/office/drawing/2014/main" id="{FE608E0F-05D1-4C39-ACF2-FB43BED9F2F2}"/>
              </a:ext>
            </a:extLst>
          </p:cNvPr>
          <p:cNvSpPr txBox="1">
            <a:spLocks/>
          </p:cNvSpPr>
          <p:nvPr/>
        </p:nvSpPr>
        <p:spPr bwMode="auto">
          <a:xfrm>
            <a:off x="866775" y="723900"/>
            <a:ext cx="2241867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pt-BR" altLang="pt-BR" sz="4300" b="1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BRASIL – TRABALHO PARCIAL – SALDO MENSAL DE EMPREGO – COM AJUSTES*</a:t>
            </a:r>
            <a:endParaRPr lang="pl-PL" altLang="pt-BR" sz="4300" b="1">
              <a:solidFill>
                <a:srgbClr val="000000"/>
              </a:solidFill>
              <a:latin typeface="Ubuntu"/>
              <a:cs typeface="Arial" panose="020B0604020202020204" pitchFamily="34" charset="0"/>
            </a:endParaRPr>
          </a:p>
        </p:txBody>
      </p:sp>
      <p:sp>
        <p:nvSpPr>
          <p:cNvPr id="70663" name="CaixaDeTexto 1">
            <a:extLst>
              <a:ext uri="{FF2B5EF4-FFF2-40B4-BE49-F238E27FC236}">
                <a16:creationId xmlns:a16="http://schemas.microsoft.com/office/drawing/2014/main" id="{ED7AF2AB-C347-44A6-B050-BCE2E81C6F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1863" y="11834813"/>
            <a:ext cx="216852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500" b="1">
                <a:latin typeface="Arial" panose="020B0604020202020204" pitchFamily="34" charset="0"/>
              </a:rPr>
              <a:t>FONTE: </a:t>
            </a:r>
            <a:r>
              <a:rPr lang="pt-BR" altLang="pt-BR" sz="2500">
                <a:latin typeface="Arial" panose="020B0604020202020204" pitchFamily="34" charset="0"/>
              </a:rPr>
              <a:t>MTb – CADASTRO GERAL DE EMPREGADOS E DESEMPREGADOS – LEI 4923/65</a:t>
            </a:r>
          </a:p>
        </p:txBody>
      </p:sp>
      <p:sp>
        <p:nvSpPr>
          <p:cNvPr id="70664" name="CaixaDeTexto 1">
            <a:extLst>
              <a:ext uri="{FF2B5EF4-FFF2-40B4-BE49-F238E27FC236}">
                <a16:creationId xmlns:a16="http://schemas.microsoft.com/office/drawing/2014/main" id="{A33A26E5-79D2-44BF-BB81-6D3762D5EB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07650" y="12890500"/>
            <a:ext cx="107315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900" dirty="0">
                <a:latin typeface="Calibri" panose="020F0502020204030204" pitchFamily="34" charset="0"/>
                <a:cs typeface="Arial" panose="020B0604020202020204" pitchFamily="34" charset="0"/>
              </a:rPr>
              <a:t>17</a:t>
            </a:r>
          </a:p>
        </p:txBody>
      </p:sp>
      <p:sp>
        <p:nvSpPr>
          <p:cNvPr id="70667" name="CaixaDeTexto 11">
            <a:extLst>
              <a:ext uri="{FF2B5EF4-FFF2-40B4-BE49-F238E27FC236}">
                <a16:creationId xmlns:a16="http://schemas.microsoft.com/office/drawing/2014/main" id="{49B52FFD-AFEB-437A-B8B3-54EE8A346D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1863" y="11191875"/>
            <a:ext cx="44100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altLang="pt-BR" sz="2000"/>
              <a:t>* acertos fevereiro/2019</a:t>
            </a:r>
          </a:p>
        </p:txBody>
      </p:sp>
      <p:graphicFrame>
        <p:nvGraphicFramePr>
          <p:cNvPr id="12" name="Gráfico 11">
            <a:extLst>
              <a:ext uri="{FF2B5EF4-FFF2-40B4-BE49-F238E27FC236}">
                <a16:creationId xmlns:a16="http://schemas.microsoft.com/office/drawing/2014/main" id="{738A9981-FA20-489E-9B82-0C448CAF0C5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750152"/>
              </p:ext>
            </p:extLst>
          </p:nvPr>
        </p:nvGraphicFramePr>
        <p:xfrm>
          <a:off x="600270" y="2702640"/>
          <a:ext cx="22348436" cy="83343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3" name="Picture 11" descr="Resultado de imagem para logo governo bolsonaro">
            <a:extLst>
              <a:ext uri="{FF2B5EF4-FFF2-40B4-BE49-F238E27FC236}">
                <a16:creationId xmlns:a16="http://schemas.microsoft.com/office/drawing/2014/main" id="{44C0419B-4173-4614-B8AE-7CD580E10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071" y="12314316"/>
            <a:ext cx="1478429" cy="1266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extBox 52">
            <a:extLst>
              <a:ext uri="{FF2B5EF4-FFF2-40B4-BE49-F238E27FC236}">
                <a16:creationId xmlns:a16="http://schemas.microsoft.com/office/drawing/2014/main" id="{F0FAC2CC-E8A2-4643-BC20-27CBD4C20D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7800" y="4445000"/>
            <a:ext cx="184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6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4755" name="Text Placeholder 9">
            <a:extLst>
              <a:ext uri="{FF2B5EF4-FFF2-40B4-BE49-F238E27FC236}">
                <a16:creationId xmlns:a16="http://schemas.microsoft.com/office/drawing/2014/main" id="{E6FBDBAC-5E70-4E62-BB3F-85AABC514DE6}"/>
              </a:ext>
            </a:extLst>
          </p:cNvPr>
          <p:cNvSpPr txBox="1">
            <a:spLocks/>
          </p:cNvSpPr>
          <p:nvPr/>
        </p:nvSpPr>
        <p:spPr bwMode="auto">
          <a:xfrm>
            <a:off x="0" y="12947650"/>
            <a:ext cx="154511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/>
            <a:r>
              <a:rPr lang="pt-BR" altLang="pt-BR" sz="2200"/>
              <a:t>CADASTRO GERAL DE EMPREGADOS E DESEMPREGADOS – CAGED</a:t>
            </a:r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BECDA815-BD4F-456C-9065-55E8A71D3E61}"/>
              </a:ext>
            </a:extLst>
          </p:cNvPr>
          <p:cNvCxnSpPr/>
          <p:nvPr/>
        </p:nvCxnSpPr>
        <p:spPr>
          <a:xfrm>
            <a:off x="315913" y="1981200"/>
            <a:ext cx="2352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AA7A50D2-F968-4784-B5F5-A5F3DEE6D758}"/>
              </a:ext>
            </a:extLst>
          </p:cNvPr>
          <p:cNvCxnSpPr/>
          <p:nvPr/>
        </p:nvCxnSpPr>
        <p:spPr>
          <a:xfrm flipV="1">
            <a:off x="196850" y="12885738"/>
            <a:ext cx="14795500" cy="4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758" name="Text Placeholder 6">
            <a:extLst>
              <a:ext uri="{FF2B5EF4-FFF2-40B4-BE49-F238E27FC236}">
                <a16:creationId xmlns:a16="http://schemas.microsoft.com/office/drawing/2014/main" id="{AE3B8FF8-8854-483F-8401-A7A1E0924297}"/>
              </a:ext>
            </a:extLst>
          </p:cNvPr>
          <p:cNvSpPr txBox="1">
            <a:spLocks/>
          </p:cNvSpPr>
          <p:nvPr/>
        </p:nvSpPr>
        <p:spPr bwMode="auto">
          <a:xfrm>
            <a:off x="866775" y="723900"/>
            <a:ext cx="2241867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pt-BR" altLang="pt-BR" sz="4300" b="1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BRASIL – DESLIGAMENTOS POR ACORDO - COM AJUSTES*</a:t>
            </a:r>
            <a:endParaRPr lang="pl-PL" altLang="pt-BR" sz="4300" b="1">
              <a:solidFill>
                <a:srgbClr val="000000"/>
              </a:solidFill>
              <a:latin typeface="Ubuntu"/>
              <a:cs typeface="Arial" panose="020B0604020202020204" pitchFamily="34" charset="0"/>
            </a:endParaRPr>
          </a:p>
        </p:txBody>
      </p:sp>
      <p:sp>
        <p:nvSpPr>
          <p:cNvPr id="74759" name="CaixaDeTexto 1">
            <a:extLst>
              <a:ext uri="{FF2B5EF4-FFF2-40B4-BE49-F238E27FC236}">
                <a16:creationId xmlns:a16="http://schemas.microsoft.com/office/drawing/2014/main" id="{03B98D86-2A9C-403C-972A-95D9849A55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1863" y="11834813"/>
            <a:ext cx="216852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500" b="1">
                <a:latin typeface="Arial" panose="020B0604020202020204" pitchFamily="34" charset="0"/>
              </a:rPr>
              <a:t>FONTE: </a:t>
            </a:r>
            <a:r>
              <a:rPr lang="pt-BR" altLang="pt-BR" sz="2500">
                <a:latin typeface="Arial" panose="020B0604020202020204" pitchFamily="34" charset="0"/>
              </a:rPr>
              <a:t>MTb – CADASTRO GERAL DE EMPREGADOS E DESEMPREGADOS – LEI 4923/65</a:t>
            </a:r>
          </a:p>
        </p:txBody>
      </p:sp>
      <p:sp>
        <p:nvSpPr>
          <p:cNvPr id="74760" name="CaixaDeTexto 1">
            <a:extLst>
              <a:ext uri="{FF2B5EF4-FFF2-40B4-BE49-F238E27FC236}">
                <a16:creationId xmlns:a16="http://schemas.microsoft.com/office/drawing/2014/main" id="{50C26A51-B843-4B2F-821E-C8900C2F26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07650" y="12890500"/>
            <a:ext cx="107315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900" dirty="0">
                <a:latin typeface="Calibri" panose="020F0502020204030204" pitchFamily="34" charset="0"/>
                <a:cs typeface="Arial" panose="020B0604020202020204" pitchFamily="34" charset="0"/>
              </a:rPr>
              <a:t>18</a:t>
            </a:r>
          </a:p>
        </p:txBody>
      </p:sp>
      <p:sp>
        <p:nvSpPr>
          <p:cNvPr id="74763" name="CaixaDeTexto 11">
            <a:extLst>
              <a:ext uri="{FF2B5EF4-FFF2-40B4-BE49-F238E27FC236}">
                <a16:creationId xmlns:a16="http://schemas.microsoft.com/office/drawing/2014/main" id="{6E245FC4-F714-4188-86F6-BB172B5556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1863" y="11191875"/>
            <a:ext cx="44100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altLang="pt-BR" sz="2000"/>
              <a:t>* acertos fevereiro/2019</a:t>
            </a:r>
          </a:p>
        </p:txBody>
      </p:sp>
      <p:graphicFrame>
        <p:nvGraphicFramePr>
          <p:cNvPr id="12" name="Gráfico 11">
            <a:extLst>
              <a:ext uri="{FF2B5EF4-FFF2-40B4-BE49-F238E27FC236}">
                <a16:creationId xmlns:a16="http://schemas.microsoft.com/office/drawing/2014/main" id="{1DF3AE02-441E-4FEB-BD59-BD15105B2D4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5482892"/>
              </p:ext>
            </p:extLst>
          </p:nvPr>
        </p:nvGraphicFramePr>
        <p:xfrm>
          <a:off x="565150" y="2626519"/>
          <a:ext cx="22418675" cy="86312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3" name="Picture 11" descr="Resultado de imagem para logo governo bolsonaro">
            <a:extLst>
              <a:ext uri="{FF2B5EF4-FFF2-40B4-BE49-F238E27FC236}">
                <a16:creationId xmlns:a16="http://schemas.microsoft.com/office/drawing/2014/main" id="{B0A4F2C4-CE4B-4363-AA2A-7E71944BE9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071" y="12314316"/>
            <a:ext cx="1478429" cy="1266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Box 52">
            <a:extLst>
              <a:ext uri="{FF2B5EF4-FFF2-40B4-BE49-F238E27FC236}">
                <a16:creationId xmlns:a16="http://schemas.microsoft.com/office/drawing/2014/main" id="{59BFB26E-63F6-42DB-9188-E2A2138573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7800" y="4445000"/>
            <a:ext cx="184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6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6803" name="Picture 1" descr="RODAPE.png">
            <a:extLst>
              <a:ext uri="{FF2B5EF4-FFF2-40B4-BE49-F238E27FC236}">
                <a16:creationId xmlns:a16="http://schemas.microsoft.com/office/drawing/2014/main" id="{1EA54C74-E2BE-4C63-8B88-699F28DCA6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11963400"/>
            <a:ext cx="24542750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4" name="Rectangle 1">
            <a:extLst>
              <a:ext uri="{FF2B5EF4-FFF2-40B4-BE49-F238E27FC236}">
                <a16:creationId xmlns:a16="http://schemas.microsoft.com/office/drawing/2014/main" id="{5BD8F4E4-A6F1-4B9C-AD72-0AA584C897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3438" y="8856663"/>
            <a:ext cx="1218882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4300" b="1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CADASTRO GERAL DE EMPREGADOS E DESEMPREGADOS – CAGED</a:t>
            </a:r>
          </a:p>
        </p:txBody>
      </p:sp>
      <p:sp>
        <p:nvSpPr>
          <p:cNvPr id="76805" name="Rectangle 2">
            <a:extLst>
              <a:ext uri="{FF2B5EF4-FFF2-40B4-BE49-F238E27FC236}">
                <a16:creationId xmlns:a16="http://schemas.microsoft.com/office/drawing/2014/main" id="{AD8ABA2E-6441-4B45-85CB-07E781C4C7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2138" y="2516188"/>
            <a:ext cx="22831425" cy="521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1400" b="1" dirty="0">
                <a:latin typeface="Ubuntu"/>
              </a:rPr>
              <a:t>SALÁRIO DO EMPREGO FORMAL CELETISTA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2700" b="1" dirty="0">
                <a:solidFill>
                  <a:srgbClr val="146DA4"/>
                </a:solidFill>
                <a:latin typeface="Ubuntu"/>
              </a:rPr>
              <a:t>Fevereiro 2019</a:t>
            </a:r>
            <a:endParaRPr lang="pl-PL" altLang="pt-BR" sz="12700" b="1" dirty="0">
              <a:solidFill>
                <a:srgbClr val="146DA4"/>
              </a:solidFill>
              <a:latin typeface="Ubuntu"/>
            </a:endParaRPr>
          </a:p>
        </p:txBody>
      </p:sp>
      <p:pic>
        <p:nvPicPr>
          <p:cNvPr id="76806" name="Picture 11" descr="Resultado de imagem para logo governo bolsonaro">
            <a:extLst>
              <a:ext uri="{FF2B5EF4-FFF2-40B4-BE49-F238E27FC236}">
                <a16:creationId xmlns:a16="http://schemas.microsoft.com/office/drawing/2014/main" id="{04E3037A-79A0-431B-8732-198709CA9E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0238" y="10766425"/>
            <a:ext cx="2433637" cy="208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Box 52">
            <a:extLst>
              <a:ext uri="{FF2B5EF4-FFF2-40B4-BE49-F238E27FC236}">
                <a16:creationId xmlns:a16="http://schemas.microsoft.com/office/drawing/2014/main" id="{3E5E9908-16B6-45F2-AACA-3564FDBD7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7800" y="4445000"/>
            <a:ext cx="184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6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8851" name="Text Placeholder 9">
            <a:extLst>
              <a:ext uri="{FF2B5EF4-FFF2-40B4-BE49-F238E27FC236}">
                <a16:creationId xmlns:a16="http://schemas.microsoft.com/office/drawing/2014/main" id="{6EBD68FD-D303-4F18-9B86-3BC7F710DD01}"/>
              </a:ext>
            </a:extLst>
          </p:cNvPr>
          <p:cNvSpPr txBox="1">
            <a:spLocks/>
          </p:cNvSpPr>
          <p:nvPr/>
        </p:nvSpPr>
        <p:spPr bwMode="auto">
          <a:xfrm>
            <a:off x="0" y="12947650"/>
            <a:ext cx="154511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/>
            <a:r>
              <a:rPr lang="pt-BR" altLang="pt-BR" sz="2200"/>
              <a:t>CADASTRO GERAL DE EMPREGADOS E DESEMPREGADOS – CAGED</a:t>
            </a:r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6A29BCB0-9D82-464F-8876-C992CF1A378D}"/>
              </a:ext>
            </a:extLst>
          </p:cNvPr>
          <p:cNvCxnSpPr/>
          <p:nvPr/>
        </p:nvCxnSpPr>
        <p:spPr>
          <a:xfrm>
            <a:off x="315913" y="1981200"/>
            <a:ext cx="2352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9801A40F-A806-4106-8716-22E970C12646}"/>
              </a:ext>
            </a:extLst>
          </p:cNvPr>
          <p:cNvCxnSpPr/>
          <p:nvPr/>
        </p:nvCxnSpPr>
        <p:spPr>
          <a:xfrm flipV="1">
            <a:off x="196850" y="12885738"/>
            <a:ext cx="14795500" cy="4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854" name="Text Placeholder 6">
            <a:extLst>
              <a:ext uri="{FF2B5EF4-FFF2-40B4-BE49-F238E27FC236}">
                <a16:creationId xmlns:a16="http://schemas.microsoft.com/office/drawing/2014/main" id="{3E2CEE13-0A3E-4231-86C2-2A15F63E8F8C}"/>
              </a:ext>
            </a:extLst>
          </p:cNvPr>
          <p:cNvSpPr txBox="1">
            <a:spLocks/>
          </p:cNvSpPr>
          <p:nvPr/>
        </p:nvSpPr>
        <p:spPr bwMode="auto">
          <a:xfrm>
            <a:off x="866775" y="655638"/>
            <a:ext cx="22418675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altLang="pt-BR" sz="4300" b="1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EVOLUÇÃO DO SALÁRIO MÉDIO REAL* DE ADMISSÃO E DESLIGAMENTO – SÉRIE AJUSTADA –  FEVEREIRO DE 2018 A FEVEREIRO DE 2019</a:t>
            </a:r>
          </a:p>
          <a:p>
            <a:pPr algn="just" eaLnBrk="1" hangingPunct="1">
              <a:lnSpc>
                <a:spcPct val="100000"/>
              </a:lnSpc>
            </a:pPr>
            <a:endParaRPr lang="pl-PL" altLang="pt-BR" sz="4300" b="1">
              <a:solidFill>
                <a:srgbClr val="000000"/>
              </a:solidFill>
              <a:latin typeface="Ubuntu"/>
              <a:cs typeface="Arial" panose="020B0604020202020204" pitchFamily="34" charset="0"/>
            </a:endParaRPr>
          </a:p>
        </p:txBody>
      </p:sp>
      <p:sp>
        <p:nvSpPr>
          <p:cNvPr id="78855" name="CaixaDeTexto 1">
            <a:extLst>
              <a:ext uri="{FF2B5EF4-FFF2-40B4-BE49-F238E27FC236}">
                <a16:creationId xmlns:a16="http://schemas.microsoft.com/office/drawing/2014/main" id="{8F2C8CCB-4614-43C3-B8A2-EC9B53CEFE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6538" y="11606720"/>
            <a:ext cx="21686837" cy="106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500" b="1" dirty="0">
                <a:latin typeface="Arial" panose="020B0604020202020204" pitchFamily="34" charset="0"/>
              </a:rPr>
              <a:t>FONTE: </a:t>
            </a:r>
            <a:r>
              <a:rPr lang="pt-BR" altLang="pt-BR" sz="2500" dirty="0">
                <a:latin typeface="Arial" panose="020B0604020202020204" pitchFamily="34" charset="0"/>
              </a:rPr>
              <a:t>CAGED – LEI 4923/65 . *Deflacionado INPC.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500" dirty="0">
                <a:latin typeface="Arial" panose="020B0604020202020204" pitchFamily="34" charset="0"/>
              </a:rPr>
              <a:t>* acertos fevereiro/2019</a:t>
            </a:r>
          </a:p>
        </p:txBody>
      </p:sp>
      <p:sp>
        <p:nvSpPr>
          <p:cNvPr id="78856" name="CaixaDeTexto 1">
            <a:extLst>
              <a:ext uri="{FF2B5EF4-FFF2-40B4-BE49-F238E27FC236}">
                <a16:creationId xmlns:a16="http://schemas.microsoft.com/office/drawing/2014/main" id="{F9BA54C8-5335-4EE5-A86C-BFC721F520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69550" y="12890500"/>
            <a:ext cx="111125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900" dirty="0">
                <a:latin typeface="Calibri" panose="020F0502020204030204" pitchFamily="34" charset="0"/>
                <a:cs typeface="Arial" panose="020B0604020202020204" pitchFamily="34" charset="0"/>
              </a:rPr>
              <a:t>20</a:t>
            </a:r>
          </a:p>
        </p:txBody>
      </p:sp>
      <p:graphicFrame>
        <p:nvGraphicFramePr>
          <p:cNvPr id="12" name="Gráfico 11">
            <a:extLst>
              <a:ext uri="{FF2B5EF4-FFF2-40B4-BE49-F238E27FC236}">
                <a16:creationId xmlns:a16="http://schemas.microsoft.com/office/drawing/2014/main" id="{00000000-0008-0000-15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8891907"/>
              </p:ext>
            </p:extLst>
          </p:nvPr>
        </p:nvGraphicFramePr>
        <p:xfrm>
          <a:off x="866775" y="2466954"/>
          <a:ext cx="22710401" cy="86751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3" name="Picture 11" descr="Resultado de imagem para logo governo bolsonaro">
            <a:extLst>
              <a:ext uri="{FF2B5EF4-FFF2-40B4-BE49-F238E27FC236}">
                <a16:creationId xmlns:a16="http://schemas.microsoft.com/office/drawing/2014/main" id="{03944090-583E-4ABD-8B1F-E3B2F07265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071" y="12314316"/>
            <a:ext cx="1478429" cy="1266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extBox 52">
            <a:extLst>
              <a:ext uri="{FF2B5EF4-FFF2-40B4-BE49-F238E27FC236}">
                <a16:creationId xmlns:a16="http://schemas.microsoft.com/office/drawing/2014/main" id="{B8FD4121-E4DB-485A-A1FB-C0176AD7F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7800" y="4445000"/>
            <a:ext cx="184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6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0899" name="Text Placeholder 9">
            <a:extLst>
              <a:ext uri="{FF2B5EF4-FFF2-40B4-BE49-F238E27FC236}">
                <a16:creationId xmlns:a16="http://schemas.microsoft.com/office/drawing/2014/main" id="{9F52B8A2-6B3A-4BCF-9054-81968A0B5C01}"/>
              </a:ext>
            </a:extLst>
          </p:cNvPr>
          <p:cNvSpPr txBox="1">
            <a:spLocks/>
          </p:cNvSpPr>
          <p:nvPr/>
        </p:nvSpPr>
        <p:spPr bwMode="auto">
          <a:xfrm>
            <a:off x="0" y="12947650"/>
            <a:ext cx="154511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/>
            <a:r>
              <a:rPr lang="pt-BR" altLang="pt-BR" sz="2200"/>
              <a:t>CADASTRO GERAL DE EMPREGADOS E DESEMPREGADOS – CAGED</a:t>
            </a:r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D3277F54-E25D-4692-9B8F-F0D9A62E1312}"/>
              </a:ext>
            </a:extLst>
          </p:cNvPr>
          <p:cNvCxnSpPr/>
          <p:nvPr/>
        </p:nvCxnSpPr>
        <p:spPr>
          <a:xfrm>
            <a:off x="315913" y="1981200"/>
            <a:ext cx="2352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501832D6-C9EE-4C76-8503-884124FE3AF7}"/>
              </a:ext>
            </a:extLst>
          </p:cNvPr>
          <p:cNvCxnSpPr/>
          <p:nvPr/>
        </p:nvCxnSpPr>
        <p:spPr>
          <a:xfrm flipV="1">
            <a:off x="196850" y="12885738"/>
            <a:ext cx="14795500" cy="4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902" name="Text Placeholder 6">
            <a:extLst>
              <a:ext uri="{FF2B5EF4-FFF2-40B4-BE49-F238E27FC236}">
                <a16:creationId xmlns:a16="http://schemas.microsoft.com/office/drawing/2014/main" id="{110921A1-E958-4FCB-BD2E-B6540DBBD445}"/>
              </a:ext>
            </a:extLst>
          </p:cNvPr>
          <p:cNvSpPr txBox="1">
            <a:spLocks/>
          </p:cNvSpPr>
          <p:nvPr/>
        </p:nvSpPr>
        <p:spPr bwMode="auto">
          <a:xfrm>
            <a:off x="563563" y="655638"/>
            <a:ext cx="22420262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algn="just" eaLnBrk="1" hangingPunct="1">
              <a:lnSpc>
                <a:spcPct val="100000"/>
              </a:lnSpc>
            </a:pPr>
            <a:r>
              <a:rPr lang="pt-BR" altLang="pt-BR" sz="4300" b="1">
                <a:solidFill>
                  <a:srgbClr val="000000"/>
                </a:solidFill>
                <a:latin typeface="Ubuntu"/>
                <a:cs typeface="Arial" panose="020B0604020202020204" pitchFamily="34" charset="0"/>
              </a:rPr>
              <a:t>BRASIL – EVOLUÇÃO SALÁRIO MÉDIO REAL* DE ADMISSÃO POR SETOR DE ATIVIDADE – FEVEREIRO/2019</a:t>
            </a:r>
            <a:endParaRPr lang="pl-PL" altLang="pt-BR" sz="4300" b="1">
              <a:solidFill>
                <a:srgbClr val="000000"/>
              </a:solidFill>
              <a:latin typeface="Ubuntu"/>
              <a:cs typeface="Arial" panose="020B0604020202020204" pitchFamily="34" charset="0"/>
            </a:endParaRPr>
          </a:p>
        </p:txBody>
      </p:sp>
      <p:sp>
        <p:nvSpPr>
          <p:cNvPr id="80903" name="CaixaDeTexto 1">
            <a:extLst>
              <a:ext uri="{FF2B5EF4-FFF2-40B4-BE49-F238E27FC236}">
                <a16:creationId xmlns:a16="http://schemas.microsoft.com/office/drawing/2014/main" id="{19D9BC15-C5A1-48B6-8C7F-C1CE871148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69550" y="12890500"/>
            <a:ext cx="111125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900" dirty="0">
                <a:latin typeface="Calibri" panose="020F0502020204030204" pitchFamily="34" charset="0"/>
                <a:cs typeface="Arial" panose="020B0604020202020204" pitchFamily="34" charset="0"/>
              </a:rPr>
              <a:t>21</a:t>
            </a:r>
          </a:p>
        </p:txBody>
      </p:sp>
      <p:sp>
        <p:nvSpPr>
          <p:cNvPr id="80905" name="CaixaDeTexto 1">
            <a:extLst>
              <a:ext uri="{FF2B5EF4-FFF2-40B4-BE49-F238E27FC236}">
                <a16:creationId xmlns:a16="http://schemas.microsoft.com/office/drawing/2014/main" id="{26D7F441-ADA5-4460-A4BD-B6837F8E9C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046" y="11826875"/>
            <a:ext cx="21686837" cy="106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90231" tIns="145115" rIns="290231" bIns="145115">
            <a:spAutoFit/>
          </a:bodyPr>
          <a:lstStyle>
            <a:lvl1pPr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defRPr sz="4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32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3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5pPr>
            <a:lvl6pPr marL="25146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6pPr>
            <a:lvl7pPr marL="29718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7pPr>
            <a:lvl8pPr marL="34290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8pPr>
            <a:lvl9pPr marL="3886200" indent="-228600" defTabSz="1827213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Lato Light"/>
                <a:ea typeface="Lato Light"/>
                <a:cs typeface="Lato Ligh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500" b="1" dirty="0">
                <a:latin typeface="Arial" panose="020B0604020202020204" pitchFamily="34" charset="0"/>
              </a:rPr>
              <a:t>FONTE: </a:t>
            </a:r>
            <a:r>
              <a:rPr lang="pt-BR" altLang="pt-BR" sz="2500" dirty="0">
                <a:latin typeface="Arial" panose="020B0604020202020204" pitchFamily="34" charset="0"/>
              </a:rPr>
              <a:t>CAGED – LEI 4923/65 . *Deflacionado INPC.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500" dirty="0">
                <a:latin typeface="Arial" panose="020B0604020202020204" pitchFamily="34" charset="0"/>
              </a:rPr>
              <a:t>* acertos fevereiro/2019</a:t>
            </a:r>
          </a:p>
        </p:txBody>
      </p:sp>
      <p:graphicFrame>
        <p:nvGraphicFramePr>
          <p:cNvPr id="3" name="Tabela 2">
            <a:extLst>
              <a:ext uri="{FF2B5EF4-FFF2-40B4-BE49-F238E27FC236}">
                <a16:creationId xmlns:a16="http://schemas.microsoft.com/office/drawing/2014/main" id="{0D390915-FF1D-4105-85C6-C7FD56C6E9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5634518"/>
              </p:ext>
            </p:extLst>
          </p:nvPr>
        </p:nvGraphicFramePr>
        <p:xfrm>
          <a:off x="417046" y="2590378"/>
          <a:ext cx="23429072" cy="9045003"/>
        </p:xfrm>
        <a:graphic>
          <a:graphicData uri="http://schemas.openxmlformats.org/drawingml/2006/table">
            <a:tbl>
              <a:tblPr/>
              <a:tblGrid>
                <a:gridCol w="4262530">
                  <a:extLst>
                    <a:ext uri="{9D8B030D-6E8A-4147-A177-3AD203B41FA5}">
                      <a16:colId xmlns:a16="http://schemas.microsoft.com/office/drawing/2014/main" val="774879489"/>
                    </a:ext>
                  </a:extLst>
                </a:gridCol>
                <a:gridCol w="1721224">
                  <a:extLst>
                    <a:ext uri="{9D8B030D-6E8A-4147-A177-3AD203B41FA5}">
                      <a16:colId xmlns:a16="http://schemas.microsoft.com/office/drawing/2014/main" val="2304899413"/>
                    </a:ext>
                  </a:extLst>
                </a:gridCol>
                <a:gridCol w="1739153">
                  <a:extLst>
                    <a:ext uri="{9D8B030D-6E8A-4147-A177-3AD203B41FA5}">
                      <a16:colId xmlns:a16="http://schemas.microsoft.com/office/drawing/2014/main" val="1835493340"/>
                    </a:ext>
                  </a:extLst>
                </a:gridCol>
                <a:gridCol w="1595718">
                  <a:extLst>
                    <a:ext uri="{9D8B030D-6E8A-4147-A177-3AD203B41FA5}">
                      <a16:colId xmlns:a16="http://schemas.microsoft.com/office/drawing/2014/main" val="2016015046"/>
                    </a:ext>
                  </a:extLst>
                </a:gridCol>
                <a:gridCol w="1846729">
                  <a:extLst>
                    <a:ext uri="{9D8B030D-6E8A-4147-A177-3AD203B41FA5}">
                      <a16:colId xmlns:a16="http://schemas.microsoft.com/office/drawing/2014/main" val="3498724001"/>
                    </a:ext>
                  </a:extLst>
                </a:gridCol>
                <a:gridCol w="1460940">
                  <a:extLst>
                    <a:ext uri="{9D8B030D-6E8A-4147-A177-3AD203B41FA5}">
                      <a16:colId xmlns:a16="http://schemas.microsoft.com/office/drawing/2014/main" val="723785887"/>
                    </a:ext>
                  </a:extLst>
                </a:gridCol>
                <a:gridCol w="1420375">
                  <a:extLst>
                    <a:ext uri="{9D8B030D-6E8A-4147-A177-3AD203B41FA5}">
                      <a16:colId xmlns:a16="http://schemas.microsoft.com/office/drawing/2014/main" val="2746644370"/>
                    </a:ext>
                  </a:extLst>
                </a:gridCol>
                <a:gridCol w="1600168">
                  <a:extLst>
                    <a:ext uri="{9D8B030D-6E8A-4147-A177-3AD203B41FA5}">
                      <a16:colId xmlns:a16="http://schemas.microsoft.com/office/drawing/2014/main" val="4233155477"/>
                    </a:ext>
                  </a:extLst>
                </a:gridCol>
                <a:gridCol w="1901388">
                  <a:extLst>
                    <a:ext uri="{9D8B030D-6E8A-4147-A177-3AD203B41FA5}">
                      <a16:colId xmlns:a16="http://schemas.microsoft.com/office/drawing/2014/main" val="648700586"/>
                    </a:ext>
                  </a:extLst>
                </a:gridCol>
                <a:gridCol w="1280968">
                  <a:extLst>
                    <a:ext uri="{9D8B030D-6E8A-4147-A177-3AD203B41FA5}">
                      <a16:colId xmlns:a16="http://schemas.microsoft.com/office/drawing/2014/main" val="1215510151"/>
                    </a:ext>
                  </a:extLst>
                </a:gridCol>
                <a:gridCol w="1348456">
                  <a:extLst>
                    <a:ext uri="{9D8B030D-6E8A-4147-A177-3AD203B41FA5}">
                      <a16:colId xmlns:a16="http://schemas.microsoft.com/office/drawing/2014/main" val="2427783733"/>
                    </a:ext>
                  </a:extLst>
                </a:gridCol>
                <a:gridCol w="1467260">
                  <a:extLst>
                    <a:ext uri="{9D8B030D-6E8A-4147-A177-3AD203B41FA5}">
                      <a16:colId xmlns:a16="http://schemas.microsoft.com/office/drawing/2014/main" val="227933205"/>
                    </a:ext>
                  </a:extLst>
                </a:gridCol>
                <a:gridCol w="1784163">
                  <a:extLst>
                    <a:ext uri="{9D8B030D-6E8A-4147-A177-3AD203B41FA5}">
                      <a16:colId xmlns:a16="http://schemas.microsoft.com/office/drawing/2014/main" val="169010985"/>
                    </a:ext>
                  </a:extLst>
                </a:gridCol>
              </a:tblGrid>
              <a:tr h="80373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IBGE Setor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Mês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Acumulado do Ano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Fevereiro 2018 a fevereiro de 2019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9558329"/>
                  </a:ext>
                </a:extLst>
              </a:tr>
              <a:tr h="1805416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jan</a:t>
                      </a:r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/19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fev</a:t>
                      </a:r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/19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Variação Relativa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Relação % </a:t>
                      </a:r>
                      <a:r>
                        <a:rPr lang="pt-BR" sz="30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Adm</a:t>
                      </a:r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/</a:t>
                      </a:r>
                      <a:r>
                        <a:rPr lang="pt-BR" sz="30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Desl</a:t>
                      </a:r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no Período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dez/18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fev</a:t>
                      </a:r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/19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Variação Relativa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Relação % </a:t>
                      </a:r>
                      <a:r>
                        <a:rPr lang="pt-BR" sz="30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Adm</a:t>
                      </a:r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/</a:t>
                      </a:r>
                      <a:r>
                        <a:rPr lang="pt-BR" sz="30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Desl</a:t>
                      </a:r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no Período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fev</a:t>
                      </a:r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/18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fev</a:t>
                      </a:r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/19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Variação Relativa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Relação % </a:t>
                      </a:r>
                      <a:r>
                        <a:rPr lang="pt-BR" sz="30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Adm</a:t>
                      </a:r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/</a:t>
                      </a:r>
                      <a:r>
                        <a:rPr lang="pt-BR" sz="30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Desl</a:t>
                      </a:r>
                      <a:r>
                        <a:rPr lang="pt-BR" sz="3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no Período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9397648"/>
                  </a:ext>
                </a:extLst>
              </a:tr>
              <a:tr h="724190">
                <a:tc>
                  <a:txBody>
                    <a:bodyPr/>
                    <a:lstStyle/>
                    <a:p>
                      <a:pPr algn="l" fontAlgn="ctr"/>
                      <a:r>
                        <a:rPr lang="pt-BR" sz="2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das Atividades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1.626,22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1.559,08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-4,13%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90,71%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1.544,43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1.559,08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0,95%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88,59%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1.558,19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1.559,08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90,33%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0099095"/>
                  </a:ext>
                </a:extLst>
              </a:tr>
              <a:tr h="724190">
                <a:tc>
                  <a:txBody>
                    <a:bodyPr/>
                    <a:lstStyle/>
                    <a:p>
                      <a:pPr algn="l" fontAlgn="ctr"/>
                      <a:r>
                        <a:rPr lang="pt-BR" sz="2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Extrativa Mineral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2.433,05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2.138,53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-12,10%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83,61%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2.257,16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2.138,53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-5,26%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97,98%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1.895,19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2.138,53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12,84%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75,81%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2185947"/>
                  </a:ext>
                </a:extLst>
              </a:tr>
              <a:tr h="724190">
                <a:tc>
                  <a:txBody>
                    <a:bodyPr/>
                    <a:lstStyle/>
                    <a:p>
                      <a:pPr algn="l" fontAlgn="ctr"/>
                      <a:r>
                        <a:rPr lang="pt-BR" sz="2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Indústria de Transformação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1.634,71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1.580,00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-3,35%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87,34%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1.819,30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1.580,00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-13,15%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103,80%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1.558,01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1.580,00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1,41%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84,40%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5980327"/>
                  </a:ext>
                </a:extLst>
              </a:tr>
              <a:tr h="724190">
                <a:tc>
                  <a:txBody>
                    <a:bodyPr/>
                    <a:lstStyle/>
                    <a:p>
                      <a:pPr algn="l" fontAlgn="ctr"/>
                      <a:r>
                        <a:rPr lang="pt-BR" sz="2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S.I.U.P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1.988,71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1.705,35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-14,25%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57,21%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1.947,83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1.705,35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-12,45%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56,89%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1.801,40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1.705,35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-5,33%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77,50%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9532443"/>
                  </a:ext>
                </a:extLst>
              </a:tr>
              <a:tr h="724190">
                <a:tc>
                  <a:txBody>
                    <a:bodyPr/>
                    <a:lstStyle/>
                    <a:p>
                      <a:pPr algn="l" fontAlgn="ctr"/>
                      <a:r>
                        <a:rPr lang="pt-BR" sz="2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Construção Civil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1.672,75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1.624,02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-2,91%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92,45%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1.688,89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1.624,02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-3,84%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96,86%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1.661,20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1.624,02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-2,24%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93,03%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0984116"/>
                  </a:ext>
                </a:extLst>
              </a:tr>
              <a:tr h="724190">
                <a:tc>
                  <a:txBody>
                    <a:bodyPr/>
                    <a:lstStyle/>
                    <a:p>
                      <a:pPr algn="l" fontAlgn="ctr"/>
                      <a:r>
                        <a:rPr lang="pt-BR" sz="2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Comérico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1.423,48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1.382,74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-2,86%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92,11%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1.349,66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1.382,74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2,45%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92,03%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1.393,09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1.382,74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-0,74%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91,79%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5532045"/>
                  </a:ext>
                </a:extLst>
              </a:tr>
              <a:tr h="724190">
                <a:tc>
                  <a:txBody>
                    <a:bodyPr/>
                    <a:lstStyle/>
                    <a:p>
                      <a:pPr algn="l" fontAlgn="ctr"/>
                      <a:r>
                        <a:rPr lang="pt-BR" sz="2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Serviços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1.732,21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1.635,80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-5,57%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89,02%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1.603,95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1.635,80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1,99%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83,76%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1.630,29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1.635,80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0,34%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88,84%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2540051"/>
                  </a:ext>
                </a:extLst>
              </a:tr>
              <a:tr h="724190">
                <a:tc>
                  <a:txBody>
                    <a:bodyPr/>
                    <a:lstStyle/>
                    <a:p>
                      <a:pPr algn="l" fontAlgn="ctr"/>
                      <a:r>
                        <a:rPr lang="pt-BR" sz="2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Administração Pública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2.736,12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2.272,56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-16,94%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84,02%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2.761,34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2.272,56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-17,70%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112,95%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2.280,08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2.272,56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-0,33%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89,95%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9454814"/>
                  </a:ext>
                </a:extLst>
              </a:tr>
              <a:tr h="642332">
                <a:tc>
                  <a:txBody>
                    <a:bodyPr/>
                    <a:lstStyle/>
                    <a:p>
                      <a:pPr algn="l" fontAlgn="ctr"/>
                      <a:r>
                        <a:rPr lang="pt-BR" sz="2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Agropecuária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1.408,67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1.340,50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-4,84%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100,27%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1.335,25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1.340,50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0,39%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98,66%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1.347,66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1.340,50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-0,53%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100,76%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9031811"/>
                  </a:ext>
                </a:extLst>
              </a:tr>
            </a:tbl>
          </a:graphicData>
        </a:graphic>
      </p:graphicFrame>
      <p:pic>
        <p:nvPicPr>
          <p:cNvPr id="13" name="Picture 11" descr="Resultado de imagem para logo governo bolsonaro">
            <a:extLst>
              <a:ext uri="{FF2B5EF4-FFF2-40B4-BE49-F238E27FC236}">
                <a16:creationId xmlns:a16="http://schemas.microsoft.com/office/drawing/2014/main" id="{3149EFC7-28D8-410C-A8F5-4623D3C1E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071" y="12314316"/>
            <a:ext cx="1478429" cy="1266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Line 5">
            <a:extLst>
              <a:ext uri="{FF2B5EF4-FFF2-40B4-BE49-F238E27FC236}">
                <a16:creationId xmlns:a16="http://schemas.microsoft.com/office/drawing/2014/main" id="{ED6103AB-1640-4E12-9A29-D0DE5825249B}"/>
              </a:ext>
            </a:extLst>
          </p:cNvPr>
          <p:cNvSpPr>
            <a:spLocks noChangeShapeType="1"/>
          </p:cNvSpPr>
          <p:nvPr/>
        </p:nvSpPr>
        <p:spPr bwMode="auto">
          <a:xfrm>
            <a:off x="1493838" y="-174783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43796" tIns="121899" rIns="243796" bIns="121899"/>
          <a:lstStyle/>
          <a:p>
            <a:endParaRPr lang="pt-BR"/>
          </a:p>
        </p:txBody>
      </p:sp>
      <p:sp>
        <p:nvSpPr>
          <p:cNvPr id="84995" name="Line 6">
            <a:extLst>
              <a:ext uri="{FF2B5EF4-FFF2-40B4-BE49-F238E27FC236}">
                <a16:creationId xmlns:a16="http://schemas.microsoft.com/office/drawing/2014/main" id="{6BD6E5B2-1434-42D2-B4E3-09DE0B6F79F0}"/>
              </a:ext>
            </a:extLst>
          </p:cNvPr>
          <p:cNvSpPr>
            <a:spLocks noChangeShapeType="1"/>
          </p:cNvSpPr>
          <p:nvPr/>
        </p:nvSpPr>
        <p:spPr bwMode="auto">
          <a:xfrm>
            <a:off x="1493838" y="-174783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43796" tIns="121899" rIns="243796" bIns="121899"/>
          <a:lstStyle/>
          <a:p>
            <a:endParaRPr lang="pt-BR"/>
          </a:p>
        </p:txBody>
      </p:sp>
      <p:pic>
        <p:nvPicPr>
          <p:cNvPr id="84996" name="Picture 5" descr="RODAPE.png">
            <a:extLst>
              <a:ext uri="{FF2B5EF4-FFF2-40B4-BE49-F238E27FC236}">
                <a16:creationId xmlns:a16="http://schemas.microsoft.com/office/drawing/2014/main" id="{C06558C7-7CB8-4F8E-9D57-410A3E23C0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12166600"/>
            <a:ext cx="24714200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7" name="Picture 6" descr="Resultado de imagem para logo governo bolsonaro">
            <a:extLst>
              <a:ext uri="{FF2B5EF4-FFF2-40B4-BE49-F238E27FC236}">
                <a16:creationId xmlns:a16="http://schemas.microsoft.com/office/drawing/2014/main" id="{0268BAF8-3918-4E1B-8E0A-2B13EEE3CF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1513" y="3246438"/>
            <a:ext cx="4746625" cy="568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Essenc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38897</TotalTime>
  <Words>1630</Words>
  <Application>Microsoft Office PowerPoint</Application>
  <PresentationFormat>Personalizar</PresentationFormat>
  <Paragraphs>711</Paragraphs>
  <Slides>22</Slides>
  <Notes>21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9" baseType="lpstr">
      <vt:lpstr>Arial</vt:lpstr>
      <vt:lpstr>Calibri</vt:lpstr>
      <vt:lpstr>Calibri Light</vt:lpstr>
      <vt:lpstr>Lato Light</vt:lpstr>
      <vt:lpstr>SansSerif</vt:lpstr>
      <vt:lpstr>Ubuntu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Creative Presentations</dc:title>
  <dc:creator>Rocketo Graphics</dc:creator>
  <cp:lastModifiedBy>Augusto Veras Soares M Albuquerque</cp:lastModifiedBy>
  <cp:revision>5172</cp:revision>
  <cp:lastPrinted>2019-03-25T15:56:14Z</cp:lastPrinted>
  <dcterms:created xsi:type="dcterms:W3CDTF">2014-11-12T21:47:38Z</dcterms:created>
  <dcterms:modified xsi:type="dcterms:W3CDTF">2019-03-25T16:01:42Z</dcterms:modified>
</cp:coreProperties>
</file>