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7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5644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9754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847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150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6643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1992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580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3699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874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913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8987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3077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0" y="0"/>
            <a:ext cx="962198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pt-BR" sz="3200" b="1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Balanço da Lei Complementar nº 156/2016</a:t>
            </a:r>
            <a:endParaRPr lang="pt-BR" sz="3200" b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891103"/>
              </p:ext>
            </p:extLst>
          </p:nvPr>
        </p:nvGraphicFramePr>
        <p:xfrm>
          <a:off x="82789" y="584776"/>
          <a:ext cx="12022621" cy="6096583"/>
        </p:xfrm>
        <a:graphic>
          <a:graphicData uri="http://schemas.openxmlformats.org/drawingml/2006/table">
            <a:tbl>
              <a:tblPr/>
              <a:tblGrid>
                <a:gridCol w="1107225"/>
                <a:gridCol w="742695"/>
                <a:gridCol w="1100373"/>
                <a:gridCol w="1014958"/>
                <a:gridCol w="1014958"/>
                <a:gridCol w="859820"/>
                <a:gridCol w="1093970"/>
                <a:gridCol w="535158"/>
                <a:gridCol w="480227"/>
                <a:gridCol w="1028700"/>
                <a:gridCol w="1007918"/>
                <a:gridCol w="1130079"/>
                <a:gridCol w="906540"/>
              </a:tblGrid>
              <a:tr h="3265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Estado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Renegociação de dívidas com a União da Lei 9.496/97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Renegociação de dívidas com recursos do BNDES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Renegociação de dívidas da Lei </a:t>
                      </a:r>
                      <a:r>
                        <a:rPr lang="pt-BR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8.727/93**</a:t>
                      </a:r>
                      <a:endParaRPr lang="pt-BR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Adesão ao Novo PAF (Programa de Apoio à Reestruturação e ao Ajuste Fiscal dos Estados)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  <a:tr h="8095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Solicitou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Valor da dívida renegociada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Alongamento da dívida em 240 meses</a:t>
                      </a:r>
                      <a:b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(art. 1º LC 156)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Redução regressiva das parcelas de jul/16 a jun/18 </a:t>
                      </a:r>
                      <a:b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(art. 3º LC 156)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Parcelamento de pagamentos não realizados por decisão do STF (art. 5º LC 156)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Redução potencial no fluxo de pagamentos da dívida com a União de jul/16 a jun/18*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Solicitou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Número de Contratos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Valor das renegociações autorizadas pela STN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Valor das dívidas </a:t>
                      </a:r>
                      <a:r>
                        <a:rPr lang="pt-BR" sz="900" b="1" i="0" u="sng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vencidas</a:t>
                      </a:r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passíveis de alongamento em 240 meses (art. 12-A LC 156)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Valor das dívidas </a:t>
                      </a:r>
                      <a:r>
                        <a:rPr lang="pt-BR" sz="900" b="1" i="0" u="sng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vincendas</a:t>
                      </a:r>
                      <a:r>
                        <a:rPr lang="pt-BR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passíveis de </a:t>
                      </a:r>
                      <a:r>
                        <a:rPr lang="pt-BR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alongamento (</a:t>
                      </a:r>
                      <a:r>
                        <a:rPr lang="pt-BR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arts. 12 e 13 LC 156)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Acre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311.945.371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 solicitado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           67.580.210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530.566.459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  3.318.665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Alagoas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6.226.194.346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1.280.616.438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613.102.161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66.800.811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Amapá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           14.858.138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420.990.519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 tem PAF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Amazonas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           139.206.673 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Bahia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937.154.629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1.767.634.482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11.725.002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Ceará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879.149.981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 solicitado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 solicitado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157.840.387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1.307.108.539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467.107.056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Distrito Federal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159.445.975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Espírito Santo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1.257.066.933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 solicitado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174.913.299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359.482.113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926.253.452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Goiás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3.349.775.154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698.132.446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4.931.105.055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13.512.191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Maranhão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1.044.738.110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23.785.242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Mato Grosso 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1.841.036.059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437.768.537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822.291.093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12.325.630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Mato Grosso do Sul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3.300.168.109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2.287.085.538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341.251.036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Minas Gerais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73.567.521.225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8.509.503.624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1.229.611.284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653.812.282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Pará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865.643.620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185.255.028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  8.871.522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Paraíba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711.806.913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 solicitado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           69.322.297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900.262.960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65.614.287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Paraná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9.311.603.669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1.722.937.180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730.518.342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337.198.137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Pernambuco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2.877.583.371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625.466.808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1.184.981.421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122.281.713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Piauí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Dívida liquidada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515.871.104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18.829.618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 tem PAF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Rio de Janeiro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68.200.406.891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 solicitado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 solicitado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5.181.139.273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44.460.274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Rio Grande do Norte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  3.120.919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 tem PAF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Rio Grande do Sul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51.022.239.635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5.365.879.782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786.818.370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120.426.414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Rondônia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2.106.684.884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 solicitado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350.643.472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12.760.828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Roraima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Santa Catarina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  8.600.057.374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1.732.306.729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440.762.011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13.002.651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São Paulo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223.539.966.235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14.609.926.848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1.708.858.163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34.293.316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0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Sergipe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      896.246.019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Deferido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176.083.649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212.065.957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10.828.356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3265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458.865.095.791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Deferidos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Deferidos</a:t>
                      </a:r>
                      <a:b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Deferidos</a:t>
                      </a:r>
                      <a:b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Em análise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44.743.860.285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14.916.914.122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4.931.105.055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3.109.535.040 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Adesões</a:t>
                      </a:r>
                    </a:p>
                  </a:txBody>
                  <a:tcPr marL="3822" marR="3822" marT="38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00">
                <a:tc gridSpan="7">
                  <a:txBody>
                    <a:bodyPr/>
                    <a:lstStyle/>
                    <a:p>
                      <a:pPr algn="l" fontAlgn="t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Estimativa considerando os efeitos acumulados das renegociações da dívida com a União. </a:t>
                      </a:r>
                    </a:p>
                  </a:txBody>
                  <a:tcPr marL="3822" marR="3822" marT="38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22" marR="3822" marT="38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22" marR="3822" marT="38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22" marR="3822" marT="38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gridSpan="3">
                  <a:txBody>
                    <a:bodyPr/>
                    <a:lstStyle/>
                    <a:p>
                      <a:pPr algn="l" fontAlgn="t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Apenas GO solicitou alongamento de sua dívida vencida da Lei 8.727, tendo firmado a renegociação.</a:t>
                      </a:r>
                    </a:p>
                  </a:txBody>
                  <a:tcPr marL="3822" marR="3822" marT="38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5500">
                <a:tc gridSpan="7">
                  <a:txBody>
                    <a:bodyPr/>
                    <a:lstStyle/>
                    <a:p>
                      <a:pPr algn="l" fontAlgn="t"/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22" marR="3822" marT="38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22" marR="3822" marT="38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22" marR="3822" marT="38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22" marR="3822" marT="38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83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1999</TotalTime>
  <Words>810</Words>
  <Application>Microsoft Office PowerPoint</Application>
  <PresentationFormat>Widescreen</PresentationFormat>
  <Paragraphs>365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Laércio Marques da Afonseca Junior</dc:creator>
  <cp:lastModifiedBy>Marcilio Silva Souza</cp:lastModifiedBy>
  <cp:revision>95</cp:revision>
  <dcterms:created xsi:type="dcterms:W3CDTF">2018-01-04T13:34:02Z</dcterms:created>
  <dcterms:modified xsi:type="dcterms:W3CDTF">2018-01-23T19:37:31Z</dcterms:modified>
</cp:coreProperties>
</file>