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4" r:id="rId4"/>
  </p:sldMasterIdLst>
  <p:notesMasterIdLst>
    <p:notesMasterId r:id="rId12"/>
  </p:notesMasterIdLst>
  <p:handoutMasterIdLst>
    <p:handoutMasterId r:id="rId13"/>
  </p:handoutMasterIdLst>
  <p:sldIdLst>
    <p:sldId id="310" r:id="rId5"/>
    <p:sldId id="313" r:id="rId6"/>
    <p:sldId id="306" r:id="rId7"/>
    <p:sldId id="307" r:id="rId8"/>
    <p:sldId id="315" r:id="rId9"/>
    <p:sldId id="316" r:id="rId10"/>
    <p:sldId id="309" r:id="rId11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231" autoAdjust="0"/>
  </p:normalViewPr>
  <p:slideViewPr>
    <p:cSldViewPr>
      <p:cViewPr varScale="1">
        <p:scale>
          <a:sx n="82" d="100"/>
          <a:sy n="82" d="100"/>
        </p:scale>
        <p:origin x="51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190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E1085E-D8B3-434B-9F25-DE917C2956E6}" type="datetimeFigureOut">
              <a:rPr lang="pt-BR"/>
              <a:pPr>
                <a:defRPr/>
              </a:pPr>
              <a:t>18/12/2018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6D4A66-F87B-427F-B2E7-21BCF38CF6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1806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016F97-CE40-44EC-9D97-53E309C537D4}" type="datetimeFigureOut">
              <a:rPr lang="pt-BR"/>
              <a:pPr>
                <a:defRPr/>
              </a:pPr>
              <a:t>18/12/2018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A3976E-3615-49A1-B178-9E4D9482EC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832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A3976E-3615-49A1-B178-9E4D9482EC66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382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53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CEAD94-D77C-46C0-8D03-DD6922FE57BB}" type="slidenum">
              <a:rPr lang="pt-BR" altLang="pt-BR" smtClean="0"/>
              <a:pPr/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799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58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souro_corp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920" y="-287868"/>
            <a:ext cx="10515600" cy="1325563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3393" y="1010990"/>
            <a:ext cx="10945216" cy="4351338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panose="05000000000000000000" pitchFamily="2" charset="2"/>
              <a:buNone/>
              <a:defRPr sz="1800"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201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7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de Tópic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872" y="-234948"/>
            <a:ext cx="10515600" cy="1325563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5400" y="965647"/>
            <a:ext cx="10011072" cy="4351338"/>
          </a:xfrm>
        </p:spPr>
        <p:txBody>
          <a:bodyPr>
            <a:normAutofit/>
          </a:bodyPr>
          <a:lstStyle>
            <a:lvl1pPr marL="228589" indent="-228589">
              <a:buClr>
                <a:schemeClr val="accent1"/>
              </a:buClr>
              <a:buFont typeface="Wingdings" panose="05000000000000000000" pitchFamily="2" charset="2"/>
              <a:buChar char="§"/>
              <a:defRPr sz="1800"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5944201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329464" y="6448257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38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Menor ou Sumári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Adicionar Título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861864" y="1847850"/>
            <a:ext cx="10515600" cy="4351338"/>
          </a:xfrm>
        </p:spPr>
        <p:txBody>
          <a:bodyPr/>
          <a:lstStyle>
            <a:lvl1pPr marL="228589" indent="-228589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0" name="Espaço Reservado para Número de Slide 5"/>
          <p:cNvSpPr txBox="1">
            <a:spLocks/>
          </p:cNvSpPr>
          <p:nvPr userDrawn="1"/>
        </p:nvSpPr>
        <p:spPr>
          <a:xfrm>
            <a:off x="9329464" y="64482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z="1600" smtClean="0"/>
              <a:pPr/>
              <a:t>‹nº›</a:t>
            </a:fld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123014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5"/>
          <p:cNvSpPr txBox="1">
            <a:spLocks/>
          </p:cNvSpPr>
          <p:nvPr userDrawn="1"/>
        </p:nvSpPr>
        <p:spPr>
          <a:xfrm>
            <a:off x="9329464" y="64482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z="1600" smtClean="0"/>
              <a:pPr/>
              <a:t>‹nº›</a:t>
            </a:fld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3702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réditos Fina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0" y="1844824"/>
            <a:ext cx="5472608" cy="56207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000" b="1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0" y="2708926"/>
            <a:ext cx="5486400" cy="1368151"/>
          </a:xfrm>
          <a:prstGeom prst="rect">
            <a:avLst/>
          </a:prstGeom>
        </p:spPr>
        <p:txBody>
          <a:bodyPr/>
          <a:lstStyle>
            <a:lvl1pPr algn="r">
              <a:buFont typeface="Arial" pitchFamily="34" charset="0"/>
              <a:buNone/>
              <a:defRPr sz="16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algn="l">
              <a:buFont typeface="Arial" pitchFamily="34" charset="0"/>
              <a:buNone/>
              <a:defRPr sz="2400"/>
            </a:lvl2pPr>
            <a:lvl3pPr algn="l">
              <a:buFont typeface="Arial" pitchFamily="34" charset="0"/>
              <a:buNone/>
              <a:defRPr sz="2000"/>
            </a:lvl3pPr>
            <a:lvl4pPr algn="l">
              <a:buNone/>
              <a:defRPr sz="1800"/>
            </a:lvl4pPr>
            <a:lvl5pPr algn="l">
              <a:buNone/>
              <a:defRPr sz="1600" baseline="0"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14044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D49B-0E82-46B4-BC54-FF357924A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60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6" r:id="rId2"/>
    <p:sldLayoutId id="2147483945" r:id="rId3"/>
    <p:sldLayoutId id="2147483938" r:id="rId4"/>
    <p:sldLayoutId id="2147483941" r:id="rId5"/>
    <p:sldLayoutId id="2147483933" r:id="rId6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4799856" y="5733256"/>
            <a:ext cx="2592288" cy="512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Clr>
                <a:schemeClr val="tx2">
                  <a:lumMod val="75000"/>
                </a:schemeClr>
              </a:buClr>
              <a:buNone/>
              <a:defRPr/>
            </a:pPr>
            <a:r>
              <a:rPr lang="pt-BR" sz="2600" b="1" dirty="0">
                <a:solidFill>
                  <a:schemeClr val="accent3">
                    <a:lumMod val="50000"/>
                  </a:schemeClr>
                </a:solidFill>
              </a:rPr>
              <a:t>Dezembro/2018</a:t>
            </a:r>
          </a:p>
          <a:p>
            <a:pPr marL="0" indent="0" algn="ctr" fontAlgn="auto">
              <a:spcAft>
                <a:spcPts val="0"/>
              </a:spcAft>
              <a:buClr>
                <a:schemeClr val="tx2">
                  <a:lumMod val="75000"/>
                </a:schemeClr>
              </a:buClr>
              <a:buNone/>
              <a:defRPr/>
            </a:pPr>
            <a:endParaRPr lang="pt-BR" sz="2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1271464" y="3789040"/>
            <a:ext cx="10657184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lnSpc>
                <a:spcPct val="170000"/>
              </a:lnSpc>
              <a:spcAft>
                <a:spcPts val="0"/>
              </a:spcAft>
            </a:pPr>
            <a:r>
              <a:rPr lang="pt-BR" altLang="pt-BR" sz="7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Modernização no Sistema de Pagamento – Projeto OB D+0 </a:t>
            </a:r>
          </a:p>
          <a:p>
            <a:pPr algn="r" fontAlgn="auto">
              <a:spcAft>
                <a:spcPts val="0"/>
              </a:spcAft>
            </a:pPr>
            <a:endParaRPr lang="pt-BR" altLang="pt-BR" sz="4000" b="1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327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989AEA-C99B-4281-8880-F3B7282EC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1124744"/>
            <a:ext cx="10945216" cy="5472608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arenR"/>
            </a:pPr>
            <a:endParaRPr lang="pt-BR" sz="2400" b="1" dirty="0"/>
          </a:p>
          <a:p>
            <a:pPr algn="just"/>
            <a:r>
              <a:rPr lang="pt-BR" sz="2400" b="1" u="sng" dirty="0"/>
              <a:t>1ª ETAPA</a:t>
            </a:r>
            <a:r>
              <a:rPr lang="pt-BR" sz="2400" b="1" dirty="0"/>
              <a:t>: Implementação da assinatura eletrônica – 1º </a:t>
            </a:r>
            <a:r>
              <a:rPr lang="pt-BR" sz="2400" b="1" dirty="0" err="1"/>
              <a:t>jan</a:t>
            </a:r>
            <a:r>
              <a:rPr lang="pt-BR" sz="2400" b="1" dirty="0"/>
              <a:t>/2017</a:t>
            </a:r>
          </a:p>
          <a:p>
            <a:pPr marL="1028666" lvl="1" indent="-342900" algn="just"/>
            <a:r>
              <a:rPr lang="pt-BR" dirty="0"/>
              <a:t>Assinatura eletrônica de todas as Ordens Bancárias; </a:t>
            </a:r>
          </a:p>
          <a:p>
            <a:pPr marL="1028666" lvl="1" indent="-342900" algn="just"/>
            <a:r>
              <a:rPr lang="pt-BR" dirty="0"/>
              <a:t>Envio eletrônico das </a:t>
            </a:r>
            <a:r>
              <a:rPr lang="pt-BR" dirty="0" err="1"/>
              <a:t>OBs</a:t>
            </a:r>
            <a:r>
              <a:rPr lang="pt-BR" dirty="0"/>
              <a:t> aos Bancos.</a:t>
            </a:r>
          </a:p>
          <a:p>
            <a:pPr lvl="1" indent="0" algn="just">
              <a:buNone/>
            </a:pPr>
            <a:endParaRPr lang="pt-BR" sz="2400" b="1" dirty="0"/>
          </a:p>
          <a:p>
            <a:pPr marL="1160463" indent="-1160463" algn="just"/>
            <a:r>
              <a:rPr lang="pt-BR" sz="2400" b="1" u="sng" dirty="0"/>
              <a:t>2ª ETAPA</a:t>
            </a:r>
            <a:r>
              <a:rPr lang="pt-BR" sz="2400" b="1" dirty="0"/>
              <a:t>: Implantação do novo fluxo de emissão de </a:t>
            </a:r>
            <a:r>
              <a:rPr lang="pt-BR" sz="2400" b="1" dirty="0" err="1"/>
              <a:t>OBs</a:t>
            </a:r>
            <a:r>
              <a:rPr lang="pt-BR" sz="2400" b="1" dirty="0"/>
              <a:t> e Transferência Financeira –                1º </a:t>
            </a:r>
            <a:r>
              <a:rPr lang="pt-BR" sz="2400" b="1" dirty="0" err="1"/>
              <a:t>jan</a:t>
            </a:r>
            <a:r>
              <a:rPr lang="pt-BR" sz="2400" b="1" dirty="0"/>
              <a:t>/2019</a:t>
            </a:r>
          </a:p>
          <a:p>
            <a:pPr algn="just"/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b="1" dirty="0"/>
              <a:t>Premissas do Projeto:</a:t>
            </a:r>
            <a:endParaRPr lang="pt-BR" sz="2400" dirty="0"/>
          </a:p>
          <a:p>
            <a:pPr marL="1028666" lvl="1" indent="-342900" algn="just"/>
            <a:r>
              <a:rPr lang="pt-BR" dirty="0"/>
              <a:t>Geração da OB e transferência financeira da Conta Única do Tesouro no mesmo dia;</a:t>
            </a:r>
          </a:p>
          <a:p>
            <a:pPr marL="1028666" lvl="1" indent="-342900" algn="just"/>
            <a:r>
              <a:rPr lang="pt-BR" dirty="0"/>
              <a:t>Geração da OB somente após assinatura pelo OD e GF;</a:t>
            </a:r>
          </a:p>
          <a:p>
            <a:pPr marL="1028666" lvl="1" indent="-342900" algn="just"/>
            <a:r>
              <a:rPr lang="pt-BR" dirty="0"/>
              <a:t>Assinatura da OB no SIAFIWEB.</a:t>
            </a:r>
          </a:p>
          <a:p>
            <a:pPr marL="1028666" lvl="1" indent="-342900" algn="just"/>
            <a:endParaRPr lang="pt-BR" dirty="0"/>
          </a:p>
          <a:p>
            <a:pPr marL="0" lvl="1" indent="0" algn="just">
              <a:spcBef>
                <a:spcPts val="1000"/>
              </a:spcBef>
              <a:buClr>
                <a:schemeClr val="accent1"/>
              </a:buClr>
              <a:buNone/>
            </a:pPr>
            <a:r>
              <a:rPr lang="pt-BR" b="1" u="sng" dirty="0"/>
              <a:t>3ª ETAPA</a:t>
            </a:r>
            <a:r>
              <a:rPr lang="pt-BR" b="1" dirty="0"/>
              <a:t>: Início do desenvolvimento em janeiro/19</a:t>
            </a:r>
          </a:p>
          <a:p>
            <a:pPr marL="1142966" lvl="1" indent="-457200" algn="just"/>
            <a:r>
              <a:rPr lang="pt-BR" dirty="0"/>
              <a:t>Autorização de ordens bancárias em dispositivo móvel;</a:t>
            </a:r>
          </a:p>
          <a:p>
            <a:pPr marL="0" lvl="1" indent="0" algn="just">
              <a:spcBef>
                <a:spcPts val="1000"/>
              </a:spcBef>
              <a:buClr>
                <a:schemeClr val="accent1"/>
              </a:buClr>
              <a:buNone/>
            </a:pPr>
            <a:endParaRPr lang="pt-BR" b="1" dirty="0"/>
          </a:p>
          <a:p>
            <a:pPr marL="0" lvl="1" indent="0" algn="just">
              <a:spcBef>
                <a:spcPts val="1000"/>
              </a:spcBef>
              <a:buClr>
                <a:schemeClr val="accent1"/>
              </a:buClr>
              <a:buNone/>
            </a:pPr>
            <a:endParaRPr lang="pt-BR" b="1" dirty="0"/>
          </a:p>
          <a:p>
            <a:pPr marL="1028666" lvl="1" indent="-342900"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6CE8053-A397-4A2A-B39A-FFD0FBEA9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D49B-0E82-46B4-BC54-FF357924A8BC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986F906-A893-44A2-8792-EBFDEEB64B59}"/>
              </a:ext>
            </a:extLst>
          </p:cNvPr>
          <p:cNvSpPr txBox="1">
            <a:spLocks/>
          </p:cNvSpPr>
          <p:nvPr/>
        </p:nvSpPr>
        <p:spPr>
          <a:xfrm>
            <a:off x="606089" y="375245"/>
            <a:ext cx="11305256" cy="74949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pt-BR" sz="3600" dirty="0"/>
              <a:t>Processo de Modernização de Tesouraria – STN</a:t>
            </a:r>
          </a:p>
        </p:txBody>
      </p:sp>
    </p:spTree>
    <p:extLst>
      <p:ext uri="{BB962C8B-B14F-4D97-AF65-F5344CB8AC3E}">
        <p14:creationId xmlns:p14="http://schemas.microsoft.com/office/powerpoint/2010/main" val="309074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392" y="548680"/>
            <a:ext cx="11305256" cy="74949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pPr algn="ctr"/>
            <a:r>
              <a:rPr lang="pt-BR" sz="3200" dirty="0"/>
              <a:t>BENEFÍCIOS DO PROJETO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3352" y="692696"/>
            <a:ext cx="11665296" cy="6048673"/>
          </a:xfrm>
        </p:spPr>
        <p:txBody>
          <a:bodyPr>
            <a:normAutofit fontScale="92500" lnSpcReduction="10000"/>
          </a:bodyPr>
          <a:lstStyle/>
          <a:p>
            <a:pPr algn="just"/>
            <a:endParaRPr lang="pt-BR" sz="3100" b="1" dirty="0"/>
          </a:p>
          <a:p>
            <a:pPr algn="just"/>
            <a:endParaRPr lang="pt-BR" sz="3000" b="1" dirty="0"/>
          </a:p>
          <a:p>
            <a:pPr algn="just"/>
            <a:r>
              <a:rPr lang="pt-BR" sz="2800" dirty="0"/>
              <a:t>	 - Transparência e alinhamento entre os conceitos de apuração do RTN (pagamento efetivo: saque na CTU), dos relatórios contábeis (RREO e RGF) e do “teto de gastos” (valores pagos: dia emissão da OB);</a:t>
            </a:r>
          </a:p>
          <a:p>
            <a:pPr algn="just">
              <a:lnSpc>
                <a:spcPct val="100000"/>
              </a:lnSpc>
            </a:pPr>
            <a:endParaRPr lang="pt-BR" sz="2800" dirty="0"/>
          </a:p>
          <a:p>
            <a:pPr algn="just"/>
            <a:r>
              <a:rPr lang="pt-BR" sz="2800" dirty="0"/>
              <a:t>	- Melhoria na eficiência da utilização dos recursos da Conta Única (custo de oportunidade de manter recursos na CTU –  estimativa: R$ 35,0 milhões/ano);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     	- Convergência com as recomendações do TCU: não existência de pagamentos de “virada de mês/ano” (R$ 33,1 bilhões em 2018);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      	- Aprimoramento da conciliação bancária: sensibilização do BACEN e SIAFI simultaneamente.</a:t>
            </a:r>
          </a:p>
          <a:p>
            <a:pPr algn="just"/>
            <a:r>
              <a:rPr lang="pt-BR" sz="2400" dirty="0"/>
              <a:t>	</a:t>
            </a:r>
            <a:endParaRPr lang="pt-BR" b="1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843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392" y="548680"/>
            <a:ext cx="11305256" cy="74949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pPr algn="ctr"/>
            <a:r>
              <a:rPr lang="pt-BR" sz="3200" dirty="0"/>
              <a:t>IMPACTOS DO PROJETO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3392" y="1298179"/>
            <a:ext cx="11305256" cy="5443189"/>
          </a:xfrm>
        </p:spPr>
        <p:txBody>
          <a:bodyPr>
            <a:normAutofit fontScale="25000" lnSpcReduction="20000"/>
          </a:bodyPr>
          <a:lstStyle/>
          <a:p>
            <a:pPr algn="just"/>
            <a:endParaRPr lang="pt-BR" sz="3100" b="1" dirty="0"/>
          </a:p>
          <a:p>
            <a:pPr algn="just"/>
            <a:endParaRPr lang="pt-BR" sz="5800" b="1" dirty="0">
              <a:solidFill>
                <a:srgbClr val="FF0000"/>
              </a:solidFill>
            </a:endParaRPr>
          </a:p>
          <a:p>
            <a:pPr marL="450850" indent="-450850" algn="just" defTabSz="179388">
              <a:buFont typeface="Wingdings" panose="05000000000000000000" pitchFamily="2" charset="2"/>
              <a:buChar char="Ø"/>
              <a:tabLst>
                <a:tab pos="273050" algn="l"/>
              </a:tabLst>
            </a:pPr>
            <a:r>
              <a:rPr lang="pt-BR" sz="11200" dirty="0"/>
              <a:t>Pagamento de benefícios previdenciários e sociais e folha de pessoal do Poder Executivo </a:t>
            </a:r>
            <a:r>
              <a:rPr lang="pt-BR" sz="11200" u="sng" dirty="0"/>
              <a:t>em </a:t>
            </a:r>
            <a:r>
              <a:rPr lang="pt-BR" sz="11200" u="sng" dirty="0" err="1"/>
              <a:t>jan</a:t>
            </a:r>
            <a:r>
              <a:rPr lang="pt-BR" sz="11200" u="sng" dirty="0"/>
              <a:t>/19</a:t>
            </a:r>
            <a:r>
              <a:rPr lang="pt-BR" sz="11200" dirty="0"/>
              <a:t>:</a:t>
            </a:r>
          </a:p>
          <a:p>
            <a:pPr algn="just"/>
            <a:endParaRPr lang="pt-BR" sz="11200" dirty="0"/>
          </a:p>
          <a:p>
            <a:pPr marL="273050" indent="-273050" algn="just">
              <a:buFontTx/>
              <a:buChar char="-"/>
            </a:pPr>
            <a:r>
              <a:rPr lang="pt-BR" sz="11200" dirty="0"/>
              <a:t>Impacto na apuração do teto dos gastos públicos do ano de 2018;</a:t>
            </a:r>
          </a:p>
          <a:p>
            <a:pPr algn="just"/>
            <a:endParaRPr lang="pt-BR" sz="11200" dirty="0"/>
          </a:p>
          <a:p>
            <a:pPr marL="273050" indent="-273050" algn="just">
              <a:buFontTx/>
              <a:buChar char="-"/>
            </a:pPr>
            <a:r>
              <a:rPr lang="pt-BR" sz="11200" dirty="0"/>
              <a:t>Não resultará em abertura de espaço fiscal em 2018;</a:t>
            </a:r>
          </a:p>
          <a:p>
            <a:pPr algn="just"/>
            <a:endParaRPr lang="pt-BR" sz="11200" dirty="0"/>
          </a:p>
          <a:p>
            <a:pPr marL="273050" indent="-273050" algn="just">
              <a:buFontTx/>
              <a:buChar char="-"/>
            </a:pPr>
            <a:r>
              <a:rPr lang="pt-BR" sz="11200" dirty="0"/>
              <a:t>Incremento no montante inscrito em Restos a Pagar Processados em 2018;</a:t>
            </a:r>
          </a:p>
          <a:p>
            <a:pPr algn="just"/>
            <a:endParaRPr lang="pt-BR" sz="11200" dirty="0"/>
          </a:p>
          <a:p>
            <a:pPr marL="273050" indent="-273050" algn="just">
              <a:buFontTx/>
              <a:buChar char="-"/>
            </a:pPr>
            <a:r>
              <a:rPr lang="pt-BR" sz="11200" dirty="0"/>
              <a:t>Neutralidade no Resultado Primário</a:t>
            </a:r>
          </a:p>
          <a:p>
            <a:pPr marL="273050" indent="-273050" algn="just"/>
            <a:r>
              <a:rPr lang="pt-BR" sz="9600" dirty="0"/>
              <a:t> </a:t>
            </a:r>
          </a:p>
          <a:p>
            <a:pPr marL="273050" indent="-273050" algn="just"/>
            <a:endParaRPr lang="pt-BR" sz="9600" dirty="0"/>
          </a:p>
          <a:p>
            <a:pPr marL="273050" indent="-273050" algn="just"/>
            <a:endParaRPr lang="pt-BR" sz="9600" dirty="0"/>
          </a:p>
          <a:p>
            <a:pPr algn="just"/>
            <a:endParaRPr lang="pt-BR" sz="3900" dirty="0">
              <a:solidFill>
                <a:srgbClr val="FF0000"/>
              </a:solidFill>
            </a:endParaRPr>
          </a:p>
          <a:p>
            <a:pPr algn="just"/>
            <a:endParaRPr lang="pt-BR" sz="3900" dirty="0">
              <a:solidFill>
                <a:srgbClr val="FF0000"/>
              </a:solidFill>
            </a:endParaRPr>
          </a:p>
          <a:p>
            <a:pPr algn="just"/>
            <a:r>
              <a:rPr lang="pt-BR" sz="4100" dirty="0">
                <a:solidFill>
                  <a:srgbClr val="FF0000"/>
                </a:solidFill>
              </a:rPr>
              <a:t>	</a:t>
            </a:r>
            <a:endParaRPr lang="pt-BR" sz="4100" dirty="0"/>
          </a:p>
          <a:p>
            <a:pPr algn="just"/>
            <a:r>
              <a:rPr lang="pt-BR" sz="4100" dirty="0"/>
              <a:t>     	</a:t>
            </a:r>
            <a:r>
              <a:rPr lang="pt-BR" sz="2400" dirty="0"/>
              <a:t>	</a:t>
            </a:r>
            <a:endParaRPr lang="pt-BR" b="1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6680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392" y="548680"/>
            <a:ext cx="11305256" cy="74949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pPr algn="ctr"/>
            <a:r>
              <a:rPr lang="pt-BR" sz="3200" dirty="0"/>
              <a:t> ESTIMATIVA DO IMPACTO DO PROJETO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67408" y="908721"/>
            <a:ext cx="11161240" cy="5832648"/>
          </a:xfrm>
        </p:spPr>
        <p:txBody>
          <a:bodyPr>
            <a:normAutofit/>
          </a:bodyPr>
          <a:lstStyle/>
          <a:p>
            <a:pPr algn="just"/>
            <a:endParaRPr lang="pt-BR" sz="3100" b="1" dirty="0"/>
          </a:p>
          <a:p>
            <a:pPr algn="just"/>
            <a:endParaRPr lang="pt-BR" sz="4100" b="1" dirty="0"/>
          </a:p>
          <a:p>
            <a:pPr algn="just" defTabSz="179388">
              <a:tabLst>
                <a:tab pos="450850" algn="l"/>
              </a:tabLst>
            </a:pPr>
            <a:r>
              <a:rPr lang="pt-BR" sz="2400" dirty="0"/>
              <a:t>Estimativa de impacto do pagamento de benefícios previdenciários e sociais e folha de pessoal do Poder Executivo em </a:t>
            </a:r>
            <a:r>
              <a:rPr lang="pt-BR" sz="2400" dirty="0" err="1"/>
              <a:t>jan</a:t>
            </a:r>
            <a:r>
              <a:rPr lang="pt-BR" sz="2400" dirty="0"/>
              <a:t>/19.</a:t>
            </a:r>
          </a:p>
          <a:p>
            <a:pPr marL="273050" algn="just" defTabSz="179388">
              <a:tabLst>
                <a:tab pos="450850" algn="l"/>
              </a:tabLst>
            </a:pPr>
            <a:endParaRPr lang="pt-BR" sz="2400" b="1" dirty="0"/>
          </a:p>
          <a:p>
            <a:pPr marL="273050" algn="just" defTabSz="179388">
              <a:tabLst>
                <a:tab pos="450850" algn="l"/>
              </a:tabLst>
            </a:pPr>
            <a:endParaRPr lang="pt-BR" b="1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842A775-47F4-4359-A6CA-480046793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66" y="3429000"/>
            <a:ext cx="11305256" cy="161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52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392" y="548680"/>
            <a:ext cx="11305256" cy="74949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pPr algn="ctr"/>
            <a:r>
              <a:rPr lang="pt-BR" sz="3200" dirty="0"/>
              <a:t>DESENVOLVIMENTO DO PROJETO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3352" y="1009236"/>
            <a:ext cx="11485276" cy="5732132"/>
          </a:xfrm>
        </p:spPr>
        <p:txBody>
          <a:bodyPr>
            <a:normAutofit fontScale="25000" lnSpcReduction="20000"/>
          </a:bodyPr>
          <a:lstStyle/>
          <a:p>
            <a:pPr algn="just"/>
            <a:endParaRPr lang="pt-BR" sz="3100" b="1" dirty="0"/>
          </a:p>
          <a:p>
            <a:pPr algn="just"/>
            <a:endParaRPr lang="pt-BR" sz="5800" b="1" dirty="0">
              <a:solidFill>
                <a:srgbClr val="FF0000"/>
              </a:solidFill>
            </a:endParaRPr>
          </a:p>
          <a:p>
            <a:pPr marL="685800" indent="-685800" algn="just">
              <a:buFontTx/>
              <a:buChar char="-"/>
            </a:pPr>
            <a:r>
              <a:rPr lang="pt-BR" sz="9600" dirty="0"/>
              <a:t>Elaboração do projeto e alinhamento com o Banco do Brasil S.A.;</a:t>
            </a:r>
          </a:p>
          <a:p>
            <a:pPr algn="just"/>
            <a:endParaRPr lang="pt-BR" sz="9600" dirty="0"/>
          </a:p>
          <a:p>
            <a:pPr marL="685800" indent="-685800" algn="just">
              <a:buFontTx/>
              <a:buChar char="-"/>
            </a:pPr>
            <a:r>
              <a:rPr lang="pt-BR" sz="9600" dirty="0"/>
              <a:t>Reunião de Alinhamento – TCU (agosto/18) e CGU (outubro/18);</a:t>
            </a:r>
          </a:p>
          <a:p>
            <a:pPr algn="just"/>
            <a:endParaRPr lang="pt-BR" sz="9600" dirty="0"/>
          </a:p>
          <a:p>
            <a:pPr marL="685800" indent="-685800" algn="just">
              <a:buFontTx/>
              <a:buChar char="-"/>
            </a:pPr>
            <a:r>
              <a:rPr lang="pt-BR" sz="9600" dirty="0"/>
              <a:t>Apresentação do Projeto para os Ministérios (novembro/18);</a:t>
            </a:r>
          </a:p>
          <a:p>
            <a:pPr algn="just"/>
            <a:endParaRPr lang="pt-BR" sz="9600" dirty="0"/>
          </a:p>
          <a:p>
            <a:pPr marL="685800" indent="-685800" algn="just">
              <a:buFontTx/>
              <a:buChar char="-"/>
            </a:pPr>
            <a:r>
              <a:rPr lang="pt-BR" sz="9600" dirty="0"/>
              <a:t>Treinamentos Semana Orçamentária; </a:t>
            </a:r>
          </a:p>
          <a:p>
            <a:pPr algn="just"/>
            <a:endParaRPr lang="pt-BR" sz="9600" dirty="0"/>
          </a:p>
          <a:p>
            <a:pPr marL="685800" indent="-685800" algn="just">
              <a:buFontTx/>
              <a:buChar char="-"/>
            </a:pPr>
            <a:r>
              <a:rPr lang="pt-BR" sz="9600" dirty="0"/>
              <a:t>Nota Técnica SEI nº 22/2018/GESFI/COFIN/SUGEF/STN-MF, de 07/11/2018;</a:t>
            </a:r>
          </a:p>
          <a:p>
            <a:pPr algn="just"/>
            <a:endParaRPr lang="pt-BR" sz="9600" dirty="0"/>
          </a:p>
          <a:p>
            <a:pPr marL="685800" indent="-685800" algn="just">
              <a:buFontTx/>
              <a:buChar char="-"/>
            </a:pPr>
            <a:r>
              <a:rPr lang="pt-BR" sz="9600" dirty="0"/>
              <a:t>Homologação do Sistema;</a:t>
            </a:r>
          </a:p>
          <a:p>
            <a:pPr algn="just"/>
            <a:endParaRPr lang="pt-BR" sz="9600" dirty="0"/>
          </a:p>
          <a:p>
            <a:pPr marL="685800" indent="-685800" algn="just">
              <a:buFontTx/>
              <a:buChar char="-"/>
            </a:pPr>
            <a:r>
              <a:rPr lang="pt-BR" sz="9600" dirty="0"/>
              <a:t>Implantação do Projeto no SIAFI na virada de exercício (em função de questões técnicas).</a:t>
            </a:r>
          </a:p>
          <a:p>
            <a:pPr algn="just"/>
            <a:endParaRPr lang="pt-BR" sz="3900" dirty="0">
              <a:solidFill>
                <a:srgbClr val="FF0000"/>
              </a:solidFill>
            </a:endParaRPr>
          </a:p>
          <a:p>
            <a:pPr algn="just"/>
            <a:endParaRPr lang="pt-BR" sz="3900" dirty="0">
              <a:solidFill>
                <a:srgbClr val="FF0000"/>
              </a:solidFill>
            </a:endParaRPr>
          </a:p>
          <a:p>
            <a:pPr algn="just"/>
            <a:r>
              <a:rPr lang="pt-BR" sz="4100" dirty="0">
                <a:solidFill>
                  <a:srgbClr val="FF0000"/>
                </a:solidFill>
              </a:rPr>
              <a:t>	</a:t>
            </a:r>
            <a:endParaRPr lang="pt-BR" sz="4100" dirty="0"/>
          </a:p>
          <a:p>
            <a:pPr algn="just"/>
            <a:r>
              <a:rPr lang="pt-BR" sz="4100" dirty="0"/>
              <a:t>     	</a:t>
            </a:r>
            <a:r>
              <a:rPr lang="pt-BR" sz="2400" dirty="0"/>
              <a:t>	</a:t>
            </a:r>
            <a:endParaRPr lang="pt-BR" b="1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0828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79976" y="3428993"/>
            <a:ext cx="5256584" cy="562075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pt-BR" sz="3000" dirty="0"/>
              <a:t>Obrigado!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71664" y="4293096"/>
            <a:ext cx="8064896" cy="1368151"/>
          </a:xfrm>
        </p:spPr>
        <p:txBody>
          <a:bodyPr rtlCol="0">
            <a:normAutofit/>
          </a:bodyPr>
          <a:lstStyle/>
          <a:p>
            <a:pPr algn="r">
              <a:buClr>
                <a:schemeClr val="tx2">
                  <a:lumMod val="75000"/>
                </a:schemeClr>
              </a:buClr>
              <a:defRPr/>
            </a:pPr>
            <a:endParaRPr lang="pt-BR" b="1" dirty="0"/>
          </a:p>
          <a:p>
            <a:pPr algn="r">
              <a:buClr>
                <a:schemeClr val="tx2">
                  <a:lumMod val="75000"/>
                </a:schemeClr>
              </a:buClr>
              <a:defRPr/>
            </a:pPr>
            <a:r>
              <a:rPr lang="pt-BR" sz="2500" b="1" dirty="0"/>
              <a:t>Coordenação Geral de Programação Financeira – COFIN/STN</a:t>
            </a:r>
          </a:p>
          <a:p>
            <a:pPr algn="r">
              <a:buClr>
                <a:schemeClr val="tx2">
                  <a:lumMod val="75000"/>
                </a:schemeClr>
              </a:buClr>
              <a:defRPr/>
            </a:pPr>
            <a:r>
              <a:rPr lang="pt-BR" sz="2500" b="1" dirty="0"/>
              <a:t>Secretaria do Tesouro Nacional</a:t>
            </a:r>
          </a:p>
        </p:txBody>
      </p:sp>
    </p:spTree>
    <p:extLst>
      <p:ext uri="{BB962C8B-B14F-4D97-AF65-F5344CB8AC3E}">
        <p14:creationId xmlns:p14="http://schemas.microsoft.com/office/powerpoint/2010/main" val="1340163842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cao xmlns="0a7000d6-02c1-4ac2-87ff-427c8bde8f4d">Modelo de Apresentação Power Point STN 2016</Descricao>
    <PublishingPageContent xmlns="http://schemas.microsoft.com/sharepoint/v3" xsi:nil="true"/>
    <DestaqueNoticia xmlns="0a7000d6-02c1-4ac2-87ff-427c8bde8f4d">false</DestaqueNoticia>
    <STNCategoriaLookup xmlns="0a7000d6-02c1-4ac2-87ff-427c8bde8f4d">49</STNCategoriaLookup>
    <PalavraChaveNoticia xmlns="0a7000d6-02c1-4ac2-87ff-427c8bde8f4d">586;#Modelo;#955;#PowerPoint</PalavraChaveNoticia>
    <STNSubcategoriaLookup xmlns="0a7000d6-02c1-4ac2-87ff-427c8bde8f4d">65</STNSubcategoriaLookup>
    <STNAreaLookup xmlns="0a7000d6-02c1-4ac2-87ff-427c8bde8f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TN Documento" ma:contentTypeID="0x010100074FEDCAA1540F4BA0F0316E3C4A784B0092FFBD8CB8CD9C48AC5B705EE16DB600" ma:contentTypeVersion="36" ma:contentTypeDescription="" ma:contentTypeScope="" ma:versionID="b2340f526e45dda0f23b78efe957f6c2">
  <xsd:schema xmlns:xsd="http://www.w3.org/2001/XMLSchema" xmlns:xs="http://www.w3.org/2001/XMLSchema" xmlns:p="http://schemas.microsoft.com/office/2006/metadata/properties" xmlns:ns1="http://schemas.microsoft.com/sharepoint/v3" xmlns:ns2="0a7000d6-02c1-4ac2-87ff-427c8bde8f4d" targetNamespace="http://schemas.microsoft.com/office/2006/metadata/properties" ma:root="true" ma:fieldsID="9bb3ffbdbd7c854fdfcb3918e66c6b42" ns1:_="" ns2:_="">
    <xsd:import namespace="http://schemas.microsoft.com/sharepoint/v3"/>
    <xsd:import namespace="0a7000d6-02c1-4ac2-87ff-427c8bde8f4d"/>
    <xsd:element name="properties">
      <xsd:complexType>
        <xsd:sequence>
          <xsd:element name="documentManagement">
            <xsd:complexType>
              <xsd:all>
                <xsd:element ref="ns2:STNCategoriaLookup"/>
                <xsd:element ref="ns2:STNSubcategoriaLookup"/>
                <xsd:element ref="ns2:DestaqueNoticia" minOccurs="0"/>
                <xsd:element ref="ns2:Descricao"/>
                <xsd:element ref="ns1:PublishingPageContent" minOccurs="0"/>
                <xsd:element ref="ns2:PalavraChaveNoticia"/>
                <xsd:element ref="ns2:STNAreaLooku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PageContent" ma:index="6" nillable="true" ma:displayName="Conteúdo da Página" ma:description="Conteúdo da Página é uma coluna de site criada pelo recurso de Publicação. Ela é usada no Tipo de Conteúdo de Página de Artigo como o conteúdo da página." ma:internalName="PublishingPageContent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000d6-02c1-4ac2-87ff-427c8bde8f4d" elementFormDefault="qualified">
    <xsd:import namespace="http://schemas.microsoft.com/office/2006/documentManagement/types"/>
    <xsd:import namespace="http://schemas.microsoft.com/office/infopath/2007/PartnerControls"/>
    <xsd:element name="STNCategoriaLookup" ma:index="2" ma:displayName="Categoria" ma:indexed="true" ma:list="{c5af44d2-4f95-4f02-8ad8-aacff1283beb}" ma:internalName="STNCategoriaLookup" ma:readOnly="false" ma:showField="Title" ma:web="0a7000d6-02c1-4ac2-87ff-427c8bde8f4d">
      <xsd:simpleType>
        <xsd:restriction base="dms:Lookup"/>
      </xsd:simpleType>
    </xsd:element>
    <xsd:element name="STNSubcategoriaLookup" ma:index="3" ma:displayName="Subcategoria" ma:indexed="true" ma:list="{192d909d-be75-44df-8561-8bf4dd6a77ae}" ma:internalName="STNSubcategoriaLookup" ma:readOnly="false" ma:showField="Title" ma:web="0a7000d6-02c1-4ac2-87ff-427c8bde8f4d">
      <xsd:simpleType>
        <xsd:restriction base="dms:Lookup"/>
      </xsd:simpleType>
    </xsd:element>
    <xsd:element name="DestaqueNoticia" ma:index="4" nillable="true" ma:displayName="Destaque" ma:default="0" ma:internalName="DestaqueNoticia">
      <xsd:simpleType>
        <xsd:restriction base="dms:Boolean"/>
      </xsd:simpleType>
    </xsd:element>
    <xsd:element name="Descricao" ma:index="5" ma:displayName="Resumo" ma:internalName="Descricao">
      <xsd:simpleType>
        <xsd:restriction base="dms:Text">
          <xsd:maxLength value="140"/>
        </xsd:restriction>
      </xsd:simpleType>
    </xsd:element>
    <xsd:element name="PalavraChaveNoticia" ma:index="13" ma:displayName="Palavras Chave" ma:list="03b14767-2059-4965-a763-74535623b0e3" ma:internalName="PalavraChaveNoticia" ma:readOnly="false" ma:showField="Title" ma:web="0a7000d6-02c1-4ac2-87ff-427c8bde8f4d">
      <xsd:simpleType>
        <xsd:restriction base="dms:Unknown"/>
      </xsd:simpleType>
    </xsd:element>
    <xsd:element name="STNAreaLookup" ma:index="14" nillable="true" ma:displayName="Áreas Vinculadas" ma:list="0e13c9bc-cab2-47a2-bab5-17b30044fcdc" ma:internalName="STNAreaLookup0" ma:showField="Title" ma:web="0a7000d6-02c1-4ac2-87ff-427c8bde8f4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Tipo de Conteúdo"/>
        <xsd:element ref="dc:title" minOccurs="0" maxOccurs="1" ma:index="1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4CF4C7-A6AB-4671-A7FF-DF603F30F1DE}">
  <ds:schemaRefs>
    <ds:schemaRef ds:uri="0a7000d6-02c1-4ac2-87ff-427c8bde8f4d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18FA65B-F880-4524-B2EF-7633B6CFE0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2432EB-70E2-46EE-AAED-E753EB8FA3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a7000d6-02c1-4ac2-87ff-427c8bde8f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19105</TotalTime>
  <Words>317</Words>
  <Application>Microsoft Office PowerPoint</Application>
  <PresentationFormat>Widescreen</PresentationFormat>
  <Paragraphs>86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Personalizar design</vt:lpstr>
      <vt:lpstr>Apresentação do PowerPoint</vt:lpstr>
      <vt:lpstr>Apresentação do PowerPoint</vt:lpstr>
      <vt:lpstr>BENEFÍCIOS DO PROJETO</vt:lpstr>
      <vt:lpstr>IMPACTOS DO PROJETO</vt:lpstr>
      <vt:lpstr> ESTIMATIVA DO IMPACTO DO PROJETO</vt:lpstr>
      <vt:lpstr>DESENVOLVIMENTO DO PROJETO</vt:lpstr>
      <vt:lpstr>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Apresentações Power Point STN 2016</dc:title>
  <dc:creator>STN</dc:creator>
  <cp:keywords>modelo</cp:keywords>
  <cp:lastModifiedBy>Flavia Filippi Giannetti</cp:lastModifiedBy>
  <cp:revision>390</cp:revision>
  <cp:lastPrinted>2018-04-23T12:38:26Z</cp:lastPrinted>
  <dcterms:created xsi:type="dcterms:W3CDTF">2014-03-31T18:30:38Z</dcterms:created>
  <dcterms:modified xsi:type="dcterms:W3CDTF">2018-12-18T11:12:10Z</dcterms:modified>
  <cp:category>modelos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0x010100074FEDCAA1540F4BA0F0316E3C4A784B0092FFBD8CB8CD9C48AC5B705EE16DB600</vt:lpwstr>
  </property>
</Properties>
</file>