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7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5644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9754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847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150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6643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1992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580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3699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874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913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8987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E4ADF-448C-45E4-B23C-21D496BD42CB}" type="datetimeFigureOut">
              <a:rPr lang="pt-BR" smtClean="0"/>
              <a:t>23/01/2018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67C53-2D32-439A-9D55-00BD7658F4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3077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4966855" y="659390"/>
            <a:ext cx="6899563" cy="19082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1400" b="1" dirty="0" smtClean="0"/>
              <a:t>Base Legal: art. 12-A da Lei Complementar nº 156/16</a:t>
            </a:r>
            <a:endParaRPr lang="pt-BR" sz="1400" b="1" dirty="0"/>
          </a:p>
          <a:p>
            <a:pPr algn="just"/>
            <a:endParaRPr lang="pt-BR" sz="10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400" dirty="0" smtClean="0"/>
              <a:t>Prazo para a celebração: 23/12/2017;</a:t>
            </a:r>
          </a:p>
          <a:p>
            <a:pPr algn="just"/>
            <a:endParaRPr lang="pt-BR" sz="1400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400" dirty="0" smtClean="0"/>
              <a:t>Permitiu o alongamento da dívida de 240 para 480 meses;</a:t>
            </a:r>
          </a:p>
          <a:p>
            <a:pPr algn="just"/>
            <a:r>
              <a:rPr lang="pt-BR" sz="1400" dirty="0" smtClean="0"/>
              <a:t>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400" dirty="0" smtClean="0"/>
              <a:t>Apenas Goiás possuía saldo a alongar de dívidas vencidas, cujo Termo Aditivo foi celebrado em tempo hábil.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pt-BR" sz="10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0" y="0"/>
            <a:ext cx="962198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pt-BR" sz="32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Renegociação de dívidas </a:t>
            </a:r>
            <a:r>
              <a:rPr lang="pt-BR" sz="3200" b="1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com a União da Lei 8.727/93</a:t>
            </a:r>
            <a:endParaRPr lang="pt-BR" sz="3200" b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966855" y="2745909"/>
            <a:ext cx="6899563" cy="28931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1400" b="1" dirty="0">
                <a:solidFill>
                  <a:schemeClr val="dk1"/>
                </a:solidFill>
              </a:rPr>
              <a:t>Base Legal: </a:t>
            </a:r>
            <a:r>
              <a:rPr lang="pt-BR" sz="1400" b="1" dirty="0" err="1" smtClean="0">
                <a:solidFill>
                  <a:schemeClr val="dk1"/>
                </a:solidFill>
              </a:rPr>
              <a:t>arts</a:t>
            </a:r>
            <a:r>
              <a:rPr lang="pt-BR" sz="1400" b="1" dirty="0" smtClean="0">
                <a:solidFill>
                  <a:schemeClr val="dk1"/>
                </a:solidFill>
              </a:rPr>
              <a:t>. 12 e 13 </a:t>
            </a:r>
            <a:r>
              <a:rPr lang="pt-BR" sz="1400" b="1" dirty="0">
                <a:solidFill>
                  <a:schemeClr val="dk1"/>
                </a:solidFill>
              </a:rPr>
              <a:t>da Lei Complementar nº 156/16</a:t>
            </a:r>
          </a:p>
          <a:p>
            <a:pPr algn="just"/>
            <a:endParaRPr lang="pt-BR" sz="1400" b="1" dirty="0">
              <a:solidFill>
                <a:schemeClr val="dk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400" dirty="0" smtClean="0">
                <a:solidFill>
                  <a:schemeClr val="dk1"/>
                </a:solidFill>
              </a:rPr>
              <a:t>Beneficia COHABS e Institutos de Previdência estaduais;</a:t>
            </a:r>
            <a:endParaRPr lang="pt-BR" sz="1400" dirty="0">
              <a:solidFill>
                <a:schemeClr val="dk1"/>
              </a:solidFill>
            </a:endParaRPr>
          </a:p>
          <a:p>
            <a:pPr algn="just"/>
            <a:endParaRPr lang="pt-BR" sz="1400" dirty="0">
              <a:solidFill>
                <a:schemeClr val="dk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dk1"/>
                </a:solidFill>
              </a:rPr>
              <a:t>Alongamento do prazo de pagamento das dívidas roladas pela Lei nº 8.727/1993, com redução dos encargos e diminuição do valor das parcelas pagas atualmente;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1400" dirty="0">
              <a:solidFill>
                <a:schemeClr val="dk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400" dirty="0" smtClean="0">
                <a:solidFill>
                  <a:schemeClr val="dk1"/>
                </a:solidFill>
              </a:rPr>
              <a:t>Desvinculação </a:t>
            </a:r>
            <a:r>
              <a:rPr lang="pt-BR" sz="1400" dirty="0">
                <a:solidFill>
                  <a:schemeClr val="dk1"/>
                </a:solidFill>
              </a:rPr>
              <a:t>de parte dos créditos </a:t>
            </a:r>
            <a:r>
              <a:rPr lang="pt-BR" sz="1400" dirty="0" smtClean="0">
                <a:solidFill>
                  <a:schemeClr val="dk1"/>
                </a:solidFill>
              </a:rPr>
              <a:t>FCVS;</a:t>
            </a:r>
            <a:endParaRPr lang="pt-BR" sz="1400" dirty="0">
              <a:solidFill>
                <a:schemeClr val="dk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1400" dirty="0">
              <a:solidFill>
                <a:schemeClr val="dk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400" dirty="0" smtClean="0">
                <a:solidFill>
                  <a:schemeClr val="dk1"/>
                </a:solidFill>
              </a:rPr>
              <a:t>Melhora </a:t>
            </a:r>
            <a:r>
              <a:rPr lang="pt-BR" sz="1400" dirty="0">
                <a:solidFill>
                  <a:schemeClr val="dk1"/>
                </a:solidFill>
              </a:rPr>
              <a:t>no fluxo de </a:t>
            </a:r>
            <a:r>
              <a:rPr lang="pt-BR" sz="1400" dirty="0" smtClean="0">
                <a:solidFill>
                  <a:schemeClr val="dk1"/>
                </a:solidFill>
              </a:rPr>
              <a:t>caixa</a:t>
            </a:r>
            <a:r>
              <a:rPr lang="pt-BR" sz="1400" dirty="0"/>
              <a:t>;</a:t>
            </a:r>
            <a:endParaRPr lang="pt-BR" sz="1400" dirty="0" smtClean="0">
              <a:solidFill>
                <a:schemeClr val="dk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14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400" dirty="0" smtClean="0">
                <a:solidFill>
                  <a:schemeClr val="dk1"/>
                </a:solidFill>
              </a:rPr>
              <a:t>Até o momento, não foram solicitadas renegociações de dívidas vincendas à STN.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1400" b="1" dirty="0">
              <a:solidFill>
                <a:schemeClr val="dk1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068271"/>
              </p:ext>
            </p:extLst>
          </p:nvPr>
        </p:nvGraphicFramePr>
        <p:xfrm>
          <a:off x="123302" y="659392"/>
          <a:ext cx="4718861" cy="5834922"/>
        </p:xfrm>
        <a:graphic>
          <a:graphicData uri="http://schemas.openxmlformats.org/drawingml/2006/table">
            <a:tbl>
              <a:tblPr/>
              <a:tblGrid>
                <a:gridCol w="1757218"/>
                <a:gridCol w="1478991"/>
                <a:gridCol w="1482652"/>
              </a:tblGrid>
              <a:tr h="18279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Estado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Renegociação de dívidas da Lei </a:t>
                      </a:r>
                      <a:r>
                        <a:rPr lang="pt-BR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8.727/93</a:t>
                      </a:r>
                      <a:endParaRPr lang="pt-B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1677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Valor das dívidas </a:t>
                      </a:r>
                      <a:r>
                        <a:rPr lang="pt-BR" sz="1000" b="1" i="0" u="sng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vencidas</a:t>
                      </a:r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passíveis de alongamento em 240 meses (art. 12-A LC 156)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Valor das dívidas </a:t>
                      </a:r>
                      <a:r>
                        <a:rPr lang="pt-BR" sz="1000" b="1" i="0" u="sng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vincendas</a:t>
                      </a:r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passíveis de alongamento </a:t>
                      </a:r>
                      <a:r>
                        <a:rPr lang="pt-BR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arts. 12 e 13 LC 156)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Acre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  3.318.665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Alagoas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66.800.811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Amapá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Amazonas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139.206.673 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Bahia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11.725.002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Ceará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467.107.056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Distrito Federal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Espírito Santo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926.253.452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Goiás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4.931.105.055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13.512.191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Maranhão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23.785.242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Mato Grosso 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12.325.630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Mato Grosso do Sul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Minas Gerais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653.812.282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Pará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  8.871.522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Paraíba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65.614.287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Paraná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337.198.137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Pernambuco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122.281.713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Piauí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18.829.618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Rio de Janeiro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44.460.274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Rio Grande do Norte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  3.120.919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Rio Grande do Sul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120.426.414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Rondônia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12.760.828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Roraima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Santa Catarina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13.002.651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São Paulo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34.293.316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Sergipe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   10.828.356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8279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4.931.105.055 </a:t>
                      </a:r>
                    </a:p>
                  </a:txBody>
                  <a:tcPr marL="4107" marR="4107" marT="41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3.109.535.040 </a:t>
                      </a:r>
                    </a:p>
                  </a:txBody>
                  <a:tcPr marL="4107" marR="4107" marT="41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7403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1999</TotalTime>
  <Words>374</Words>
  <Application>Microsoft Office PowerPoint</Application>
  <PresentationFormat>Widescreen</PresentationFormat>
  <Paragraphs>104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Laércio Marques da Afonseca Junior</dc:creator>
  <cp:lastModifiedBy>Marcilio Silva Souza</cp:lastModifiedBy>
  <cp:revision>95</cp:revision>
  <dcterms:created xsi:type="dcterms:W3CDTF">2018-01-04T13:34:02Z</dcterms:created>
  <dcterms:modified xsi:type="dcterms:W3CDTF">2018-01-23T19:36:57Z</dcterms:modified>
</cp:coreProperties>
</file>