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8" r:id="rId1"/>
  </p:sldMasterIdLst>
  <p:notesMasterIdLst>
    <p:notesMasterId r:id="rId10"/>
  </p:notesMasterIdLst>
  <p:handoutMasterIdLst>
    <p:handoutMasterId r:id="rId11"/>
  </p:handoutMasterIdLst>
  <p:sldIdLst>
    <p:sldId id="379" r:id="rId2"/>
    <p:sldId id="385" r:id="rId3"/>
    <p:sldId id="386" r:id="rId4"/>
    <p:sldId id="380" r:id="rId5"/>
    <p:sldId id="382" r:id="rId6"/>
    <p:sldId id="387" r:id="rId7"/>
    <p:sldId id="388" r:id="rId8"/>
    <p:sldId id="389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87878"/>
    <a:srgbClr val="0070B9"/>
    <a:srgbClr val="FFFFCC"/>
    <a:srgbClr val="FFE5FC"/>
    <a:srgbClr val="FEE6FB"/>
    <a:srgbClr val="FFEDE1"/>
    <a:srgbClr val="FFE7F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5" autoAdjust="0"/>
    <p:restoredTop sz="90920" autoAdjust="0"/>
  </p:normalViewPr>
  <p:slideViewPr>
    <p:cSldViewPr>
      <p:cViewPr>
        <p:scale>
          <a:sx n="70" d="100"/>
          <a:sy n="70" d="100"/>
        </p:scale>
        <p:origin x="-2922" y="-1140"/>
      </p:cViewPr>
      <p:guideLst>
        <p:guide orient="horz" pos="2160"/>
        <p:guide orient="horz" pos="478"/>
        <p:guide orient="horz" pos="4201"/>
        <p:guide orient="horz" pos="754"/>
        <p:guide orient="horz" pos="890"/>
        <p:guide orient="horz" pos="2523"/>
        <p:guide pos="1078"/>
        <p:guide pos="5647"/>
        <p:guide pos="113"/>
        <p:guide pos="476"/>
        <p:guide pos="5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484" y="-114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77" tIns="47639" rIns="95277" bIns="47639" numCol="1" anchor="t" anchorCtr="0" compatLnSpc="1">
            <a:prstTxWarp prst="textNoShape">
              <a:avLst/>
            </a:prstTxWarp>
          </a:bodyPr>
          <a:lstStyle>
            <a:lvl1pPr defTabSz="95250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77" tIns="47639" rIns="95277" bIns="47639" numCol="1" anchor="t" anchorCtr="0" compatLnSpc="1">
            <a:prstTxWarp prst="textNoShape">
              <a:avLst/>
            </a:prstTxWarp>
          </a:bodyPr>
          <a:lstStyle>
            <a:lvl1pPr algn="r" defTabSz="95250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77" tIns="47639" rIns="95277" bIns="47639" numCol="1" anchor="b" anchorCtr="0" compatLnSpc="1">
            <a:prstTxWarp prst="textNoShape">
              <a:avLst/>
            </a:prstTxWarp>
          </a:bodyPr>
          <a:lstStyle>
            <a:lvl1pPr defTabSz="95250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77" tIns="47639" rIns="95277" bIns="47639" numCol="1" anchor="b" anchorCtr="0" compatLnSpc="1">
            <a:prstTxWarp prst="textNoShape">
              <a:avLst/>
            </a:prstTxWarp>
          </a:bodyPr>
          <a:lstStyle>
            <a:lvl1pPr algn="r" defTabSz="95250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559CB87-7646-4D77-B7A4-DA8DDD7205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77" tIns="47639" rIns="95277" bIns="47639" numCol="1" anchor="t" anchorCtr="0" compatLnSpc="1">
            <a:prstTxWarp prst="textNoShape">
              <a:avLst/>
            </a:prstTxWarp>
          </a:bodyPr>
          <a:lstStyle>
            <a:lvl1pPr defTabSz="95250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77" tIns="47639" rIns="95277" bIns="47639" numCol="1" anchor="t" anchorCtr="0" compatLnSpc="1">
            <a:prstTxWarp prst="textNoShape">
              <a:avLst/>
            </a:prstTxWarp>
          </a:bodyPr>
          <a:lstStyle>
            <a:lvl1pPr algn="r" defTabSz="95250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77" tIns="47639" rIns="95277" bIns="47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dirty="0" smtClean="0"/>
              <a:t>Click to edit Master text styles</a:t>
            </a:r>
          </a:p>
          <a:p>
            <a:pPr lvl="1"/>
            <a:r>
              <a:rPr lang="en-US" altLang="zh-CN" noProof="0" dirty="0" smtClean="0"/>
              <a:t>Second level</a:t>
            </a:r>
          </a:p>
          <a:p>
            <a:pPr lvl="2"/>
            <a:r>
              <a:rPr lang="en-US" altLang="zh-CN" noProof="0" dirty="0" smtClean="0"/>
              <a:t>Third level</a:t>
            </a:r>
          </a:p>
          <a:p>
            <a:pPr lvl="3"/>
            <a:r>
              <a:rPr lang="en-US" altLang="zh-CN" noProof="0" dirty="0" smtClean="0"/>
              <a:t>Fourth level</a:t>
            </a:r>
          </a:p>
          <a:p>
            <a:pPr lvl="4"/>
            <a:r>
              <a:rPr lang="en-US" altLang="zh-CN" noProof="0" dirty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77" tIns="47639" rIns="95277" bIns="47639" numCol="1" anchor="b" anchorCtr="0" compatLnSpc="1">
            <a:prstTxWarp prst="textNoShape">
              <a:avLst/>
            </a:prstTxWarp>
          </a:bodyPr>
          <a:lstStyle>
            <a:lvl1pPr defTabSz="95250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77" tIns="47639" rIns="95277" bIns="47639" numCol="1" anchor="b" anchorCtr="0" compatLnSpc="1">
            <a:prstTxWarp prst="textNoShape">
              <a:avLst/>
            </a:prstTxWarp>
          </a:bodyPr>
          <a:lstStyle>
            <a:lvl1pPr algn="r" defTabSz="95250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8596E88-1FA3-44A3-A7AE-5742ACDEE4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15715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noFill/>
          <a:ln/>
        </p:spPr>
        <p:txBody>
          <a:bodyPr lIns="95269" tIns="47635" rIns="95269" bIns="47635"/>
          <a:lstStyle/>
          <a:p>
            <a:endParaRPr lang="pt-BR" smtClean="0"/>
          </a:p>
        </p:txBody>
      </p:sp>
      <p:sp>
        <p:nvSpPr>
          <p:cNvPr id="4" name="Espaço Reservado para Número de Slide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69" tIns="47635" rIns="95269" bIns="47635" anchor="b"/>
          <a:lstStyle/>
          <a:p>
            <a:pPr algn="r" defTabSz="952500"/>
            <a:fld id="{5DD7031F-2ED4-4F1C-AC5F-428528F442CF}" type="slidenum">
              <a:rPr lang="zh-CN" altLang="en-US" sz="1200"/>
              <a:pPr algn="r" defTabSz="952500"/>
              <a:t>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15715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noFill/>
          <a:ln/>
        </p:spPr>
        <p:txBody>
          <a:bodyPr lIns="95269" tIns="47635" rIns="95269" bIns="47635"/>
          <a:lstStyle/>
          <a:p>
            <a:endParaRPr lang="pt-BR" smtClean="0"/>
          </a:p>
        </p:txBody>
      </p:sp>
      <p:sp>
        <p:nvSpPr>
          <p:cNvPr id="4" name="Espaço Reservado para Número de Slide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69" tIns="47635" rIns="95269" bIns="47635" anchor="b"/>
          <a:lstStyle/>
          <a:p>
            <a:pPr algn="r" defTabSz="952500"/>
            <a:fld id="{5DD7031F-2ED4-4F1C-AC5F-428528F442CF}" type="slidenum">
              <a:rPr lang="zh-CN" altLang="en-US" sz="1200"/>
              <a:pPr algn="r" defTabSz="9525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15715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noFill/>
          <a:ln/>
        </p:spPr>
        <p:txBody>
          <a:bodyPr lIns="95269" tIns="47635" rIns="95269" bIns="47635"/>
          <a:lstStyle/>
          <a:p>
            <a:endParaRPr lang="pt-BR" smtClean="0"/>
          </a:p>
        </p:txBody>
      </p:sp>
      <p:sp>
        <p:nvSpPr>
          <p:cNvPr id="4" name="Espaço Reservado para Número de Slide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69" tIns="47635" rIns="95269" bIns="47635" anchor="b"/>
          <a:lstStyle/>
          <a:p>
            <a:pPr algn="r" defTabSz="952500"/>
            <a:fld id="{5DD7031F-2ED4-4F1C-AC5F-428528F442CF}" type="slidenum">
              <a:rPr lang="zh-CN" altLang="en-US" sz="1200"/>
              <a:pPr algn="r" defTabSz="9525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Blue Sweep Edit v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Title Solid Blue Thread Re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AS Title 65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8963" y="1187450"/>
            <a:ext cx="2179637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76400" y="2819400"/>
            <a:ext cx="6629400" cy="1600200"/>
          </a:xfrm>
        </p:spPr>
        <p:txBody>
          <a:bodyPr/>
          <a:lstStyle>
            <a:lvl1pPr>
              <a:lnSpc>
                <a:spcPct val="100000"/>
              </a:lnSpc>
              <a:defRPr sz="3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629400" cy="461665"/>
          </a:xfrm>
        </p:spPr>
        <p:txBody>
          <a:bodyPr/>
          <a:lstStyle>
            <a:lvl1pPr marL="0" indent="0">
              <a:buFontTx/>
              <a:buNone/>
              <a:defRPr sz="2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altLang="zh-CN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 b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b="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b="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b="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b="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Blue Sweep Edit v3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9" descr="Top White Slide B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55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82575"/>
            <a:ext cx="664686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84313"/>
            <a:ext cx="8458200" cy="19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57701" name="Rectangle 5"/>
          <p:cNvSpPr>
            <a:spLocks noGrp="1" noChangeArrowheads="1"/>
          </p:cNvSpPr>
          <p:nvPr/>
        </p:nvSpPr>
        <p:spPr bwMode="auto">
          <a:xfrm>
            <a:off x="8461375" y="658495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fld id="{97D10CBC-6C48-49EE-9CDA-F057D3DB8139}" type="slidenum">
              <a:rPr lang="zh-CN" altLang="en-US" sz="900" b="1">
                <a:solidFill>
                  <a:schemeClr val="bg1"/>
                </a:solidFill>
                <a:latin typeface="MS PGothic"/>
                <a:ea typeface="SimSun" pitchFamily="2" charset="-122"/>
                <a:cs typeface="Arial" pitchFamily="34" charset="0"/>
              </a:rPr>
              <a:pPr algn="r" eaLnBrk="0" hangingPunct="0">
                <a:defRPr/>
              </a:pPr>
              <a:t>‹#›</a:t>
            </a:fld>
            <a:endParaRPr lang="en-US" altLang="zh-CN" sz="900" b="1">
              <a:solidFill>
                <a:schemeClr val="bg1"/>
              </a:solidFill>
              <a:ea typeface="SimSun" pitchFamily="2" charset="-122"/>
              <a:cs typeface="Arial" pitchFamily="34" charset="0"/>
            </a:endParaRPr>
          </a:p>
        </p:txBody>
      </p:sp>
      <p:sp>
        <p:nvSpPr>
          <p:cNvPr id="157716" name="Line 20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3" name="Picture 10" descr="AS Title 65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00925" y="225425"/>
            <a:ext cx="14922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0" r:id="rId2"/>
    <p:sldLayoutId id="2147484211" r:id="rId3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defRPr sz="32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defRPr sz="32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defRPr sz="32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defRPr sz="32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20000"/>
        </a:spcAft>
        <a:defRPr sz="36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20000"/>
        </a:spcAft>
        <a:defRPr sz="36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20000"/>
        </a:spcAft>
        <a:defRPr sz="36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20000"/>
        </a:spcAft>
        <a:defRPr sz="36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20000"/>
        </a:spcAft>
        <a:buClr>
          <a:srgbClr val="FAA619"/>
        </a:buClr>
        <a:buChar char="•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20000"/>
        </a:spcAft>
        <a:buClr>
          <a:schemeClr val="accent1"/>
        </a:buClr>
        <a:buChar char="–"/>
        <a:defRPr sz="2400">
          <a:solidFill>
            <a:srgbClr val="606060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20000"/>
        </a:spcAft>
        <a:buClr>
          <a:schemeClr val="accent1"/>
        </a:buClr>
        <a:buChar char="–"/>
        <a:defRPr sz="2200">
          <a:solidFill>
            <a:srgbClr val="606060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20000"/>
        </a:spcAft>
        <a:buClr>
          <a:schemeClr val="accent1"/>
        </a:buClr>
        <a:buChar char="–"/>
        <a:defRPr sz="2000">
          <a:solidFill>
            <a:srgbClr val="606060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20000"/>
        </a:spcAft>
        <a:buClr>
          <a:schemeClr val="accent1"/>
        </a:buClr>
        <a:buChar char="–"/>
        <a:defRPr sz="1600">
          <a:solidFill>
            <a:srgbClr val="606060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chemeClr val="accent1"/>
        </a:buClr>
        <a:buChar char="–"/>
        <a:defRPr sz="1600">
          <a:solidFill>
            <a:srgbClr val="838587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chemeClr val="accent1"/>
        </a:buClr>
        <a:buChar char="–"/>
        <a:defRPr sz="1600">
          <a:solidFill>
            <a:srgbClr val="838587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chemeClr val="accent1"/>
        </a:buClr>
        <a:buChar char="–"/>
        <a:defRPr sz="1600">
          <a:solidFill>
            <a:srgbClr val="838587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20000"/>
        </a:spcAft>
        <a:buClr>
          <a:schemeClr val="accent1"/>
        </a:buClr>
        <a:buChar char="–"/>
        <a:defRPr sz="1600">
          <a:solidFill>
            <a:srgbClr val="83858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06060"/>
                </a:solidFill>
              </a:rPr>
              <a:t>Circular </a:t>
            </a:r>
            <a:r>
              <a:rPr lang="pt-BR" dirty="0" err="1" smtClean="0">
                <a:solidFill>
                  <a:srgbClr val="606060"/>
                </a:solidFill>
              </a:rPr>
              <a:t>Susep</a:t>
            </a:r>
            <a:r>
              <a:rPr lang="pt-BR" dirty="0" smtClean="0">
                <a:solidFill>
                  <a:srgbClr val="606060"/>
                </a:solidFill>
              </a:rPr>
              <a:t> 249/2004 – Matrizes de Risco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20713"/>
            <a:ext cx="8610600" cy="363537"/>
          </a:xfrm>
        </p:spPr>
        <p:txBody>
          <a:bodyPr anchor="t"/>
          <a:lstStyle/>
          <a:p>
            <a:pPr>
              <a:lnSpc>
                <a:spcPct val="110000"/>
              </a:lnSpc>
            </a:pPr>
            <a:r>
              <a:rPr lang="en-US" sz="2400" dirty="0" smtClean="0"/>
              <a:t>CIRCULAR SUSEP 249/2004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0" dirty="0" smtClean="0"/>
          </a:p>
        </p:txBody>
      </p:sp>
      <p:sp>
        <p:nvSpPr>
          <p:cNvPr id="114692" name="Espaço Reservado para Conteúdo 2"/>
          <p:cNvSpPr>
            <a:spLocks/>
          </p:cNvSpPr>
          <p:nvPr/>
        </p:nvSpPr>
        <p:spPr bwMode="auto">
          <a:xfrm>
            <a:off x="228600" y="1484313"/>
            <a:ext cx="8458200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Aft>
                <a:spcPct val="20000"/>
              </a:spcAft>
              <a:buClr>
                <a:srgbClr val="FAA619"/>
              </a:buClr>
            </a:pPr>
            <a:r>
              <a:rPr lang="pt-BR" sz="2400" dirty="0" smtClean="0"/>
              <a:t>	Obrigatória a implementação de Controles Internos de suas atividades, de seus sistemas de informações e do cumprimento das normas legais e regulamentares.</a:t>
            </a:r>
          </a:p>
          <a:p>
            <a:pPr marL="342900" indent="-342900" algn="just" eaLnBrk="0" hangingPunct="0">
              <a:spcAft>
                <a:spcPct val="20000"/>
              </a:spcAft>
              <a:buClr>
                <a:srgbClr val="FAA619"/>
              </a:buClr>
            </a:pPr>
            <a:endParaRPr lang="pt-BR" sz="2400" dirty="0" smtClean="0"/>
          </a:p>
          <a:p>
            <a:pPr marL="342900" indent="-342900" algn="just" eaLnBrk="0" hangingPunct="0">
              <a:spcAft>
                <a:spcPct val="20000"/>
              </a:spcAft>
              <a:buClr>
                <a:srgbClr val="FAA619"/>
              </a:buClr>
            </a:pPr>
            <a:r>
              <a:rPr lang="pt-BR" sz="2400" dirty="0" smtClean="0"/>
              <a:t>	Os controles internos, independentemente do porte da sociedade ou entidade, devem ser efetivos e consistentes com a natureza, complexidade e risco das operações realizadas.</a:t>
            </a:r>
            <a:endParaRPr lang="pt-BR" sz="2400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20713"/>
            <a:ext cx="8610600" cy="363537"/>
          </a:xfrm>
        </p:spPr>
        <p:txBody>
          <a:bodyPr anchor="t"/>
          <a:lstStyle/>
          <a:p>
            <a:pPr>
              <a:lnSpc>
                <a:spcPct val="110000"/>
              </a:lnSpc>
            </a:pPr>
            <a:r>
              <a:rPr lang="en-US" sz="2400" dirty="0" smtClean="0"/>
              <a:t>CIRCULAR SUSEP 249/2004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0" dirty="0" smtClean="0"/>
          </a:p>
        </p:txBody>
      </p:sp>
      <p:sp>
        <p:nvSpPr>
          <p:cNvPr id="114692" name="Espaço Reservado para Conteúdo 2"/>
          <p:cNvSpPr>
            <a:spLocks/>
          </p:cNvSpPr>
          <p:nvPr/>
        </p:nvSpPr>
        <p:spPr bwMode="auto">
          <a:xfrm>
            <a:off x="228600" y="1484313"/>
            <a:ext cx="8458200" cy="533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Aft>
                <a:spcPct val="20000"/>
              </a:spcAft>
              <a:buClr>
                <a:srgbClr val="FAA619"/>
              </a:buClr>
            </a:pPr>
            <a:r>
              <a:rPr lang="pt-BR" sz="2400" dirty="0" smtClean="0"/>
              <a:t>	RESPONSABILIDADE:</a:t>
            </a:r>
          </a:p>
          <a:p>
            <a:pPr marL="800100" lvl="1" indent="-342900" algn="just" eaLnBrk="0" hangingPunct="0">
              <a:spcAft>
                <a:spcPct val="20000"/>
              </a:spcAft>
              <a:buClr>
                <a:srgbClr val="FAA619"/>
              </a:buClr>
              <a:buFont typeface="Wingdings" pitchFamily="2" charset="2"/>
              <a:buChar char="ü"/>
            </a:pPr>
            <a:r>
              <a:rPr lang="pt-BR" sz="2400" dirty="0" smtClean="0"/>
              <a:t>Avaliar continuamente os diversos tipos de riscos associados às atividades da sociedade.</a:t>
            </a:r>
          </a:p>
          <a:p>
            <a:pPr marL="800100" lvl="1" indent="-342900" algn="just" eaLnBrk="0" hangingPunct="0">
              <a:spcAft>
                <a:spcPct val="20000"/>
              </a:spcAft>
              <a:buClr>
                <a:srgbClr val="FAA619"/>
              </a:buClr>
            </a:pPr>
            <a:endParaRPr lang="pt-BR" sz="2400" dirty="0" smtClean="0"/>
          </a:p>
          <a:p>
            <a:pPr marL="800100" lvl="1" indent="-342900" algn="just" eaLnBrk="0" hangingPunct="0">
              <a:spcAft>
                <a:spcPct val="20000"/>
              </a:spcAft>
              <a:buClr>
                <a:srgbClr val="FAA619"/>
              </a:buClr>
              <a:buFont typeface="Wingdings" pitchFamily="2" charset="2"/>
              <a:buChar char="ü"/>
            </a:pPr>
            <a:r>
              <a:rPr lang="pt-BR" sz="2400" dirty="0" smtClean="0"/>
              <a:t>Identificar e avaliar fatores internos e externos que possam afetar ou contribuir adversamente para a realização dos objetivos da sociedade.</a:t>
            </a:r>
          </a:p>
          <a:p>
            <a:pPr marL="800100" lvl="1" indent="-342900" algn="just" eaLnBrk="0" hangingPunct="0">
              <a:spcAft>
                <a:spcPct val="20000"/>
              </a:spcAft>
              <a:buClr>
                <a:srgbClr val="FAA619"/>
              </a:buClr>
              <a:buFont typeface="Wingdings" pitchFamily="2" charset="2"/>
              <a:buChar char="ü"/>
            </a:pPr>
            <a:endParaRPr lang="pt-BR" sz="2400" dirty="0" smtClean="0"/>
          </a:p>
          <a:p>
            <a:pPr marL="800100" lvl="1" indent="-342900" algn="just" eaLnBrk="0" hangingPunct="0">
              <a:spcAft>
                <a:spcPct val="20000"/>
              </a:spcAft>
              <a:buClr>
                <a:srgbClr val="FAA619"/>
              </a:buClr>
              <a:buFont typeface="Wingdings" pitchFamily="2" charset="2"/>
              <a:buChar char="ü"/>
            </a:pPr>
            <a:r>
              <a:rPr lang="pt-BR" sz="2400" dirty="0" smtClean="0"/>
              <a:t>Revisar e atualizar, periodicamente, os controles internos de forma que sejam a eles incorporadas medidas relacionadas a novos riscos ou riscos não abordados anteriormente. </a:t>
            </a:r>
          </a:p>
          <a:p>
            <a:pPr marL="342900" indent="-342900" algn="just" eaLnBrk="0" hangingPunct="0">
              <a:spcAft>
                <a:spcPct val="20000"/>
              </a:spcAft>
              <a:buClr>
                <a:srgbClr val="FAA619"/>
              </a:buClr>
            </a:pPr>
            <a:endParaRPr lang="pt-BR" sz="2400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20713"/>
            <a:ext cx="8610600" cy="363537"/>
          </a:xfrm>
        </p:spPr>
        <p:txBody>
          <a:bodyPr anchor="t"/>
          <a:lstStyle/>
          <a:p>
            <a:pPr>
              <a:lnSpc>
                <a:spcPct val="110000"/>
              </a:lnSpc>
            </a:pPr>
            <a:r>
              <a:rPr lang="en-US" sz="2400" smtClean="0"/>
              <a:t>COSO – CIRCULAR SUSEP 249</a:t>
            </a:r>
            <a:br>
              <a:rPr lang="en-US" sz="2400" smtClean="0"/>
            </a:br>
            <a:r>
              <a:rPr lang="en-US" sz="2400" smtClean="0"/>
              <a:t>	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endParaRPr lang="en-US" sz="2400" b="0" smtClean="0"/>
          </a:p>
        </p:txBody>
      </p:sp>
      <p:sp>
        <p:nvSpPr>
          <p:cNvPr id="114692" name="Espaço Reservado para Conteúdo 2"/>
          <p:cNvSpPr>
            <a:spLocks/>
          </p:cNvSpPr>
          <p:nvPr/>
        </p:nvSpPr>
        <p:spPr bwMode="auto">
          <a:xfrm>
            <a:off x="228600" y="1484313"/>
            <a:ext cx="845820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Aft>
                <a:spcPct val="20000"/>
              </a:spcAft>
              <a:buClr>
                <a:srgbClr val="FAA619"/>
              </a:buClr>
              <a:buFontTx/>
              <a:buChar char="•"/>
            </a:pPr>
            <a:r>
              <a:rPr lang="pt-BR" sz="2600">
                <a:solidFill>
                  <a:srgbClr val="606060"/>
                </a:solidFill>
              </a:rPr>
              <a:t>Ambiente de controle</a:t>
            </a:r>
          </a:p>
          <a:p>
            <a:pPr marL="342900" indent="-342900" eaLnBrk="0" hangingPunct="0">
              <a:spcAft>
                <a:spcPct val="20000"/>
              </a:spcAft>
              <a:buClr>
                <a:srgbClr val="FAA619"/>
              </a:buClr>
              <a:buFontTx/>
              <a:buChar char="•"/>
            </a:pPr>
            <a:r>
              <a:rPr lang="pt-BR" sz="2600">
                <a:solidFill>
                  <a:srgbClr val="606060"/>
                </a:solidFill>
              </a:rPr>
              <a:t>Avaliação e gerenciamento dos riscos</a:t>
            </a:r>
          </a:p>
          <a:p>
            <a:pPr marL="342900" indent="-342900" eaLnBrk="0" hangingPunct="0">
              <a:spcAft>
                <a:spcPct val="20000"/>
              </a:spcAft>
              <a:buClr>
                <a:srgbClr val="FAA619"/>
              </a:buClr>
              <a:buFontTx/>
              <a:buChar char="•"/>
            </a:pPr>
            <a:r>
              <a:rPr lang="pt-BR" sz="2600">
                <a:solidFill>
                  <a:srgbClr val="606060"/>
                </a:solidFill>
              </a:rPr>
              <a:t>Atividade de controle</a:t>
            </a:r>
          </a:p>
          <a:p>
            <a:pPr marL="342900" indent="-342900" eaLnBrk="0" hangingPunct="0">
              <a:spcAft>
                <a:spcPct val="20000"/>
              </a:spcAft>
              <a:buClr>
                <a:srgbClr val="FAA619"/>
              </a:buClr>
              <a:buFontTx/>
              <a:buChar char="•"/>
            </a:pPr>
            <a:r>
              <a:rPr lang="pt-BR" sz="2600">
                <a:solidFill>
                  <a:srgbClr val="606060"/>
                </a:solidFill>
              </a:rPr>
              <a:t>Informação e comunicação</a:t>
            </a:r>
          </a:p>
          <a:p>
            <a:pPr marL="342900" indent="-342900" eaLnBrk="0" hangingPunct="0">
              <a:spcAft>
                <a:spcPct val="20000"/>
              </a:spcAft>
              <a:buClr>
                <a:srgbClr val="FAA619"/>
              </a:buClr>
              <a:buFontTx/>
              <a:buChar char="•"/>
            </a:pPr>
            <a:r>
              <a:rPr lang="pt-BR" sz="2600">
                <a:solidFill>
                  <a:srgbClr val="606060"/>
                </a:solidFill>
              </a:rPr>
              <a:t>Monitoramento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2800" smtClean="0"/>
              <a:t>AVALIAÇÃO/GERENCIAMENTO RISCOS</a:t>
            </a:r>
          </a:p>
        </p:txBody>
      </p:sp>
      <p:sp>
        <p:nvSpPr>
          <p:cNvPr id="11776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28600" y="1484313"/>
            <a:ext cx="8458200" cy="38227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mtClean="0"/>
              <a:t>Processos críticos devidamente identificados: fluxogramas e matrizes de risco = impacto x probabilidade</a:t>
            </a:r>
          </a:p>
          <a:p>
            <a:pPr algn="just">
              <a:lnSpc>
                <a:spcPct val="150000"/>
              </a:lnSpc>
            </a:pPr>
            <a:r>
              <a:rPr lang="pt-BR" smtClean="0"/>
              <a:t>Matrizes e processos atualizados semestralmente e validados pela Auditoria Interna.</a:t>
            </a:r>
          </a:p>
          <a:p>
            <a:pPr algn="just">
              <a:lnSpc>
                <a:spcPct val="150000"/>
              </a:lnSpc>
              <a:buFontTx/>
              <a:buNone/>
            </a:pPr>
            <a:endParaRPr lang="pt-B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2800" dirty="0" smtClean="0"/>
              <a:t>FLUXOGRAMA PARA CADA PROCESSO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5982" t="16667" r="18500" b="10800"/>
          <a:stretch>
            <a:fillRect/>
          </a:stretch>
        </p:blipFill>
        <p:spPr bwMode="auto">
          <a:xfrm>
            <a:off x="683568" y="1268760"/>
            <a:ext cx="6768752" cy="497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ta para a esquerda 6"/>
          <p:cNvSpPr/>
          <p:nvPr/>
        </p:nvSpPr>
        <p:spPr>
          <a:xfrm>
            <a:off x="3707904" y="4365104"/>
            <a:ext cx="504056" cy="216024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2800" dirty="0" smtClean="0"/>
              <a:t>MATRIZ DE RISCO E CONTROLE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769" t="17234" r="1764" b="10667"/>
          <a:stretch>
            <a:fillRect/>
          </a:stretch>
        </p:blipFill>
        <p:spPr bwMode="auto">
          <a:xfrm>
            <a:off x="179512" y="1412776"/>
            <a:ext cx="8735339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ítulo 1"/>
          <p:cNvSpPr>
            <a:spLocks noGrp="1"/>
          </p:cNvSpPr>
          <p:nvPr>
            <p:ph type="title" idx="4294967295"/>
          </p:nvPr>
        </p:nvSpPr>
        <p:spPr>
          <a:xfrm>
            <a:off x="228600" y="282575"/>
            <a:ext cx="7079704" cy="625475"/>
          </a:xfrm>
        </p:spPr>
        <p:txBody>
          <a:bodyPr/>
          <a:lstStyle/>
          <a:p>
            <a:r>
              <a:rPr lang="pt-BR" sz="2800" dirty="0" smtClean="0"/>
              <a:t>MENSURAÇÃO POR GWP (% de até 10% do GWP – POSSÍVEIS PERDAS OPERACIONAIS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l="14861" t="26367" r="13470" b="46072"/>
          <a:stretch>
            <a:fillRect/>
          </a:stretch>
        </p:blipFill>
        <p:spPr bwMode="auto">
          <a:xfrm>
            <a:off x="323528" y="1772816"/>
            <a:ext cx="799356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AS_v9_White_Blue">
  <a:themeElements>
    <a:clrScheme name="AS_v9_White_Blue 1">
      <a:dk1>
        <a:srgbClr val="0070B9"/>
      </a:dk1>
      <a:lt1>
        <a:srgbClr val="FFFFFF"/>
      </a:lt1>
      <a:dk2>
        <a:srgbClr val="0070B9"/>
      </a:dk2>
      <a:lt2>
        <a:srgbClr val="C0C0C0"/>
      </a:lt2>
      <a:accent1>
        <a:srgbClr val="FF9F00"/>
      </a:accent1>
      <a:accent2>
        <a:srgbClr val="00B034"/>
      </a:accent2>
      <a:accent3>
        <a:srgbClr val="FFFFFF"/>
      </a:accent3>
      <a:accent4>
        <a:srgbClr val="005F9E"/>
      </a:accent4>
      <a:accent5>
        <a:srgbClr val="FFCDAA"/>
      </a:accent5>
      <a:accent6>
        <a:srgbClr val="009F2E"/>
      </a:accent6>
      <a:hlink>
        <a:srgbClr val="0070B9"/>
      </a:hlink>
      <a:folHlink>
        <a:srgbClr val="959595"/>
      </a:folHlink>
    </a:clrScheme>
    <a:fontScheme name="AS_v9_White_Blu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_v9_White_Blue 1">
        <a:dk1>
          <a:srgbClr val="0070B9"/>
        </a:dk1>
        <a:lt1>
          <a:srgbClr val="FFFFFF"/>
        </a:lt1>
        <a:dk2>
          <a:srgbClr val="0070B9"/>
        </a:dk2>
        <a:lt2>
          <a:srgbClr val="C0C0C0"/>
        </a:lt2>
        <a:accent1>
          <a:srgbClr val="FF9F00"/>
        </a:accent1>
        <a:accent2>
          <a:srgbClr val="00B034"/>
        </a:accent2>
        <a:accent3>
          <a:srgbClr val="FFFFFF"/>
        </a:accent3>
        <a:accent4>
          <a:srgbClr val="005F9E"/>
        </a:accent4>
        <a:accent5>
          <a:srgbClr val="FFCDAA"/>
        </a:accent5>
        <a:accent6>
          <a:srgbClr val="009F2E"/>
        </a:accent6>
        <a:hlink>
          <a:srgbClr val="0070B9"/>
        </a:hlink>
        <a:folHlink>
          <a:srgbClr val="95959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10375</TotalTime>
  <Words>86</Words>
  <Application>Microsoft Office PowerPoint</Application>
  <PresentationFormat>On-screen Show (4:3)</PresentationFormat>
  <Paragraphs>27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1_AS_v9_White_Blue</vt:lpstr>
      <vt:lpstr>Circular Susep 249/2004 – Matrizes de Risco</vt:lpstr>
      <vt:lpstr>CIRCULAR SUSEP 249/2004      </vt:lpstr>
      <vt:lpstr>CIRCULAR SUSEP 249/2004      </vt:lpstr>
      <vt:lpstr>COSO – CIRCULAR SUSEP 249      </vt:lpstr>
      <vt:lpstr>AVALIAÇÃO/GERENCIAMENTO RISCOS</vt:lpstr>
      <vt:lpstr>FLUXOGRAMA PARA CADA PROCESSO</vt:lpstr>
      <vt:lpstr>MATRIZ DE RISCO E CONTROLE</vt:lpstr>
      <vt:lpstr>MENSURAÇÃO POR GWP (% de até 10% do GWP – POSSÍVEIS PERDAS OPERACIONAIS</vt:lpstr>
    </vt:vector>
  </TitlesOfParts>
  <Company>Assurant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RFP PRESENTATION</dc:title>
  <dc:creator>Assurant Associate</dc:creator>
  <cp:lastModifiedBy>bc6313</cp:lastModifiedBy>
  <cp:revision>843</cp:revision>
  <cp:lastPrinted>2009-04-14T18:11:26Z</cp:lastPrinted>
  <dcterms:created xsi:type="dcterms:W3CDTF">2010-08-10T13:13:47Z</dcterms:created>
  <dcterms:modified xsi:type="dcterms:W3CDTF">2012-08-06T13:57:50Z</dcterms:modified>
</cp:coreProperties>
</file>