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92" r:id="rId2"/>
    <p:sldId id="587" r:id="rId3"/>
    <p:sldId id="602" r:id="rId4"/>
    <p:sldId id="603" r:id="rId5"/>
    <p:sldId id="588" r:id="rId6"/>
    <p:sldId id="599" r:id="rId7"/>
    <p:sldId id="606" r:id="rId8"/>
    <p:sldId id="592" r:id="rId9"/>
    <p:sldId id="593" r:id="rId10"/>
    <p:sldId id="594" r:id="rId11"/>
    <p:sldId id="604" r:id="rId12"/>
    <p:sldId id="605" r:id="rId13"/>
    <p:sldId id="596" r:id="rId14"/>
    <p:sldId id="601" r:id="rId15"/>
    <p:sldId id="600" r:id="rId16"/>
    <p:sldId id="597" r:id="rId17"/>
    <p:sldId id="598" r:id="rId18"/>
    <p:sldId id="589" r:id="rId19"/>
    <p:sldId id="590" r:id="rId20"/>
    <p:sldId id="310" r:id="rId21"/>
  </p:sldIdLst>
  <p:sldSz cx="9144000" cy="6858000" type="screen4x3"/>
  <p:notesSz cx="6797675" cy="9926638"/>
  <p:defaultTextStyle>
    <a:defPPr>
      <a:defRPr lang="pt-B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6822"/>
    <a:srgbClr val="3333CC"/>
    <a:srgbClr val="FFCC99"/>
    <a:srgbClr val="F8F8F8"/>
    <a:srgbClr val="7030A0"/>
    <a:srgbClr val="E1C14D"/>
    <a:srgbClr val="FF9999"/>
    <a:srgbClr val="FF0000"/>
  </p:clrMru>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Estilo Claro 3 - Ênfas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Estilo Médio 4 - Ênfas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2833802-FEF1-4C79-8D5D-14CF1EAF98D9}" styleName="Estilo Claro 2 - Ênfas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Estilo Claro 2 - Ênfase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Estilo Médio 1 - Ênfas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Estilo Médio 2 - Ênfas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93D81CF-94F2-401A-BA57-92F5A7B2D0C5}" styleName="Estilo Mé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6D9F66E-5EB9-4882-86FB-DCBF35E3C3E4}" styleName="Estilo Médio 4 - Ênfas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799B23B-EC83-4686-B30A-512413B5E67A}" styleName="Estilo Claro 3 - Ênfas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Estilo Mé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21" autoAdjust="0"/>
    <p:restoredTop sz="93249" autoAdjust="0"/>
  </p:normalViewPr>
  <p:slideViewPr>
    <p:cSldViewPr>
      <p:cViewPr>
        <p:scale>
          <a:sx n="100" d="100"/>
          <a:sy n="100" d="100"/>
        </p:scale>
        <p:origin x="-606" y="4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2820" y="-11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mn-cs"/>
              </a:defRPr>
            </a:lvl1pPr>
          </a:lstStyle>
          <a:p>
            <a:pPr>
              <a:defRPr/>
            </a:pPr>
            <a:endParaRPr lang="pt-BR"/>
          </a:p>
        </p:txBody>
      </p:sp>
      <p:sp>
        <p:nvSpPr>
          <p:cNvPr id="3" name="Espaço Reservado para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cs typeface="+mn-cs"/>
              </a:defRPr>
            </a:lvl1pPr>
          </a:lstStyle>
          <a:p>
            <a:pPr>
              <a:defRPr/>
            </a:pPr>
            <a:fld id="{C992FD2B-E0F7-463A-8848-7E8D90DF1316}" type="datetimeFigureOut">
              <a:rPr lang="pt-BR"/>
              <a:pPr>
                <a:defRPr/>
              </a:pPr>
              <a:t>19/07/2013</a:t>
            </a:fld>
            <a:endParaRPr lang="pt-BR"/>
          </a:p>
        </p:txBody>
      </p:sp>
      <p:sp>
        <p:nvSpPr>
          <p:cNvPr id="4" name="Espaço Reservado para Rodapé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cs typeface="+mn-cs"/>
              </a:defRPr>
            </a:lvl1pPr>
          </a:lstStyle>
          <a:p>
            <a:pPr>
              <a:defRPr/>
            </a:pPr>
            <a:endParaRPr lang="pt-BR"/>
          </a:p>
        </p:txBody>
      </p:sp>
      <p:sp>
        <p:nvSpPr>
          <p:cNvPr id="5" name="Espaço Reservado para Número de Slid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cs typeface="+mn-cs"/>
              </a:defRPr>
            </a:lvl1pPr>
          </a:lstStyle>
          <a:p>
            <a:pPr>
              <a:defRPr/>
            </a:pPr>
            <a:fld id="{D8475359-3986-4BC0-A323-44CAE4DA0847}" type="slidenum">
              <a:rPr lang="pt-BR"/>
              <a:pPr>
                <a:defRPr/>
              </a:pPr>
              <a:t>‹nº›</a:t>
            </a:fld>
            <a:endParaRPr lang="pt-B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mn-cs"/>
              </a:defRPr>
            </a:lvl1pPr>
          </a:lstStyle>
          <a:p>
            <a:pPr>
              <a:defRPr/>
            </a:pPr>
            <a:endParaRPr lang="pt-BR"/>
          </a:p>
        </p:txBody>
      </p:sp>
      <p:sp>
        <p:nvSpPr>
          <p:cNvPr id="3" name="Espaço Reservado para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mn-cs"/>
              </a:defRPr>
            </a:lvl1pPr>
          </a:lstStyle>
          <a:p>
            <a:pPr>
              <a:defRPr/>
            </a:pPr>
            <a:fld id="{19692EEF-F603-47BE-BA93-A20171EE1F86}" type="datetimeFigureOut">
              <a:rPr lang="pt-BR"/>
              <a:pPr>
                <a:defRPr/>
              </a:pPr>
              <a:t>19/07/2013</a:t>
            </a:fld>
            <a:endParaRPr lang="pt-BR"/>
          </a:p>
        </p:txBody>
      </p:sp>
      <p:sp>
        <p:nvSpPr>
          <p:cNvPr id="4" name="Espaço Reservado para Imagem de Sli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pt-BR" noProof="0" smtClean="0"/>
          </a:p>
        </p:txBody>
      </p:sp>
      <p:sp>
        <p:nvSpPr>
          <p:cNvPr id="5" name="Espaço Reservado para Anotações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cs typeface="+mn-cs"/>
              </a:defRPr>
            </a:lvl1pPr>
          </a:lstStyle>
          <a:p>
            <a:pPr>
              <a:defRPr/>
            </a:pPr>
            <a:endParaRPr lang="pt-BR"/>
          </a:p>
        </p:txBody>
      </p:sp>
      <p:sp>
        <p:nvSpPr>
          <p:cNvPr id="7" name="Espaço Reservado para Número de Slid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cs typeface="+mn-cs"/>
              </a:defRPr>
            </a:lvl1pPr>
          </a:lstStyle>
          <a:p>
            <a:pPr>
              <a:defRPr/>
            </a:pPr>
            <a:fld id="{13B44FD1-4876-46EA-97BD-DFB13F12D498}" type="slidenum">
              <a:rPr lang="pt-BR"/>
              <a:pPr>
                <a:defRPr/>
              </a:pPr>
              <a:t>‹nº›</a:t>
            </a:fld>
            <a:endParaRPr 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52AF28EE-6F40-4545-A554-C4F8657734E4}"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3BD36207-5313-4ECB-B3F0-E928B1793AC6}"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448E59F7-50E5-4DB5-9E54-D49EE6C1EF3A}"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4" name="Retângulo 3"/>
          <p:cNvSpPr/>
          <p:nvPr userDrawn="1"/>
        </p:nvSpPr>
        <p:spPr>
          <a:xfrm>
            <a:off x="0" y="6669088"/>
            <a:ext cx="9126538" cy="215900"/>
          </a:xfrm>
          <a:prstGeom prst="rect">
            <a:avLst/>
          </a:prstGeom>
          <a:solidFill>
            <a:srgbClr val="E1C14D"/>
          </a:solidFill>
          <a:ln>
            <a:solidFill>
              <a:schemeClr val="bg1">
                <a:lumMod val="95000"/>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pic>
        <p:nvPicPr>
          <p:cNvPr id="5" name="Picture 5" descr="horizontal cor"/>
          <p:cNvPicPr>
            <a:picLocks noChangeAspect="1" noChangeArrowheads="1"/>
          </p:cNvPicPr>
          <p:nvPr userDrawn="1"/>
        </p:nvPicPr>
        <p:blipFill>
          <a:blip r:embed="rId2" cstate="print"/>
          <a:srcRect/>
          <a:stretch>
            <a:fillRect/>
          </a:stretch>
        </p:blipFill>
        <p:spPr bwMode="auto">
          <a:xfrm>
            <a:off x="295275" y="188913"/>
            <a:ext cx="1990725" cy="396875"/>
          </a:xfrm>
          <a:prstGeom prst="rect">
            <a:avLst/>
          </a:prstGeom>
          <a:noFill/>
          <a:ln w="9525">
            <a:noFill/>
            <a:miter lim="800000"/>
            <a:headEnd/>
            <a:tailEnd/>
          </a:ln>
        </p:spPr>
      </p:pic>
      <p:cxnSp>
        <p:nvCxnSpPr>
          <p:cNvPr id="6" name="Conector reto 5"/>
          <p:cNvCxnSpPr/>
          <p:nvPr userDrawn="1"/>
        </p:nvCxnSpPr>
        <p:spPr>
          <a:xfrm>
            <a:off x="468313" y="1484313"/>
            <a:ext cx="8229600" cy="0"/>
          </a:xfrm>
          <a:prstGeom prst="line">
            <a:avLst/>
          </a:prstGeom>
          <a:ln w="19050">
            <a:solidFill>
              <a:srgbClr val="256822"/>
            </a:solidFill>
          </a:ln>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457200" y="656784"/>
            <a:ext cx="8229600" cy="792000"/>
          </a:xfrm>
        </p:spPr>
        <p:txBody>
          <a:bodyPr anchor="b"/>
          <a:lstStyle>
            <a:lvl1pPr algn="l">
              <a:defRPr sz="2400" b="1"/>
            </a:lvl1pPr>
          </a:lstStyle>
          <a:p>
            <a:r>
              <a:rPr lang="pt-BR" dirty="0" smtClean="0"/>
              <a:t>Clique para editar o estilo do título mestre</a:t>
            </a:r>
            <a:endParaRPr lang="pt-BR" dirty="0"/>
          </a:p>
        </p:txBody>
      </p:sp>
      <p:sp>
        <p:nvSpPr>
          <p:cNvPr id="3" name="Espaço Reservado para Conteúdo 2"/>
          <p:cNvSpPr>
            <a:spLocks noGrp="1"/>
          </p:cNvSpPr>
          <p:nvPr>
            <p:ph idx="1"/>
          </p:nvPr>
        </p:nvSpPr>
        <p:spPr>
          <a:xfrm>
            <a:off x="457200" y="1628800"/>
            <a:ext cx="8229600" cy="4680520"/>
          </a:xfrm>
        </p:spPr>
        <p:txBody>
          <a:bodyPr/>
          <a:lstStyle>
            <a:lvl1pPr marL="271463" indent="-271463">
              <a:spcBef>
                <a:spcPts val="0"/>
              </a:spcBef>
              <a:spcAft>
                <a:spcPts val="1200"/>
              </a:spcAft>
              <a:buSzPct val="80000"/>
              <a:buFont typeface="Wingdings" pitchFamily="2" charset="2"/>
              <a:buChar char="q"/>
              <a:defRPr sz="2000"/>
            </a:lvl1pPr>
            <a:lvl2pPr marL="631825" indent="-273050">
              <a:spcBef>
                <a:spcPts val="0"/>
              </a:spcBef>
              <a:spcAft>
                <a:spcPts val="1200"/>
              </a:spcAft>
              <a:buSzPct val="80000"/>
              <a:buFont typeface="Wingdings" pitchFamily="2" charset="2"/>
              <a:buChar char="ü"/>
              <a:defRPr sz="1800"/>
            </a:lvl2pPr>
            <a:lvl3pPr marL="990600" indent="-271463">
              <a:spcBef>
                <a:spcPts val="0"/>
              </a:spcBef>
              <a:spcAft>
                <a:spcPts val="1200"/>
              </a:spcAft>
              <a:buFont typeface="Wingdings" pitchFamily="2" charset="2"/>
              <a:buChar char="§"/>
              <a:tabLst>
                <a:tab pos="892175" algn="l"/>
              </a:tabLst>
              <a:defRPr sz="1600"/>
            </a:lvl3pPr>
            <a:lvl4pPr marL="1077913" indent="-185738">
              <a:defRPr sz="1600"/>
            </a:lvl4pPr>
            <a:lvl5pPr marL="990600" indent="-185738">
              <a:defRPr sz="1400"/>
            </a:lvl5pPr>
          </a:lstStyle>
          <a:p>
            <a:pPr lvl="0"/>
            <a:r>
              <a:rPr lang="pt-BR" dirty="0" smtClean="0"/>
              <a:t>Clique para editar os estilos do texto mestre</a:t>
            </a:r>
          </a:p>
          <a:p>
            <a:pPr lvl="1"/>
            <a:r>
              <a:rPr lang="pt-BR" dirty="0" smtClean="0"/>
              <a:t>Segundo nível</a:t>
            </a:r>
          </a:p>
          <a:p>
            <a:pPr lvl="2"/>
            <a:r>
              <a:rPr lang="pt-BR" dirty="0" smtClean="0"/>
              <a:t>Terceiro nível</a:t>
            </a:r>
          </a:p>
        </p:txBody>
      </p:sp>
      <p:sp>
        <p:nvSpPr>
          <p:cNvPr id="7" name="Espaço Reservado para Número de Slide 38"/>
          <p:cNvSpPr>
            <a:spLocks noGrp="1"/>
          </p:cNvSpPr>
          <p:nvPr>
            <p:ph type="sldNum" sz="quarter" idx="10"/>
          </p:nvPr>
        </p:nvSpPr>
        <p:spPr>
          <a:xfrm>
            <a:off x="8748713" y="6381750"/>
            <a:ext cx="369887" cy="287338"/>
          </a:xfrm>
        </p:spPr>
        <p:txBody>
          <a:bodyPr/>
          <a:lstStyle>
            <a:lvl1pPr>
              <a:defRPr sz="1200" b="0" i="1"/>
            </a:lvl1pPr>
          </a:lstStyle>
          <a:p>
            <a:pPr>
              <a:defRPr/>
            </a:pPr>
            <a:fld id="{B686AB82-B9E6-496E-8728-91F4DB524080}" type="slidenum">
              <a:rPr lang="pt-BR"/>
              <a:pPr>
                <a:defRPr/>
              </a:pPr>
              <a:t>‹nº›</a:t>
            </a:fld>
            <a:endParaRPr lang="pt-BR" dirty="0"/>
          </a:p>
        </p:txBody>
      </p:sp>
      <p:sp>
        <p:nvSpPr>
          <p:cNvPr id="8" name="Espaço Reservado para Rodapé 39"/>
          <p:cNvSpPr>
            <a:spLocks noGrp="1"/>
          </p:cNvSpPr>
          <p:nvPr>
            <p:ph type="ftr" sz="quarter" idx="11"/>
          </p:nvPr>
        </p:nvSpPr>
        <p:spPr>
          <a:xfrm>
            <a:off x="460375" y="6381750"/>
            <a:ext cx="8229600" cy="287338"/>
          </a:xfrm>
        </p:spPr>
        <p:txBody>
          <a:bodyPr/>
          <a:lstStyle>
            <a:lvl1pPr algn="l">
              <a:defRPr i="1"/>
            </a:lvl1pPr>
          </a:lstStyle>
          <a:p>
            <a:pPr>
              <a:defRPr/>
            </a:pPr>
            <a:r>
              <a:rPr lang="pt-BR"/>
              <a:t>Clique para inserir rodapé</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84B0AD18-F1AA-48E4-846D-EFDD461E4BB6}"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A7C7FCF8-F80C-4503-A86D-A87A22A2428F}"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28E3DB96-E759-479F-A646-F1A1813DC8B3}"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1EEE23A0-0538-4AC0-9766-35D87422F908}"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D4FC86F2-2BC1-41C4-9FB6-49FCE0AC4251}"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44A70A2C-AC8B-4629-8E9C-89401DF5E8B2}"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AC784FF5-E144-4C82-B17E-E9A77625E2A1}"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2048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pt-B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pt-B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24F467B9-DD2D-4A44-A289-86EEC900DE8C}"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973" r:id="rId1"/>
    <p:sldLayoutId id="2147483983" r:id="rId2"/>
    <p:sldLayoutId id="214748397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diris.rj@susep.gov.br"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mailto:riscodemercado@susep.gov.b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8"/>
          <p:cNvSpPr>
            <a:spLocks noGrp="1"/>
          </p:cNvSpPr>
          <p:nvPr>
            <p:ph type="ctrTitle"/>
          </p:nvPr>
        </p:nvSpPr>
        <p:spPr>
          <a:xfrm>
            <a:off x="838200" y="1985963"/>
            <a:ext cx="7620000" cy="2090737"/>
          </a:xfrm>
        </p:spPr>
        <p:txBody>
          <a:bodyPr/>
          <a:lstStyle/>
          <a:p>
            <a:r>
              <a:rPr lang="pt-BR" dirty="0" smtClean="0"/>
              <a:t>4ª Reunião GT – Risco de Mercado</a:t>
            </a:r>
          </a:p>
        </p:txBody>
      </p:sp>
      <p:sp>
        <p:nvSpPr>
          <p:cNvPr id="22531" name="Rectangle 3"/>
          <p:cNvSpPr>
            <a:spLocks noGrp="1" noChangeArrowheads="1"/>
          </p:cNvSpPr>
          <p:nvPr>
            <p:ph type="subTitle" idx="1"/>
          </p:nvPr>
        </p:nvSpPr>
        <p:spPr>
          <a:xfrm>
            <a:off x="1143000" y="4724400"/>
            <a:ext cx="6985000" cy="504825"/>
          </a:xfrm>
        </p:spPr>
        <p:txBody>
          <a:bodyPr/>
          <a:lstStyle/>
          <a:p>
            <a:pPr>
              <a:spcBef>
                <a:spcPct val="0"/>
              </a:spcBef>
            </a:pPr>
            <a:r>
              <a:rPr lang="pt-BR" sz="2400" smtClean="0">
                <a:latin typeface="Times New Roman" pitchFamily="18" charset="0"/>
              </a:rPr>
              <a:t>DITEC/CGSOA/COARI/DIRIS</a:t>
            </a:r>
          </a:p>
          <a:p>
            <a:pPr>
              <a:spcBef>
                <a:spcPct val="0"/>
              </a:spcBef>
            </a:pPr>
            <a:endParaRPr lang="pt-BR" sz="1400" smtClean="0">
              <a:latin typeface="Times New Roman" pitchFamily="18" charset="0"/>
            </a:endParaRPr>
          </a:p>
          <a:p>
            <a:pPr>
              <a:spcBef>
                <a:spcPct val="0"/>
              </a:spcBef>
            </a:pPr>
            <a:endParaRPr lang="pt-BR" sz="1400" smtClean="0">
              <a:latin typeface="Times New Roman" pitchFamily="18" charset="0"/>
            </a:endParaRPr>
          </a:p>
        </p:txBody>
      </p:sp>
      <p:pic>
        <p:nvPicPr>
          <p:cNvPr id="22532" name="Picture 5" descr="horizontal cor"/>
          <p:cNvPicPr>
            <a:picLocks noChangeAspect="1" noChangeArrowheads="1"/>
          </p:cNvPicPr>
          <p:nvPr/>
        </p:nvPicPr>
        <p:blipFill>
          <a:blip r:embed="rId2" cstate="print"/>
          <a:srcRect/>
          <a:stretch>
            <a:fillRect/>
          </a:stretch>
        </p:blipFill>
        <p:spPr bwMode="auto">
          <a:xfrm>
            <a:off x="366713" y="492125"/>
            <a:ext cx="2836862" cy="560388"/>
          </a:xfrm>
          <a:prstGeom prst="rect">
            <a:avLst/>
          </a:prstGeom>
          <a:noFill/>
          <a:ln w="9525">
            <a:noFill/>
            <a:miter lim="800000"/>
            <a:headEnd/>
            <a:tailEnd/>
          </a:ln>
        </p:spPr>
      </p:pic>
      <p:sp>
        <p:nvSpPr>
          <p:cNvPr id="7" name="Retângulo 6"/>
          <p:cNvSpPr/>
          <p:nvPr/>
        </p:nvSpPr>
        <p:spPr>
          <a:xfrm>
            <a:off x="0" y="6669088"/>
            <a:ext cx="9126538" cy="215900"/>
          </a:xfrm>
          <a:prstGeom prst="rect">
            <a:avLst/>
          </a:prstGeom>
          <a:solidFill>
            <a:srgbClr val="E1C14D"/>
          </a:solidFill>
          <a:ln>
            <a:solidFill>
              <a:schemeClr val="bg1">
                <a:lumMod val="95000"/>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22534" name="Retângulo 5"/>
          <p:cNvSpPr>
            <a:spLocks noChangeArrowheads="1"/>
          </p:cNvSpPr>
          <p:nvPr/>
        </p:nvSpPr>
        <p:spPr bwMode="auto">
          <a:xfrm>
            <a:off x="7944277" y="6300788"/>
            <a:ext cx="1236236" cy="369332"/>
          </a:xfrm>
          <a:prstGeom prst="rect">
            <a:avLst/>
          </a:prstGeom>
          <a:noFill/>
          <a:ln w="9525">
            <a:noFill/>
            <a:miter lim="800000"/>
            <a:headEnd/>
            <a:tailEnd/>
          </a:ln>
        </p:spPr>
        <p:txBody>
          <a:bodyPr wrap="none">
            <a:spAutoFit/>
          </a:bodyPr>
          <a:lstStyle/>
          <a:p>
            <a:pPr algn="r"/>
            <a:r>
              <a:rPr lang="pt-BR" b="1" i="1" dirty="0" smtClean="0">
                <a:solidFill>
                  <a:srgbClr val="256822"/>
                </a:solidFill>
                <a:latin typeface="Times New Roman" pitchFamily="18" charset="0"/>
              </a:rPr>
              <a:t>16/07/2013</a:t>
            </a:r>
            <a:endParaRPr lang="pt-BR" b="1" i="1" dirty="0">
              <a:solidFill>
                <a:srgbClr val="256822"/>
              </a:solidFill>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8507" y="1043444"/>
            <a:ext cx="6301725" cy="369332"/>
          </a:xfrm>
        </p:spPr>
        <p:txBody>
          <a:bodyPr wrap="none">
            <a:spAutoFit/>
          </a:bodyPr>
          <a:lstStyle/>
          <a:p>
            <a:r>
              <a:rPr lang="pt-BR" sz="1800" kern="1200" dirty="0" smtClean="0">
                <a:solidFill>
                  <a:schemeClr val="tx1"/>
                </a:solidFill>
                <a:latin typeface="Arial" charset="0"/>
                <a:ea typeface="+mn-ea"/>
                <a:cs typeface="Arial" charset="0"/>
              </a:rPr>
              <a:t>Exemplo 2: Remuneração do ativo inferior a 100% do DI</a:t>
            </a:r>
            <a:endParaRPr lang="pt-BR" sz="1800" kern="1200" dirty="0">
              <a:solidFill>
                <a:schemeClr val="tx1"/>
              </a:solidFill>
              <a:latin typeface="Arial" charset="0"/>
              <a:ea typeface="+mn-ea"/>
              <a:cs typeface="Arial" charset="0"/>
            </a:endParaRPr>
          </a:p>
        </p:txBody>
      </p:sp>
      <p:pic>
        <p:nvPicPr>
          <p:cNvPr id="16386" name="Picture 2"/>
          <p:cNvPicPr>
            <a:picLocks noChangeAspect="1" noChangeArrowheads="1"/>
          </p:cNvPicPr>
          <p:nvPr/>
        </p:nvPicPr>
        <p:blipFill>
          <a:blip r:embed="rId2" cstate="print"/>
          <a:srcRect/>
          <a:stretch>
            <a:fillRect/>
          </a:stretch>
        </p:blipFill>
        <p:spPr bwMode="auto">
          <a:xfrm>
            <a:off x="642910" y="1581919"/>
            <a:ext cx="2962275" cy="1343025"/>
          </a:xfrm>
          <a:prstGeom prst="rect">
            <a:avLst/>
          </a:prstGeom>
          <a:noFill/>
          <a:ln w="9525">
            <a:noFill/>
            <a:miter lim="800000"/>
            <a:headEnd/>
            <a:tailEnd/>
          </a:ln>
          <a:effectLst/>
        </p:spPr>
      </p:pic>
      <p:sp>
        <p:nvSpPr>
          <p:cNvPr id="1639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639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639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3" name="CaixaDeTexto 32"/>
          <p:cNvSpPr txBox="1"/>
          <p:nvPr/>
        </p:nvSpPr>
        <p:spPr>
          <a:xfrm>
            <a:off x="142844" y="5835867"/>
            <a:ext cx="4214842" cy="307777"/>
          </a:xfrm>
          <a:prstGeom prst="rect">
            <a:avLst/>
          </a:prstGeom>
          <a:noFill/>
        </p:spPr>
        <p:txBody>
          <a:bodyPr wrap="square" rtlCol="0">
            <a:spAutoFit/>
          </a:bodyPr>
          <a:lstStyle/>
          <a:p>
            <a:r>
              <a:rPr lang="pt-BR" sz="1400" b="1" dirty="0" smtClean="0">
                <a:solidFill>
                  <a:schemeClr val="accent6">
                    <a:lumMod val="50000"/>
                  </a:schemeClr>
                </a:solidFill>
              </a:rPr>
              <a:t>Fluxo formatado no Layout do arquivo de envio</a:t>
            </a:r>
            <a:r>
              <a:rPr lang="pt-BR" sz="1400" b="1" dirty="0" smtClean="0">
                <a:solidFill>
                  <a:schemeClr val="tx2"/>
                </a:solidFill>
              </a:rPr>
              <a:t> </a:t>
            </a:r>
            <a:endParaRPr lang="pt-BR" sz="1400" b="1" dirty="0">
              <a:solidFill>
                <a:schemeClr val="tx2"/>
              </a:solidFill>
            </a:endParaRPr>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6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6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38" name="Tabela 37"/>
          <p:cNvGraphicFramePr>
            <a:graphicFrameLocks noGrp="1"/>
          </p:cNvGraphicFramePr>
          <p:nvPr/>
        </p:nvGraphicFramePr>
        <p:xfrm>
          <a:off x="214282" y="6215082"/>
          <a:ext cx="8715436" cy="190500"/>
        </p:xfrm>
        <a:graphic>
          <a:graphicData uri="http://schemas.openxmlformats.org/drawingml/2006/table">
            <a:tbl>
              <a:tblPr/>
              <a:tblGrid>
                <a:gridCol w="773144"/>
                <a:gridCol w="7942292"/>
              </a:tblGrid>
              <a:tr h="190500">
                <a:tc>
                  <a:txBody>
                    <a:bodyPr/>
                    <a:lstStyle/>
                    <a:p>
                      <a:pPr algn="l" fontAlgn="b"/>
                      <a:r>
                        <a:rPr lang="pt-BR" sz="1100" b="0" i="0" u="none" strike="noStrike" dirty="0" smtClean="0">
                          <a:solidFill>
                            <a:srgbClr val="000000"/>
                          </a:solidFill>
                          <a:latin typeface="Calibri"/>
                        </a:rPr>
                        <a:t>Registro</a:t>
                      </a:r>
                      <a:endParaRPr lang="pt-BR" sz="11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pt-BR" sz="1100" b="0" i="0" u="none" strike="noStrike" dirty="0" smtClean="0">
                          <a:solidFill>
                            <a:srgbClr val="000000"/>
                          </a:solidFill>
                          <a:latin typeface="Calibri"/>
                        </a:rPr>
                        <a:t>0000011234520121231001A1001+TXDN0201PR01004090000010000,0000000000000000BRHSBCC01T21ZZZXXZXXXXXX0095,00098,001</a:t>
                      </a:r>
                      <a:endParaRPr lang="pt-BR" sz="11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pic>
        <p:nvPicPr>
          <p:cNvPr id="12289" name="Picture 1"/>
          <p:cNvPicPr>
            <a:picLocks noChangeAspect="1" noChangeArrowheads="1"/>
          </p:cNvPicPr>
          <p:nvPr/>
        </p:nvPicPr>
        <p:blipFill>
          <a:blip r:embed="rId3" cstate="print"/>
          <a:srcRect t="4920"/>
          <a:stretch>
            <a:fillRect/>
          </a:stretch>
        </p:blipFill>
        <p:spPr bwMode="auto">
          <a:xfrm>
            <a:off x="5724128" y="1844824"/>
            <a:ext cx="2962275" cy="4175001"/>
          </a:xfrm>
          <a:prstGeom prst="rect">
            <a:avLst/>
          </a:prstGeom>
          <a:noFill/>
          <a:ln w="9525">
            <a:noFill/>
            <a:miter lim="800000"/>
            <a:headEnd/>
            <a:tailEnd/>
          </a:ln>
        </p:spPr>
      </p:pic>
      <p:sp>
        <p:nvSpPr>
          <p:cNvPr id="18" name="CaixaDeTexto 17"/>
          <p:cNvSpPr txBox="1"/>
          <p:nvPr/>
        </p:nvSpPr>
        <p:spPr>
          <a:xfrm>
            <a:off x="141134" y="4581128"/>
            <a:ext cx="5366970" cy="861774"/>
          </a:xfrm>
          <a:prstGeom prst="rect">
            <a:avLst/>
          </a:prstGeom>
          <a:noFill/>
        </p:spPr>
        <p:txBody>
          <a:bodyPr wrap="square" rtlCol="0">
            <a:spAutoFit/>
          </a:bodyPr>
          <a:lstStyle/>
          <a:p>
            <a:r>
              <a:rPr lang="pt-BR" sz="1400" b="1" dirty="0" smtClean="0">
                <a:solidFill>
                  <a:schemeClr val="accent6">
                    <a:lumMod val="50000"/>
                  </a:schemeClr>
                </a:solidFill>
              </a:rPr>
              <a:t>A Susep </a:t>
            </a:r>
            <a:r>
              <a:rPr lang="pt-BR" sz="1400" b="1" dirty="0" smtClean="0">
                <a:solidFill>
                  <a:schemeClr val="tx2"/>
                </a:solidFill>
              </a:rPr>
              <a:t>gerará as seguintes exposições:</a:t>
            </a:r>
          </a:p>
          <a:p>
            <a:pPr>
              <a:buFont typeface="Arial" pitchFamily="34" charset="0"/>
              <a:buChar char="•"/>
            </a:pPr>
            <a:r>
              <a:rPr lang="pt-BR" sz="1100" b="1" dirty="0" smtClean="0">
                <a:solidFill>
                  <a:schemeClr val="accent6">
                    <a:lumMod val="50000"/>
                  </a:schemeClr>
                </a:solidFill>
              </a:rPr>
              <a:t> Benchmark: Exposição = (100% – 95%) x 10.000 = 500</a:t>
            </a:r>
          </a:p>
          <a:p>
            <a:pPr>
              <a:buFont typeface="Arial" pitchFamily="34" charset="0"/>
              <a:buChar char="•"/>
            </a:pPr>
            <a:r>
              <a:rPr lang="pt-BR" sz="1100" b="1" dirty="0" smtClean="0">
                <a:solidFill>
                  <a:schemeClr val="accent6">
                    <a:lumMod val="50000"/>
                  </a:schemeClr>
                </a:solidFill>
              </a:rPr>
              <a:t> Calibragem: Exposição = (98% – 95%) x 10.000 = 300</a:t>
            </a:r>
          </a:p>
          <a:p>
            <a:pPr>
              <a:buFont typeface="Arial" pitchFamily="34" charset="0"/>
              <a:buChar char="•"/>
            </a:pPr>
            <a:endParaRPr lang="pt-BR" sz="1400" b="1" dirty="0" smtClean="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8507" y="766445"/>
            <a:ext cx="7957909" cy="646331"/>
          </a:xfrm>
        </p:spPr>
        <p:txBody>
          <a:bodyPr wrap="square">
            <a:spAutoFit/>
          </a:bodyPr>
          <a:lstStyle/>
          <a:p>
            <a:r>
              <a:rPr lang="pt-BR" sz="1800" kern="1200" dirty="0" smtClean="0">
                <a:solidFill>
                  <a:schemeClr val="tx1"/>
                </a:solidFill>
                <a:latin typeface="Arial" charset="0"/>
                <a:ea typeface="+mn-ea"/>
                <a:cs typeface="Arial" charset="0"/>
              </a:rPr>
              <a:t>Exemplo 3: Remuneração do ativo igual a 100% do DI e TX DE MERCADO DIFERENTE DE 100%</a:t>
            </a:r>
            <a:endParaRPr lang="pt-BR" sz="1800" kern="1200" dirty="0">
              <a:solidFill>
                <a:schemeClr val="tx1"/>
              </a:solidFill>
              <a:latin typeface="Arial" charset="0"/>
              <a:ea typeface="+mn-ea"/>
              <a:cs typeface="Arial" charset="0"/>
            </a:endParaRPr>
          </a:p>
        </p:txBody>
      </p:sp>
      <p:sp>
        <p:nvSpPr>
          <p:cNvPr id="1639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639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639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3" name="CaixaDeTexto 32"/>
          <p:cNvSpPr txBox="1"/>
          <p:nvPr/>
        </p:nvSpPr>
        <p:spPr>
          <a:xfrm>
            <a:off x="142844" y="5835867"/>
            <a:ext cx="4214842" cy="307777"/>
          </a:xfrm>
          <a:prstGeom prst="rect">
            <a:avLst/>
          </a:prstGeom>
          <a:noFill/>
        </p:spPr>
        <p:txBody>
          <a:bodyPr wrap="square" rtlCol="0">
            <a:spAutoFit/>
          </a:bodyPr>
          <a:lstStyle/>
          <a:p>
            <a:r>
              <a:rPr lang="pt-BR" sz="1400" b="1" dirty="0" smtClean="0">
                <a:solidFill>
                  <a:schemeClr val="accent6">
                    <a:lumMod val="50000"/>
                  </a:schemeClr>
                </a:solidFill>
              </a:rPr>
              <a:t>Fluxo formatado no Layout do arquivo de envio</a:t>
            </a:r>
            <a:r>
              <a:rPr lang="pt-BR" sz="1400" b="1" dirty="0" smtClean="0">
                <a:solidFill>
                  <a:schemeClr val="tx2"/>
                </a:solidFill>
              </a:rPr>
              <a:t> </a:t>
            </a:r>
            <a:endParaRPr lang="pt-BR" sz="1400" b="1" dirty="0">
              <a:solidFill>
                <a:schemeClr val="tx2"/>
              </a:solidFill>
            </a:endParaRPr>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6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6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38" name="Tabela 37"/>
          <p:cNvGraphicFramePr>
            <a:graphicFrameLocks noGrp="1"/>
          </p:cNvGraphicFramePr>
          <p:nvPr/>
        </p:nvGraphicFramePr>
        <p:xfrm>
          <a:off x="214282" y="6215082"/>
          <a:ext cx="8715436" cy="190500"/>
        </p:xfrm>
        <a:graphic>
          <a:graphicData uri="http://schemas.openxmlformats.org/drawingml/2006/table">
            <a:tbl>
              <a:tblPr/>
              <a:tblGrid>
                <a:gridCol w="773144"/>
                <a:gridCol w="7942292"/>
              </a:tblGrid>
              <a:tr h="190500">
                <a:tc>
                  <a:txBody>
                    <a:bodyPr/>
                    <a:lstStyle/>
                    <a:p>
                      <a:pPr algn="l" fontAlgn="b"/>
                      <a:r>
                        <a:rPr lang="pt-BR" sz="1100" b="0" i="0" u="none" strike="noStrike" dirty="0" smtClean="0">
                          <a:solidFill>
                            <a:srgbClr val="000000"/>
                          </a:solidFill>
                          <a:latin typeface="Calibri"/>
                        </a:rPr>
                        <a:t>Registro</a:t>
                      </a:r>
                      <a:endParaRPr lang="pt-BR" sz="11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pt-BR" sz="1100" b="0" i="0" u="none" strike="noStrike" dirty="0" smtClean="0">
                          <a:solidFill>
                            <a:srgbClr val="000000"/>
                          </a:solidFill>
                          <a:latin typeface="Calibri"/>
                        </a:rPr>
                        <a:t>0000011234520121231001A1001+TXDN0201PR01004090000010000,0000000000000000BRHSBCC01T21ZZZXXZXXXXXX0095,00098,001</a:t>
                      </a:r>
                      <a:endParaRPr lang="pt-BR" sz="11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pic>
        <p:nvPicPr>
          <p:cNvPr id="33793" name="Picture 1"/>
          <p:cNvPicPr>
            <a:picLocks noChangeAspect="1" noChangeArrowheads="1"/>
          </p:cNvPicPr>
          <p:nvPr/>
        </p:nvPicPr>
        <p:blipFill>
          <a:blip r:embed="rId2" cstate="print"/>
          <a:srcRect/>
          <a:stretch>
            <a:fillRect/>
          </a:stretch>
        </p:blipFill>
        <p:spPr bwMode="auto">
          <a:xfrm>
            <a:off x="683568" y="1628800"/>
            <a:ext cx="2962275" cy="1343025"/>
          </a:xfrm>
          <a:prstGeom prst="rect">
            <a:avLst/>
          </a:prstGeom>
          <a:noFill/>
          <a:ln w="9525">
            <a:noFill/>
            <a:miter lim="800000"/>
            <a:headEnd/>
            <a:tailEnd/>
          </a:ln>
        </p:spPr>
      </p:pic>
      <p:pic>
        <p:nvPicPr>
          <p:cNvPr id="33794" name="Picture 2"/>
          <p:cNvPicPr>
            <a:picLocks noChangeAspect="1" noChangeArrowheads="1"/>
          </p:cNvPicPr>
          <p:nvPr/>
        </p:nvPicPr>
        <p:blipFill>
          <a:blip r:embed="rId3" cstate="print"/>
          <a:srcRect t="4920"/>
          <a:stretch>
            <a:fillRect/>
          </a:stretch>
        </p:blipFill>
        <p:spPr bwMode="auto">
          <a:xfrm>
            <a:off x="5724128" y="1916832"/>
            <a:ext cx="2962275" cy="4175001"/>
          </a:xfrm>
          <a:prstGeom prst="rect">
            <a:avLst/>
          </a:prstGeom>
          <a:noFill/>
          <a:ln w="9525">
            <a:noFill/>
            <a:miter lim="800000"/>
            <a:headEnd/>
            <a:tailEnd/>
          </a:ln>
        </p:spPr>
      </p:pic>
      <p:sp>
        <p:nvSpPr>
          <p:cNvPr id="18" name="CaixaDeTexto 17"/>
          <p:cNvSpPr txBox="1"/>
          <p:nvPr/>
        </p:nvSpPr>
        <p:spPr>
          <a:xfrm>
            <a:off x="141134" y="4581128"/>
            <a:ext cx="5366970" cy="861774"/>
          </a:xfrm>
          <a:prstGeom prst="rect">
            <a:avLst/>
          </a:prstGeom>
          <a:noFill/>
        </p:spPr>
        <p:txBody>
          <a:bodyPr wrap="square" rtlCol="0">
            <a:spAutoFit/>
          </a:bodyPr>
          <a:lstStyle/>
          <a:p>
            <a:r>
              <a:rPr lang="pt-BR" sz="1400" b="1" dirty="0" smtClean="0">
                <a:solidFill>
                  <a:schemeClr val="accent6">
                    <a:lumMod val="50000"/>
                  </a:schemeClr>
                </a:solidFill>
              </a:rPr>
              <a:t>A Susep </a:t>
            </a:r>
            <a:r>
              <a:rPr lang="pt-BR" sz="1400" b="1" dirty="0" smtClean="0">
                <a:solidFill>
                  <a:schemeClr val="tx2"/>
                </a:solidFill>
              </a:rPr>
              <a:t>gerará as seguintes exposições:</a:t>
            </a:r>
          </a:p>
          <a:p>
            <a:pPr>
              <a:buFont typeface="Arial" pitchFamily="34" charset="0"/>
              <a:buChar char="•"/>
            </a:pPr>
            <a:r>
              <a:rPr lang="pt-BR" sz="1100" b="1" dirty="0" smtClean="0">
                <a:solidFill>
                  <a:schemeClr val="accent6">
                    <a:lumMod val="50000"/>
                  </a:schemeClr>
                </a:solidFill>
              </a:rPr>
              <a:t> Benchmark: Exposição = (100% – 100%) x 10.000 = 0</a:t>
            </a:r>
          </a:p>
          <a:p>
            <a:pPr>
              <a:buFont typeface="Arial" pitchFamily="34" charset="0"/>
              <a:buChar char="•"/>
            </a:pPr>
            <a:r>
              <a:rPr lang="pt-BR" sz="1100" b="1" dirty="0" smtClean="0">
                <a:solidFill>
                  <a:schemeClr val="accent6">
                    <a:lumMod val="50000"/>
                  </a:schemeClr>
                </a:solidFill>
              </a:rPr>
              <a:t> Calibragem: Exposição = (105% – 100%) x 10.000 = 500</a:t>
            </a:r>
          </a:p>
          <a:p>
            <a:pPr>
              <a:buFont typeface="Arial" pitchFamily="34" charset="0"/>
              <a:buChar char="•"/>
            </a:pPr>
            <a:endParaRPr lang="pt-BR" sz="1400" b="1" dirty="0" smtClean="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8507" y="766445"/>
            <a:ext cx="7957909" cy="646331"/>
          </a:xfrm>
        </p:spPr>
        <p:txBody>
          <a:bodyPr wrap="square">
            <a:spAutoFit/>
          </a:bodyPr>
          <a:lstStyle/>
          <a:p>
            <a:r>
              <a:rPr lang="pt-BR" sz="1800" kern="1200" dirty="0" smtClean="0">
                <a:solidFill>
                  <a:schemeClr val="tx1"/>
                </a:solidFill>
                <a:latin typeface="Arial" charset="0"/>
                <a:ea typeface="+mn-ea"/>
                <a:cs typeface="Arial" charset="0"/>
              </a:rPr>
              <a:t>Exemplo 4: Remuneração do ativo igual a 100% do DI e TX DE MERCADO IGUAL A 100%</a:t>
            </a:r>
            <a:endParaRPr lang="pt-BR" sz="1800" kern="1200" dirty="0">
              <a:solidFill>
                <a:schemeClr val="tx1"/>
              </a:solidFill>
              <a:latin typeface="Arial" charset="0"/>
              <a:ea typeface="+mn-ea"/>
              <a:cs typeface="Arial" charset="0"/>
            </a:endParaRPr>
          </a:p>
        </p:txBody>
      </p:sp>
      <p:sp>
        <p:nvSpPr>
          <p:cNvPr id="1639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639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639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3" name="CaixaDeTexto 32"/>
          <p:cNvSpPr txBox="1"/>
          <p:nvPr/>
        </p:nvSpPr>
        <p:spPr>
          <a:xfrm>
            <a:off x="142844" y="5835867"/>
            <a:ext cx="4214842" cy="307777"/>
          </a:xfrm>
          <a:prstGeom prst="rect">
            <a:avLst/>
          </a:prstGeom>
          <a:noFill/>
        </p:spPr>
        <p:txBody>
          <a:bodyPr wrap="square" rtlCol="0">
            <a:spAutoFit/>
          </a:bodyPr>
          <a:lstStyle/>
          <a:p>
            <a:r>
              <a:rPr lang="pt-BR" sz="1400" b="1" dirty="0" smtClean="0">
                <a:solidFill>
                  <a:schemeClr val="accent6">
                    <a:lumMod val="50000"/>
                  </a:schemeClr>
                </a:solidFill>
              </a:rPr>
              <a:t>Fluxo formatado no Layout do arquivo de envio</a:t>
            </a:r>
            <a:r>
              <a:rPr lang="pt-BR" sz="1400" b="1" dirty="0" smtClean="0">
                <a:solidFill>
                  <a:schemeClr val="tx2"/>
                </a:solidFill>
              </a:rPr>
              <a:t> </a:t>
            </a:r>
            <a:endParaRPr lang="pt-BR" sz="1400" b="1" dirty="0">
              <a:solidFill>
                <a:schemeClr val="tx2"/>
              </a:solidFill>
            </a:endParaRPr>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6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6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38" name="Tabela 37"/>
          <p:cNvGraphicFramePr>
            <a:graphicFrameLocks noGrp="1"/>
          </p:cNvGraphicFramePr>
          <p:nvPr/>
        </p:nvGraphicFramePr>
        <p:xfrm>
          <a:off x="214282" y="6215082"/>
          <a:ext cx="8715436" cy="190500"/>
        </p:xfrm>
        <a:graphic>
          <a:graphicData uri="http://schemas.openxmlformats.org/drawingml/2006/table">
            <a:tbl>
              <a:tblPr/>
              <a:tblGrid>
                <a:gridCol w="773144"/>
                <a:gridCol w="7942292"/>
              </a:tblGrid>
              <a:tr h="190500">
                <a:tc>
                  <a:txBody>
                    <a:bodyPr/>
                    <a:lstStyle/>
                    <a:p>
                      <a:pPr algn="l" fontAlgn="b"/>
                      <a:r>
                        <a:rPr lang="pt-BR" sz="1100" b="0" i="0" u="none" strike="noStrike" dirty="0" smtClean="0">
                          <a:solidFill>
                            <a:srgbClr val="000000"/>
                          </a:solidFill>
                          <a:latin typeface="Calibri"/>
                        </a:rPr>
                        <a:t>Registro</a:t>
                      </a:r>
                      <a:endParaRPr lang="pt-BR" sz="11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pt-BR" sz="1100" b="0" i="0" u="none" strike="noStrike" dirty="0" smtClean="0">
                          <a:solidFill>
                            <a:srgbClr val="000000"/>
                          </a:solidFill>
                          <a:latin typeface="Calibri"/>
                        </a:rPr>
                        <a:t>0000011234520121231001A1001+TXDN0201PR01004090000010000,0000000000000000BRHSBCC01T21ZZZXXZXXXXXX0100,00100,001</a:t>
                      </a:r>
                      <a:endParaRPr lang="pt-BR" sz="11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pic>
        <p:nvPicPr>
          <p:cNvPr id="34818" name="Picture 2"/>
          <p:cNvPicPr>
            <a:picLocks noChangeAspect="1" noChangeArrowheads="1"/>
          </p:cNvPicPr>
          <p:nvPr/>
        </p:nvPicPr>
        <p:blipFill>
          <a:blip r:embed="rId2" cstate="print"/>
          <a:srcRect/>
          <a:stretch>
            <a:fillRect/>
          </a:stretch>
        </p:blipFill>
        <p:spPr bwMode="auto">
          <a:xfrm>
            <a:off x="467544" y="1628800"/>
            <a:ext cx="2962275" cy="1343025"/>
          </a:xfrm>
          <a:prstGeom prst="rect">
            <a:avLst/>
          </a:prstGeom>
          <a:noFill/>
          <a:ln w="9525">
            <a:noFill/>
            <a:miter lim="800000"/>
            <a:headEnd/>
            <a:tailEnd/>
          </a:ln>
        </p:spPr>
      </p:pic>
      <p:pic>
        <p:nvPicPr>
          <p:cNvPr id="34819" name="Picture 3"/>
          <p:cNvPicPr>
            <a:picLocks noChangeAspect="1" noChangeArrowheads="1"/>
          </p:cNvPicPr>
          <p:nvPr/>
        </p:nvPicPr>
        <p:blipFill>
          <a:blip r:embed="rId3" cstate="print"/>
          <a:srcRect t="4920"/>
          <a:stretch>
            <a:fillRect/>
          </a:stretch>
        </p:blipFill>
        <p:spPr bwMode="auto">
          <a:xfrm>
            <a:off x="5724128" y="1772816"/>
            <a:ext cx="2962275" cy="4175001"/>
          </a:xfrm>
          <a:prstGeom prst="rect">
            <a:avLst/>
          </a:prstGeom>
          <a:noFill/>
          <a:ln w="9525">
            <a:noFill/>
            <a:miter lim="800000"/>
            <a:headEnd/>
            <a:tailEnd/>
          </a:ln>
        </p:spPr>
      </p:pic>
      <p:sp>
        <p:nvSpPr>
          <p:cNvPr id="19" name="CaixaDeTexto 18"/>
          <p:cNvSpPr txBox="1"/>
          <p:nvPr/>
        </p:nvSpPr>
        <p:spPr>
          <a:xfrm>
            <a:off x="141134" y="4581128"/>
            <a:ext cx="5366970" cy="861774"/>
          </a:xfrm>
          <a:prstGeom prst="rect">
            <a:avLst/>
          </a:prstGeom>
          <a:noFill/>
        </p:spPr>
        <p:txBody>
          <a:bodyPr wrap="square" rtlCol="0">
            <a:spAutoFit/>
          </a:bodyPr>
          <a:lstStyle/>
          <a:p>
            <a:r>
              <a:rPr lang="pt-BR" sz="1400" b="1" dirty="0" smtClean="0">
                <a:solidFill>
                  <a:schemeClr val="accent6">
                    <a:lumMod val="50000"/>
                  </a:schemeClr>
                </a:solidFill>
              </a:rPr>
              <a:t>A Susep </a:t>
            </a:r>
            <a:r>
              <a:rPr lang="pt-BR" sz="1400" b="1" dirty="0" smtClean="0">
                <a:solidFill>
                  <a:schemeClr val="tx2"/>
                </a:solidFill>
              </a:rPr>
              <a:t>gerará as seguintes exposições:</a:t>
            </a:r>
          </a:p>
          <a:p>
            <a:pPr>
              <a:buFont typeface="Arial" pitchFamily="34" charset="0"/>
              <a:buChar char="•"/>
            </a:pPr>
            <a:r>
              <a:rPr lang="pt-BR" sz="1100" b="1" dirty="0" smtClean="0">
                <a:solidFill>
                  <a:schemeClr val="accent6">
                    <a:lumMod val="50000"/>
                  </a:schemeClr>
                </a:solidFill>
              </a:rPr>
              <a:t> Benchmark: Exposição = (100% – 100%) x 10.000 = 0</a:t>
            </a:r>
          </a:p>
          <a:p>
            <a:pPr>
              <a:buFont typeface="Arial" pitchFamily="34" charset="0"/>
              <a:buChar char="•"/>
            </a:pPr>
            <a:r>
              <a:rPr lang="pt-BR" sz="1100" b="1" dirty="0" smtClean="0">
                <a:solidFill>
                  <a:schemeClr val="accent6">
                    <a:lumMod val="50000"/>
                  </a:schemeClr>
                </a:solidFill>
              </a:rPr>
              <a:t> Calibragem: Exposição = (100% – 100%) x 10.000 = 0</a:t>
            </a:r>
          </a:p>
          <a:p>
            <a:pPr>
              <a:buFont typeface="Arial" pitchFamily="34" charset="0"/>
              <a:buChar char="•"/>
            </a:pPr>
            <a:endParaRPr lang="pt-BR" sz="1400" b="1" dirty="0" smtClean="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391928" y="980728"/>
            <a:ext cx="8572560" cy="369332"/>
          </a:xfrm>
          <a:noFill/>
          <a:ln w="9525">
            <a:noFill/>
            <a:miter lim="800000"/>
            <a:headEnd/>
            <a:tailEnd/>
          </a:ln>
        </p:spPr>
        <p:txBody>
          <a:bodyPr vert="horz" wrap="square" lIns="91440" tIns="45720" rIns="91440" bIns="45720" numCol="1" anchor="b" anchorCtr="0" compatLnSpc="1">
            <a:prstTxWarp prst="textNoShape">
              <a:avLst/>
            </a:prstTxWarp>
            <a:spAutoFit/>
          </a:bodyPr>
          <a:lstStyle/>
          <a:p>
            <a:r>
              <a:rPr lang="pt-BR" sz="1800" kern="1200" dirty="0" smtClean="0">
                <a:solidFill>
                  <a:schemeClr val="tx1"/>
                </a:solidFill>
                <a:latin typeface="Arial" charset="0"/>
                <a:ea typeface="+mn-ea"/>
                <a:cs typeface="Arial" charset="0"/>
              </a:rPr>
              <a:t>Exemplo 5: Remuneração do Ativo é CDI + SPREAD (X%)</a:t>
            </a:r>
            <a:endParaRPr lang="pt-BR" sz="1800" kern="1200" dirty="0">
              <a:solidFill>
                <a:schemeClr val="tx1"/>
              </a:solidFill>
              <a:latin typeface="Arial" charset="0"/>
              <a:ea typeface="+mn-ea"/>
              <a:cs typeface="Arial" charset="0"/>
            </a:endParaRPr>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50"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31" name="Imagem 30"/>
          <p:cNvPicPr/>
          <p:nvPr/>
        </p:nvPicPr>
        <p:blipFill>
          <a:blip r:embed="rId2" cstate="print"/>
          <a:srcRect/>
          <a:stretch>
            <a:fillRect/>
          </a:stretch>
        </p:blipFill>
        <p:spPr bwMode="auto">
          <a:xfrm>
            <a:off x="8215338" y="0"/>
            <a:ext cx="847642" cy="294198"/>
          </a:xfrm>
          <a:prstGeom prst="rect">
            <a:avLst/>
          </a:prstGeom>
          <a:noFill/>
          <a:ln w="9525">
            <a:noFill/>
            <a:miter lim="800000"/>
            <a:headEnd/>
            <a:tailEnd/>
          </a:ln>
        </p:spPr>
      </p:pic>
      <p:sp>
        <p:nvSpPr>
          <p:cNvPr id="409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 name="CaixaDeTexto 40"/>
          <p:cNvSpPr txBox="1"/>
          <p:nvPr/>
        </p:nvSpPr>
        <p:spPr>
          <a:xfrm>
            <a:off x="142844" y="5835867"/>
            <a:ext cx="4214842" cy="307777"/>
          </a:xfrm>
          <a:prstGeom prst="rect">
            <a:avLst/>
          </a:prstGeom>
          <a:noFill/>
        </p:spPr>
        <p:txBody>
          <a:bodyPr wrap="square" rtlCol="0">
            <a:spAutoFit/>
          </a:bodyPr>
          <a:lstStyle/>
          <a:p>
            <a:r>
              <a:rPr lang="pt-BR" sz="1400" b="1" dirty="0" smtClean="0">
                <a:solidFill>
                  <a:schemeClr val="accent6">
                    <a:lumMod val="50000"/>
                  </a:schemeClr>
                </a:solidFill>
              </a:rPr>
              <a:t>Fluxo formatado no Layout do arquivo de envio</a:t>
            </a:r>
            <a:r>
              <a:rPr lang="pt-BR" sz="1400" b="1" dirty="0" smtClean="0">
                <a:solidFill>
                  <a:schemeClr val="tx2"/>
                </a:solidFill>
              </a:rPr>
              <a:t> </a:t>
            </a:r>
            <a:endParaRPr lang="pt-BR" sz="1400" b="1" dirty="0">
              <a:solidFill>
                <a:schemeClr val="tx2"/>
              </a:solidFill>
            </a:endParaRPr>
          </a:p>
        </p:txBody>
      </p:sp>
      <p:graphicFrame>
        <p:nvGraphicFramePr>
          <p:cNvPr id="42" name="Tabela 41"/>
          <p:cNvGraphicFramePr>
            <a:graphicFrameLocks noGrp="1"/>
          </p:cNvGraphicFramePr>
          <p:nvPr/>
        </p:nvGraphicFramePr>
        <p:xfrm>
          <a:off x="274703" y="6215082"/>
          <a:ext cx="8617777" cy="190500"/>
        </p:xfrm>
        <a:graphic>
          <a:graphicData uri="http://schemas.openxmlformats.org/drawingml/2006/table">
            <a:tbl>
              <a:tblPr/>
              <a:tblGrid>
                <a:gridCol w="734399"/>
                <a:gridCol w="7883378"/>
              </a:tblGrid>
              <a:tr h="190500">
                <a:tc>
                  <a:txBody>
                    <a:bodyPr/>
                    <a:lstStyle/>
                    <a:p>
                      <a:pPr algn="l" fontAlgn="b"/>
                      <a:r>
                        <a:rPr lang="pt-BR" sz="1100" b="0" i="0" u="none" strike="noStrike" dirty="0" smtClean="0">
                          <a:solidFill>
                            <a:srgbClr val="000000"/>
                          </a:solidFill>
                          <a:latin typeface="Calibri"/>
                        </a:rPr>
                        <a:t>Registro</a:t>
                      </a:r>
                      <a:endParaRPr lang="pt-BR" sz="11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pt-BR" sz="1100" b="0" i="0" u="none" strike="noStrike" dirty="0" smtClean="0">
                          <a:solidFill>
                            <a:srgbClr val="000000"/>
                          </a:solidFill>
                          <a:latin typeface="Calibri"/>
                        </a:rPr>
                        <a:t>0000011234520121231001A1001+TXDN0201PR01004090000010000,0000000000000000BRHSBCC01XXXXXXXXXZZZZZZ0002,00005,002</a:t>
                      </a:r>
                      <a:endParaRPr lang="pt-BR" sz="11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pic>
        <p:nvPicPr>
          <p:cNvPr id="10241" name="Picture 1"/>
          <p:cNvPicPr>
            <a:picLocks noChangeAspect="1" noChangeArrowheads="1"/>
          </p:cNvPicPr>
          <p:nvPr/>
        </p:nvPicPr>
        <p:blipFill>
          <a:blip r:embed="rId3" cstate="print"/>
          <a:srcRect/>
          <a:stretch>
            <a:fillRect/>
          </a:stretch>
        </p:blipFill>
        <p:spPr bwMode="auto">
          <a:xfrm>
            <a:off x="467544" y="1628800"/>
            <a:ext cx="2962275" cy="1343025"/>
          </a:xfrm>
          <a:prstGeom prst="rect">
            <a:avLst/>
          </a:prstGeom>
          <a:noFill/>
          <a:ln w="9525">
            <a:noFill/>
            <a:miter lim="800000"/>
            <a:headEnd/>
            <a:tailEnd/>
          </a:ln>
        </p:spPr>
      </p:pic>
      <p:pic>
        <p:nvPicPr>
          <p:cNvPr id="10242" name="Picture 2"/>
          <p:cNvPicPr>
            <a:picLocks noChangeAspect="1" noChangeArrowheads="1"/>
          </p:cNvPicPr>
          <p:nvPr/>
        </p:nvPicPr>
        <p:blipFill>
          <a:blip r:embed="rId4" cstate="print"/>
          <a:srcRect t="4715"/>
          <a:stretch>
            <a:fillRect/>
          </a:stretch>
        </p:blipFill>
        <p:spPr bwMode="auto">
          <a:xfrm>
            <a:off x="5796136" y="1772816"/>
            <a:ext cx="2962275" cy="43655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463936" y="971436"/>
            <a:ext cx="8572560" cy="369332"/>
          </a:xfrm>
          <a:noFill/>
          <a:ln w="9525">
            <a:noFill/>
            <a:miter lim="800000"/>
            <a:headEnd/>
            <a:tailEnd/>
          </a:ln>
        </p:spPr>
        <p:txBody>
          <a:bodyPr vert="horz" wrap="square" lIns="91440" tIns="45720" rIns="91440" bIns="45720" numCol="1" anchor="b" anchorCtr="0" compatLnSpc="1">
            <a:prstTxWarp prst="textNoShape">
              <a:avLst/>
            </a:prstTxWarp>
            <a:spAutoFit/>
          </a:bodyPr>
          <a:lstStyle/>
          <a:p>
            <a:r>
              <a:rPr lang="pt-BR" sz="1800" kern="1200" dirty="0" smtClean="0">
                <a:solidFill>
                  <a:schemeClr val="tx1"/>
                </a:solidFill>
                <a:latin typeface="Arial" charset="0"/>
                <a:ea typeface="+mn-ea"/>
                <a:cs typeface="Arial" charset="0"/>
              </a:rPr>
              <a:t>Orientação para o preenchimento do fluxo referente a Contrato de DI Futuro</a:t>
            </a:r>
            <a:endParaRPr lang="pt-BR" sz="1800" kern="1200" dirty="0">
              <a:solidFill>
                <a:schemeClr val="tx1"/>
              </a:solidFill>
              <a:latin typeface="Arial" charset="0"/>
              <a:ea typeface="+mn-ea"/>
              <a:cs typeface="Arial" charset="0"/>
            </a:endParaRPr>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50"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31" name="Imagem 30"/>
          <p:cNvPicPr/>
          <p:nvPr/>
        </p:nvPicPr>
        <p:blipFill>
          <a:blip r:embed="rId2" cstate="print"/>
          <a:srcRect/>
          <a:stretch>
            <a:fillRect/>
          </a:stretch>
        </p:blipFill>
        <p:spPr bwMode="auto">
          <a:xfrm>
            <a:off x="8215338" y="0"/>
            <a:ext cx="847642" cy="294198"/>
          </a:xfrm>
          <a:prstGeom prst="rect">
            <a:avLst/>
          </a:prstGeom>
          <a:noFill/>
          <a:ln w="9525">
            <a:noFill/>
            <a:miter lim="800000"/>
            <a:headEnd/>
            <a:tailEnd/>
          </a:ln>
        </p:spPr>
      </p:pic>
      <p:sp>
        <p:nvSpPr>
          <p:cNvPr id="409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9" name="Espaço Reservado para Conteúdo 2"/>
          <p:cNvSpPr>
            <a:spLocks noGrp="1"/>
          </p:cNvSpPr>
          <p:nvPr>
            <p:ph idx="1"/>
          </p:nvPr>
        </p:nvSpPr>
        <p:spPr>
          <a:xfrm>
            <a:off x="428596" y="1525254"/>
            <a:ext cx="8229600" cy="5072098"/>
          </a:xfrm>
        </p:spPr>
        <p:txBody>
          <a:bodyPr>
            <a:normAutofit/>
          </a:bodyPr>
          <a:lstStyle/>
          <a:p>
            <a:r>
              <a:rPr lang="pt-BR" sz="1400" dirty="0" smtClean="0"/>
              <a:t>Os contratos futuros, apesar de serem indexados a diferentes fatores de riscos sempre carregam uma exposição ao risco </a:t>
            </a:r>
            <a:r>
              <a:rPr lang="pt-BR" sz="1400" b="1" dirty="0" smtClean="0"/>
              <a:t>prefixado</a:t>
            </a:r>
            <a:r>
              <a:rPr lang="pt-BR" sz="1400" dirty="0" smtClean="0"/>
              <a:t>, com o mesmo valor e mesmo prazo, mas de sinal contrário à do fator de risco do ativo/índice subjacente.</a:t>
            </a:r>
          </a:p>
          <a:p>
            <a:endParaRPr lang="pt-BR" sz="1400" dirty="0" smtClean="0"/>
          </a:p>
          <a:p>
            <a:r>
              <a:rPr lang="pt-BR" sz="1400" dirty="0" smtClean="0"/>
              <a:t>Dessa forma, haverá um tratamento para que tal exposição ao fator de risco prefixado seja considerada no cálculo do Requerimento de Capital do Risco de Mercado.</a:t>
            </a:r>
          </a:p>
          <a:p>
            <a:endParaRPr lang="pt-BR" sz="1400" dirty="0" smtClean="0"/>
          </a:p>
          <a:p>
            <a:r>
              <a:rPr lang="pt-BR" sz="1400" dirty="0" smtClean="0"/>
              <a:t>Entretanto, </a:t>
            </a:r>
            <a:r>
              <a:rPr lang="pt-BR" sz="1400" b="1" dirty="0" smtClean="0"/>
              <a:t>tal tratamento será interno (Susep)</a:t>
            </a:r>
            <a:r>
              <a:rPr lang="pt-BR" sz="1400" dirty="0" smtClean="0"/>
              <a:t>, isto é, as empresas não terão que considerar esta particularidade no momento de gerar os fluxos para reporte.</a:t>
            </a:r>
          </a:p>
          <a:p>
            <a:endParaRPr lang="pt-BR" sz="1400" dirty="0" smtClean="0"/>
          </a:p>
          <a:p>
            <a:endParaRPr lang="pt-BR" sz="1400" dirty="0" smtClean="0"/>
          </a:p>
          <a:p>
            <a:r>
              <a:rPr lang="pt-BR" sz="1400" b="1" dirty="0" smtClean="0"/>
              <a:t>IMPORTANTE: </a:t>
            </a:r>
            <a:r>
              <a:rPr lang="pt-BR" sz="1400" dirty="0" smtClean="0"/>
              <a:t>Para fins de acompanhamento na SUSEP, os contratos/ativos subjacentes são considerados comprado e vendido em </a:t>
            </a:r>
            <a:r>
              <a:rPr lang="pt-BR" sz="1400" b="1" u="sng" dirty="0" smtClean="0"/>
              <a:t>PU</a:t>
            </a:r>
            <a:r>
              <a:rPr lang="pt-BR" sz="1400" dirty="0" smtClean="0"/>
              <a:t>, logo se a empresa estiver comprada num contrato deverá ser informado o TPPOSICAO “+” e se tiver vendida TPPOSICAO “-“.</a:t>
            </a:r>
          </a:p>
          <a:p>
            <a:pPr>
              <a:buNone/>
            </a:pPr>
            <a:endParaRPr lang="pt-BR"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391928" y="980728"/>
            <a:ext cx="8572560" cy="369332"/>
          </a:xfrm>
          <a:noFill/>
          <a:ln w="9525">
            <a:noFill/>
            <a:miter lim="800000"/>
            <a:headEnd/>
            <a:tailEnd/>
          </a:ln>
        </p:spPr>
        <p:txBody>
          <a:bodyPr vert="horz" wrap="square" lIns="91440" tIns="45720" rIns="91440" bIns="45720" numCol="1" anchor="b" anchorCtr="0" compatLnSpc="1">
            <a:prstTxWarp prst="textNoShape">
              <a:avLst/>
            </a:prstTxWarp>
            <a:spAutoFit/>
          </a:bodyPr>
          <a:lstStyle/>
          <a:p>
            <a:r>
              <a:rPr lang="pt-BR" sz="1800" kern="1200" dirty="0" smtClean="0">
                <a:solidFill>
                  <a:schemeClr val="tx1"/>
                </a:solidFill>
                <a:latin typeface="Arial" charset="0"/>
                <a:ea typeface="+mn-ea"/>
                <a:cs typeface="Arial" charset="0"/>
              </a:rPr>
              <a:t>Exemplo 6: Contrato de DI Futuro</a:t>
            </a:r>
            <a:endParaRPr lang="pt-BR" sz="1800" kern="1200" dirty="0">
              <a:solidFill>
                <a:schemeClr val="tx1"/>
              </a:solidFill>
              <a:latin typeface="Arial" charset="0"/>
              <a:ea typeface="+mn-ea"/>
              <a:cs typeface="Arial" charset="0"/>
            </a:endParaRPr>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50"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31" name="Imagem 30"/>
          <p:cNvPicPr/>
          <p:nvPr/>
        </p:nvPicPr>
        <p:blipFill>
          <a:blip r:embed="rId2" cstate="print"/>
          <a:srcRect/>
          <a:stretch>
            <a:fillRect/>
          </a:stretch>
        </p:blipFill>
        <p:spPr bwMode="auto">
          <a:xfrm>
            <a:off x="8215338" y="0"/>
            <a:ext cx="847642" cy="294198"/>
          </a:xfrm>
          <a:prstGeom prst="rect">
            <a:avLst/>
          </a:prstGeom>
          <a:noFill/>
          <a:ln w="9525">
            <a:noFill/>
            <a:miter lim="800000"/>
            <a:headEnd/>
            <a:tailEnd/>
          </a:ln>
        </p:spPr>
      </p:pic>
      <p:sp>
        <p:nvSpPr>
          <p:cNvPr id="409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 name="CaixaDeTexto 40"/>
          <p:cNvSpPr txBox="1"/>
          <p:nvPr/>
        </p:nvSpPr>
        <p:spPr>
          <a:xfrm>
            <a:off x="142844" y="5835867"/>
            <a:ext cx="4214842" cy="307777"/>
          </a:xfrm>
          <a:prstGeom prst="rect">
            <a:avLst/>
          </a:prstGeom>
          <a:noFill/>
        </p:spPr>
        <p:txBody>
          <a:bodyPr wrap="square" rtlCol="0">
            <a:spAutoFit/>
          </a:bodyPr>
          <a:lstStyle/>
          <a:p>
            <a:r>
              <a:rPr lang="pt-BR" sz="1400" b="1" dirty="0" smtClean="0">
                <a:solidFill>
                  <a:schemeClr val="accent6">
                    <a:lumMod val="50000"/>
                  </a:schemeClr>
                </a:solidFill>
              </a:rPr>
              <a:t>Fluxo formatado no Layout do arquivo de envio</a:t>
            </a:r>
            <a:r>
              <a:rPr lang="pt-BR" sz="1400" b="1" dirty="0" smtClean="0">
                <a:solidFill>
                  <a:schemeClr val="tx2"/>
                </a:solidFill>
              </a:rPr>
              <a:t> </a:t>
            </a:r>
            <a:endParaRPr lang="pt-BR" sz="1400" b="1" dirty="0">
              <a:solidFill>
                <a:schemeClr val="tx2"/>
              </a:solidFill>
            </a:endParaRPr>
          </a:p>
        </p:txBody>
      </p:sp>
      <p:graphicFrame>
        <p:nvGraphicFramePr>
          <p:cNvPr id="42" name="Tabela 41"/>
          <p:cNvGraphicFramePr>
            <a:graphicFrameLocks noGrp="1"/>
          </p:cNvGraphicFramePr>
          <p:nvPr/>
        </p:nvGraphicFramePr>
        <p:xfrm>
          <a:off x="274703" y="6262836"/>
          <a:ext cx="8512139" cy="190500"/>
        </p:xfrm>
        <a:graphic>
          <a:graphicData uri="http://schemas.openxmlformats.org/drawingml/2006/table">
            <a:tbl>
              <a:tblPr/>
              <a:tblGrid>
                <a:gridCol w="725397"/>
                <a:gridCol w="7786742"/>
              </a:tblGrid>
              <a:tr h="190500">
                <a:tc>
                  <a:txBody>
                    <a:bodyPr/>
                    <a:lstStyle/>
                    <a:p>
                      <a:pPr algn="l" fontAlgn="b"/>
                      <a:r>
                        <a:rPr lang="pt-BR" sz="1100" b="0" i="0" u="none" strike="noStrike" dirty="0">
                          <a:solidFill>
                            <a:srgbClr val="000000"/>
                          </a:solidFill>
                          <a:latin typeface="Calibri"/>
                        </a:rPr>
                        <a:t>Ponta </a:t>
                      </a:r>
                      <a:r>
                        <a:rPr lang="pt-BR" sz="1100" b="0" i="0" u="none" strike="noStrike" dirty="0" smtClean="0">
                          <a:solidFill>
                            <a:srgbClr val="000000"/>
                          </a:solidFill>
                          <a:latin typeface="Calibri"/>
                        </a:rPr>
                        <a:t>Única</a:t>
                      </a:r>
                      <a:endParaRPr lang="pt-BR" sz="11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pt-BR" sz="1100" b="0" i="0" u="none" strike="noStrike" dirty="0" smtClean="0">
                          <a:solidFill>
                            <a:srgbClr val="000000"/>
                          </a:solidFill>
                          <a:latin typeface="Calibri"/>
                        </a:rPr>
                        <a:t>0000011234520121231001D1001+TXDN0301PR01000610000098335,6000000000000000BRBMEFD1I1V50000000DIJ130000,00000,00</a:t>
                      </a:r>
                      <a:endParaRPr lang="pt-BR" sz="11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pic>
        <p:nvPicPr>
          <p:cNvPr id="1025" name="Picture 1"/>
          <p:cNvPicPr>
            <a:picLocks noChangeAspect="1" noChangeArrowheads="1"/>
          </p:cNvPicPr>
          <p:nvPr/>
        </p:nvPicPr>
        <p:blipFill>
          <a:blip r:embed="rId3" cstate="print"/>
          <a:srcRect/>
          <a:stretch>
            <a:fillRect/>
          </a:stretch>
        </p:blipFill>
        <p:spPr bwMode="auto">
          <a:xfrm>
            <a:off x="467544" y="1772816"/>
            <a:ext cx="2962275" cy="1152525"/>
          </a:xfrm>
          <a:prstGeom prst="rect">
            <a:avLst/>
          </a:prstGeom>
          <a:noFill/>
          <a:ln w="9525">
            <a:noFill/>
            <a:miter lim="800000"/>
            <a:headEnd/>
            <a:tailEnd/>
          </a:ln>
        </p:spPr>
      </p:pic>
      <p:pic>
        <p:nvPicPr>
          <p:cNvPr id="8193" name="Picture 1"/>
          <p:cNvPicPr>
            <a:picLocks noChangeAspect="1" noChangeArrowheads="1"/>
          </p:cNvPicPr>
          <p:nvPr/>
        </p:nvPicPr>
        <p:blipFill>
          <a:blip r:embed="rId4" cstate="print"/>
          <a:srcRect t="4715"/>
          <a:stretch>
            <a:fillRect/>
          </a:stretch>
        </p:blipFill>
        <p:spPr bwMode="auto">
          <a:xfrm>
            <a:off x="5724128" y="1772816"/>
            <a:ext cx="2962275" cy="43655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463936" y="971436"/>
            <a:ext cx="8572560" cy="369332"/>
          </a:xfrm>
          <a:noFill/>
          <a:ln w="9525">
            <a:noFill/>
            <a:miter lim="800000"/>
            <a:headEnd/>
            <a:tailEnd/>
          </a:ln>
        </p:spPr>
        <p:txBody>
          <a:bodyPr vert="horz" wrap="square" lIns="91440" tIns="45720" rIns="91440" bIns="45720" numCol="1" anchor="b" anchorCtr="0" compatLnSpc="1">
            <a:prstTxWarp prst="textNoShape">
              <a:avLst/>
            </a:prstTxWarp>
            <a:spAutoFit/>
          </a:bodyPr>
          <a:lstStyle/>
          <a:p>
            <a:r>
              <a:rPr lang="pt-BR" sz="1800" kern="1200" dirty="0" smtClean="0">
                <a:solidFill>
                  <a:schemeClr val="tx1"/>
                </a:solidFill>
                <a:latin typeface="Arial" charset="0"/>
                <a:ea typeface="+mn-ea"/>
                <a:cs typeface="Arial" charset="0"/>
              </a:rPr>
              <a:t>Orientação para o preenchimento do fluxo referente a Opção de IDI</a:t>
            </a:r>
            <a:endParaRPr lang="pt-BR" sz="1800" kern="1200" dirty="0">
              <a:solidFill>
                <a:schemeClr val="tx1"/>
              </a:solidFill>
              <a:latin typeface="Arial" charset="0"/>
              <a:ea typeface="+mn-ea"/>
              <a:cs typeface="Arial" charset="0"/>
            </a:endParaRPr>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50"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31" name="Imagem 30"/>
          <p:cNvPicPr/>
          <p:nvPr/>
        </p:nvPicPr>
        <p:blipFill>
          <a:blip r:embed="rId2" cstate="print"/>
          <a:srcRect/>
          <a:stretch>
            <a:fillRect/>
          </a:stretch>
        </p:blipFill>
        <p:spPr bwMode="auto">
          <a:xfrm>
            <a:off x="8215338" y="0"/>
            <a:ext cx="847642" cy="294198"/>
          </a:xfrm>
          <a:prstGeom prst="rect">
            <a:avLst/>
          </a:prstGeom>
          <a:noFill/>
          <a:ln w="9525">
            <a:noFill/>
            <a:miter lim="800000"/>
            <a:headEnd/>
            <a:tailEnd/>
          </a:ln>
        </p:spPr>
      </p:pic>
      <p:sp>
        <p:nvSpPr>
          <p:cNvPr id="409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9" name="Espaço Reservado para Conteúdo 2"/>
          <p:cNvSpPr>
            <a:spLocks noGrp="1"/>
          </p:cNvSpPr>
          <p:nvPr>
            <p:ph idx="1"/>
          </p:nvPr>
        </p:nvSpPr>
        <p:spPr>
          <a:xfrm>
            <a:off x="428596" y="1525254"/>
            <a:ext cx="8229600" cy="5072098"/>
          </a:xfrm>
        </p:spPr>
        <p:txBody>
          <a:bodyPr>
            <a:normAutofit/>
          </a:bodyPr>
          <a:lstStyle/>
          <a:p>
            <a:r>
              <a:rPr lang="pt-BR" sz="1400" dirty="0" smtClean="0"/>
              <a:t>As opções de IDI, apesar de terem como ativo subjacente o IDI (Índice DI) carregam uma exposição ao risco </a:t>
            </a:r>
            <a:r>
              <a:rPr lang="pt-BR" sz="1400" b="1" dirty="0" smtClean="0"/>
              <a:t>prefixado</a:t>
            </a:r>
            <a:r>
              <a:rPr lang="pt-BR" sz="1400" dirty="0" smtClean="0"/>
              <a:t>, com o mesmo valor e mesmo prazo, mas de sinal contrário à do fator de risco do ativo subjacente (</a:t>
            </a:r>
            <a:r>
              <a:rPr lang="pt-BR" sz="1400" b="1" dirty="0" smtClean="0"/>
              <a:t>TXD</a:t>
            </a:r>
            <a:r>
              <a:rPr lang="pt-BR" sz="1400" dirty="0" smtClean="0"/>
              <a:t>). </a:t>
            </a:r>
          </a:p>
          <a:p>
            <a:endParaRPr lang="pt-BR" sz="1400" dirty="0" smtClean="0"/>
          </a:p>
          <a:p>
            <a:r>
              <a:rPr lang="pt-BR" sz="1400" dirty="0" smtClean="0"/>
              <a:t>Dessa forma, haverá um tratamento para que tal exposição ao fator de risco prefixado seja considerada no cálculo do Requerimento de Capital do Risco de Mercado.</a:t>
            </a:r>
          </a:p>
          <a:p>
            <a:endParaRPr lang="pt-BR" sz="1400" dirty="0" smtClean="0"/>
          </a:p>
          <a:p>
            <a:r>
              <a:rPr lang="pt-BR" sz="1400" dirty="0" smtClean="0"/>
              <a:t>Entretanto, </a:t>
            </a:r>
            <a:r>
              <a:rPr lang="pt-BR" sz="1400" b="1" dirty="0" smtClean="0"/>
              <a:t>tal tratamento será interno (Susep)</a:t>
            </a:r>
            <a:r>
              <a:rPr lang="pt-BR" sz="1400" dirty="0" smtClean="0"/>
              <a:t>, e por isso não haverá diferença na geração dos fluxos dessas opções em relação aos das demais opções, isto é, as empresas não terão que considerar esta particularidade no momento de gerar os fluxos para reporte.</a:t>
            </a:r>
          </a:p>
          <a:p>
            <a:endParaRPr lang="pt-BR" sz="1400" dirty="0" smtClean="0"/>
          </a:p>
          <a:p>
            <a:endParaRPr lang="pt-BR" sz="1400" dirty="0" smtClean="0"/>
          </a:p>
          <a:p>
            <a:r>
              <a:rPr lang="pt-BR" sz="1400" b="1" dirty="0" smtClean="0"/>
              <a:t>IMPORTANTE: </a:t>
            </a:r>
            <a:r>
              <a:rPr lang="pt-BR" sz="1400" dirty="0" smtClean="0"/>
              <a:t>Para fins de acompanhamento na SUSEP, os contratos/ativos subjacentes são considerados comprado e vendido em </a:t>
            </a:r>
            <a:r>
              <a:rPr lang="pt-BR" sz="1400" b="1" u="sng" dirty="0" smtClean="0"/>
              <a:t>PU</a:t>
            </a:r>
            <a:r>
              <a:rPr lang="pt-BR" sz="1400" dirty="0" smtClean="0"/>
              <a:t>, logo se a empresa estiver comprada num contrato deverá ser informado o TPPOSICAO “+” e se tiver vendida TPPOSICAO “-“.</a:t>
            </a:r>
          </a:p>
          <a:p>
            <a:pPr>
              <a:buNone/>
            </a:pPr>
            <a:endParaRPr lang="pt-BR"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1"/>
          <p:cNvPicPr>
            <a:picLocks noChangeAspect="1" noChangeArrowheads="1"/>
          </p:cNvPicPr>
          <p:nvPr/>
        </p:nvPicPr>
        <p:blipFill>
          <a:blip r:embed="rId2" cstate="print"/>
          <a:srcRect t="4126"/>
          <a:stretch>
            <a:fillRect/>
          </a:stretch>
        </p:blipFill>
        <p:spPr bwMode="auto">
          <a:xfrm>
            <a:off x="5580112" y="1772816"/>
            <a:ext cx="2962275" cy="4392488"/>
          </a:xfrm>
          <a:prstGeom prst="rect">
            <a:avLst/>
          </a:prstGeom>
          <a:noFill/>
          <a:ln w="9525">
            <a:noFill/>
            <a:miter lim="800000"/>
            <a:headEnd/>
            <a:tailEnd/>
          </a:ln>
        </p:spPr>
      </p:pic>
      <p:sp>
        <p:nvSpPr>
          <p:cNvPr id="5" name="Título 1"/>
          <p:cNvSpPr>
            <a:spLocks noGrp="1"/>
          </p:cNvSpPr>
          <p:nvPr>
            <p:ph type="title"/>
          </p:nvPr>
        </p:nvSpPr>
        <p:spPr>
          <a:xfrm>
            <a:off x="395536" y="971436"/>
            <a:ext cx="8572560" cy="369332"/>
          </a:xfrm>
          <a:noFill/>
          <a:ln w="9525">
            <a:noFill/>
            <a:miter lim="800000"/>
            <a:headEnd/>
            <a:tailEnd/>
          </a:ln>
        </p:spPr>
        <p:txBody>
          <a:bodyPr vert="horz" wrap="square" lIns="91440" tIns="45720" rIns="91440" bIns="45720" numCol="1" anchor="b" anchorCtr="0" compatLnSpc="1">
            <a:prstTxWarp prst="textNoShape">
              <a:avLst/>
            </a:prstTxWarp>
            <a:spAutoFit/>
          </a:bodyPr>
          <a:lstStyle/>
          <a:p>
            <a:r>
              <a:rPr lang="pt-BR" sz="1800" kern="1200" dirty="0" smtClean="0">
                <a:solidFill>
                  <a:schemeClr val="tx1"/>
                </a:solidFill>
                <a:latin typeface="Arial" charset="0"/>
                <a:ea typeface="+mn-ea"/>
                <a:cs typeface="Arial" charset="0"/>
              </a:rPr>
              <a:t>Exemplo 7: Opção de IDI</a:t>
            </a:r>
            <a:endParaRPr lang="pt-BR" sz="1800" kern="1200" dirty="0">
              <a:solidFill>
                <a:schemeClr val="tx1"/>
              </a:solidFill>
              <a:latin typeface="Arial" charset="0"/>
              <a:ea typeface="+mn-ea"/>
              <a:cs typeface="Arial" charset="0"/>
            </a:endParaRPr>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50"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31" name="Imagem 30"/>
          <p:cNvPicPr/>
          <p:nvPr/>
        </p:nvPicPr>
        <p:blipFill>
          <a:blip r:embed="rId3" cstate="print"/>
          <a:srcRect/>
          <a:stretch>
            <a:fillRect/>
          </a:stretch>
        </p:blipFill>
        <p:spPr bwMode="auto">
          <a:xfrm>
            <a:off x="8215338" y="0"/>
            <a:ext cx="847642" cy="294198"/>
          </a:xfrm>
          <a:prstGeom prst="rect">
            <a:avLst/>
          </a:prstGeom>
          <a:noFill/>
          <a:ln w="9525">
            <a:noFill/>
            <a:miter lim="800000"/>
            <a:headEnd/>
            <a:tailEnd/>
          </a:ln>
        </p:spPr>
      </p:pic>
      <p:sp>
        <p:nvSpPr>
          <p:cNvPr id="409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8" name="CaixaDeTexto 27"/>
          <p:cNvSpPr txBox="1"/>
          <p:nvPr/>
        </p:nvSpPr>
        <p:spPr>
          <a:xfrm>
            <a:off x="357158" y="3429000"/>
            <a:ext cx="4214842" cy="307777"/>
          </a:xfrm>
          <a:prstGeom prst="rect">
            <a:avLst/>
          </a:prstGeom>
          <a:noFill/>
        </p:spPr>
        <p:txBody>
          <a:bodyPr wrap="square" rtlCol="0">
            <a:spAutoFit/>
          </a:bodyPr>
          <a:lstStyle/>
          <a:p>
            <a:r>
              <a:rPr lang="pt-BR" sz="1400" b="1" dirty="0" smtClean="0">
                <a:solidFill>
                  <a:schemeClr val="tx2"/>
                </a:solidFill>
              </a:rPr>
              <a:t>Exposição ao Risco</a:t>
            </a:r>
            <a:endParaRPr lang="pt-BR" sz="1400" b="1" dirty="0">
              <a:solidFill>
                <a:schemeClr val="tx2"/>
              </a:solidFill>
            </a:endParaRPr>
          </a:p>
        </p:txBody>
      </p:sp>
      <p:pic>
        <p:nvPicPr>
          <p:cNvPr id="18437" name="Picture 5"/>
          <p:cNvPicPr>
            <a:picLocks noChangeAspect="1" noChangeArrowheads="1"/>
          </p:cNvPicPr>
          <p:nvPr/>
        </p:nvPicPr>
        <p:blipFill>
          <a:blip r:embed="rId4" cstate="print"/>
          <a:srcRect/>
          <a:stretch>
            <a:fillRect/>
          </a:stretch>
        </p:blipFill>
        <p:spPr bwMode="auto">
          <a:xfrm>
            <a:off x="642910" y="1609723"/>
            <a:ext cx="2962275" cy="1533525"/>
          </a:xfrm>
          <a:prstGeom prst="rect">
            <a:avLst/>
          </a:prstGeom>
          <a:noFill/>
          <a:ln w="9525">
            <a:noFill/>
            <a:miter lim="800000"/>
            <a:headEnd/>
            <a:tailEnd/>
          </a:ln>
          <a:effectLst/>
        </p:spPr>
      </p:pic>
      <p:sp>
        <p:nvSpPr>
          <p:cNvPr id="1843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7" name="Forma livre 36"/>
          <p:cNvSpPr/>
          <p:nvPr/>
        </p:nvSpPr>
        <p:spPr>
          <a:xfrm>
            <a:off x="8451686" y="2016087"/>
            <a:ext cx="389262" cy="2698797"/>
          </a:xfrm>
          <a:custGeom>
            <a:avLst/>
            <a:gdLst>
              <a:gd name="connsiteX0" fmla="*/ 22033 w 389262"/>
              <a:gd name="connsiteY0" fmla="*/ 0 h 2765233"/>
              <a:gd name="connsiteX1" fmla="*/ 385590 w 389262"/>
              <a:gd name="connsiteY1" fmla="*/ 1322024 h 2765233"/>
              <a:gd name="connsiteX2" fmla="*/ 0 w 389262"/>
              <a:gd name="connsiteY2" fmla="*/ 2765233 h 2765233"/>
            </a:gdLst>
            <a:ahLst/>
            <a:cxnLst>
              <a:cxn ang="0">
                <a:pos x="connsiteX0" y="connsiteY0"/>
              </a:cxn>
              <a:cxn ang="0">
                <a:pos x="connsiteX1" y="connsiteY1"/>
              </a:cxn>
              <a:cxn ang="0">
                <a:pos x="connsiteX2" y="connsiteY2"/>
              </a:cxn>
            </a:cxnLst>
            <a:rect l="l" t="t" r="r" b="b"/>
            <a:pathLst>
              <a:path w="389262" h="2765233">
                <a:moveTo>
                  <a:pt x="22033" y="0"/>
                </a:moveTo>
                <a:cubicBezTo>
                  <a:pt x="205647" y="430576"/>
                  <a:pt x="389262" y="861152"/>
                  <a:pt x="385590" y="1322024"/>
                </a:cubicBezTo>
                <a:cubicBezTo>
                  <a:pt x="381918" y="1782896"/>
                  <a:pt x="58757" y="2533879"/>
                  <a:pt x="0" y="2765233"/>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150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21508" name="Picture 4"/>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57158" y="3929066"/>
            <a:ext cx="4786346" cy="166321"/>
          </a:xfrm>
          <a:prstGeom prst="rect">
            <a:avLst/>
          </a:prstGeom>
          <a:noFill/>
        </p:spPr>
      </p:pic>
      <p:sp>
        <p:nvSpPr>
          <p:cNvPr id="2151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21510" name="Picture 6"/>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35124" y="4186244"/>
            <a:ext cx="3905250" cy="171450"/>
          </a:xfrm>
          <a:prstGeom prst="rect">
            <a:avLst/>
          </a:prstGeom>
          <a:noFill/>
        </p:spPr>
      </p:pic>
      <p:sp>
        <p:nvSpPr>
          <p:cNvPr id="39" name="Forma livre 38"/>
          <p:cNvSpPr/>
          <p:nvPr/>
        </p:nvSpPr>
        <p:spPr>
          <a:xfrm>
            <a:off x="3933022" y="2080352"/>
            <a:ext cx="3944038" cy="2891927"/>
          </a:xfrm>
          <a:custGeom>
            <a:avLst/>
            <a:gdLst>
              <a:gd name="connsiteX0" fmla="*/ 0 w 3944038"/>
              <a:gd name="connsiteY0" fmla="*/ 2315378 h 2891927"/>
              <a:gd name="connsiteX1" fmla="*/ 1189821 w 3944038"/>
              <a:gd name="connsiteY1" fmla="*/ 2645884 h 2891927"/>
              <a:gd name="connsiteX2" fmla="*/ 1079653 w 3944038"/>
              <a:gd name="connsiteY2" fmla="*/ 839118 h 2891927"/>
              <a:gd name="connsiteX3" fmla="*/ 1586429 w 3944038"/>
              <a:gd name="connsiteY3" fmla="*/ 112005 h 2891927"/>
              <a:gd name="connsiteX4" fmla="*/ 3503364 w 3944038"/>
              <a:gd name="connsiteY4" fmla="*/ 167089 h 2891927"/>
              <a:gd name="connsiteX5" fmla="*/ 3944038 w 3944038"/>
              <a:gd name="connsiteY5" fmla="*/ 67937 h 2891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44038" h="2891927">
                <a:moveTo>
                  <a:pt x="0" y="2315378"/>
                </a:moveTo>
                <a:cubicBezTo>
                  <a:pt x="504939" y="2603652"/>
                  <a:pt x="1009879" y="2891927"/>
                  <a:pt x="1189821" y="2645884"/>
                </a:cubicBezTo>
                <a:cubicBezTo>
                  <a:pt x="1369763" y="2399841"/>
                  <a:pt x="1013552" y="1261431"/>
                  <a:pt x="1079653" y="839118"/>
                </a:cubicBezTo>
                <a:cubicBezTo>
                  <a:pt x="1145754" y="416805"/>
                  <a:pt x="1182477" y="224010"/>
                  <a:pt x="1586429" y="112005"/>
                </a:cubicBezTo>
                <a:cubicBezTo>
                  <a:pt x="1990381" y="0"/>
                  <a:pt x="3110429" y="174434"/>
                  <a:pt x="3503364" y="167089"/>
                </a:cubicBezTo>
                <a:cubicBezTo>
                  <a:pt x="3896299" y="159744"/>
                  <a:pt x="3854067" y="82626"/>
                  <a:pt x="3944038" y="67937"/>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42" name="CaixaDeTexto 41"/>
          <p:cNvSpPr txBox="1"/>
          <p:nvPr/>
        </p:nvSpPr>
        <p:spPr>
          <a:xfrm>
            <a:off x="142844" y="5978743"/>
            <a:ext cx="4214842" cy="307777"/>
          </a:xfrm>
          <a:prstGeom prst="rect">
            <a:avLst/>
          </a:prstGeom>
          <a:noFill/>
        </p:spPr>
        <p:txBody>
          <a:bodyPr wrap="square" rtlCol="0">
            <a:spAutoFit/>
          </a:bodyPr>
          <a:lstStyle/>
          <a:p>
            <a:r>
              <a:rPr lang="pt-BR" sz="1400" b="1" dirty="0" smtClean="0">
                <a:solidFill>
                  <a:schemeClr val="accent6">
                    <a:lumMod val="50000"/>
                  </a:schemeClr>
                </a:solidFill>
              </a:rPr>
              <a:t>Fluxo formatado no Layout do arquivo de envio</a:t>
            </a:r>
            <a:r>
              <a:rPr lang="pt-BR" sz="1400" b="1" dirty="0" smtClean="0">
                <a:solidFill>
                  <a:schemeClr val="tx2"/>
                </a:solidFill>
              </a:rPr>
              <a:t> </a:t>
            </a:r>
            <a:endParaRPr lang="pt-BR" sz="1400" b="1" dirty="0">
              <a:solidFill>
                <a:schemeClr val="tx2"/>
              </a:solidFill>
            </a:endParaRPr>
          </a:p>
        </p:txBody>
      </p:sp>
      <p:graphicFrame>
        <p:nvGraphicFramePr>
          <p:cNvPr id="43" name="Tabela 42"/>
          <p:cNvGraphicFramePr>
            <a:graphicFrameLocks noGrp="1"/>
          </p:cNvGraphicFramePr>
          <p:nvPr/>
        </p:nvGraphicFramePr>
        <p:xfrm>
          <a:off x="214282" y="6357958"/>
          <a:ext cx="8643966" cy="190500"/>
        </p:xfrm>
        <a:graphic>
          <a:graphicData uri="http://schemas.openxmlformats.org/drawingml/2006/table">
            <a:tbl>
              <a:tblPr/>
              <a:tblGrid>
                <a:gridCol w="785818"/>
                <a:gridCol w="7858148"/>
              </a:tblGrid>
              <a:tr h="190500">
                <a:tc>
                  <a:txBody>
                    <a:bodyPr/>
                    <a:lstStyle/>
                    <a:p>
                      <a:pPr algn="l" fontAlgn="b"/>
                      <a:r>
                        <a:rPr lang="pt-BR" sz="1100" b="0" i="0" u="none" strike="noStrike">
                          <a:solidFill>
                            <a:srgbClr val="000000"/>
                          </a:solidFill>
                          <a:latin typeface="Calibri"/>
                        </a:rPr>
                        <a:t>Ponta Única</a:t>
                      </a:r>
                    </a:p>
                  </a:txBody>
                  <a:tcPr marL="0" marR="0" marT="0" marB="0" anchor="b">
                    <a:lnL>
                      <a:noFill/>
                    </a:lnL>
                    <a:lnR>
                      <a:noFill/>
                    </a:lnR>
                    <a:lnT>
                      <a:noFill/>
                    </a:lnT>
                    <a:lnB>
                      <a:noFill/>
                    </a:lnB>
                  </a:tcPr>
                </a:tc>
                <a:tc>
                  <a:txBody>
                    <a:bodyPr/>
                    <a:lstStyle/>
                    <a:p>
                      <a:pPr algn="l" fontAlgn="b"/>
                      <a:r>
                        <a:rPr lang="pt-BR" sz="1100" b="0" i="0" u="none" strike="noStrike" dirty="0">
                          <a:solidFill>
                            <a:srgbClr val="000000"/>
                          </a:solidFill>
                          <a:latin typeface="Calibri"/>
                        </a:rPr>
                        <a:t>0000011234520121231001D1001+TXDN0301PR01000610000131779,4400000000000000BRBMEFCXXXXXXXXXXXXXXZZZ0000,00000,00</a:t>
                      </a: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ço Reservado para Conteúdo 2"/>
          <p:cNvSpPr>
            <a:spLocks noGrp="1"/>
          </p:cNvSpPr>
          <p:nvPr>
            <p:ph idx="1"/>
          </p:nvPr>
        </p:nvSpPr>
        <p:spPr>
          <a:xfrm>
            <a:off x="457200" y="1557338"/>
            <a:ext cx="8229600" cy="4679950"/>
          </a:xfrm>
        </p:spPr>
        <p:txBody>
          <a:bodyPr/>
          <a:lstStyle/>
          <a:p>
            <a:pPr>
              <a:spcBef>
                <a:spcPct val="0"/>
              </a:spcBef>
            </a:pPr>
            <a:r>
              <a:rPr lang="pt-BR" dirty="0" smtClean="0"/>
              <a:t>Relatório Parcial e Controle de Alterações</a:t>
            </a:r>
          </a:p>
          <a:p>
            <a:pPr>
              <a:spcBef>
                <a:spcPct val="0"/>
              </a:spcBef>
            </a:pPr>
            <a:r>
              <a:rPr lang="pt-BR" dirty="0" smtClean="0"/>
              <a:t>Questionário Qualitativo</a:t>
            </a:r>
          </a:p>
          <a:p>
            <a:pPr>
              <a:spcBef>
                <a:spcPct val="0"/>
              </a:spcBef>
            </a:pPr>
            <a:r>
              <a:rPr lang="pt-BR" dirty="0" smtClean="0"/>
              <a:t>DPVAT – Análise em comissão atuarial</a:t>
            </a:r>
          </a:p>
          <a:p>
            <a:pPr>
              <a:spcBef>
                <a:spcPct val="0"/>
              </a:spcBef>
            </a:pPr>
            <a:r>
              <a:rPr lang="pt-BR" dirty="0" smtClean="0"/>
              <a:t>FIDC – Proposta dos representantes do mercado</a:t>
            </a:r>
          </a:p>
          <a:p>
            <a:pPr>
              <a:spcBef>
                <a:spcPct val="0"/>
              </a:spcBef>
            </a:pPr>
            <a:r>
              <a:rPr lang="pt-BR" dirty="0" smtClean="0"/>
              <a:t>Excedente Financeiro</a:t>
            </a:r>
          </a:p>
          <a:p>
            <a:pPr>
              <a:spcBef>
                <a:spcPct val="0"/>
              </a:spcBef>
            </a:pPr>
            <a:r>
              <a:rPr lang="pt-BR" dirty="0" smtClean="0"/>
              <a:t>Exemplos de Preenchimento com maior índice de dúvidas.</a:t>
            </a:r>
          </a:p>
          <a:p>
            <a:pPr>
              <a:spcBef>
                <a:spcPct val="0"/>
              </a:spcBef>
            </a:pPr>
            <a:r>
              <a:rPr lang="pt-BR" b="1" dirty="0" smtClean="0">
                <a:solidFill>
                  <a:srgbClr val="256822"/>
                </a:solidFill>
              </a:rPr>
              <a:t>Alternativas aos campos PLNCODIGO e RAMCODIGO</a:t>
            </a:r>
          </a:p>
          <a:p>
            <a:pPr lvl="1">
              <a:spcBef>
                <a:spcPct val="0"/>
              </a:spcBef>
            </a:pPr>
            <a:endParaRPr lang="pt-BR" dirty="0" smtClean="0"/>
          </a:p>
          <a:p>
            <a:pPr>
              <a:spcBef>
                <a:spcPct val="0"/>
              </a:spcBef>
            </a:pPr>
            <a:endParaRPr lang="pt-BR" dirty="0" smtClean="0"/>
          </a:p>
        </p:txBody>
      </p:sp>
      <p:sp>
        <p:nvSpPr>
          <p:cNvPr id="4" name="Espaço Reservado para Número de Slide 3"/>
          <p:cNvSpPr>
            <a:spLocks noGrp="1"/>
          </p:cNvSpPr>
          <p:nvPr>
            <p:ph type="sldNum" sz="quarter" idx="10"/>
          </p:nvPr>
        </p:nvSpPr>
        <p:spPr/>
        <p:txBody>
          <a:bodyPr/>
          <a:lstStyle/>
          <a:p>
            <a:pPr>
              <a:defRPr/>
            </a:pPr>
            <a:fld id="{B54AC018-355E-4650-B464-2924F62F32B1}" type="slidenum">
              <a:rPr lang="pt-BR" smtClean="0"/>
              <a:pPr>
                <a:defRPr/>
              </a:pPr>
              <a:t>18</a:t>
            </a:fld>
            <a:endParaRPr lang="pt-BR" dirty="0"/>
          </a:p>
        </p:txBody>
      </p:sp>
      <p:sp>
        <p:nvSpPr>
          <p:cNvPr id="23556" name="Título 1"/>
          <p:cNvSpPr>
            <a:spLocks noGrp="1"/>
          </p:cNvSpPr>
          <p:nvPr>
            <p:ph type="title"/>
          </p:nvPr>
        </p:nvSpPr>
        <p:spPr>
          <a:xfrm>
            <a:off x="457200" y="657225"/>
            <a:ext cx="8229600" cy="792163"/>
          </a:xfrm>
        </p:spPr>
        <p:txBody>
          <a:bodyPr/>
          <a:lstStyle/>
          <a:p>
            <a:r>
              <a:rPr lang="pt-BR" dirty="0" smtClean="0"/>
              <a:t>Risco de Mercado </a:t>
            </a:r>
            <a:br>
              <a:rPr lang="pt-BR" dirty="0" smtClean="0"/>
            </a:br>
            <a:r>
              <a:rPr lang="pt-BR" b="0" dirty="0" smtClean="0"/>
              <a:t>Tópicos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ço Reservado para Conteúdo 2"/>
          <p:cNvSpPr>
            <a:spLocks noGrp="1"/>
          </p:cNvSpPr>
          <p:nvPr>
            <p:ph idx="1"/>
          </p:nvPr>
        </p:nvSpPr>
        <p:spPr>
          <a:xfrm>
            <a:off x="457200" y="1557338"/>
            <a:ext cx="8229600" cy="5040014"/>
          </a:xfrm>
        </p:spPr>
        <p:txBody>
          <a:bodyPr/>
          <a:lstStyle/>
          <a:p>
            <a:pPr>
              <a:spcBef>
                <a:spcPct val="0"/>
              </a:spcBef>
            </a:pPr>
            <a:r>
              <a:rPr lang="pt-BR" sz="1400" dirty="0" smtClean="0"/>
              <a:t>Ao longo do estudo de impacto fora destacado que para o TAP os fluxos dos passivos poderiam ser agrupados e não necessariamente precisavam ser segregados por código de ramo ou plano.</a:t>
            </a:r>
          </a:p>
          <a:p>
            <a:pPr>
              <a:spcBef>
                <a:spcPct val="0"/>
              </a:spcBef>
            </a:pPr>
            <a:r>
              <a:rPr lang="pt-BR" sz="1400" dirty="0" smtClean="0"/>
              <a:t>Diante de tal fato informamos que os campos para o estudo de impacto fosse enviados com zeros.</a:t>
            </a:r>
          </a:p>
          <a:p>
            <a:pPr>
              <a:spcBef>
                <a:spcPct val="0"/>
              </a:spcBef>
            </a:pPr>
            <a:r>
              <a:rPr lang="pt-BR" sz="1400" dirty="0" smtClean="0"/>
              <a:t>Como alternativa para a implementação dos quadros acreditamos que podemos substituir os dois campos por um  único campo que seria o CODGRUPAMENTO.</a:t>
            </a:r>
          </a:p>
          <a:p>
            <a:pPr>
              <a:spcBef>
                <a:spcPct val="0"/>
              </a:spcBef>
            </a:pPr>
            <a:r>
              <a:rPr lang="pt-BR" sz="1400" dirty="0" smtClean="0"/>
              <a:t>O CODGRUPAMENTO seria utilizado para todos os fluxos agrupados de diferentes ramos e planos, podendo contemplar assim mais de um ramo ou plano.</a:t>
            </a:r>
          </a:p>
          <a:p>
            <a:r>
              <a:rPr lang="pt-BR" sz="1400" dirty="0" smtClean="0"/>
              <a:t>Para isso, teríamos uma outra tabela onde vincularíamos o CODGRUPAMENTO aos ramos, exemplo: Uma empresa atua em 3 ramos e consolida os ramos Patrimonial: Assistência – Bens em Geral (0112) e Patrimonial – Compreensivo Residencial  (0114), mas já o ramo de cascos auto (0531) mantém separado:</a:t>
            </a:r>
          </a:p>
          <a:p>
            <a:pPr>
              <a:spcBef>
                <a:spcPct val="0"/>
              </a:spcBef>
            </a:pPr>
            <a:endParaRPr lang="pt-BR" sz="1400" dirty="0" smtClean="0"/>
          </a:p>
          <a:p>
            <a:pPr>
              <a:spcBef>
                <a:spcPct val="0"/>
              </a:spcBef>
            </a:pPr>
            <a:endParaRPr lang="pt-BR" sz="1400" dirty="0" smtClean="0"/>
          </a:p>
          <a:p>
            <a:pPr>
              <a:spcBef>
                <a:spcPct val="0"/>
              </a:spcBef>
            </a:pPr>
            <a:endParaRPr lang="pt-BR" sz="1400" dirty="0" smtClean="0"/>
          </a:p>
          <a:p>
            <a:pPr>
              <a:spcBef>
                <a:spcPct val="0"/>
              </a:spcBef>
            </a:pPr>
            <a:r>
              <a:rPr lang="pt-BR" sz="1400" dirty="0" smtClean="0"/>
              <a:t>Logo seria informado nos quadros de fluxos somente os CODGRUPAMENTO 00001 e 00002</a:t>
            </a:r>
          </a:p>
          <a:p>
            <a:pPr>
              <a:spcBef>
                <a:spcPct val="0"/>
              </a:spcBef>
            </a:pPr>
            <a:r>
              <a:rPr lang="pt-BR" sz="1400" dirty="0" smtClean="0"/>
              <a:t>Para os casos de fluxos não alocáveis em um ramo específico  o CODGRUPAMENTO seria 00000</a:t>
            </a:r>
          </a:p>
        </p:txBody>
      </p:sp>
      <p:sp>
        <p:nvSpPr>
          <p:cNvPr id="4" name="Espaço Reservado para Número de Slide 3"/>
          <p:cNvSpPr>
            <a:spLocks noGrp="1"/>
          </p:cNvSpPr>
          <p:nvPr>
            <p:ph type="sldNum" sz="quarter" idx="10"/>
          </p:nvPr>
        </p:nvSpPr>
        <p:spPr/>
        <p:txBody>
          <a:bodyPr/>
          <a:lstStyle/>
          <a:p>
            <a:pPr>
              <a:defRPr/>
            </a:pPr>
            <a:fld id="{B54AC018-355E-4650-B464-2924F62F32B1}" type="slidenum">
              <a:rPr lang="pt-BR" smtClean="0"/>
              <a:pPr>
                <a:defRPr/>
              </a:pPr>
              <a:t>19</a:t>
            </a:fld>
            <a:endParaRPr lang="pt-BR" dirty="0"/>
          </a:p>
        </p:txBody>
      </p:sp>
      <p:sp>
        <p:nvSpPr>
          <p:cNvPr id="23556" name="Título 1"/>
          <p:cNvSpPr>
            <a:spLocks noGrp="1"/>
          </p:cNvSpPr>
          <p:nvPr>
            <p:ph type="title"/>
          </p:nvPr>
        </p:nvSpPr>
        <p:spPr>
          <a:xfrm>
            <a:off x="457200" y="1080056"/>
            <a:ext cx="8229600" cy="369332"/>
          </a:xfrm>
          <a:noFill/>
          <a:ln w="9525">
            <a:noFill/>
            <a:miter lim="800000"/>
            <a:headEnd/>
            <a:tailEnd/>
          </a:ln>
        </p:spPr>
        <p:txBody>
          <a:bodyPr vert="horz" wrap="square" lIns="91440" tIns="45720" rIns="91440" bIns="45720" numCol="1" anchor="b" anchorCtr="0" compatLnSpc="1">
            <a:prstTxWarp prst="textNoShape">
              <a:avLst/>
            </a:prstTxWarp>
            <a:spAutoFit/>
          </a:bodyPr>
          <a:lstStyle/>
          <a:p>
            <a:r>
              <a:rPr lang="pt-BR" sz="1800" kern="1200" dirty="0" smtClean="0">
                <a:solidFill>
                  <a:schemeClr val="tx1"/>
                </a:solidFill>
                <a:latin typeface="Arial" charset="0"/>
                <a:ea typeface="+mn-ea"/>
                <a:cs typeface="Arial" charset="0"/>
              </a:rPr>
              <a:t>Alternativas aos campos PLNCODIGO e RAMCODIGO</a:t>
            </a:r>
          </a:p>
        </p:txBody>
      </p:sp>
      <p:graphicFrame>
        <p:nvGraphicFramePr>
          <p:cNvPr id="5" name="Tabela 4"/>
          <p:cNvGraphicFramePr>
            <a:graphicFrameLocks noGrp="1"/>
          </p:cNvGraphicFramePr>
          <p:nvPr/>
        </p:nvGraphicFramePr>
        <p:xfrm>
          <a:off x="2339752" y="4653136"/>
          <a:ext cx="4511825" cy="1097280"/>
        </p:xfrm>
        <a:graphic>
          <a:graphicData uri="http://schemas.openxmlformats.org/drawingml/2006/table">
            <a:tbl>
              <a:tblPr firstRow="1" bandRow="1">
                <a:tableStyleId>{5C22544A-7EE6-4342-B048-85BDC9FD1C3A}</a:tableStyleId>
              </a:tblPr>
              <a:tblGrid>
                <a:gridCol w="1655586"/>
                <a:gridCol w="1352297"/>
                <a:gridCol w="1503942"/>
              </a:tblGrid>
              <a:tr h="240027">
                <a:tc>
                  <a:txBody>
                    <a:bodyPr/>
                    <a:lstStyle/>
                    <a:p>
                      <a:pPr algn="ctr"/>
                      <a:r>
                        <a:rPr lang="pt-BR" sz="1200" dirty="0" smtClean="0"/>
                        <a:t>CODGRUPAMENTO</a:t>
                      </a:r>
                      <a:endParaRPr lang="pt-BR" sz="1200" dirty="0"/>
                    </a:p>
                  </a:txBody>
                  <a:tcPr/>
                </a:tc>
                <a:tc>
                  <a:txBody>
                    <a:bodyPr/>
                    <a:lstStyle/>
                    <a:p>
                      <a:pPr algn="ctr"/>
                      <a:r>
                        <a:rPr lang="pt-BR" sz="1200" dirty="0" smtClean="0"/>
                        <a:t>RAMCODIGO</a:t>
                      </a:r>
                      <a:endParaRPr lang="pt-BR" sz="1200" dirty="0"/>
                    </a:p>
                  </a:txBody>
                  <a:tcPr/>
                </a:tc>
                <a:tc>
                  <a:txBody>
                    <a:bodyPr/>
                    <a:lstStyle/>
                    <a:p>
                      <a:pPr algn="ctr"/>
                      <a:r>
                        <a:rPr lang="pt-BR" sz="1200" dirty="0" smtClean="0"/>
                        <a:t>PLNCODIGO</a:t>
                      </a:r>
                      <a:endParaRPr lang="pt-BR" sz="1200" dirty="0"/>
                    </a:p>
                  </a:txBody>
                  <a:tcPr/>
                </a:tc>
              </a:tr>
              <a:tr h="240027">
                <a:tc>
                  <a:txBody>
                    <a:bodyPr/>
                    <a:lstStyle/>
                    <a:p>
                      <a:pPr algn="ctr"/>
                      <a:r>
                        <a:rPr lang="pt-BR" sz="1200" dirty="0" smtClean="0"/>
                        <a:t>00001</a:t>
                      </a:r>
                      <a:endParaRPr lang="pt-BR" sz="1200" dirty="0"/>
                    </a:p>
                  </a:txBody>
                  <a:tcPr/>
                </a:tc>
                <a:tc>
                  <a:txBody>
                    <a:bodyPr/>
                    <a:lstStyle/>
                    <a:p>
                      <a:pPr algn="ctr"/>
                      <a:r>
                        <a:rPr lang="pt-BR" sz="1200" dirty="0" smtClean="0"/>
                        <a:t>0112</a:t>
                      </a:r>
                      <a:endParaRPr lang="pt-BR" sz="1200" dirty="0"/>
                    </a:p>
                  </a:txBody>
                  <a:tcPr/>
                </a:tc>
                <a:tc>
                  <a:txBody>
                    <a:bodyPr/>
                    <a:lstStyle/>
                    <a:p>
                      <a:pPr algn="ctr"/>
                      <a:r>
                        <a:rPr lang="pt-BR" sz="1200" dirty="0" smtClean="0"/>
                        <a:t>000000</a:t>
                      </a:r>
                      <a:endParaRPr lang="pt-BR" sz="1200" dirty="0"/>
                    </a:p>
                  </a:txBody>
                  <a:tcPr/>
                </a:tc>
              </a:tr>
              <a:tr h="240027">
                <a:tc>
                  <a:txBody>
                    <a:bodyPr/>
                    <a:lstStyle/>
                    <a:p>
                      <a:pPr algn="ctr"/>
                      <a:r>
                        <a:rPr lang="pt-BR" sz="1200" dirty="0" smtClean="0"/>
                        <a:t>00001</a:t>
                      </a:r>
                      <a:endParaRPr lang="pt-BR" sz="1200" dirty="0"/>
                    </a:p>
                  </a:txBody>
                  <a:tcPr/>
                </a:tc>
                <a:tc>
                  <a:txBody>
                    <a:bodyPr/>
                    <a:lstStyle/>
                    <a:p>
                      <a:pPr algn="ctr"/>
                      <a:r>
                        <a:rPr lang="pt-BR" sz="1200" dirty="0" smtClean="0"/>
                        <a:t>0114</a:t>
                      </a:r>
                      <a:endParaRPr lang="pt-BR" sz="1200" dirty="0"/>
                    </a:p>
                  </a:txBody>
                  <a:tcPr/>
                </a:tc>
                <a:tc>
                  <a:txBody>
                    <a:bodyPr/>
                    <a:lstStyle/>
                    <a:p>
                      <a:pPr algn="ctr"/>
                      <a:r>
                        <a:rPr lang="pt-BR" sz="1200" dirty="0" smtClean="0"/>
                        <a:t>000000</a:t>
                      </a:r>
                      <a:endParaRPr lang="pt-BR" sz="1200" dirty="0"/>
                    </a:p>
                  </a:txBody>
                  <a:tcPr/>
                </a:tc>
              </a:tr>
              <a:tr h="240027">
                <a:tc>
                  <a:txBody>
                    <a:bodyPr/>
                    <a:lstStyle/>
                    <a:p>
                      <a:pPr algn="ctr"/>
                      <a:r>
                        <a:rPr lang="pt-BR" sz="1200" dirty="0" smtClean="0"/>
                        <a:t>00002</a:t>
                      </a:r>
                      <a:endParaRPr lang="pt-BR" sz="1200" dirty="0"/>
                    </a:p>
                  </a:txBody>
                  <a:tcPr/>
                </a:tc>
                <a:tc>
                  <a:txBody>
                    <a:bodyPr/>
                    <a:lstStyle/>
                    <a:p>
                      <a:pPr algn="ctr"/>
                      <a:r>
                        <a:rPr lang="pt-BR" sz="1200" dirty="0" smtClean="0"/>
                        <a:t>0531</a:t>
                      </a:r>
                      <a:endParaRPr lang="pt-BR" sz="1200" dirty="0"/>
                    </a:p>
                  </a:txBody>
                  <a:tcPr/>
                </a:tc>
                <a:tc>
                  <a:txBody>
                    <a:bodyPr/>
                    <a:lstStyle/>
                    <a:p>
                      <a:pPr algn="ctr"/>
                      <a:r>
                        <a:rPr lang="pt-BR" sz="1200" dirty="0" smtClean="0"/>
                        <a:t>000000</a:t>
                      </a:r>
                      <a:endParaRPr lang="pt-BR" sz="1200"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ço Reservado para Conteúdo 2"/>
          <p:cNvSpPr>
            <a:spLocks noGrp="1"/>
          </p:cNvSpPr>
          <p:nvPr>
            <p:ph idx="1"/>
          </p:nvPr>
        </p:nvSpPr>
        <p:spPr>
          <a:xfrm>
            <a:off x="457200" y="1557338"/>
            <a:ext cx="8229600" cy="4679950"/>
          </a:xfrm>
        </p:spPr>
        <p:txBody>
          <a:bodyPr/>
          <a:lstStyle/>
          <a:p>
            <a:pPr>
              <a:spcBef>
                <a:spcPct val="0"/>
              </a:spcBef>
            </a:pPr>
            <a:r>
              <a:rPr lang="pt-BR" dirty="0" smtClean="0"/>
              <a:t>Relatório Parcial e Controle de Alterações</a:t>
            </a:r>
          </a:p>
          <a:p>
            <a:pPr>
              <a:spcBef>
                <a:spcPct val="0"/>
              </a:spcBef>
            </a:pPr>
            <a:r>
              <a:rPr lang="pt-BR" dirty="0" smtClean="0"/>
              <a:t>Questionário Qualitativo</a:t>
            </a:r>
          </a:p>
          <a:p>
            <a:pPr>
              <a:spcBef>
                <a:spcPct val="0"/>
              </a:spcBef>
            </a:pPr>
            <a:r>
              <a:rPr lang="pt-BR" dirty="0" smtClean="0"/>
              <a:t>DPVAT – Análise em comissão atuarial</a:t>
            </a:r>
          </a:p>
          <a:p>
            <a:pPr>
              <a:spcBef>
                <a:spcPct val="0"/>
              </a:spcBef>
            </a:pPr>
            <a:r>
              <a:rPr lang="pt-BR" dirty="0" smtClean="0"/>
              <a:t>FIDC – Proposta dos representantes do mercado</a:t>
            </a:r>
          </a:p>
          <a:p>
            <a:pPr>
              <a:spcBef>
                <a:spcPct val="0"/>
              </a:spcBef>
            </a:pPr>
            <a:r>
              <a:rPr lang="pt-BR" dirty="0" smtClean="0"/>
              <a:t>Excedente Financeiro</a:t>
            </a:r>
          </a:p>
          <a:p>
            <a:pPr>
              <a:spcBef>
                <a:spcPct val="0"/>
              </a:spcBef>
            </a:pPr>
            <a:r>
              <a:rPr lang="pt-BR" dirty="0" smtClean="0"/>
              <a:t>Exemplos de Preenchimento com maior índice de dúvidas.</a:t>
            </a:r>
          </a:p>
          <a:p>
            <a:pPr>
              <a:spcBef>
                <a:spcPct val="0"/>
              </a:spcBef>
            </a:pPr>
            <a:r>
              <a:rPr lang="pt-BR" dirty="0" smtClean="0"/>
              <a:t>Alternativas aos campos PLNCODIGO e RAMCODIGO</a:t>
            </a:r>
          </a:p>
          <a:p>
            <a:pPr lvl="1">
              <a:spcBef>
                <a:spcPct val="0"/>
              </a:spcBef>
            </a:pPr>
            <a:endParaRPr lang="pt-BR" dirty="0" smtClean="0"/>
          </a:p>
          <a:p>
            <a:pPr>
              <a:spcBef>
                <a:spcPct val="0"/>
              </a:spcBef>
            </a:pPr>
            <a:endParaRPr lang="pt-BR" dirty="0" smtClean="0"/>
          </a:p>
        </p:txBody>
      </p:sp>
      <p:sp>
        <p:nvSpPr>
          <p:cNvPr id="4" name="Espaço Reservado para Número de Slide 3"/>
          <p:cNvSpPr>
            <a:spLocks noGrp="1"/>
          </p:cNvSpPr>
          <p:nvPr>
            <p:ph type="sldNum" sz="quarter" idx="10"/>
          </p:nvPr>
        </p:nvSpPr>
        <p:spPr/>
        <p:txBody>
          <a:bodyPr/>
          <a:lstStyle/>
          <a:p>
            <a:pPr>
              <a:defRPr/>
            </a:pPr>
            <a:fld id="{B54AC018-355E-4650-B464-2924F62F32B1}" type="slidenum">
              <a:rPr lang="pt-BR" smtClean="0"/>
              <a:pPr>
                <a:defRPr/>
              </a:pPr>
              <a:t>2</a:t>
            </a:fld>
            <a:endParaRPr lang="pt-BR" dirty="0"/>
          </a:p>
        </p:txBody>
      </p:sp>
      <p:sp>
        <p:nvSpPr>
          <p:cNvPr id="23556" name="Título 1"/>
          <p:cNvSpPr>
            <a:spLocks noGrp="1"/>
          </p:cNvSpPr>
          <p:nvPr>
            <p:ph type="title"/>
          </p:nvPr>
        </p:nvSpPr>
        <p:spPr>
          <a:xfrm>
            <a:off x="457200" y="657225"/>
            <a:ext cx="8229600" cy="792163"/>
          </a:xfrm>
        </p:spPr>
        <p:txBody>
          <a:bodyPr/>
          <a:lstStyle/>
          <a:p>
            <a:r>
              <a:rPr lang="pt-BR" dirty="0" smtClean="0"/>
              <a:t>Risco de Mercado </a:t>
            </a:r>
            <a:br>
              <a:rPr lang="pt-BR" dirty="0" smtClean="0"/>
            </a:br>
            <a:r>
              <a:rPr lang="pt-BR" b="0" dirty="0" smtClean="0"/>
              <a:t>Tópicos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ítulo 8"/>
          <p:cNvSpPr>
            <a:spLocks noGrp="1"/>
          </p:cNvSpPr>
          <p:nvPr>
            <p:ph type="ctrTitle"/>
          </p:nvPr>
        </p:nvSpPr>
        <p:spPr/>
        <p:txBody>
          <a:bodyPr/>
          <a:lstStyle/>
          <a:p>
            <a:r>
              <a:rPr lang="pt-BR" b="1" smtClean="0">
                <a:solidFill>
                  <a:srgbClr val="256822"/>
                </a:solidFill>
                <a:latin typeface="Times New Roman" pitchFamily="18" charset="0"/>
              </a:rPr>
              <a:t>Obrigado!</a:t>
            </a:r>
          </a:p>
        </p:txBody>
      </p:sp>
      <p:sp>
        <p:nvSpPr>
          <p:cNvPr id="77827" name="Rectangle 3"/>
          <p:cNvSpPr>
            <a:spLocks noGrp="1" noChangeArrowheads="1"/>
          </p:cNvSpPr>
          <p:nvPr>
            <p:ph type="subTitle" idx="1"/>
          </p:nvPr>
        </p:nvSpPr>
        <p:spPr>
          <a:xfrm>
            <a:off x="1116013" y="3886200"/>
            <a:ext cx="6985000" cy="550863"/>
          </a:xfrm>
        </p:spPr>
        <p:txBody>
          <a:bodyPr/>
          <a:lstStyle/>
          <a:p>
            <a:pPr>
              <a:spcBef>
                <a:spcPct val="0"/>
              </a:spcBef>
            </a:pPr>
            <a:r>
              <a:rPr lang="pt-BR" sz="2400" dirty="0" smtClean="0"/>
              <a:t>DITEC/CGSOA/COARI/DIRIS</a:t>
            </a:r>
          </a:p>
        </p:txBody>
      </p:sp>
      <p:pic>
        <p:nvPicPr>
          <p:cNvPr id="77828" name="Picture 5" descr="horizontal cor"/>
          <p:cNvPicPr>
            <a:picLocks noChangeAspect="1" noChangeArrowheads="1"/>
          </p:cNvPicPr>
          <p:nvPr/>
        </p:nvPicPr>
        <p:blipFill>
          <a:blip r:embed="rId2" cstate="print"/>
          <a:srcRect/>
          <a:stretch>
            <a:fillRect/>
          </a:stretch>
        </p:blipFill>
        <p:spPr bwMode="auto">
          <a:xfrm>
            <a:off x="366713" y="492125"/>
            <a:ext cx="2836862" cy="560388"/>
          </a:xfrm>
          <a:prstGeom prst="rect">
            <a:avLst/>
          </a:prstGeom>
          <a:noFill/>
          <a:ln w="9525">
            <a:noFill/>
            <a:miter lim="800000"/>
            <a:headEnd/>
            <a:tailEnd/>
          </a:ln>
        </p:spPr>
      </p:pic>
      <p:sp>
        <p:nvSpPr>
          <p:cNvPr id="7" name="Retângulo 6"/>
          <p:cNvSpPr/>
          <p:nvPr/>
        </p:nvSpPr>
        <p:spPr>
          <a:xfrm>
            <a:off x="0" y="6669088"/>
            <a:ext cx="9126538" cy="215900"/>
          </a:xfrm>
          <a:prstGeom prst="rect">
            <a:avLst/>
          </a:prstGeom>
          <a:solidFill>
            <a:srgbClr val="E1C14D"/>
          </a:solidFill>
          <a:ln>
            <a:solidFill>
              <a:schemeClr val="bg1">
                <a:lumMod val="95000"/>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6" name="Rectangle 3"/>
          <p:cNvSpPr txBox="1">
            <a:spLocks noChangeArrowheads="1"/>
          </p:cNvSpPr>
          <p:nvPr/>
        </p:nvSpPr>
        <p:spPr bwMode="auto">
          <a:xfrm>
            <a:off x="4283968" y="5445224"/>
            <a:ext cx="4825107" cy="1152426"/>
          </a:xfrm>
          <a:prstGeom prst="rect">
            <a:avLst/>
          </a:prstGeom>
          <a:noFill/>
          <a:ln w="9525">
            <a:noFill/>
            <a:miter lim="800000"/>
            <a:headEnd/>
            <a:tailEnd/>
          </a:ln>
        </p:spPr>
        <p:txBody>
          <a:bodyPr/>
          <a:lstStyle/>
          <a:p>
            <a:pPr eaLnBrk="0" hangingPunct="0">
              <a:defRPr/>
            </a:pPr>
            <a:r>
              <a:rPr lang="pt-BR" sz="2000" kern="0" dirty="0">
                <a:latin typeface="+mn-lt"/>
                <a:cs typeface="+mn-cs"/>
              </a:rPr>
              <a:t> E-mail</a:t>
            </a:r>
            <a:r>
              <a:rPr lang="pt-BR" sz="2000" kern="0" dirty="0" smtClean="0">
                <a:latin typeface="+mn-lt"/>
                <a:cs typeface="+mn-cs"/>
              </a:rPr>
              <a:t>: </a:t>
            </a:r>
            <a:r>
              <a:rPr lang="pt-BR" sz="2000" kern="0" dirty="0" smtClean="0">
                <a:latin typeface="+mn-lt"/>
                <a:cs typeface="+mn-cs"/>
                <a:hlinkClick r:id="rId3"/>
              </a:rPr>
              <a:t>diris.rj@susep.gov.br</a:t>
            </a:r>
            <a:r>
              <a:rPr lang="pt-BR" sz="2000" kern="0" dirty="0" smtClean="0">
                <a:latin typeface="+mn-lt"/>
                <a:cs typeface="+mn-cs"/>
              </a:rPr>
              <a:t> </a:t>
            </a:r>
          </a:p>
          <a:p>
            <a:pPr eaLnBrk="0" hangingPunct="0">
              <a:defRPr/>
            </a:pPr>
            <a:r>
              <a:rPr lang="pt-BR" sz="2000" kern="0" dirty="0" smtClean="0">
                <a:latin typeface="+mn-lt"/>
                <a:cs typeface="+mn-cs"/>
              </a:rPr>
              <a:t>             </a:t>
            </a:r>
            <a:r>
              <a:rPr lang="pt-BR" sz="2000" kern="0" dirty="0" smtClean="0">
                <a:latin typeface="+mn-lt"/>
                <a:cs typeface="+mn-cs"/>
                <a:hlinkClick r:id="rId4"/>
              </a:rPr>
              <a:t>riscodemercado@susep.gov.br</a:t>
            </a:r>
            <a:endParaRPr lang="pt-BR" sz="2000" kern="0" dirty="0" smtClean="0">
              <a:latin typeface="+mn-lt"/>
              <a:cs typeface="+mn-cs"/>
            </a:endParaRPr>
          </a:p>
          <a:p>
            <a:pPr eaLnBrk="0" hangingPunct="0">
              <a:defRPr/>
            </a:pPr>
            <a:r>
              <a:rPr lang="pt-BR" sz="2000" kern="0" dirty="0" smtClean="0">
                <a:latin typeface="+mn-lt"/>
                <a:cs typeface="+mn-cs"/>
              </a:rPr>
              <a:t>Telefone</a:t>
            </a:r>
            <a:r>
              <a:rPr lang="pt-BR" sz="2000" kern="0" dirty="0">
                <a:latin typeface="+mn-lt"/>
                <a:cs typeface="+mn-cs"/>
              </a:rPr>
              <a:t>: (21) </a:t>
            </a:r>
            <a:r>
              <a:rPr lang="pt-BR" sz="2000" kern="0" dirty="0" smtClean="0">
                <a:latin typeface="+mn-lt"/>
                <a:cs typeface="+mn-cs"/>
              </a:rPr>
              <a:t>3233-4046</a:t>
            </a:r>
            <a:endParaRPr lang="pt-BR" sz="2000" kern="0" dirty="0">
              <a:latin typeface="+mn-lt"/>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ço Reservado para Conteúdo 2"/>
          <p:cNvSpPr>
            <a:spLocks noGrp="1"/>
          </p:cNvSpPr>
          <p:nvPr>
            <p:ph idx="1"/>
          </p:nvPr>
        </p:nvSpPr>
        <p:spPr>
          <a:xfrm>
            <a:off x="457200" y="1557338"/>
            <a:ext cx="8229600" cy="4679950"/>
          </a:xfrm>
        </p:spPr>
        <p:txBody>
          <a:bodyPr/>
          <a:lstStyle/>
          <a:p>
            <a:pPr>
              <a:spcBef>
                <a:spcPct val="0"/>
              </a:spcBef>
            </a:pPr>
            <a:r>
              <a:rPr lang="pt-BR" dirty="0" smtClean="0"/>
              <a:t>Relatório Parcial e Controle de Alterações</a:t>
            </a:r>
          </a:p>
          <a:p>
            <a:pPr>
              <a:spcBef>
                <a:spcPct val="0"/>
              </a:spcBef>
            </a:pPr>
            <a:r>
              <a:rPr lang="pt-BR" dirty="0" smtClean="0"/>
              <a:t>Questionário Qualitativo</a:t>
            </a:r>
          </a:p>
          <a:p>
            <a:pPr>
              <a:spcBef>
                <a:spcPct val="0"/>
              </a:spcBef>
            </a:pPr>
            <a:r>
              <a:rPr lang="pt-BR" dirty="0" smtClean="0"/>
              <a:t>DPVAT – Análise em comissão atuarial</a:t>
            </a:r>
          </a:p>
          <a:p>
            <a:pPr>
              <a:spcBef>
                <a:spcPct val="0"/>
              </a:spcBef>
            </a:pPr>
            <a:r>
              <a:rPr lang="pt-BR" dirty="0" smtClean="0"/>
              <a:t>FIDC – Proposta dos representantes do mercado</a:t>
            </a:r>
          </a:p>
          <a:p>
            <a:pPr>
              <a:spcBef>
                <a:spcPct val="0"/>
              </a:spcBef>
            </a:pPr>
            <a:r>
              <a:rPr lang="pt-BR" b="1" dirty="0" smtClean="0">
                <a:solidFill>
                  <a:srgbClr val="256822"/>
                </a:solidFill>
              </a:rPr>
              <a:t>Excedente Financeiro</a:t>
            </a:r>
          </a:p>
          <a:p>
            <a:pPr>
              <a:spcBef>
                <a:spcPct val="0"/>
              </a:spcBef>
            </a:pPr>
            <a:r>
              <a:rPr lang="pt-BR" dirty="0" smtClean="0"/>
              <a:t>Exemplos de Preenchimento com maior índice de dúvidas.</a:t>
            </a:r>
          </a:p>
          <a:p>
            <a:pPr>
              <a:spcBef>
                <a:spcPct val="0"/>
              </a:spcBef>
            </a:pPr>
            <a:r>
              <a:rPr lang="pt-BR" dirty="0" smtClean="0"/>
              <a:t>Alternativas aos campos PLNCODIGO e RAMCODIGO</a:t>
            </a:r>
          </a:p>
          <a:p>
            <a:pPr lvl="1">
              <a:spcBef>
                <a:spcPct val="0"/>
              </a:spcBef>
            </a:pPr>
            <a:endParaRPr lang="pt-BR" dirty="0" smtClean="0"/>
          </a:p>
          <a:p>
            <a:pPr>
              <a:spcBef>
                <a:spcPct val="0"/>
              </a:spcBef>
            </a:pPr>
            <a:endParaRPr lang="pt-BR" dirty="0" smtClean="0"/>
          </a:p>
        </p:txBody>
      </p:sp>
      <p:sp>
        <p:nvSpPr>
          <p:cNvPr id="4" name="Espaço Reservado para Número de Slide 3"/>
          <p:cNvSpPr>
            <a:spLocks noGrp="1"/>
          </p:cNvSpPr>
          <p:nvPr>
            <p:ph type="sldNum" sz="quarter" idx="10"/>
          </p:nvPr>
        </p:nvSpPr>
        <p:spPr/>
        <p:txBody>
          <a:bodyPr/>
          <a:lstStyle/>
          <a:p>
            <a:pPr>
              <a:defRPr/>
            </a:pPr>
            <a:fld id="{B54AC018-355E-4650-B464-2924F62F32B1}" type="slidenum">
              <a:rPr lang="pt-BR" smtClean="0"/>
              <a:pPr>
                <a:defRPr/>
              </a:pPr>
              <a:t>3</a:t>
            </a:fld>
            <a:endParaRPr lang="pt-BR" dirty="0"/>
          </a:p>
        </p:txBody>
      </p:sp>
      <p:sp>
        <p:nvSpPr>
          <p:cNvPr id="23556" name="Título 1"/>
          <p:cNvSpPr>
            <a:spLocks noGrp="1"/>
          </p:cNvSpPr>
          <p:nvPr>
            <p:ph type="title"/>
          </p:nvPr>
        </p:nvSpPr>
        <p:spPr>
          <a:xfrm>
            <a:off x="457200" y="657225"/>
            <a:ext cx="8229600" cy="792163"/>
          </a:xfrm>
        </p:spPr>
        <p:txBody>
          <a:bodyPr/>
          <a:lstStyle/>
          <a:p>
            <a:r>
              <a:rPr lang="pt-BR" dirty="0" smtClean="0"/>
              <a:t>Risco de Mercado </a:t>
            </a:r>
            <a:br>
              <a:rPr lang="pt-BR" dirty="0" smtClean="0"/>
            </a:br>
            <a:r>
              <a:rPr lang="pt-BR" b="0" dirty="0" smtClean="0"/>
              <a:t>Tópicos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ço Reservado para Conteúdo 2"/>
          <p:cNvSpPr>
            <a:spLocks noGrp="1"/>
          </p:cNvSpPr>
          <p:nvPr>
            <p:ph idx="1"/>
          </p:nvPr>
        </p:nvSpPr>
        <p:spPr>
          <a:xfrm>
            <a:off x="467544" y="1556792"/>
            <a:ext cx="8229600" cy="4463950"/>
          </a:xfrm>
        </p:spPr>
        <p:txBody>
          <a:bodyPr/>
          <a:lstStyle/>
          <a:p>
            <a:pPr>
              <a:spcBef>
                <a:spcPct val="0"/>
              </a:spcBef>
            </a:pPr>
            <a:r>
              <a:rPr lang="pt-BR" sz="1400" dirty="0" smtClean="0"/>
              <a:t>Relevância dos Excedentes Financeiro por empresa:</a:t>
            </a:r>
          </a:p>
          <a:p>
            <a:pPr>
              <a:spcBef>
                <a:spcPct val="0"/>
              </a:spcBef>
            </a:pPr>
            <a:endParaRPr lang="pt-BR" sz="1400" dirty="0" smtClean="0"/>
          </a:p>
          <a:p>
            <a:pPr>
              <a:spcBef>
                <a:spcPct val="0"/>
              </a:spcBef>
            </a:pPr>
            <a:endParaRPr lang="pt-BR" sz="1400" dirty="0" smtClean="0"/>
          </a:p>
          <a:p>
            <a:pPr>
              <a:spcBef>
                <a:spcPct val="0"/>
              </a:spcBef>
            </a:pPr>
            <a:endParaRPr lang="pt-BR" sz="1400" dirty="0" smtClean="0"/>
          </a:p>
          <a:p>
            <a:pPr>
              <a:spcBef>
                <a:spcPct val="0"/>
              </a:spcBef>
            </a:pPr>
            <a:endParaRPr lang="pt-BR" sz="1400" dirty="0" smtClean="0"/>
          </a:p>
          <a:p>
            <a:pPr>
              <a:spcBef>
                <a:spcPct val="0"/>
              </a:spcBef>
            </a:pPr>
            <a:endParaRPr lang="pt-BR" sz="1400" dirty="0" smtClean="0"/>
          </a:p>
          <a:p>
            <a:pPr>
              <a:spcBef>
                <a:spcPct val="0"/>
              </a:spcBef>
            </a:pPr>
            <a:endParaRPr lang="pt-BR" sz="1400" dirty="0" smtClean="0"/>
          </a:p>
          <a:p>
            <a:pPr>
              <a:spcBef>
                <a:spcPct val="0"/>
              </a:spcBef>
            </a:pPr>
            <a:endParaRPr lang="pt-BR" sz="1400" dirty="0" smtClean="0"/>
          </a:p>
          <a:p>
            <a:pPr>
              <a:spcBef>
                <a:spcPct val="0"/>
              </a:spcBef>
            </a:pPr>
            <a:endParaRPr lang="pt-BR" sz="1400" dirty="0" smtClean="0"/>
          </a:p>
          <a:p>
            <a:pPr>
              <a:spcBef>
                <a:spcPct val="0"/>
              </a:spcBef>
            </a:pPr>
            <a:endParaRPr lang="pt-BR" sz="1400" dirty="0" smtClean="0"/>
          </a:p>
          <a:p>
            <a:pPr>
              <a:spcBef>
                <a:spcPct val="0"/>
              </a:spcBef>
            </a:pPr>
            <a:endParaRPr lang="pt-BR" sz="1400" dirty="0" smtClean="0"/>
          </a:p>
          <a:p>
            <a:pPr>
              <a:spcBef>
                <a:spcPct val="0"/>
              </a:spcBef>
            </a:pPr>
            <a:r>
              <a:rPr lang="pt-BR" sz="1400" dirty="0" smtClean="0"/>
              <a:t>Plano de ação: Reunião com representantes das empresas que são mais impactadas para definição de tratamento.</a:t>
            </a:r>
          </a:p>
        </p:txBody>
      </p:sp>
      <p:sp>
        <p:nvSpPr>
          <p:cNvPr id="4" name="Espaço Reservado para Número de Slide 3"/>
          <p:cNvSpPr>
            <a:spLocks noGrp="1"/>
          </p:cNvSpPr>
          <p:nvPr>
            <p:ph type="sldNum" sz="quarter" idx="10"/>
          </p:nvPr>
        </p:nvSpPr>
        <p:spPr/>
        <p:txBody>
          <a:bodyPr/>
          <a:lstStyle/>
          <a:p>
            <a:pPr>
              <a:defRPr/>
            </a:pPr>
            <a:fld id="{B54AC018-355E-4650-B464-2924F62F32B1}" type="slidenum">
              <a:rPr lang="pt-BR" smtClean="0"/>
              <a:pPr>
                <a:defRPr/>
              </a:pPr>
              <a:t>4</a:t>
            </a:fld>
            <a:endParaRPr lang="pt-BR" dirty="0"/>
          </a:p>
        </p:txBody>
      </p:sp>
      <p:sp>
        <p:nvSpPr>
          <p:cNvPr id="23556" name="Título 1"/>
          <p:cNvSpPr>
            <a:spLocks noGrp="1"/>
          </p:cNvSpPr>
          <p:nvPr>
            <p:ph type="title"/>
          </p:nvPr>
        </p:nvSpPr>
        <p:spPr>
          <a:xfrm>
            <a:off x="457200" y="1080056"/>
            <a:ext cx="8229600" cy="369332"/>
          </a:xfrm>
          <a:noFill/>
          <a:ln w="9525">
            <a:noFill/>
            <a:miter lim="800000"/>
            <a:headEnd/>
            <a:tailEnd/>
          </a:ln>
        </p:spPr>
        <p:txBody>
          <a:bodyPr vert="horz" wrap="square" lIns="91440" tIns="45720" rIns="91440" bIns="45720" numCol="1" anchor="b" anchorCtr="0" compatLnSpc="1">
            <a:prstTxWarp prst="textNoShape">
              <a:avLst/>
            </a:prstTxWarp>
            <a:spAutoFit/>
          </a:bodyPr>
          <a:lstStyle/>
          <a:p>
            <a:r>
              <a:rPr lang="pt-BR" sz="1800" kern="1200" dirty="0" smtClean="0">
                <a:solidFill>
                  <a:schemeClr val="tx1"/>
                </a:solidFill>
                <a:latin typeface="Arial" charset="0"/>
                <a:ea typeface="+mn-ea"/>
                <a:cs typeface="Arial" charset="0"/>
              </a:rPr>
              <a:t>Excedente Financeiro</a:t>
            </a:r>
          </a:p>
        </p:txBody>
      </p:sp>
      <p:pic>
        <p:nvPicPr>
          <p:cNvPr id="30722" name="Picture 2"/>
          <p:cNvPicPr>
            <a:picLocks noChangeAspect="1" noChangeArrowheads="1"/>
          </p:cNvPicPr>
          <p:nvPr/>
        </p:nvPicPr>
        <p:blipFill>
          <a:blip r:embed="rId2" cstate="print"/>
          <a:srcRect/>
          <a:stretch>
            <a:fillRect/>
          </a:stretch>
        </p:blipFill>
        <p:spPr bwMode="auto">
          <a:xfrm>
            <a:off x="73719" y="2060848"/>
            <a:ext cx="9034785" cy="32453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ço Reservado para Conteúdo 2"/>
          <p:cNvSpPr>
            <a:spLocks noGrp="1"/>
          </p:cNvSpPr>
          <p:nvPr>
            <p:ph idx="1"/>
          </p:nvPr>
        </p:nvSpPr>
        <p:spPr>
          <a:xfrm>
            <a:off x="457200" y="1557338"/>
            <a:ext cx="8229600" cy="4679950"/>
          </a:xfrm>
        </p:spPr>
        <p:txBody>
          <a:bodyPr/>
          <a:lstStyle/>
          <a:p>
            <a:pPr>
              <a:spcBef>
                <a:spcPct val="0"/>
              </a:spcBef>
            </a:pPr>
            <a:r>
              <a:rPr lang="pt-BR" dirty="0" smtClean="0"/>
              <a:t>Relatório Parcial e Controle de Alterações</a:t>
            </a:r>
          </a:p>
          <a:p>
            <a:pPr>
              <a:spcBef>
                <a:spcPct val="0"/>
              </a:spcBef>
            </a:pPr>
            <a:r>
              <a:rPr lang="pt-BR" dirty="0" smtClean="0"/>
              <a:t>Questionário Qualitativo</a:t>
            </a:r>
          </a:p>
          <a:p>
            <a:pPr>
              <a:spcBef>
                <a:spcPct val="0"/>
              </a:spcBef>
            </a:pPr>
            <a:r>
              <a:rPr lang="pt-BR" dirty="0" smtClean="0"/>
              <a:t>DPVAT – Análise em comissão atuarial</a:t>
            </a:r>
          </a:p>
          <a:p>
            <a:pPr>
              <a:spcBef>
                <a:spcPct val="0"/>
              </a:spcBef>
            </a:pPr>
            <a:r>
              <a:rPr lang="pt-BR" dirty="0" smtClean="0"/>
              <a:t>FIDC – Proposta dos representantes do mercado</a:t>
            </a:r>
          </a:p>
          <a:p>
            <a:pPr>
              <a:spcBef>
                <a:spcPct val="0"/>
              </a:spcBef>
            </a:pPr>
            <a:r>
              <a:rPr lang="pt-BR" dirty="0" smtClean="0"/>
              <a:t>Excedente Financeiro</a:t>
            </a:r>
          </a:p>
          <a:p>
            <a:pPr>
              <a:spcBef>
                <a:spcPct val="0"/>
              </a:spcBef>
            </a:pPr>
            <a:r>
              <a:rPr lang="pt-BR" b="1" dirty="0" smtClean="0">
                <a:solidFill>
                  <a:srgbClr val="256822"/>
                </a:solidFill>
              </a:rPr>
              <a:t>Exemplos de Preenchimento com maior índice de dúvidas.</a:t>
            </a:r>
          </a:p>
          <a:p>
            <a:pPr>
              <a:spcBef>
                <a:spcPct val="0"/>
              </a:spcBef>
            </a:pPr>
            <a:r>
              <a:rPr lang="pt-BR" dirty="0" smtClean="0"/>
              <a:t>Alternativas aos campos PLNCODIGO e RAMCODIGO</a:t>
            </a:r>
          </a:p>
          <a:p>
            <a:pPr lvl="1">
              <a:spcBef>
                <a:spcPct val="0"/>
              </a:spcBef>
            </a:pPr>
            <a:endParaRPr lang="pt-BR" dirty="0" smtClean="0"/>
          </a:p>
          <a:p>
            <a:pPr>
              <a:spcBef>
                <a:spcPct val="0"/>
              </a:spcBef>
            </a:pPr>
            <a:endParaRPr lang="pt-BR" dirty="0" smtClean="0"/>
          </a:p>
        </p:txBody>
      </p:sp>
      <p:sp>
        <p:nvSpPr>
          <p:cNvPr id="4" name="Espaço Reservado para Número de Slide 3"/>
          <p:cNvSpPr>
            <a:spLocks noGrp="1"/>
          </p:cNvSpPr>
          <p:nvPr>
            <p:ph type="sldNum" sz="quarter" idx="10"/>
          </p:nvPr>
        </p:nvSpPr>
        <p:spPr/>
        <p:txBody>
          <a:bodyPr/>
          <a:lstStyle/>
          <a:p>
            <a:pPr>
              <a:defRPr/>
            </a:pPr>
            <a:fld id="{B54AC018-355E-4650-B464-2924F62F32B1}" type="slidenum">
              <a:rPr lang="pt-BR" smtClean="0"/>
              <a:pPr>
                <a:defRPr/>
              </a:pPr>
              <a:t>5</a:t>
            </a:fld>
            <a:endParaRPr lang="pt-BR" dirty="0"/>
          </a:p>
        </p:txBody>
      </p:sp>
      <p:sp>
        <p:nvSpPr>
          <p:cNvPr id="23556" name="Título 1"/>
          <p:cNvSpPr>
            <a:spLocks noGrp="1"/>
          </p:cNvSpPr>
          <p:nvPr>
            <p:ph type="title"/>
          </p:nvPr>
        </p:nvSpPr>
        <p:spPr>
          <a:xfrm>
            <a:off x="457200" y="657225"/>
            <a:ext cx="8229600" cy="792163"/>
          </a:xfrm>
        </p:spPr>
        <p:txBody>
          <a:bodyPr/>
          <a:lstStyle/>
          <a:p>
            <a:r>
              <a:rPr lang="pt-BR" dirty="0" smtClean="0"/>
              <a:t>Risco de Mercado </a:t>
            </a:r>
            <a:br>
              <a:rPr lang="pt-BR" dirty="0" smtClean="0"/>
            </a:br>
            <a:r>
              <a:rPr lang="pt-BR" b="0" dirty="0" smtClean="0"/>
              <a:t>Tópicos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5" descr="horizontal cor"/>
          <p:cNvPicPr>
            <a:picLocks noChangeAspect="1" noChangeArrowheads="1"/>
          </p:cNvPicPr>
          <p:nvPr/>
        </p:nvPicPr>
        <p:blipFill>
          <a:blip r:embed="rId2" cstate="print"/>
          <a:srcRect/>
          <a:stretch>
            <a:fillRect/>
          </a:stretch>
        </p:blipFill>
        <p:spPr bwMode="auto">
          <a:xfrm>
            <a:off x="179512" y="0"/>
            <a:ext cx="2376264" cy="469402"/>
          </a:xfrm>
          <a:prstGeom prst="rect">
            <a:avLst/>
          </a:prstGeom>
          <a:noFill/>
          <a:ln w="9525">
            <a:noFill/>
            <a:miter lim="800000"/>
            <a:headEnd/>
            <a:tailEnd/>
          </a:ln>
        </p:spPr>
      </p:pic>
      <p:sp>
        <p:nvSpPr>
          <p:cNvPr id="7" name="Retângulo 6"/>
          <p:cNvSpPr/>
          <p:nvPr/>
        </p:nvSpPr>
        <p:spPr>
          <a:xfrm>
            <a:off x="0" y="6669088"/>
            <a:ext cx="9126538" cy="215900"/>
          </a:xfrm>
          <a:prstGeom prst="rect">
            <a:avLst/>
          </a:prstGeom>
          <a:solidFill>
            <a:srgbClr val="E1C14D"/>
          </a:solidFill>
          <a:ln>
            <a:solidFill>
              <a:schemeClr val="bg1">
                <a:lumMod val="95000"/>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graphicFrame>
        <p:nvGraphicFramePr>
          <p:cNvPr id="10" name="Espaço Reservado para Conteúdo 7"/>
          <p:cNvGraphicFramePr>
            <a:graphicFrameLocks/>
          </p:cNvGraphicFramePr>
          <p:nvPr/>
        </p:nvGraphicFramePr>
        <p:xfrm>
          <a:off x="72009" y="1052737"/>
          <a:ext cx="9036495" cy="5744134"/>
        </p:xfrm>
        <a:graphic>
          <a:graphicData uri="http://schemas.openxmlformats.org/drawingml/2006/table">
            <a:tbl>
              <a:tblPr/>
              <a:tblGrid>
                <a:gridCol w="1054258"/>
                <a:gridCol w="903649"/>
                <a:gridCol w="753041"/>
                <a:gridCol w="1129562"/>
                <a:gridCol w="5195985"/>
              </a:tblGrid>
              <a:tr h="170230">
                <a:tc>
                  <a:txBody>
                    <a:bodyPr/>
                    <a:lstStyle/>
                    <a:p>
                      <a:pPr algn="ctr">
                        <a:lnSpc>
                          <a:spcPct val="115000"/>
                        </a:lnSpc>
                        <a:spcAft>
                          <a:spcPts val="1000"/>
                        </a:spcAft>
                      </a:pPr>
                      <a:r>
                        <a:rPr lang="pt-BR" sz="1000" b="1" baseline="0" dirty="0">
                          <a:latin typeface="Calibri"/>
                          <a:ea typeface="Calibri"/>
                          <a:cs typeface="Times New Roman"/>
                        </a:rPr>
                        <a:t>Campo</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pt-BR" sz="1000" b="1" baseline="0">
                          <a:latin typeface="Calibri"/>
                          <a:ea typeface="Calibri"/>
                          <a:cs typeface="Times New Roman"/>
                        </a:rPr>
                        <a:t>Posição Inicial</a:t>
                      </a:r>
                      <a:endParaRPr lang="pt-BR" sz="1000" baseline="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pt-BR" sz="1000" b="1" baseline="0" dirty="0">
                          <a:latin typeface="Calibri"/>
                          <a:ea typeface="Calibri"/>
                          <a:cs typeface="Times New Roman"/>
                        </a:rPr>
                        <a:t>Tamanho</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pt-BR" sz="1000" b="1" baseline="0" dirty="0">
                          <a:latin typeface="Calibri"/>
                          <a:ea typeface="Calibri"/>
                          <a:cs typeface="Times New Roman"/>
                        </a:rPr>
                        <a:t>Formato</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pt-BR" sz="1000" b="1" baseline="0" dirty="0">
                          <a:latin typeface="Calibri"/>
                          <a:ea typeface="Calibri"/>
                          <a:cs typeface="Times New Roman"/>
                        </a:rPr>
                        <a:t>Descrição</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0890">
                <a:tc>
                  <a:txBody>
                    <a:bodyPr/>
                    <a:lstStyle/>
                    <a:p>
                      <a:pPr>
                        <a:lnSpc>
                          <a:spcPct val="115000"/>
                        </a:lnSpc>
                        <a:spcAft>
                          <a:spcPts val="1000"/>
                        </a:spcAft>
                      </a:pPr>
                      <a:r>
                        <a:rPr lang="pt-BR" sz="1000" baseline="0" dirty="0">
                          <a:latin typeface="Calibri"/>
                          <a:ea typeface="Calibri"/>
                          <a:cs typeface="Times New Roman"/>
                        </a:rPr>
                        <a:t>ESRSEQ</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1</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6</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err="1">
                          <a:latin typeface="Calibri"/>
                          <a:ea typeface="Calibri"/>
                          <a:cs typeface="Times New Roman"/>
                        </a:rPr>
                        <a:t>nnnnnn</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Número da linha do arquivo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811">
                <a:tc>
                  <a:txBody>
                    <a:bodyPr/>
                    <a:lstStyle/>
                    <a:p>
                      <a:pPr>
                        <a:lnSpc>
                          <a:spcPct val="115000"/>
                        </a:lnSpc>
                        <a:spcAft>
                          <a:spcPts val="1000"/>
                        </a:spcAft>
                      </a:pPr>
                      <a:r>
                        <a:rPr lang="pt-BR" sz="1000" baseline="0">
                          <a:latin typeface="Calibri"/>
                          <a:ea typeface="Calibri"/>
                          <a:cs typeface="Times New Roman"/>
                        </a:rPr>
                        <a:t>ENTCODIGO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7</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5</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err="1">
                          <a:latin typeface="Calibri"/>
                          <a:ea typeface="Calibri"/>
                          <a:cs typeface="Times New Roman"/>
                        </a:rPr>
                        <a:t>nnnnn</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Código do ente supervisionado pela SUSEP</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735">
                <a:tc>
                  <a:txBody>
                    <a:bodyPr/>
                    <a:lstStyle/>
                    <a:p>
                      <a:pPr>
                        <a:lnSpc>
                          <a:spcPct val="115000"/>
                        </a:lnSpc>
                        <a:spcAft>
                          <a:spcPts val="1000"/>
                        </a:spcAft>
                      </a:pPr>
                      <a:r>
                        <a:rPr lang="pt-BR" sz="1000" baseline="0" dirty="0">
                          <a:latin typeface="Calibri"/>
                          <a:ea typeface="Calibri"/>
                          <a:cs typeface="Times New Roman"/>
                        </a:rPr>
                        <a:t>MRFMESANO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12</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8</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err="1">
                          <a:latin typeface="Calibri"/>
                          <a:ea typeface="Calibri"/>
                          <a:cs typeface="Times New Roman"/>
                        </a:rPr>
                        <a:t>aaaammdd</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Mês de referência no formato AAAAMMDD onde o dia será o último dia do mês</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075">
                <a:tc>
                  <a:txBody>
                    <a:bodyPr/>
                    <a:lstStyle/>
                    <a:p>
                      <a:pPr>
                        <a:lnSpc>
                          <a:spcPct val="115000"/>
                        </a:lnSpc>
                        <a:spcAft>
                          <a:spcPts val="1000"/>
                        </a:spcAft>
                      </a:pPr>
                      <a:r>
                        <a:rPr lang="pt-BR" sz="1000" baseline="0">
                          <a:latin typeface="Calibri"/>
                          <a:ea typeface="Calibri"/>
                          <a:cs typeface="Times New Roman"/>
                        </a:rPr>
                        <a:t>QUAID</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20</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3</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a:latin typeface="Calibri"/>
                          <a:ea typeface="Calibri"/>
                          <a:cs typeface="Times New Roman"/>
                        </a:rPr>
                        <a:t>nnn</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Código do quadro - Quaid (a ser definido)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997">
                <a:tc>
                  <a:txBody>
                    <a:bodyPr/>
                    <a:lstStyle/>
                    <a:p>
                      <a:pPr>
                        <a:lnSpc>
                          <a:spcPct val="115000"/>
                        </a:lnSpc>
                        <a:spcAft>
                          <a:spcPts val="1000"/>
                        </a:spcAft>
                      </a:pPr>
                      <a:r>
                        <a:rPr lang="pt-BR" sz="1000" baseline="0">
                          <a:latin typeface="Calibri"/>
                          <a:ea typeface="Calibri"/>
                          <a:cs typeface="Times New Roman"/>
                        </a:rPr>
                        <a:t>ATCODIGO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23</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5</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a:latin typeface="Calibri"/>
                          <a:ea typeface="Calibri"/>
                          <a:cs typeface="Times New Roman"/>
                        </a:rPr>
                        <a:t>ccccc</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Código do tipo de ativo (vide tabela ATCODIGO)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777">
                <a:tc>
                  <a:txBody>
                    <a:bodyPr/>
                    <a:lstStyle/>
                    <a:p>
                      <a:pPr>
                        <a:lnSpc>
                          <a:spcPct val="115000"/>
                        </a:lnSpc>
                        <a:spcAft>
                          <a:spcPts val="1000"/>
                        </a:spcAft>
                      </a:pPr>
                      <a:r>
                        <a:rPr lang="pt-BR" sz="1000" baseline="0">
                          <a:latin typeface="Calibri"/>
                          <a:ea typeface="Calibri"/>
                          <a:cs typeface="Times New Roman"/>
                        </a:rPr>
                        <a:t>TPPOSICAO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28</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1</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a:latin typeface="Calibri"/>
                          <a:ea typeface="Calibri"/>
                          <a:cs typeface="Times New Roman"/>
                        </a:rPr>
                        <a:t>c</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Definição do tipo da posição (vide tabela TPPOSICAO)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777">
                <a:tc>
                  <a:txBody>
                    <a:bodyPr/>
                    <a:lstStyle/>
                    <a:p>
                      <a:pPr>
                        <a:lnSpc>
                          <a:spcPct val="115000"/>
                        </a:lnSpc>
                        <a:spcAft>
                          <a:spcPts val="1000"/>
                        </a:spcAft>
                      </a:pPr>
                      <a:r>
                        <a:rPr lang="pt-BR" sz="1000" baseline="0">
                          <a:latin typeface="Calibri"/>
                          <a:ea typeface="Calibri"/>
                          <a:cs typeface="Times New Roman"/>
                        </a:rPr>
                        <a:t>FATORCODIGO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29</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3</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a:latin typeface="Calibri"/>
                          <a:ea typeface="Calibri"/>
                          <a:cs typeface="Times New Roman"/>
                        </a:rPr>
                        <a:t>ccc</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Código do fator de risco (vide tabela FATORCODIGO)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260">
                <a:tc>
                  <a:txBody>
                    <a:bodyPr/>
                    <a:lstStyle/>
                    <a:p>
                      <a:pPr>
                        <a:lnSpc>
                          <a:spcPct val="115000"/>
                        </a:lnSpc>
                        <a:spcAft>
                          <a:spcPts val="1000"/>
                        </a:spcAft>
                      </a:pPr>
                      <a:r>
                        <a:rPr lang="pt-BR" sz="1000" baseline="0">
                          <a:latin typeface="Calibri"/>
                          <a:ea typeface="Calibri"/>
                          <a:cs typeface="Times New Roman"/>
                        </a:rPr>
                        <a:t>LOCALREGISTRO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32</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3</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a:latin typeface="Calibri"/>
                          <a:ea typeface="Calibri"/>
                          <a:cs typeface="Times New Roman"/>
                        </a:rPr>
                        <a:t>ccc</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Local de registro (vide tabela LOCALREGISTRO)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777">
                <a:tc>
                  <a:txBody>
                    <a:bodyPr/>
                    <a:lstStyle/>
                    <a:p>
                      <a:pPr>
                        <a:lnSpc>
                          <a:spcPct val="115000"/>
                        </a:lnSpc>
                        <a:spcAft>
                          <a:spcPts val="1000"/>
                        </a:spcAft>
                      </a:pPr>
                      <a:r>
                        <a:rPr lang="pt-BR" sz="1000" baseline="0">
                          <a:latin typeface="Calibri"/>
                          <a:ea typeface="Calibri"/>
                          <a:cs typeface="Times New Roman"/>
                        </a:rPr>
                        <a:t>CODCARTEIRA</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35</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2</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err="1">
                          <a:latin typeface="Calibri"/>
                          <a:ea typeface="Calibri"/>
                          <a:cs typeface="Times New Roman"/>
                        </a:rPr>
                        <a:t>nn</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Código referente à posição do ativo (vide tabela CODCARTEIRA)</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777">
                <a:tc>
                  <a:txBody>
                    <a:bodyPr/>
                    <a:lstStyle/>
                    <a:p>
                      <a:pPr>
                        <a:lnSpc>
                          <a:spcPct val="115000"/>
                        </a:lnSpc>
                        <a:spcAft>
                          <a:spcPts val="1000"/>
                        </a:spcAft>
                      </a:pPr>
                      <a:r>
                        <a:rPr lang="pt-BR" sz="1000" baseline="0">
                          <a:latin typeface="Calibri"/>
                          <a:ea typeface="Calibri"/>
                          <a:cs typeface="Times New Roman"/>
                        </a:rPr>
                        <a:t>TPEMISSOR</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37</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4</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err="1">
                          <a:latin typeface="Calibri"/>
                          <a:ea typeface="Calibri"/>
                          <a:cs typeface="Times New Roman"/>
                        </a:rPr>
                        <a:t>cccc</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Código referente ao tipo de emissor (vide tabela TPEMISSOR)</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777">
                <a:tc>
                  <a:txBody>
                    <a:bodyPr/>
                    <a:lstStyle/>
                    <a:p>
                      <a:pPr>
                        <a:lnSpc>
                          <a:spcPct val="115000"/>
                        </a:lnSpc>
                        <a:spcAft>
                          <a:spcPts val="1000"/>
                        </a:spcAft>
                      </a:pPr>
                      <a:r>
                        <a:rPr lang="pt-BR" sz="1000" baseline="0">
                          <a:latin typeface="Calibri"/>
                          <a:ea typeface="Calibri"/>
                          <a:cs typeface="Times New Roman"/>
                        </a:rPr>
                        <a:t>PRAZOFLUXO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41</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5</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err="1">
                          <a:latin typeface="Calibri"/>
                          <a:ea typeface="Calibri"/>
                          <a:cs typeface="Times New Roman"/>
                        </a:rPr>
                        <a:t>nnnnn</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Prazo em dias úteis entre a data-base até o vencimento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9372">
                <a:tc>
                  <a:txBody>
                    <a:bodyPr/>
                    <a:lstStyle/>
                    <a:p>
                      <a:pPr>
                        <a:lnSpc>
                          <a:spcPct val="115000"/>
                        </a:lnSpc>
                        <a:spcAft>
                          <a:spcPts val="1000"/>
                        </a:spcAft>
                      </a:pPr>
                      <a:r>
                        <a:rPr lang="pt-BR" sz="1000" b="1" baseline="0" dirty="0">
                          <a:solidFill>
                            <a:srgbClr val="FF0000"/>
                          </a:solidFill>
                          <a:latin typeface="Calibri"/>
                          <a:ea typeface="Calibri"/>
                          <a:cs typeface="Times New Roman"/>
                        </a:rPr>
                        <a:t>VLREXPRISCO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46</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13</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err="1">
                          <a:latin typeface="Calibri"/>
                          <a:ea typeface="Calibri"/>
                          <a:cs typeface="Times New Roman"/>
                        </a:rPr>
                        <a:t>nnnnnnnnnn</a:t>
                      </a:r>
                      <a:r>
                        <a:rPr lang="pt-BR" sz="1000" baseline="0" dirty="0">
                          <a:latin typeface="Calibri"/>
                          <a:ea typeface="Calibri"/>
                          <a:cs typeface="Times New Roman"/>
                        </a:rPr>
                        <a:t>,</a:t>
                      </a:r>
                      <a:r>
                        <a:rPr lang="pt-BR" sz="1000" baseline="0" dirty="0" err="1">
                          <a:latin typeface="Calibri"/>
                          <a:ea typeface="Calibri"/>
                          <a:cs typeface="Times New Roman"/>
                        </a:rPr>
                        <a:t>nn</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Valor exposto ao risco utilizando premissas realistas</a:t>
                      </a:r>
                    </a:p>
                    <a:p>
                      <a:pPr>
                        <a:lnSpc>
                          <a:spcPct val="115000"/>
                        </a:lnSpc>
                        <a:spcAft>
                          <a:spcPts val="1000"/>
                        </a:spcAft>
                      </a:pPr>
                      <a:r>
                        <a:rPr lang="pt-BR" sz="1000" b="1" u="sng" baseline="0" dirty="0">
                          <a:latin typeface="Calibri"/>
                          <a:ea typeface="Calibri"/>
                          <a:cs typeface="Times New Roman"/>
                        </a:rPr>
                        <a:t>Importante</a:t>
                      </a:r>
                      <a:r>
                        <a:rPr lang="pt-BR" sz="1000" b="1" baseline="0" dirty="0">
                          <a:latin typeface="Calibri"/>
                          <a:ea typeface="Calibri"/>
                          <a:cs typeface="Times New Roman"/>
                        </a:rPr>
                        <a:t>:</a:t>
                      </a:r>
                      <a:r>
                        <a:rPr lang="pt-BR" sz="1000" baseline="0" dirty="0">
                          <a:latin typeface="Calibri"/>
                          <a:ea typeface="Calibri"/>
                          <a:cs typeface="Times New Roman"/>
                        </a:rPr>
                        <a:t> O valor exposto ao risco deve ser fornecido independente da classificação contábil do ativo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120">
                <a:tc>
                  <a:txBody>
                    <a:bodyPr/>
                    <a:lstStyle/>
                    <a:p>
                      <a:pPr>
                        <a:lnSpc>
                          <a:spcPct val="115000"/>
                        </a:lnSpc>
                        <a:spcAft>
                          <a:spcPts val="1000"/>
                        </a:spcAft>
                      </a:pPr>
                      <a:r>
                        <a:rPr lang="pt-BR" sz="1000" baseline="0" dirty="0">
                          <a:latin typeface="Calibri"/>
                          <a:ea typeface="Calibri"/>
                          <a:cs typeface="Times New Roman"/>
                        </a:rPr>
                        <a:t>CNPJFUNDO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59</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14</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err="1">
                          <a:latin typeface="Calibri"/>
                          <a:ea typeface="Calibri"/>
                          <a:cs typeface="Times New Roman"/>
                        </a:rPr>
                        <a:t>nnnnnnnnnnnnnn</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CNPJ do fundo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082">
                <a:tc>
                  <a:txBody>
                    <a:bodyPr/>
                    <a:lstStyle/>
                    <a:p>
                      <a:pPr>
                        <a:lnSpc>
                          <a:spcPct val="115000"/>
                        </a:lnSpc>
                        <a:spcAft>
                          <a:spcPts val="1000"/>
                        </a:spcAft>
                      </a:pPr>
                      <a:r>
                        <a:rPr lang="pt-BR" sz="1000" baseline="0">
                          <a:latin typeface="Calibri"/>
                          <a:ea typeface="Calibri"/>
                          <a:cs typeface="Times New Roman"/>
                        </a:rPr>
                        <a:t>CODISIN</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73</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12</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err="1">
                          <a:latin typeface="Calibri"/>
                          <a:ea typeface="Calibri"/>
                          <a:cs typeface="Times New Roman"/>
                        </a:rPr>
                        <a:t>nnnnnnnnnnnn</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Código ISIN</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082">
                <a:tc>
                  <a:txBody>
                    <a:bodyPr/>
                    <a:lstStyle/>
                    <a:p>
                      <a:pPr>
                        <a:lnSpc>
                          <a:spcPct val="115000"/>
                        </a:lnSpc>
                        <a:spcAft>
                          <a:spcPts val="1000"/>
                        </a:spcAft>
                      </a:pPr>
                      <a:r>
                        <a:rPr lang="pt-BR" sz="1000" baseline="0">
                          <a:latin typeface="Calibri"/>
                          <a:ea typeface="Calibri"/>
                          <a:cs typeface="Times New Roman"/>
                        </a:rPr>
                        <a:t>CODCUSTODIA</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85</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12</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err="1" smtClean="0">
                          <a:latin typeface="Calibri"/>
                          <a:ea typeface="Calibri"/>
                          <a:cs typeface="Times New Roman"/>
                        </a:rPr>
                        <a:t>cccccccccccc</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Código da câmara de custódia. </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198">
                <a:tc>
                  <a:txBody>
                    <a:bodyPr/>
                    <a:lstStyle/>
                    <a:p>
                      <a:pPr>
                        <a:lnSpc>
                          <a:spcPct val="115000"/>
                        </a:lnSpc>
                        <a:spcAft>
                          <a:spcPts val="1000"/>
                        </a:spcAft>
                      </a:pPr>
                      <a:r>
                        <a:rPr lang="pt-BR" sz="1000" baseline="0">
                          <a:latin typeface="Calibri"/>
                          <a:ea typeface="Calibri"/>
                          <a:cs typeface="Times New Roman"/>
                        </a:rPr>
                        <a:t>MULTIPLOFATOR</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97</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1</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a:latin typeface="Calibri"/>
                          <a:ea typeface="Calibri"/>
                          <a:cs typeface="Times New Roman"/>
                        </a:rPr>
                        <a:t>n</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Código utilizado quando o registro for referente a ativos que estão sujeitos a mais de um fator de risco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36">
                <a:tc>
                  <a:txBody>
                    <a:bodyPr/>
                    <a:lstStyle/>
                    <a:p>
                      <a:pPr>
                        <a:lnSpc>
                          <a:spcPct val="115000"/>
                        </a:lnSpc>
                        <a:spcAft>
                          <a:spcPts val="1000"/>
                        </a:spcAft>
                      </a:pPr>
                      <a:r>
                        <a:rPr lang="pt-BR" sz="1000" b="1" kern="1200" baseline="0">
                          <a:solidFill>
                            <a:srgbClr val="FF0000"/>
                          </a:solidFill>
                          <a:latin typeface="Calibri"/>
                          <a:ea typeface="Calibri"/>
                          <a:cs typeface="Times New Roman"/>
                        </a:rPr>
                        <a:t>TXCONTRATADO</a:t>
                      </a:r>
                      <a:endParaRPr lang="pt-BR" sz="1000" b="1" baseline="0">
                        <a:solidFill>
                          <a:srgbClr val="FF0000"/>
                        </a:solidFill>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kern="1200" baseline="0">
                          <a:solidFill>
                            <a:srgbClr val="000000"/>
                          </a:solidFill>
                          <a:latin typeface="Calibri"/>
                          <a:ea typeface="Calibri"/>
                          <a:cs typeface="Times New Roman"/>
                        </a:rPr>
                        <a:t>98</a:t>
                      </a:r>
                      <a:endParaRPr lang="pt-BR" sz="1000" baseline="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kern="1200" baseline="0" dirty="0">
                          <a:solidFill>
                            <a:srgbClr val="000000"/>
                          </a:solidFill>
                          <a:latin typeface="Calibri"/>
                          <a:ea typeface="Calibri"/>
                          <a:cs typeface="Times New Roman"/>
                        </a:rPr>
                        <a:t>6</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kern="1200" baseline="0" dirty="0" err="1">
                          <a:solidFill>
                            <a:srgbClr val="000000"/>
                          </a:solidFill>
                          <a:latin typeface="Calibri"/>
                          <a:ea typeface="Calibri"/>
                          <a:cs typeface="Times New Roman"/>
                        </a:rPr>
                        <a:t>nnn</a:t>
                      </a:r>
                      <a:r>
                        <a:rPr lang="pt-BR" sz="1000" kern="1200" baseline="0" dirty="0">
                          <a:solidFill>
                            <a:srgbClr val="000000"/>
                          </a:solidFill>
                          <a:latin typeface="Calibri"/>
                          <a:ea typeface="Calibri"/>
                          <a:cs typeface="Times New Roman"/>
                        </a:rPr>
                        <a:t>,</a:t>
                      </a:r>
                      <a:r>
                        <a:rPr lang="pt-BR" sz="1000" kern="1200" baseline="0" dirty="0" err="1">
                          <a:solidFill>
                            <a:srgbClr val="000000"/>
                          </a:solidFill>
                          <a:latin typeface="Calibri"/>
                          <a:ea typeface="Calibri"/>
                          <a:cs typeface="Times New Roman"/>
                        </a:rPr>
                        <a:t>nn</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kern="1200" baseline="0" dirty="0">
                          <a:solidFill>
                            <a:srgbClr val="000000"/>
                          </a:solidFill>
                          <a:latin typeface="Calibri"/>
                          <a:ea typeface="Calibri"/>
                          <a:cs typeface="Times New Roman"/>
                        </a:rPr>
                        <a:t>Percentual de remuneração contratado de ativos de renda fixa indexados ao CDI ou SELIC</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823">
                <a:tc>
                  <a:txBody>
                    <a:bodyPr/>
                    <a:lstStyle/>
                    <a:p>
                      <a:pPr>
                        <a:lnSpc>
                          <a:spcPct val="115000"/>
                        </a:lnSpc>
                        <a:spcAft>
                          <a:spcPts val="1000"/>
                        </a:spcAft>
                      </a:pPr>
                      <a:r>
                        <a:rPr lang="pt-BR" sz="1000" b="1" kern="1200" baseline="0" dirty="0">
                          <a:solidFill>
                            <a:srgbClr val="FF0000"/>
                          </a:solidFill>
                          <a:latin typeface="Calibri"/>
                          <a:ea typeface="Calibri"/>
                          <a:cs typeface="Times New Roman"/>
                        </a:rPr>
                        <a:t>TXMERCADO</a:t>
                      </a:r>
                      <a:endParaRPr lang="pt-BR" sz="1000" b="1" baseline="0" dirty="0">
                        <a:solidFill>
                          <a:srgbClr val="FF0000"/>
                        </a:solidFill>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kern="1200" baseline="0" dirty="0">
                          <a:solidFill>
                            <a:srgbClr val="000000"/>
                          </a:solidFill>
                          <a:latin typeface="Calibri"/>
                          <a:ea typeface="Calibri"/>
                          <a:cs typeface="Times New Roman"/>
                        </a:rPr>
                        <a:t>104</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kern="1200" baseline="0" dirty="0">
                          <a:solidFill>
                            <a:srgbClr val="000000"/>
                          </a:solidFill>
                          <a:latin typeface="Calibri"/>
                          <a:ea typeface="Calibri"/>
                          <a:cs typeface="Times New Roman"/>
                        </a:rPr>
                        <a:t>6</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kern="1200" baseline="0" dirty="0" err="1">
                          <a:solidFill>
                            <a:srgbClr val="000000"/>
                          </a:solidFill>
                          <a:latin typeface="Calibri"/>
                          <a:ea typeface="Calibri"/>
                          <a:cs typeface="Times New Roman"/>
                        </a:rPr>
                        <a:t>nnn</a:t>
                      </a:r>
                      <a:r>
                        <a:rPr lang="pt-BR" sz="1000" kern="1200" baseline="0" dirty="0">
                          <a:solidFill>
                            <a:srgbClr val="000000"/>
                          </a:solidFill>
                          <a:latin typeface="Calibri"/>
                          <a:ea typeface="Calibri"/>
                          <a:cs typeface="Times New Roman"/>
                        </a:rPr>
                        <a:t>,</a:t>
                      </a:r>
                      <a:r>
                        <a:rPr lang="pt-BR" sz="1000" kern="1200" baseline="0" dirty="0" err="1">
                          <a:solidFill>
                            <a:srgbClr val="000000"/>
                          </a:solidFill>
                          <a:latin typeface="Calibri"/>
                          <a:ea typeface="Calibri"/>
                          <a:cs typeface="Times New Roman"/>
                        </a:rPr>
                        <a:t>nn</a:t>
                      </a:r>
                      <a:r>
                        <a:rPr lang="pt-BR" sz="1000" kern="1200" baseline="0" dirty="0">
                          <a:solidFill>
                            <a:srgbClr val="000000"/>
                          </a:solidFill>
                          <a:latin typeface="Calibri"/>
                          <a:ea typeface="Calibri"/>
                          <a:cs typeface="Times New Roman"/>
                        </a:rPr>
                        <a:t> </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kern="1200" baseline="0" dirty="0">
                          <a:solidFill>
                            <a:srgbClr val="000000"/>
                          </a:solidFill>
                          <a:latin typeface="Calibri"/>
                          <a:ea typeface="Calibri"/>
                          <a:cs typeface="Times New Roman"/>
                        </a:rPr>
                        <a:t>Percentual de remuneração média praticado pelo mercado para um determinado ativo de renda fixa indexado ao CDI ou SELIC</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823">
                <a:tc>
                  <a:txBody>
                    <a:bodyPr/>
                    <a:lstStyle/>
                    <a:p>
                      <a:pPr>
                        <a:lnSpc>
                          <a:spcPct val="115000"/>
                        </a:lnSpc>
                        <a:spcAft>
                          <a:spcPts val="1000"/>
                        </a:spcAft>
                      </a:pPr>
                      <a:r>
                        <a:rPr lang="pt-BR" sz="1000" b="1" baseline="0" dirty="0" smtClean="0">
                          <a:solidFill>
                            <a:srgbClr val="FF0000"/>
                          </a:solidFill>
                          <a:latin typeface="Calibri"/>
                          <a:ea typeface="Calibri"/>
                          <a:cs typeface="Times New Roman"/>
                        </a:rPr>
                        <a:t>TPREMUNTAXA</a:t>
                      </a:r>
                      <a:endParaRPr lang="pt-BR" sz="1000" b="1" baseline="0" dirty="0">
                        <a:solidFill>
                          <a:srgbClr val="FF0000"/>
                        </a:solidFill>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smtClean="0">
                          <a:latin typeface="Calibri"/>
                          <a:ea typeface="Calibri"/>
                          <a:cs typeface="Times New Roman"/>
                        </a:rPr>
                        <a:t>110</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smtClean="0">
                          <a:latin typeface="Calibri"/>
                          <a:ea typeface="Calibri"/>
                          <a:cs typeface="Times New Roman"/>
                        </a:rPr>
                        <a:t>1</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smtClean="0">
                          <a:latin typeface="Calibri"/>
                          <a:ea typeface="Calibri"/>
                          <a:cs typeface="Times New Roman"/>
                        </a:rPr>
                        <a:t>n</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kern="1200" dirty="0" smtClean="0">
                          <a:solidFill>
                            <a:srgbClr val="000000"/>
                          </a:solidFill>
                          <a:latin typeface="Calibri"/>
                          <a:ea typeface="Calibri"/>
                          <a:cs typeface="Times New Roman"/>
                        </a:rPr>
                        <a:t>Campo que deve ser </a:t>
                      </a:r>
                      <a:r>
                        <a:rPr lang="pt-BR" sz="1000" u="sng" kern="1200" dirty="0" smtClean="0">
                          <a:solidFill>
                            <a:srgbClr val="000000"/>
                          </a:solidFill>
                          <a:latin typeface="Calibri"/>
                          <a:ea typeface="Calibri"/>
                          <a:cs typeface="Times New Roman"/>
                        </a:rPr>
                        <a:t>exclusivamente</a:t>
                      </a:r>
                      <a:r>
                        <a:rPr lang="pt-BR" sz="1000" kern="1200" dirty="0" smtClean="0">
                          <a:solidFill>
                            <a:srgbClr val="000000"/>
                          </a:solidFill>
                          <a:latin typeface="Calibri"/>
                          <a:ea typeface="Calibri"/>
                          <a:cs typeface="Times New Roman"/>
                        </a:rPr>
                        <a:t> preenchido quando o fluxo for remunerado por um percentual (%) ou acrescido de um percentual (+%) de uma taxa de juros referência de mercado (DI, SELIC ou outras). (vide tabela TPREMUNTAXA) </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CaixaDeTexto 10"/>
          <p:cNvSpPr txBox="1"/>
          <p:nvPr/>
        </p:nvSpPr>
        <p:spPr>
          <a:xfrm>
            <a:off x="1763688" y="3873822"/>
            <a:ext cx="4000528" cy="923330"/>
          </a:xfrm>
          <a:prstGeom prst="rect">
            <a:avLst/>
          </a:prstGeom>
          <a:solidFill>
            <a:srgbClr val="92D050"/>
          </a:solidFill>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pt-BR" b="1" dirty="0" smtClean="0"/>
              <a:t>Antigo </a:t>
            </a:r>
            <a:r>
              <a:rPr lang="pt-BR" sz="1600" b="1" dirty="0" smtClean="0"/>
              <a:t>VALORCORRENTE</a:t>
            </a:r>
            <a:r>
              <a:rPr lang="pt-BR" dirty="0" smtClean="0"/>
              <a:t>: Alteração do nome para refletir melhor o conteúdo</a:t>
            </a:r>
            <a:endParaRPr lang="pt-BR" dirty="0"/>
          </a:p>
        </p:txBody>
      </p:sp>
      <p:cxnSp>
        <p:nvCxnSpPr>
          <p:cNvPr id="12" name="Conector reto 11"/>
          <p:cNvCxnSpPr/>
          <p:nvPr/>
        </p:nvCxnSpPr>
        <p:spPr>
          <a:xfrm flipH="1" flipV="1">
            <a:off x="1115616" y="4305870"/>
            <a:ext cx="679992" cy="4239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CaixaDeTexto 12"/>
          <p:cNvSpPr txBox="1"/>
          <p:nvPr/>
        </p:nvSpPr>
        <p:spPr>
          <a:xfrm>
            <a:off x="1856216" y="5596080"/>
            <a:ext cx="2000264" cy="338554"/>
          </a:xfrm>
          <a:prstGeom prst="rect">
            <a:avLst/>
          </a:prstGeom>
          <a:solidFill>
            <a:srgbClr val="92D050"/>
          </a:solidFill>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pt-BR" sz="1600" b="1" dirty="0" smtClean="0"/>
              <a:t>CAMPOS NOVOS</a:t>
            </a:r>
            <a:endParaRPr lang="pt-BR" sz="1600" dirty="0"/>
          </a:p>
        </p:txBody>
      </p:sp>
      <p:cxnSp>
        <p:nvCxnSpPr>
          <p:cNvPr id="14" name="Conector reto 13"/>
          <p:cNvCxnSpPr>
            <a:stCxn id="13" idx="1"/>
          </p:cNvCxnSpPr>
          <p:nvPr/>
        </p:nvCxnSpPr>
        <p:spPr>
          <a:xfrm flipH="1">
            <a:off x="1115616" y="5765357"/>
            <a:ext cx="740600" cy="327939"/>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Conector reto 14"/>
          <p:cNvCxnSpPr>
            <a:stCxn id="13" idx="1"/>
          </p:cNvCxnSpPr>
          <p:nvPr/>
        </p:nvCxnSpPr>
        <p:spPr>
          <a:xfrm flipH="1">
            <a:off x="1115616" y="5765357"/>
            <a:ext cx="740600" cy="61597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CaixaDeTexto 15"/>
          <p:cNvSpPr txBox="1"/>
          <p:nvPr/>
        </p:nvSpPr>
        <p:spPr>
          <a:xfrm>
            <a:off x="5796136" y="1628800"/>
            <a:ext cx="3000396" cy="646331"/>
          </a:xfrm>
          <a:prstGeom prst="rect">
            <a:avLst/>
          </a:prstGeom>
          <a:solidFill>
            <a:srgbClr val="FF0000"/>
          </a:solidFill>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pt-BR" b="1" dirty="0" smtClean="0"/>
              <a:t>CAMPOS EXCLUÍDOS:</a:t>
            </a:r>
          </a:p>
          <a:p>
            <a:r>
              <a:rPr lang="pt-BR" dirty="0" smtClean="0"/>
              <a:t>VALOFUTURO</a:t>
            </a:r>
            <a:endParaRPr lang="pt-BR" dirty="0"/>
          </a:p>
        </p:txBody>
      </p:sp>
      <p:sp>
        <p:nvSpPr>
          <p:cNvPr id="17" name="Retângulo 16"/>
          <p:cNvSpPr/>
          <p:nvPr/>
        </p:nvSpPr>
        <p:spPr>
          <a:xfrm>
            <a:off x="251520" y="404664"/>
            <a:ext cx="8568952" cy="646331"/>
          </a:xfrm>
          <a:prstGeom prst="rect">
            <a:avLst/>
          </a:prstGeom>
        </p:spPr>
        <p:txBody>
          <a:bodyPr wrap="square">
            <a:spAutoFit/>
          </a:bodyPr>
          <a:lstStyle/>
          <a:p>
            <a:r>
              <a:rPr lang="pt-BR" b="1" dirty="0" smtClean="0"/>
              <a:t>Quadro de Fluxos de Ativos Financeiros Para o Risco de Mercado com Alterações Recentes.</a:t>
            </a:r>
            <a:endParaRPr lang="pt-BR" dirty="0"/>
          </a:p>
        </p:txBody>
      </p:sp>
      <p:cxnSp>
        <p:nvCxnSpPr>
          <p:cNvPr id="18" name="Conector reto 17"/>
          <p:cNvCxnSpPr>
            <a:stCxn id="13" idx="1"/>
          </p:cNvCxnSpPr>
          <p:nvPr/>
        </p:nvCxnSpPr>
        <p:spPr>
          <a:xfrm flipH="1">
            <a:off x="1115616" y="5765357"/>
            <a:ext cx="740600" cy="39907"/>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in)">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1" nodeType="clickEffect">
                                  <p:stCondLst>
                                    <p:cond delay="0"/>
                                  </p:stCondLst>
                                  <p:childTnLst>
                                    <p:animEffect transition="out" filter="box(in)">
                                      <p:cBhvr>
                                        <p:cTn id="11" dur="500"/>
                                        <p:tgtEl>
                                          <p:spTgt spid="16"/>
                                        </p:tgtEl>
                                      </p:cBhvr>
                                    </p:animEffect>
                                    <p:set>
                                      <p:cBhvr>
                                        <p:cTn id="12" dur="1" fill="hold">
                                          <p:stCondLst>
                                            <p:cond delay="499"/>
                                          </p:stCondLst>
                                        </p:cTn>
                                        <p:tgtEl>
                                          <p:spTgt spid="1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ox(in)">
                                      <p:cBhvr>
                                        <p:cTn id="17" dur="500"/>
                                        <p:tgtEl>
                                          <p:spTgt spid="12"/>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ox(in)">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xit" presetSubtype="16" fill="hold" nodeType="clickEffect">
                                  <p:stCondLst>
                                    <p:cond delay="0"/>
                                  </p:stCondLst>
                                  <p:childTnLst>
                                    <p:animEffect transition="out" filter="box(in)">
                                      <p:cBhvr>
                                        <p:cTn id="24" dur="500"/>
                                        <p:tgtEl>
                                          <p:spTgt spid="12"/>
                                        </p:tgtEl>
                                      </p:cBhvr>
                                    </p:animEffect>
                                    <p:set>
                                      <p:cBhvr>
                                        <p:cTn id="25" dur="1" fill="hold">
                                          <p:stCondLst>
                                            <p:cond delay="499"/>
                                          </p:stCondLst>
                                        </p:cTn>
                                        <p:tgtEl>
                                          <p:spTgt spid="12"/>
                                        </p:tgtEl>
                                        <p:attrNameLst>
                                          <p:attrName>style.visibility</p:attrName>
                                        </p:attrNameLst>
                                      </p:cBhvr>
                                      <p:to>
                                        <p:strVal val="hidden"/>
                                      </p:to>
                                    </p:set>
                                  </p:childTnLst>
                                </p:cTn>
                              </p:par>
                              <p:par>
                                <p:cTn id="26" presetID="4" presetClass="exit" presetSubtype="16" fill="hold" grpId="1" nodeType="withEffect">
                                  <p:stCondLst>
                                    <p:cond delay="0"/>
                                  </p:stCondLst>
                                  <p:childTnLst>
                                    <p:animEffect transition="out" filter="box(in)">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box(in)">
                                      <p:cBhvr>
                                        <p:cTn id="33" dur="500"/>
                                        <p:tgtEl>
                                          <p:spTgt spid="14"/>
                                        </p:tgtEl>
                                      </p:cBhvr>
                                    </p:animEffect>
                                  </p:childTnLst>
                                </p:cTn>
                              </p:par>
                              <p:par>
                                <p:cTn id="34" presetID="4" presetClass="entr" presetSubtype="16"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ox(in)">
                                      <p:cBhvr>
                                        <p:cTn id="36" dur="500"/>
                                        <p:tgtEl>
                                          <p:spTgt spid="15"/>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box(in)">
                                      <p:cBhvr>
                                        <p:cTn id="39" dur="500"/>
                                        <p:tgtEl>
                                          <p:spTgt spid="13"/>
                                        </p:tgtEl>
                                      </p:cBhvr>
                                    </p:animEffect>
                                  </p:childTnLst>
                                </p:cTn>
                              </p:par>
                              <p:par>
                                <p:cTn id="40" presetID="4" presetClass="entr" presetSubtype="16" fill="hold"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ox(in)">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xit" presetSubtype="16" fill="hold" nodeType="clickEffect">
                                  <p:stCondLst>
                                    <p:cond delay="0"/>
                                  </p:stCondLst>
                                  <p:childTnLst>
                                    <p:animEffect transition="out" filter="box(in)">
                                      <p:cBhvr>
                                        <p:cTn id="46" dur="500"/>
                                        <p:tgtEl>
                                          <p:spTgt spid="14"/>
                                        </p:tgtEl>
                                      </p:cBhvr>
                                    </p:animEffect>
                                    <p:set>
                                      <p:cBhvr>
                                        <p:cTn id="47" dur="1" fill="hold">
                                          <p:stCondLst>
                                            <p:cond delay="499"/>
                                          </p:stCondLst>
                                        </p:cTn>
                                        <p:tgtEl>
                                          <p:spTgt spid="14"/>
                                        </p:tgtEl>
                                        <p:attrNameLst>
                                          <p:attrName>style.visibility</p:attrName>
                                        </p:attrNameLst>
                                      </p:cBhvr>
                                      <p:to>
                                        <p:strVal val="hidden"/>
                                      </p:to>
                                    </p:set>
                                  </p:childTnLst>
                                </p:cTn>
                              </p:par>
                              <p:par>
                                <p:cTn id="48" presetID="4" presetClass="exit" presetSubtype="16" fill="hold" nodeType="withEffect">
                                  <p:stCondLst>
                                    <p:cond delay="0"/>
                                  </p:stCondLst>
                                  <p:childTnLst>
                                    <p:animEffect transition="out" filter="box(in)">
                                      <p:cBhvr>
                                        <p:cTn id="49" dur="500"/>
                                        <p:tgtEl>
                                          <p:spTgt spid="15"/>
                                        </p:tgtEl>
                                      </p:cBhvr>
                                    </p:animEffect>
                                    <p:set>
                                      <p:cBhvr>
                                        <p:cTn id="50" dur="1" fill="hold">
                                          <p:stCondLst>
                                            <p:cond delay="499"/>
                                          </p:stCondLst>
                                        </p:cTn>
                                        <p:tgtEl>
                                          <p:spTgt spid="15"/>
                                        </p:tgtEl>
                                        <p:attrNameLst>
                                          <p:attrName>style.visibility</p:attrName>
                                        </p:attrNameLst>
                                      </p:cBhvr>
                                      <p:to>
                                        <p:strVal val="hidden"/>
                                      </p:to>
                                    </p:set>
                                  </p:childTnLst>
                                </p:cTn>
                              </p:par>
                              <p:par>
                                <p:cTn id="51" presetID="4" presetClass="exit" presetSubtype="16" fill="hold" grpId="1" nodeType="withEffect">
                                  <p:stCondLst>
                                    <p:cond delay="0"/>
                                  </p:stCondLst>
                                  <p:childTnLst>
                                    <p:animEffect transition="out" filter="box(in)">
                                      <p:cBhvr>
                                        <p:cTn id="52" dur="500"/>
                                        <p:tgtEl>
                                          <p:spTgt spid="13"/>
                                        </p:tgtEl>
                                      </p:cBhvr>
                                    </p:animEffect>
                                    <p:set>
                                      <p:cBhvr>
                                        <p:cTn id="53" dur="1" fill="hold">
                                          <p:stCondLst>
                                            <p:cond delay="499"/>
                                          </p:stCondLst>
                                        </p:cTn>
                                        <p:tgtEl>
                                          <p:spTgt spid="13"/>
                                        </p:tgtEl>
                                        <p:attrNameLst>
                                          <p:attrName>style.visibility</p:attrName>
                                        </p:attrNameLst>
                                      </p:cBhvr>
                                      <p:to>
                                        <p:strVal val="hidden"/>
                                      </p:to>
                                    </p:set>
                                  </p:childTnLst>
                                </p:cTn>
                              </p:par>
                              <p:par>
                                <p:cTn id="54" presetID="4" presetClass="exit" presetSubtype="16" fill="hold" nodeType="withEffect">
                                  <p:stCondLst>
                                    <p:cond delay="0"/>
                                  </p:stCondLst>
                                  <p:childTnLst>
                                    <p:animEffect transition="out" filter="box(in)">
                                      <p:cBhvr>
                                        <p:cTn id="55" dur="500"/>
                                        <p:tgtEl>
                                          <p:spTgt spid="18"/>
                                        </p:tgtEl>
                                      </p:cBhvr>
                                    </p:animEffect>
                                    <p:set>
                                      <p:cBhvr>
                                        <p:cTn id="56"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3" grpId="0" animBg="1"/>
      <p:bldP spid="13" grpId="1" animBg="1"/>
      <p:bldP spid="16" grpId="0" animBg="1"/>
      <p:bldP spid="1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5" descr="horizontal cor"/>
          <p:cNvPicPr>
            <a:picLocks noChangeAspect="1" noChangeArrowheads="1"/>
          </p:cNvPicPr>
          <p:nvPr/>
        </p:nvPicPr>
        <p:blipFill>
          <a:blip r:embed="rId2" cstate="print"/>
          <a:srcRect/>
          <a:stretch>
            <a:fillRect/>
          </a:stretch>
        </p:blipFill>
        <p:spPr bwMode="auto">
          <a:xfrm>
            <a:off x="179512" y="0"/>
            <a:ext cx="2376264" cy="469402"/>
          </a:xfrm>
          <a:prstGeom prst="rect">
            <a:avLst/>
          </a:prstGeom>
          <a:noFill/>
          <a:ln w="9525">
            <a:noFill/>
            <a:miter lim="800000"/>
            <a:headEnd/>
            <a:tailEnd/>
          </a:ln>
        </p:spPr>
      </p:pic>
      <p:sp>
        <p:nvSpPr>
          <p:cNvPr id="7" name="Retângulo 6"/>
          <p:cNvSpPr/>
          <p:nvPr/>
        </p:nvSpPr>
        <p:spPr>
          <a:xfrm>
            <a:off x="0" y="6669088"/>
            <a:ext cx="9126538" cy="215900"/>
          </a:xfrm>
          <a:prstGeom prst="rect">
            <a:avLst/>
          </a:prstGeom>
          <a:solidFill>
            <a:srgbClr val="E1C14D"/>
          </a:solidFill>
          <a:ln>
            <a:solidFill>
              <a:schemeClr val="bg1">
                <a:lumMod val="95000"/>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graphicFrame>
        <p:nvGraphicFramePr>
          <p:cNvPr id="10" name="Espaço Reservado para Conteúdo 7"/>
          <p:cNvGraphicFramePr>
            <a:graphicFrameLocks/>
          </p:cNvGraphicFramePr>
          <p:nvPr/>
        </p:nvGraphicFramePr>
        <p:xfrm>
          <a:off x="611560" y="2996952"/>
          <a:ext cx="8064896" cy="615238"/>
        </p:xfrm>
        <a:graphic>
          <a:graphicData uri="http://schemas.openxmlformats.org/drawingml/2006/table">
            <a:tbl>
              <a:tblPr/>
              <a:tblGrid>
                <a:gridCol w="1089851"/>
                <a:gridCol w="6975045"/>
              </a:tblGrid>
              <a:tr h="170230">
                <a:tc>
                  <a:txBody>
                    <a:bodyPr/>
                    <a:lstStyle/>
                    <a:p>
                      <a:pPr algn="ctr">
                        <a:lnSpc>
                          <a:spcPct val="115000"/>
                        </a:lnSpc>
                        <a:spcAft>
                          <a:spcPts val="1000"/>
                        </a:spcAft>
                      </a:pPr>
                      <a:r>
                        <a:rPr lang="pt-BR" sz="1000" b="1" baseline="0" dirty="0" smtClean="0">
                          <a:latin typeface="Calibri"/>
                          <a:ea typeface="Calibri"/>
                          <a:cs typeface="Times New Roman"/>
                        </a:rPr>
                        <a:t>Valor</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pt-BR" sz="1000" b="1" baseline="0" dirty="0" smtClean="0">
                          <a:latin typeface="Calibri"/>
                          <a:ea typeface="Calibri"/>
                          <a:cs typeface="Times New Roman"/>
                        </a:rPr>
                        <a:t>Descrição</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0890">
                <a:tc>
                  <a:txBody>
                    <a:bodyPr/>
                    <a:lstStyle/>
                    <a:p>
                      <a:pPr algn="ctr">
                        <a:lnSpc>
                          <a:spcPct val="115000"/>
                        </a:lnSpc>
                        <a:spcAft>
                          <a:spcPts val="1000"/>
                        </a:spcAft>
                      </a:pPr>
                      <a:r>
                        <a:rPr lang="pt-BR" sz="1000" baseline="0" dirty="0" smtClean="0">
                          <a:latin typeface="Calibri"/>
                          <a:ea typeface="Calibri"/>
                          <a:cs typeface="Times New Roman"/>
                        </a:rPr>
                        <a:t>1</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pt-BR" sz="1000" baseline="0" dirty="0" smtClean="0">
                          <a:latin typeface="Calibri"/>
                          <a:ea typeface="Calibri"/>
                          <a:cs typeface="Times New Roman"/>
                        </a:rPr>
                        <a:t>Quando o fluxo for remunerado a um % de um a taxa de juros referência de mercado. Exemplos: 90% DI, 100% DI, 110% DI etc.</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811">
                <a:tc>
                  <a:txBody>
                    <a:bodyPr/>
                    <a:lstStyle/>
                    <a:p>
                      <a:pPr algn="ctr">
                        <a:lnSpc>
                          <a:spcPct val="115000"/>
                        </a:lnSpc>
                        <a:spcAft>
                          <a:spcPts val="1000"/>
                        </a:spcAft>
                      </a:pPr>
                      <a:r>
                        <a:rPr lang="pt-BR" sz="1000" baseline="0" dirty="0" smtClean="0">
                          <a:latin typeface="Calibri"/>
                          <a:ea typeface="Calibri"/>
                          <a:cs typeface="Times New Roman"/>
                        </a:rPr>
                        <a:t>2</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pt-BR" sz="1000" baseline="0" dirty="0" smtClean="0">
                          <a:latin typeface="Calibri"/>
                          <a:ea typeface="Calibri"/>
                          <a:cs typeface="Times New Roman"/>
                        </a:rPr>
                        <a:t>Quando o fluxo for remunerado um a taxa de mercado + SPREAD (x%). Exemplos: DI + 2%, DI + 5%, etc.</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 name="Retângulo 16"/>
          <p:cNvSpPr/>
          <p:nvPr/>
        </p:nvSpPr>
        <p:spPr>
          <a:xfrm>
            <a:off x="251520" y="404664"/>
            <a:ext cx="8568952" cy="646331"/>
          </a:xfrm>
          <a:prstGeom prst="rect">
            <a:avLst/>
          </a:prstGeom>
        </p:spPr>
        <p:txBody>
          <a:bodyPr wrap="square">
            <a:spAutoFit/>
          </a:bodyPr>
          <a:lstStyle/>
          <a:p>
            <a:r>
              <a:rPr lang="pt-BR" b="1" dirty="0" smtClean="0"/>
              <a:t>Quadro de Fluxos de Ativos Financeiros Para o Risco de Mercado com Alterações Recentes – Tabela TPREMUNTAXA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28596" y="1484784"/>
            <a:ext cx="8229600" cy="5072098"/>
          </a:xfrm>
        </p:spPr>
        <p:txBody>
          <a:bodyPr>
            <a:normAutofit/>
          </a:bodyPr>
          <a:lstStyle/>
          <a:p>
            <a:r>
              <a:rPr lang="pt-BR" sz="1400" dirty="0" smtClean="0"/>
              <a:t>O reporte do fluxo deverá conter o valor presente, a taxa contratada e a taxa atualmente praticada pelo mercado.</a:t>
            </a:r>
          </a:p>
          <a:p>
            <a:pPr lvl="1">
              <a:buNone/>
            </a:pPr>
            <a:endParaRPr lang="pt-BR" sz="1400" dirty="0" smtClean="0"/>
          </a:p>
          <a:p>
            <a:r>
              <a:rPr lang="pt-BR" sz="1400" b="1" u="sng" dirty="0" smtClean="0"/>
              <a:t>Internamente a SUSEP calculará a exposição prefixada gerada pela diferença entre a taxa contratada e a taxa praticada pelo mercado para o título (a </a:t>
            </a:r>
            <a:r>
              <a:rPr lang="pt-BR" sz="1400" b="1" u="sng" dirty="0" err="1" smtClean="0"/>
              <a:t>posfixada</a:t>
            </a:r>
            <a:r>
              <a:rPr lang="pt-BR" sz="1400" b="1" u="sng" dirty="0" smtClean="0"/>
              <a:t> não tem risco). </a:t>
            </a:r>
          </a:p>
          <a:p>
            <a:pPr lvl="1"/>
            <a:r>
              <a:rPr lang="pt-BR" sz="1200" dirty="0" smtClean="0"/>
              <a:t>A exposição </a:t>
            </a:r>
            <a:r>
              <a:rPr lang="pt-BR" sz="1200" b="1" dirty="0" smtClean="0"/>
              <a:t>prefixada</a:t>
            </a:r>
            <a:r>
              <a:rPr lang="pt-BR" sz="1200" dirty="0" smtClean="0"/>
              <a:t> será calculada pela SUSEP para dois cenários de taxas de mercado: </a:t>
            </a:r>
          </a:p>
          <a:p>
            <a:pPr lvl="2"/>
            <a:r>
              <a:rPr lang="pt-BR" sz="1200" dirty="0" smtClean="0"/>
              <a:t>Cenário 1 (benchmark): Exposição = (100% - TXCONTRATADO) x VLREXPRISCO</a:t>
            </a:r>
          </a:p>
          <a:p>
            <a:pPr lvl="2"/>
            <a:r>
              <a:rPr lang="pt-BR" sz="1200" dirty="0" smtClean="0">
                <a:solidFill>
                  <a:srgbClr val="000000"/>
                </a:solidFill>
              </a:rPr>
              <a:t>Cenário 2 (calibragem): Exposição = (TXMERCADO - TXCONTRATADO) x VLREXPRISCO</a:t>
            </a:r>
            <a:endParaRPr lang="pt-BR" sz="1400" dirty="0" smtClean="0"/>
          </a:p>
          <a:p>
            <a:pPr>
              <a:buNone/>
            </a:pPr>
            <a:endParaRPr lang="pt-BR" sz="1800" dirty="0"/>
          </a:p>
        </p:txBody>
      </p:sp>
      <p:sp>
        <p:nvSpPr>
          <p:cNvPr id="5" name="Título 1"/>
          <p:cNvSpPr>
            <a:spLocks noGrp="1"/>
          </p:cNvSpPr>
          <p:nvPr>
            <p:ph type="title"/>
          </p:nvPr>
        </p:nvSpPr>
        <p:spPr>
          <a:xfrm>
            <a:off x="214282" y="766445"/>
            <a:ext cx="8392041" cy="646331"/>
          </a:xfrm>
        </p:spPr>
        <p:txBody>
          <a:bodyPr wrap="none">
            <a:spAutoFit/>
          </a:bodyPr>
          <a:lstStyle/>
          <a:p>
            <a:r>
              <a:rPr lang="pt-BR" sz="1800" kern="1200" dirty="0" smtClean="0">
                <a:solidFill>
                  <a:schemeClr val="tx1"/>
                </a:solidFill>
                <a:latin typeface="Arial" charset="0"/>
                <a:ea typeface="+mn-ea"/>
                <a:cs typeface="Arial" charset="0"/>
              </a:rPr>
              <a:t>Orientação para o preenchimento do fluxo referente a ativos remunerados </a:t>
            </a:r>
            <a:br>
              <a:rPr lang="pt-BR" sz="1800" kern="1200" dirty="0" smtClean="0">
                <a:solidFill>
                  <a:schemeClr val="tx1"/>
                </a:solidFill>
                <a:latin typeface="Arial" charset="0"/>
                <a:ea typeface="+mn-ea"/>
                <a:cs typeface="Arial" charset="0"/>
              </a:rPr>
            </a:br>
            <a:r>
              <a:rPr lang="pt-BR" sz="1800" kern="1200" dirty="0" smtClean="0">
                <a:solidFill>
                  <a:schemeClr val="tx1"/>
                </a:solidFill>
                <a:latin typeface="Arial" charset="0"/>
                <a:ea typeface="+mn-ea"/>
                <a:cs typeface="Arial" charset="0"/>
              </a:rPr>
              <a:t>a um percentual do CDI</a:t>
            </a:r>
            <a:endParaRPr lang="pt-BR" sz="1800" kern="1200" dirty="0">
              <a:solidFill>
                <a:schemeClr val="tx1"/>
              </a:solidFill>
              <a:latin typeface="Arial" charset="0"/>
              <a:ea typeface="+mn-ea"/>
              <a:cs typeface="Arial" charset="0"/>
            </a:endParaRPr>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50"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31" name="Imagem 30"/>
          <p:cNvPicPr/>
          <p:nvPr/>
        </p:nvPicPr>
        <p:blipFill>
          <a:blip r:embed="rId2" cstate="print"/>
          <a:srcRect/>
          <a:stretch>
            <a:fillRect/>
          </a:stretch>
        </p:blipFill>
        <p:spPr bwMode="auto">
          <a:xfrm>
            <a:off x="8215338" y="0"/>
            <a:ext cx="847642" cy="294198"/>
          </a:xfrm>
          <a:prstGeom prst="rect">
            <a:avLst/>
          </a:prstGeom>
          <a:noFill/>
          <a:ln w="9525">
            <a:noFill/>
            <a:miter lim="800000"/>
            <a:headEnd/>
            <a:tailEnd/>
          </a:ln>
        </p:spPr>
      </p:pic>
      <p:sp>
        <p:nvSpPr>
          <p:cNvPr id="409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2" cstate="print"/>
          <a:srcRect/>
          <a:stretch>
            <a:fillRect/>
          </a:stretch>
        </p:blipFill>
        <p:spPr bwMode="auto">
          <a:xfrm>
            <a:off x="647980" y="1653927"/>
            <a:ext cx="2962275" cy="1343025"/>
          </a:xfrm>
          <a:prstGeom prst="rect">
            <a:avLst/>
          </a:prstGeom>
          <a:noFill/>
          <a:ln w="9525">
            <a:noFill/>
            <a:miter lim="800000"/>
            <a:headEnd/>
            <a:tailEnd/>
          </a:ln>
          <a:effectLst/>
        </p:spPr>
      </p:pic>
      <p:sp>
        <p:nvSpPr>
          <p:cNvPr id="25" name="CaixaDeTexto 24"/>
          <p:cNvSpPr txBox="1"/>
          <p:nvPr/>
        </p:nvSpPr>
        <p:spPr>
          <a:xfrm>
            <a:off x="142844" y="5835867"/>
            <a:ext cx="4214842" cy="307777"/>
          </a:xfrm>
          <a:prstGeom prst="rect">
            <a:avLst/>
          </a:prstGeom>
          <a:noFill/>
        </p:spPr>
        <p:txBody>
          <a:bodyPr wrap="square" rtlCol="0">
            <a:spAutoFit/>
          </a:bodyPr>
          <a:lstStyle/>
          <a:p>
            <a:r>
              <a:rPr lang="pt-BR" sz="1400" b="1" dirty="0" smtClean="0">
                <a:solidFill>
                  <a:schemeClr val="accent6">
                    <a:lumMod val="50000"/>
                  </a:schemeClr>
                </a:solidFill>
              </a:rPr>
              <a:t>Fluxo formatado no Layout do arquivo de envio</a:t>
            </a:r>
            <a:r>
              <a:rPr lang="pt-BR" sz="1400" b="1" dirty="0" smtClean="0">
                <a:solidFill>
                  <a:schemeClr val="tx2"/>
                </a:solidFill>
              </a:rPr>
              <a:t> </a:t>
            </a:r>
            <a:endParaRPr lang="pt-BR" sz="1400" b="1" dirty="0">
              <a:solidFill>
                <a:schemeClr val="tx2"/>
              </a:solidFill>
            </a:endParaRPr>
          </a:p>
        </p:txBody>
      </p:sp>
      <p:sp>
        <p:nvSpPr>
          <p:cNvPr id="307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07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0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08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08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085"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41" name="Tabela 40"/>
          <p:cNvGraphicFramePr>
            <a:graphicFrameLocks noGrp="1"/>
          </p:cNvGraphicFramePr>
          <p:nvPr/>
        </p:nvGraphicFramePr>
        <p:xfrm>
          <a:off x="214282" y="6262836"/>
          <a:ext cx="8643998" cy="190500"/>
        </p:xfrm>
        <a:graphic>
          <a:graphicData uri="http://schemas.openxmlformats.org/drawingml/2006/table">
            <a:tbl>
              <a:tblPr/>
              <a:tblGrid>
                <a:gridCol w="697097"/>
                <a:gridCol w="7946901"/>
              </a:tblGrid>
              <a:tr h="190500">
                <a:tc>
                  <a:txBody>
                    <a:bodyPr/>
                    <a:lstStyle/>
                    <a:p>
                      <a:pPr algn="l" fontAlgn="b"/>
                      <a:r>
                        <a:rPr lang="pt-BR" sz="1100" b="0" i="0" u="none" strike="noStrike" dirty="0" smtClean="0">
                          <a:solidFill>
                            <a:srgbClr val="000000"/>
                          </a:solidFill>
                          <a:latin typeface="Calibri"/>
                        </a:rPr>
                        <a:t>Registro</a:t>
                      </a:r>
                      <a:endParaRPr lang="pt-BR" sz="11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pt-BR" sz="1100" b="0" i="0" u="none" strike="noStrike" dirty="0" smtClean="0">
                          <a:solidFill>
                            <a:srgbClr val="000000"/>
                          </a:solidFill>
                          <a:latin typeface="Calibri"/>
                        </a:rPr>
                        <a:t>0000011234520121231001A1001+TXDN0201PR01004090000010000,0000000000000000BRHSBCC01QD3ZZZXXXXXXXXX0110,00105,001</a:t>
                      </a:r>
                      <a:endParaRPr lang="pt-BR" sz="11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sp>
        <p:nvSpPr>
          <p:cNvPr id="29" name="Retângulo 28"/>
          <p:cNvSpPr/>
          <p:nvPr/>
        </p:nvSpPr>
        <p:spPr>
          <a:xfrm>
            <a:off x="467544" y="1052736"/>
            <a:ext cx="6429965" cy="369332"/>
          </a:xfrm>
          <a:prstGeom prst="rect">
            <a:avLst/>
          </a:prstGeom>
        </p:spPr>
        <p:txBody>
          <a:bodyPr wrap="none">
            <a:spAutoFit/>
          </a:bodyPr>
          <a:lstStyle/>
          <a:p>
            <a:r>
              <a:rPr lang="pt-BR" b="1" dirty="0" smtClean="0"/>
              <a:t>Exemplo 1: Remuneração do ativo superior a 100% do DI</a:t>
            </a:r>
            <a:endParaRPr lang="pt-BR" dirty="0"/>
          </a:p>
        </p:txBody>
      </p:sp>
      <p:pic>
        <p:nvPicPr>
          <p:cNvPr id="1027" name="Picture 3"/>
          <p:cNvPicPr>
            <a:picLocks noChangeAspect="1" noChangeArrowheads="1"/>
          </p:cNvPicPr>
          <p:nvPr/>
        </p:nvPicPr>
        <p:blipFill>
          <a:blip r:embed="rId3" cstate="print"/>
          <a:srcRect t="4715"/>
          <a:stretch>
            <a:fillRect/>
          </a:stretch>
        </p:blipFill>
        <p:spPr bwMode="auto">
          <a:xfrm>
            <a:off x="5796136" y="1844824"/>
            <a:ext cx="2962275" cy="4365501"/>
          </a:xfrm>
          <a:prstGeom prst="rect">
            <a:avLst/>
          </a:prstGeom>
          <a:noFill/>
          <a:ln w="9525">
            <a:noFill/>
            <a:miter lim="800000"/>
            <a:headEnd/>
            <a:tailEnd/>
          </a:ln>
        </p:spPr>
      </p:pic>
      <p:sp>
        <p:nvSpPr>
          <p:cNvPr id="16" name="CaixaDeTexto 15"/>
          <p:cNvSpPr txBox="1"/>
          <p:nvPr/>
        </p:nvSpPr>
        <p:spPr>
          <a:xfrm>
            <a:off x="141134" y="4581128"/>
            <a:ext cx="5366970" cy="861774"/>
          </a:xfrm>
          <a:prstGeom prst="rect">
            <a:avLst/>
          </a:prstGeom>
          <a:noFill/>
        </p:spPr>
        <p:txBody>
          <a:bodyPr wrap="square" rtlCol="0">
            <a:spAutoFit/>
          </a:bodyPr>
          <a:lstStyle/>
          <a:p>
            <a:r>
              <a:rPr lang="pt-BR" sz="1400" b="1" dirty="0" smtClean="0">
                <a:solidFill>
                  <a:schemeClr val="accent6">
                    <a:lumMod val="50000"/>
                  </a:schemeClr>
                </a:solidFill>
              </a:rPr>
              <a:t>A Susep </a:t>
            </a:r>
            <a:r>
              <a:rPr lang="pt-BR" sz="1400" b="1" dirty="0" smtClean="0">
                <a:solidFill>
                  <a:schemeClr val="tx2"/>
                </a:solidFill>
              </a:rPr>
              <a:t>gerará as seguintes exposições:</a:t>
            </a:r>
          </a:p>
          <a:p>
            <a:pPr>
              <a:buFont typeface="Arial" pitchFamily="34" charset="0"/>
              <a:buChar char="•"/>
            </a:pPr>
            <a:r>
              <a:rPr lang="pt-BR" sz="1100" b="1" dirty="0" smtClean="0">
                <a:solidFill>
                  <a:schemeClr val="accent6">
                    <a:lumMod val="50000"/>
                  </a:schemeClr>
                </a:solidFill>
              </a:rPr>
              <a:t> Benchmark: Exposição = (100% – 110%) x 10.000 = - 1.000 </a:t>
            </a:r>
          </a:p>
          <a:p>
            <a:pPr>
              <a:buFont typeface="Arial" pitchFamily="34" charset="0"/>
              <a:buChar char="•"/>
            </a:pPr>
            <a:r>
              <a:rPr lang="pt-BR" sz="1100" b="1" dirty="0" smtClean="0">
                <a:solidFill>
                  <a:schemeClr val="accent6">
                    <a:lumMod val="50000"/>
                  </a:schemeClr>
                </a:solidFill>
              </a:rPr>
              <a:t> Calibragem: Exposição = (105% – 110%) x 10.000 = - 500</a:t>
            </a:r>
          </a:p>
          <a:p>
            <a:pPr>
              <a:buFont typeface="Arial" pitchFamily="34" charset="0"/>
              <a:buChar char="•"/>
            </a:pPr>
            <a:endParaRPr lang="pt-BR" sz="1400" b="1" dirty="0" smtClean="0">
              <a:solidFill>
                <a:schemeClr val="accent6">
                  <a:lumMod val="50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14940</TotalTime>
  <Words>1595</Words>
  <Application>Microsoft Office PowerPoint</Application>
  <PresentationFormat>Apresentação na tela (4:3)</PresentationFormat>
  <Paragraphs>261</Paragraphs>
  <Slides>20</Slides>
  <Notes>0</Notes>
  <HiddenSlides>0</HiddenSlides>
  <MMClips>0</MMClips>
  <ScaleCrop>false</ScaleCrop>
  <HeadingPairs>
    <vt:vector size="4" baseType="variant">
      <vt:variant>
        <vt:lpstr>Tema</vt:lpstr>
      </vt:variant>
      <vt:variant>
        <vt:i4>1</vt:i4>
      </vt:variant>
      <vt:variant>
        <vt:lpstr>Títulos de slides</vt:lpstr>
      </vt:variant>
      <vt:variant>
        <vt:i4>20</vt:i4>
      </vt:variant>
    </vt:vector>
  </HeadingPairs>
  <TitlesOfParts>
    <vt:vector size="21" baseType="lpstr">
      <vt:lpstr>Design padrão</vt:lpstr>
      <vt:lpstr>4ª Reunião GT – Risco de Mercado</vt:lpstr>
      <vt:lpstr>Risco de Mercado  Tópicos</vt:lpstr>
      <vt:lpstr>Risco de Mercado  Tópicos</vt:lpstr>
      <vt:lpstr>Excedente Financeiro</vt:lpstr>
      <vt:lpstr>Risco de Mercado  Tópicos</vt:lpstr>
      <vt:lpstr>Slide 6</vt:lpstr>
      <vt:lpstr>Slide 7</vt:lpstr>
      <vt:lpstr>Orientação para o preenchimento do fluxo referente a ativos remunerados  a um percentual do CDI</vt:lpstr>
      <vt:lpstr>Slide 9</vt:lpstr>
      <vt:lpstr>Exemplo 2: Remuneração do ativo inferior a 100% do DI</vt:lpstr>
      <vt:lpstr>Exemplo 3: Remuneração do ativo igual a 100% do DI e TX DE MERCADO DIFERENTE DE 100%</vt:lpstr>
      <vt:lpstr>Exemplo 4: Remuneração do ativo igual a 100% do DI e TX DE MERCADO IGUAL A 100%</vt:lpstr>
      <vt:lpstr>Exemplo 5: Remuneração do Ativo é CDI + SPREAD (X%)</vt:lpstr>
      <vt:lpstr>Orientação para o preenchimento do fluxo referente a Contrato de DI Futuro</vt:lpstr>
      <vt:lpstr>Exemplo 6: Contrato de DI Futuro</vt:lpstr>
      <vt:lpstr>Orientação para o preenchimento do fluxo referente a Opção de IDI</vt:lpstr>
      <vt:lpstr>Exemplo 7: Opção de IDI</vt:lpstr>
      <vt:lpstr>Risco de Mercado  Tópicos</vt:lpstr>
      <vt:lpstr>Alternativas aos campos PLNCODIGO e RAMCODIGO</vt:lpstr>
      <vt:lpstr>Obrigado!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XP</dc:creator>
  <cp:lastModifiedBy>thiagobd</cp:lastModifiedBy>
  <cp:revision>498</cp:revision>
  <dcterms:created xsi:type="dcterms:W3CDTF">2009-06-18T19:11:16Z</dcterms:created>
  <dcterms:modified xsi:type="dcterms:W3CDTF">2013-07-19T13:00:30Z</dcterms:modified>
</cp:coreProperties>
</file>