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2" r:id="rId2"/>
    <p:sldId id="310" r:id="rId3"/>
    <p:sldId id="302" r:id="rId4"/>
    <p:sldId id="304" r:id="rId5"/>
    <p:sldId id="331" r:id="rId6"/>
    <p:sldId id="305" r:id="rId7"/>
    <p:sldId id="309" r:id="rId8"/>
    <p:sldId id="303" r:id="rId9"/>
    <p:sldId id="307" r:id="rId10"/>
    <p:sldId id="308" r:id="rId11"/>
    <p:sldId id="330" r:id="rId12"/>
    <p:sldId id="328" r:id="rId13"/>
    <p:sldId id="323" r:id="rId14"/>
    <p:sldId id="332" r:id="rId15"/>
    <p:sldId id="325" r:id="rId16"/>
    <p:sldId id="326" r:id="rId17"/>
    <p:sldId id="327" r:id="rId18"/>
    <p:sldId id="311" r:id="rId19"/>
    <p:sldId id="320" r:id="rId20"/>
    <p:sldId id="321" r:id="rId21"/>
    <p:sldId id="322" r:id="rId22"/>
    <p:sldId id="329" r:id="rId23"/>
    <p:sldId id="333" r:id="rId2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AA600"/>
    <a:srgbClr val="307614"/>
    <a:srgbClr val="3F84A3"/>
    <a:srgbClr val="256822"/>
    <a:srgbClr val="67CC62"/>
    <a:srgbClr val="318B2D"/>
    <a:srgbClr val="CFEFCD"/>
    <a:srgbClr val="996633"/>
    <a:srgbClr val="E267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0" autoAdjust="0"/>
    <p:restoredTop sz="93210" autoAdjust="0"/>
  </p:normalViewPr>
  <p:slideViewPr>
    <p:cSldViewPr>
      <p:cViewPr varScale="1">
        <p:scale>
          <a:sx n="81" d="100"/>
          <a:sy n="81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86CD113-0DF5-4CCD-9B38-427089D3E82A}" type="datetimeFigureOut">
              <a:rPr lang="pt-BR"/>
              <a:pPr>
                <a:defRPr/>
              </a:pPr>
              <a:t>01/08/2013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2D57F86-492E-4672-83F5-030C16CBCC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132DFEB-C967-46EE-A36F-B61510E9793C}" type="datetimeFigureOut">
              <a:rPr lang="pt-BR"/>
              <a:pPr>
                <a:defRPr/>
              </a:pPr>
              <a:t>01/08/2013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280580-759D-448F-8EBC-EDAC8FA84A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D384-FC15-4DE4-9C88-AE2940270A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C99D-6832-4DE4-858A-113B086F9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2EC8A-E77A-4439-A44E-0B52850107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669088"/>
            <a:ext cx="9126538" cy="215900"/>
          </a:xfrm>
          <a:prstGeom prst="rect">
            <a:avLst/>
          </a:prstGeom>
          <a:solidFill>
            <a:srgbClr val="E1C14D"/>
          </a:solidFill>
          <a:ln>
            <a:solidFill>
              <a:schemeClr val="bg1">
                <a:lumMod val="95000"/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Picture 5" descr="horizontal c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188913"/>
            <a:ext cx="199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 userDrawn="1"/>
        </p:nvCxnSpPr>
        <p:spPr>
          <a:xfrm>
            <a:off x="468313" y="1196975"/>
            <a:ext cx="8229600" cy="0"/>
          </a:xfrm>
          <a:prstGeom prst="line">
            <a:avLst/>
          </a:prstGeom>
          <a:ln w="19050">
            <a:solidFill>
              <a:srgbClr val="256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56784"/>
            <a:ext cx="8229600" cy="5400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>
            <a:lvl1pPr marL="271463" indent="-271463"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q"/>
              <a:defRPr sz="2000"/>
            </a:lvl1pPr>
            <a:lvl2pPr marL="631825" indent="-273050"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ü"/>
              <a:defRPr sz="1800"/>
            </a:lvl2pPr>
            <a:lvl3pPr marL="990600" indent="-2714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892175" algn="l"/>
              </a:tabLst>
              <a:defRPr sz="1600"/>
            </a:lvl3pPr>
            <a:lvl4pPr marL="1077913" indent="-185738">
              <a:defRPr sz="1600"/>
            </a:lvl4pPr>
            <a:lvl5pPr marL="990600" indent="-185738">
              <a:defRPr sz="14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  <p:sp>
        <p:nvSpPr>
          <p:cNvPr id="7" name="Espaço Reservado para Número de Slide 38"/>
          <p:cNvSpPr>
            <a:spLocks noGrp="1"/>
          </p:cNvSpPr>
          <p:nvPr>
            <p:ph type="sldNum" sz="quarter" idx="10"/>
          </p:nvPr>
        </p:nvSpPr>
        <p:spPr>
          <a:xfrm>
            <a:off x="8748713" y="6381750"/>
            <a:ext cx="369887" cy="287338"/>
          </a:xfrm>
        </p:spPr>
        <p:txBody>
          <a:bodyPr/>
          <a:lstStyle>
            <a:lvl1pPr>
              <a:defRPr sz="1200" b="0" i="1"/>
            </a:lvl1pPr>
          </a:lstStyle>
          <a:p>
            <a:pPr>
              <a:defRPr/>
            </a:pPr>
            <a:fld id="{F3C23E2A-10D3-4BCB-B28D-E3E7B642E1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Espaço Reservado para Rodapé 39"/>
          <p:cNvSpPr>
            <a:spLocks noGrp="1"/>
          </p:cNvSpPr>
          <p:nvPr>
            <p:ph type="ftr" sz="quarter" idx="11"/>
          </p:nvPr>
        </p:nvSpPr>
        <p:spPr>
          <a:xfrm>
            <a:off x="460375" y="6381750"/>
            <a:ext cx="8229600" cy="287338"/>
          </a:xfrm>
        </p:spPr>
        <p:txBody>
          <a:bodyPr/>
          <a:lstStyle>
            <a:lvl1pPr algn="l">
              <a:defRPr i="1"/>
            </a:lvl1pPr>
          </a:lstStyle>
          <a:p>
            <a:pPr>
              <a:defRPr/>
            </a:pPr>
            <a:r>
              <a:rPr lang="pt-BR"/>
              <a:t>Clique para inserir rodapé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F8A4-3CA8-4BA9-8628-806F4C4378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08EB-5B78-4FB6-8D14-0173FA98A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56F0-398B-437A-B127-5933013061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6ED6-D898-4A5A-9000-E161229B4F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CC82-0A6C-41DC-8050-F7C44C3243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EFAC-4065-49AE-9FB9-D8599D7F6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27F7-F56A-467F-9303-7D124BDCCA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C51E490-51AC-49F8-8918-97D30385B5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3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8"/>
          <p:cNvSpPr>
            <a:spLocks noGrp="1"/>
          </p:cNvSpPr>
          <p:nvPr>
            <p:ph type="ctrTitle"/>
          </p:nvPr>
        </p:nvSpPr>
        <p:spPr>
          <a:xfrm>
            <a:off x="685800" y="2249488"/>
            <a:ext cx="7772400" cy="168433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3200" dirty="0" smtClean="0"/>
              <a:t>Banco de Dados de Perdas Operacionais</a:t>
            </a:r>
            <a:br>
              <a:rPr lang="pt-BR" sz="3200" dirty="0" smtClean="0"/>
            </a:br>
            <a:r>
              <a:rPr lang="pt-BR" sz="2400" dirty="0" smtClean="0"/>
              <a:t>8ª Reunião do GT de Risco </a:t>
            </a:r>
            <a:r>
              <a:rPr lang="pt-BR" sz="2400" dirty="0" smtClean="0"/>
              <a:t>Operacional</a:t>
            </a:r>
            <a:br>
              <a:rPr lang="pt-BR" sz="2400" dirty="0" smtClean="0"/>
            </a:br>
            <a:r>
              <a:rPr lang="pt-BR" sz="1600" i="1" dirty="0" smtClean="0">
                <a:solidFill>
                  <a:schemeClr val="accent2">
                    <a:lumMod val="75000"/>
                  </a:schemeClr>
                </a:solidFill>
              </a:rPr>
              <a:t>Versão 2</a:t>
            </a:r>
            <a:endParaRPr lang="pt-BR" sz="1600" i="1" baseline="30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268788"/>
            <a:ext cx="698500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DITEC/CGSOA/COARI/DIRIS</a:t>
            </a:r>
          </a:p>
        </p:txBody>
      </p:sp>
      <p:pic>
        <p:nvPicPr>
          <p:cNvPr id="3076" name="Picture 5" descr="horizontal c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492125"/>
            <a:ext cx="283686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0" y="6669088"/>
            <a:ext cx="9126538" cy="215900"/>
          </a:xfrm>
          <a:prstGeom prst="rect">
            <a:avLst/>
          </a:prstGeom>
          <a:solidFill>
            <a:srgbClr val="E1C14D"/>
          </a:solidFill>
          <a:ln>
            <a:solidFill>
              <a:schemeClr val="bg1">
                <a:lumMod val="95000"/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i="1" dirty="0" err="1" smtClean="0"/>
              <a:t>Threshold</a:t>
            </a:r>
            <a:r>
              <a:rPr lang="pt-BR" sz="1800" i="1" dirty="0" smtClean="0"/>
              <a:t> (cont.)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Aplicação</a:t>
            </a:r>
          </a:p>
          <a:p>
            <a:pPr lvl="2">
              <a:spcBef>
                <a:spcPct val="0"/>
              </a:spcBef>
            </a:pPr>
            <a:r>
              <a:rPr lang="pt-BR" dirty="0" smtClean="0"/>
              <a:t>O </a:t>
            </a:r>
            <a:r>
              <a:rPr lang="pt-BR" i="1" dirty="0" err="1" smtClean="0"/>
              <a:t>threshold</a:t>
            </a:r>
            <a:r>
              <a:rPr lang="pt-BR" dirty="0" smtClean="0"/>
              <a:t> é de aplicação opcional</a:t>
            </a:r>
          </a:p>
          <a:p>
            <a:pPr lvl="2">
              <a:spcBef>
                <a:spcPct val="0"/>
              </a:spcBef>
            </a:pPr>
            <a:r>
              <a:rPr lang="pt-BR" dirty="0" smtClean="0"/>
              <a:t>Perdas de mesma origem devem ser agrupadas em um único evento para fins de definição do </a:t>
            </a:r>
            <a:r>
              <a:rPr lang="pt-BR" i="1" dirty="0" err="1" smtClean="0"/>
              <a:t>threshold</a:t>
            </a:r>
            <a:endParaRPr lang="pt-BR" i="1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3" name="Grupo 32"/>
          <p:cNvGrpSpPr/>
          <p:nvPr/>
        </p:nvGrpSpPr>
        <p:grpSpPr>
          <a:xfrm>
            <a:off x="467544" y="3284984"/>
            <a:ext cx="8229600" cy="3240360"/>
            <a:chOff x="467544" y="3356992"/>
            <a:chExt cx="8229600" cy="3240360"/>
          </a:xfrm>
        </p:grpSpPr>
        <p:sp>
          <p:nvSpPr>
            <p:cNvPr id="29" name="Espaço Reservado para Conteúdo 2"/>
            <p:cNvSpPr txBox="1">
              <a:spLocks/>
            </p:cNvSpPr>
            <p:nvPr/>
          </p:nvSpPr>
          <p:spPr bwMode="auto">
            <a:xfrm>
              <a:off x="467544" y="3356992"/>
              <a:ext cx="8229600" cy="711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990600" marR="0" lvl="2" indent="-2714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Wingdings" pitchFamily="2" charset="2"/>
                <a:buChar char="§"/>
                <a:tabLst>
                  <a:tab pos="892175" algn="l"/>
                </a:tabLst>
                <a:defRPr/>
              </a:pP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Deve-se comprovar que a perda descartada está abaixo do </a:t>
              </a:r>
              <a:r>
                <a:rPr kumimoji="0" lang="pt-BR" sz="16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threshold</a:t>
              </a:r>
              <a:r>
                <a:rPr kumimoji="0" lang="pt-B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 e que não há perdas com mesma origem que agregadas atinjam este valor</a:t>
              </a:r>
            </a:p>
          </p:txBody>
        </p:sp>
        <p:grpSp>
          <p:nvGrpSpPr>
            <p:cNvPr id="32" name="Grupo 31"/>
            <p:cNvGrpSpPr/>
            <p:nvPr/>
          </p:nvGrpSpPr>
          <p:grpSpPr>
            <a:xfrm>
              <a:off x="1763688" y="4068688"/>
              <a:ext cx="5688632" cy="2528664"/>
              <a:chOff x="1763688" y="4068688"/>
              <a:chExt cx="5688632" cy="2528664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5148064" y="4068688"/>
                <a:ext cx="2304256" cy="1160512"/>
                <a:chOff x="5868144" y="4437112"/>
                <a:chExt cx="2304256" cy="1160512"/>
              </a:xfrm>
            </p:grpSpPr>
            <p:sp>
              <p:nvSpPr>
                <p:cNvPr id="8" name="Nuvem 7"/>
                <p:cNvSpPr/>
                <p:nvPr/>
              </p:nvSpPr>
              <p:spPr>
                <a:xfrm>
                  <a:off x="5940152" y="4437112"/>
                  <a:ext cx="2160240" cy="1160512"/>
                </a:xfrm>
                <a:prstGeom prst="cloud">
                  <a:avLst/>
                </a:prstGeom>
                <a:solidFill>
                  <a:srgbClr val="256822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/>
                </a:p>
              </p:txBody>
            </p:sp>
            <p:sp>
              <p:nvSpPr>
                <p:cNvPr id="9" name="CaixaDeTexto 10"/>
                <p:cNvSpPr txBox="1">
                  <a:spLocks noChangeArrowheads="1"/>
                </p:cNvSpPr>
                <p:nvPr/>
              </p:nvSpPr>
              <p:spPr bwMode="auto">
                <a:xfrm>
                  <a:off x="5868144" y="4581128"/>
                  <a:ext cx="2304256" cy="8309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bg1">
                          <a:lumMod val="95000"/>
                        </a:schemeClr>
                      </a:solidFill>
                    </a:rPr>
                    <a:t>Banco de dados</a:t>
                  </a:r>
                  <a:br>
                    <a:rPr lang="pt-BR" sz="1600" b="1" dirty="0" smtClean="0">
                      <a:solidFill>
                        <a:schemeClr val="bg1">
                          <a:lumMod val="95000"/>
                        </a:schemeClr>
                      </a:solidFill>
                    </a:rPr>
                  </a:br>
                  <a:r>
                    <a:rPr lang="pt-BR" sz="1600" b="1" dirty="0" smtClean="0">
                      <a:solidFill>
                        <a:schemeClr val="bg1">
                          <a:lumMod val="95000"/>
                        </a:schemeClr>
                      </a:solidFill>
                    </a:rPr>
                    <a:t>de perdas operacionais</a:t>
                  </a:r>
                  <a:endParaRPr lang="pt-BR" sz="1600" b="1" dirty="0">
                    <a:solidFill>
                      <a:schemeClr val="bg1">
                        <a:lumMod val="95000"/>
                      </a:schemeClr>
                    </a:solidFill>
                  </a:endParaRPr>
                </a:p>
              </p:txBody>
            </p:sp>
          </p:grpSp>
          <p:grpSp>
            <p:nvGrpSpPr>
              <p:cNvPr id="12" name="Grupo 11"/>
              <p:cNvGrpSpPr/>
              <p:nvPr/>
            </p:nvGrpSpPr>
            <p:grpSpPr>
              <a:xfrm>
                <a:off x="1763688" y="4293096"/>
                <a:ext cx="936104" cy="720080"/>
                <a:chOff x="2555776" y="4797152"/>
                <a:chExt cx="936104" cy="720080"/>
              </a:xfrm>
            </p:grpSpPr>
            <p:sp>
              <p:nvSpPr>
                <p:cNvPr id="10" name="Nuvem 9"/>
                <p:cNvSpPr/>
                <p:nvPr/>
              </p:nvSpPr>
              <p:spPr>
                <a:xfrm>
                  <a:off x="2555776" y="4797152"/>
                  <a:ext cx="936104" cy="720080"/>
                </a:xfrm>
                <a:prstGeom prst="cloud">
                  <a:avLst/>
                </a:prstGeom>
                <a:solidFill>
                  <a:srgbClr val="256822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/>
                </a:p>
              </p:txBody>
            </p:sp>
            <p:sp>
              <p:nvSpPr>
                <p:cNvPr id="11" name="CaixaDeTexto 10"/>
                <p:cNvSpPr txBox="1">
                  <a:spLocks noChangeArrowheads="1"/>
                </p:cNvSpPr>
                <p:nvPr/>
              </p:nvSpPr>
              <p:spPr bwMode="auto">
                <a:xfrm>
                  <a:off x="2627784" y="4962654"/>
                  <a:ext cx="792088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pt-BR" sz="1600" b="1" dirty="0" smtClean="0">
                      <a:solidFill>
                        <a:schemeClr val="bg1">
                          <a:lumMod val="95000"/>
                        </a:schemeClr>
                      </a:solidFill>
                    </a:rPr>
                    <a:t>Perda</a:t>
                  </a:r>
                  <a:endParaRPr lang="pt-BR" sz="1600" b="1" dirty="0">
                    <a:solidFill>
                      <a:schemeClr val="bg1">
                        <a:lumMod val="95000"/>
                      </a:schemeClr>
                    </a:solidFill>
                  </a:endParaRPr>
                </a:p>
              </p:txBody>
            </p:sp>
          </p:grpSp>
          <p:sp>
            <p:nvSpPr>
              <p:cNvPr id="15" name="Seta para a direita 14"/>
              <p:cNvSpPr/>
              <p:nvPr/>
            </p:nvSpPr>
            <p:spPr>
              <a:xfrm>
                <a:off x="2843808" y="4509120"/>
                <a:ext cx="1152128" cy="216024"/>
              </a:xfrm>
              <a:prstGeom prst="rightArrow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22" name="Grupo 21"/>
              <p:cNvGrpSpPr/>
              <p:nvPr/>
            </p:nvGrpSpPr>
            <p:grpSpPr>
              <a:xfrm>
                <a:off x="3923928" y="4077072"/>
                <a:ext cx="1008112" cy="860589"/>
                <a:chOff x="4355976" y="3708648"/>
                <a:chExt cx="1008112" cy="860589"/>
              </a:xfrm>
            </p:grpSpPr>
            <p:pic>
              <p:nvPicPr>
                <p:cNvPr id="33793" name="Picture 1" descr="C:\Users\vitorh\AppData\Local\Microsoft\Windows\Temporary Internet Files\Content.IE5\TJGQVKKU\MC900411306[1].wmf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543448" y="3996680"/>
                  <a:ext cx="604616" cy="572557"/>
                </a:xfrm>
                <a:prstGeom prst="rect">
                  <a:avLst/>
                </a:prstGeom>
                <a:noFill/>
              </p:spPr>
            </p:pic>
            <p:sp>
              <p:nvSpPr>
                <p:cNvPr id="16" name="CaixaDeTexto 15"/>
                <p:cNvSpPr txBox="1"/>
                <p:nvPr/>
              </p:nvSpPr>
              <p:spPr>
                <a:xfrm>
                  <a:off x="4355976" y="3708648"/>
                  <a:ext cx="100811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600" b="1" i="1" dirty="0" err="1" smtClean="0">
                      <a:latin typeface="Calibri" pitchFamily="34" charset="0"/>
                      <a:cs typeface="Calibri" pitchFamily="34" charset="0"/>
                    </a:rPr>
                    <a:t>threshold</a:t>
                  </a:r>
                  <a:endParaRPr lang="pt-BR" sz="1600" b="1" i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grpSp>
            <p:nvGrpSpPr>
              <p:cNvPr id="27" name="Grupo 26"/>
              <p:cNvGrpSpPr/>
              <p:nvPr/>
            </p:nvGrpSpPr>
            <p:grpSpPr>
              <a:xfrm>
                <a:off x="2699792" y="5445224"/>
                <a:ext cx="3384376" cy="1152128"/>
                <a:chOff x="4788024" y="4653136"/>
                <a:chExt cx="3384376" cy="1152128"/>
              </a:xfrm>
              <a:solidFill>
                <a:srgbClr val="CFEFCD"/>
              </a:solidFill>
            </p:grpSpPr>
            <p:sp>
              <p:nvSpPr>
                <p:cNvPr id="19" name="Canto dobrado 18"/>
                <p:cNvSpPr/>
                <p:nvPr/>
              </p:nvSpPr>
              <p:spPr>
                <a:xfrm flipH="1" flipV="1">
                  <a:off x="4788024" y="4653136"/>
                  <a:ext cx="3384376" cy="1152128"/>
                </a:xfrm>
                <a:prstGeom prst="foldedCorner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4972044" y="4721872"/>
                  <a:ext cx="3200356" cy="962024"/>
                </a:xfrm>
                <a:prstGeom prst="rect">
                  <a:avLst/>
                </a:prstGeom>
                <a:grpFill/>
              </p:spPr>
              <p:txBody>
                <a:bodyPr wrap="square" lIns="18000" rIns="18000" bIns="18000" rtlCol="0">
                  <a:spAutoFit/>
                </a:bodyPr>
                <a:lstStyle/>
                <a:p>
                  <a:r>
                    <a:rPr lang="pt-BR" sz="1400" b="1" dirty="0" smtClean="0">
                      <a:solidFill>
                        <a:schemeClr val="tx1"/>
                      </a:solidFill>
                    </a:rPr>
                    <a:t>Documentação comprovando que:</a:t>
                  </a:r>
                </a:p>
                <a:p>
                  <a:pPr marL="198000" indent="-198000">
                    <a:spcBef>
                      <a:spcPts val="500"/>
                    </a:spcBef>
                    <a:buAutoNum type="alphaLcParenR"/>
                  </a:pPr>
                  <a:r>
                    <a:rPr lang="pt-BR" sz="1200" dirty="0" smtClean="0"/>
                    <a:t>a p</a:t>
                  </a:r>
                  <a:r>
                    <a:rPr lang="pt-BR" sz="1200" dirty="0" smtClean="0">
                      <a:solidFill>
                        <a:schemeClr val="tx1"/>
                      </a:solidFill>
                    </a:rPr>
                    <a:t>erda não ultrapassa o </a:t>
                  </a:r>
                  <a:r>
                    <a:rPr lang="pt-BR" sz="1200" i="1" dirty="0" err="1" smtClean="0">
                      <a:solidFill>
                        <a:schemeClr val="tx1"/>
                      </a:solidFill>
                    </a:rPr>
                    <a:t>threshold</a:t>
                  </a:r>
                  <a:endParaRPr lang="pt-BR" sz="1200" i="1" dirty="0" smtClean="0">
                    <a:solidFill>
                      <a:schemeClr val="tx1"/>
                    </a:solidFill>
                  </a:endParaRPr>
                </a:p>
                <a:p>
                  <a:pPr marL="198000" indent="-198000">
                    <a:spcBef>
                      <a:spcPts val="500"/>
                    </a:spcBef>
                    <a:buAutoNum type="alphaLcParenR"/>
                  </a:pPr>
                  <a:r>
                    <a:rPr lang="pt-BR" sz="1200" dirty="0"/>
                    <a:t>n</a:t>
                  </a:r>
                  <a:r>
                    <a:rPr lang="pt-BR" sz="1200" dirty="0" smtClean="0">
                      <a:solidFill>
                        <a:schemeClr val="tx1"/>
                      </a:solidFill>
                    </a:rPr>
                    <a:t>ão há outras perdas com mesma origem que somadas atinjam o </a:t>
                  </a:r>
                  <a:r>
                    <a:rPr lang="pt-BR" sz="1200" i="1" dirty="0" err="1" smtClean="0">
                      <a:solidFill>
                        <a:schemeClr val="tx1"/>
                      </a:solidFill>
                    </a:rPr>
                    <a:t>threshold</a:t>
                  </a:r>
                  <a:endParaRPr lang="pt-BR" sz="1200" i="1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" name="CaixaDeTexto 25"/>
              <p:cNvSpPr txBox="1"/>
              <p:nvPr/>
            </p:nvSpPr>
            <p:spPr>
              <a:xfrm>
                <a:off x="3131840" y="4962654"/>
                <a:ext cx="12961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i="1" dirty="0" smtClean="0">
                    <a:latin typeface="Calibri" pitchFamily="34" charset="0"/>
                    <a:cs typeface="Calibri" pitchFamily="34" charset="0"/>
                  </a:rPr>
                  <a:t>Necessário!!</a:t>
                </a:r>
                <a:endParaRPr lang="pt-BR" sz="1600" b="1" i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" name="Seta para a direita 30"/>
              <p:cNvSpPr/>
              <p:nvPr/>
            </p:nvSpPr>
            <p:spPr>
              <a:xfrm rot="5400000">
                <a:off x="4211960" y="5085184"/>
                <a:ext cx="360040" cy="216024"/>
              </a:xfrm>
              <a:prstGeom prst="rightArrow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25" name="Grupo 24"/>
          <p:cNvGrpSpPr/>
          <p:nvPr/>
        </p:nvGrpSpPr>
        <p:grpSpPr>
          <a:xfrm>
            <a:off x="7740352" y="4077072"/>
            <a:ext cx="918000" cy="504056"/>
            <a:chOff x="467544" y="4725144"/>
            <a:chExt cx="918000" cy="504056"/>
          </a:xfrm>
        </p:grpSpPr>
        <p:sp>
          <p:nvSpPr>
            <p:cNvPr id="28" name="Estrela de 16 pontas 27"/>
            <p:cNvSpPr/>
            <p:nvPr/>
          </p:nvSpPr>
          <p:spPr>
            <a:xfrm>
              <a:off x="467544" y="4725144"/>
              <a:ext cx="918000" cy="504056"/>
            </a:xfrm>
            <a:prstGeom prst="star16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endParaRPr lang="pt-BR" sz="1000" b="1" dirty="0">
                <a:latin typeface="Arial Black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39552" y="4845600"/>
              <a:ext cx="792088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REFLETIR</a:t>
              </a:r>
              <a:endParaRPr lang="pt-BR" sz="1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Envio do banco de dados para a SUSEP de forma confidencial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Na 6ª reunião do GT, a SUSEP apresentou os obstáculos para a implementação deste pleito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Na ocasião foi sugerido estabelecer garantias para que os dados de perdas informados no banco de dados não fossem utilizados para fins de aplicação de penalidades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Sugeriu-se procedimento análogo ao disposto na Circular SUSEP nº 450/2012</a:t>
            </a:r>
          </a:p>
          <a:p>
            <a:pPr lvl="2">
              <a:spcBef>
                <a:spcPct val="0"/>
              </a:spcBef>
            </a:pPr>
            <a:r>
              <a:rPr lang="pt-BR" sz="1400" dirty="0" smtClean="0"/>
              <a:t>“</a:t>
            </a:r>
            <a:r>
              <a:rPr lang="pt-BR" sz="1400" i="1" dirty="0" smtClean="0"/>
              <a:t>A assinatura do termo de compromisso de ajuste de conduta não importa em confissão quanto à matéria de fato, nem o reconhecimento de ilicitude da conduta em apuração</a:t>
            </a:r>
            <a:r>
              <a:rPr lang="pt-BR" sz="1400" dirty="0" smtClean="0"/>
              <a:t>”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Em correspondência de 03/05/2013 o mercado abriu mão do pleito de envio confidencial do banco de dados à SUSEP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Risco de subscrição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Trata do risco associado a flutuação das premissas adotadas </a:t>
            </a:r>
            <a:br>
              <a:rPr lang="pt-BR" sz="1600" dirty="0" smtClean="0"/>
            </a:br>
            <a:r>
              <a:rPr lang="pt-BR" sz="1600" dirty="0" smtClean="0"/>
              <a:t>para a precificação das coberturas oferecidas pelo produto </a:t>
            </a:r>
            <a:br>
              <a:rPr lang="pt-BR" sz="1600" dirty="0" smtClean="0"/>
            </a:br>
            <a:r>
              <a:rPr lang="pt-BR" sz="1600" dirty="0" smtClean="0"/>
              <a:t>(tábuas biométricas, rentabilidade, etc.)</a:t>
            </a:r>
          </a:p>
          <a:p>
            <a:pPr>
              <a:spcBef>
                <a:spcPts val="1200"/>
              </a:spcBef>
            </a:pPr>
            <a:r>
              <a:rPr lang="pt-BR" sz="1800" dirty="0" smtClean="0"/>
              <a:t>Risco operacional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Trata de falha, deficiência ou inadequação de processos, sistemas ou pessoas.</a:t>
            </a:r>
            <a:endParaRPr lang="pt-BR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upo 55"/>
          <p:cNvGrpSpPr/>
          <p:nvPr/>
        </p:nvGrpSpPr>
        <p:grpSpPr>
          <a:xfrm>
            <a:off x="7092280" y="1556792"/>
            <a:ext cx="1582143" cy="1296144"/>
            <a:chOff x="7164288" y="1340768"/>
            <a:chExt cx="1582143" cy="1296144"/>
          </a:xfrm>
        </p:grpSpPr>
        <p:pic>
          <p:nvPicPr>
            <p:cNvPr id="6" name="Picture 5" descr="C:\Users\vitorh\AppData\Local\Microsoft\Windows\Temporary Internet Files\Content.IE5\75SMQKXV\MC90032363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4288" y="1340768"/>
              <a:ext cx="1582143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CaixaDeTexto 6"/>
            <p:cNvSpPr txBox="1"/>
            <p:nvPr/>
          </p:nvSpPr>
          <p:spPr>
            <a:xfrm rot="20600357">
              <a:off x="7682990" y="16200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Operacional</a:t>
              </a:r>
              <a:endParaRPr lang="pt-BR" sz="1000" b="1" dirty="0"/>
            </a:p>
          </p:txBody>
        </p:sp>
        <p:sp>
          <p:nvSpPr>
            <p:cNvPr id="8" name="CaixaDeTexto 7"/>
            <p:cNvSpPr txBox="1"/>
            <p:nvPr/>
          </p:nvSpPr>
          <p:spPr>
            <a:xfrm rot="20600357">
              <a:off x="7236000" y="18792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Subscrição</a:t>
              </a:r>
              <a:endParaRPr lang="pt-BR" sz="1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184576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pt-BR" sz="1800" dirty="0" smtClean="0"/>
              <a:t>Coberturas </a:t>
            </a:r>
            <a:r>
              <a:rPr lang="pt-BR" sz="1800" u="sng" dirty="0" smtClean="0"/>
              <a:t>não</a:t>
            </a:r>
            <a:r>
              <a:rPr lang="pt-BR" sz="1800" dirty="0" smtClean="0"/>
              <a:t> previstas em contrato e concedidas por via</a:t>
            </a:r>
            <a:br>
              <a:rPr lang="pt-BR" sz="1800" dirty="0" smtClean="0"/>
            </a:br>
            <a:r>
              <a:rPr lang="pt-BR" sz="1800" dirty="0" smtClean="0"/>
              <a:t>judicial ou não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Risco Operacional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Não decorrem de oscilações inerentes às premissas adotadas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pt-BR" sz="1800" dirty="0" smtClean="0"/>
              <a:t>Coberturas previstas em contrato mas não consideradas</a:t>
            </a:r>
            <a:br>
              <a:rPr lang="pt-BR" sz="1800" dirty="0" smtClean="0"/>
            </a:br>
            <a:r>
              <a:rPr lang="pt-BR" sz="1800" dirty="0" smtClean="0"/>
              <a:t>(ou consideradas parcialmente) na precificação/</a:t>
            </a:r>
            <a:r>
              <a:rPr lang="pt-BR" sz="1800" dirty="0" err="1" smtClean="0"/>
              <a:t>provisionamento</a:t>
            </a:r>
            <a:endParaRPr lang="pt-BR" sz="1800" dirty="0" smtClean="0"/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considerada na precificação/</a:t>
            </a:r>
            <a:r>
              <a:rPr lang="pt-BR" sz="1600" dirty="0" err="1" smtClean="0"/>
              <a:t>provisionamento</a:t>
            </a:r>
            <a:r>
              <a:rPr lang="pt-BR" sz="1600" dirty="0" smtClean="0"/>
              <a:t> (se existente): NÃO é perda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excedente àquela já precificada/provisionada: Risco Operacional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Erro ao não se precificar/provisionar corretamente a cobertura prevista em contrato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pt-BR" sz="1800" dirty="0" smtClean="0"/>
              <a:t>Coberturas previstas em contrato, precificadas/provisionadas, mas negadas pela companhia e concedidas por via judicial ou não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considerada na precificação/</a:t>
            </a:r>
            <a:r>
              <a:rPr lang="pt-BR" sz="1600" dirty="0" err="1" smtClean="0"/>
              <a:t>provisionamento</a:t>
            </a:r>
            <a:r>
              <a:rPr lang="pt-BR" sz="1600" dirty="0" smtClean="0"/>
              <a:t>: NÃO é perda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relativa às custas do litígio (honorários advocatícios, danos morais, juros e mora, etc.): Risco Operacional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Houve erro ao negar o sinistro</a:t>
            </a:r>
            <a:endParaRPr lang="pt-BR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upo 55"/>
          <p:cNvGrpSpPr/>
          <p:nvPr/>
        </p:nvGrpSpPr>
        <p:grpSpPr>
          <a:xfrm>
            <a:off x="7166321" y="1412776"/>
            <a:ext cx="1582143" cy="1296144"/>
            <a:chOff x="7164288" y="1340768"/>
            <a:chExt cx="1582143" cy="1296144"/>
          </a:xfrm>
        </p:grpSpPr>
        <p:pic>
          <p:nvPicPr>
            <p:cNvPr id="6" name="Picture 5" descr="C:\Users\vitorh\AppData\Local\Microsoft\Windows\Temporary Internet Files\Content.IE5\75SMQKXV\MC90032363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4288" y="1340768"/>
              <a:ext cx="1582143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CaixaDeTexto 6"/>
            <p:cNvSpPr txBox="1"/>
            <p:nvPr/>
          </p:nvSpPr>
          <p:spPr>
            <a:xfrm rot="20600357">
              <a:off x="7682990" y="16200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Operacional</a:t>
              </a:r>
              <a:endParaRPr lang="pt-BR" sz="1000" b="1" dirty="0"/>
            </a:p>
          </p:txBody>
        </p:sp>
        <p:sp>
          <p:nvSpPr>
            <p:cNvPr id="8" name="CaixaDeTexto 7"/>
            <p:cNvSpPr txBox="1"/>
            <p:nvPr/>
          </p:nvSpPr>
          <p:spPr>
            <a:xfrm rot="20600357">
              <a:off x="7236000" y="18792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Subscrição</a:t>
              </a:r>
              <a:endParaRPr lang="pt-BR" sz="1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184576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pt-BR" sz="1800" dirty="0" smtClean="0"/>
              <a:t>Coberturas previstas em contrato, precificadas/</a:t>
            </a:r>
            <a:br>
              <a:rPr lang="pt-BR" sz="1800" dirty="0" smtClean="0"/>
            </a:br>
            <a:r>
              <a:rPr lang="pt-BR" sz="1800" dirty="0" smtClean="0"/>
              <a:t>provisionadas, mas que geraram sinistros superiores aos</a:t>
            </a:r>
            <a:br>
              <a:rPr lang="pt-BR" sz="1800" dirty="0" smtClean="0"/>
            </a:br>
            <a:r>
              <a:rPr lang="pt-BR" sz="1800" dirty="0" smtClean="0"/>
              <a:t>previstos, devido à variações não previsíveis dos parâmetros </a:t>
            </a:r>
            <a:br>
              <a:rPr lang="pt-BR" sz="1800" dirty="0" smtClean="0"/>
            </a:br>
            <a:r>
              <a:rPr lang="pt-BR" sz="1800" dirty="0" smtClean="0"/>
              <a:t>considerados nos cálculos originais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considerada na precificação/</a:t>
            </a:r>
            <a:r>
              <a:rPr lang="pt-BR" sz="1600" dirty="0" err="1" smtClean="0"/>
              <a:t>provisionamento</a:t>
            </a:r>
            <a:r>
              <a:rPr lang="pt-BR" sz="1600" dirty="0" smtClean="0"/>
              <a:t>: NÃO é perda</a:t>
            </a:r>
          </a:p>
          <a:p>
            <a:pPr lvl="1">
              <a:spcBef>
                <a:spcPct val="0"/>
              </a:spcBef>
              <a:spcAft>
                <a:spcPts val="800"/>
              </a:spcAft>
            </a:pPr>
            <a:r>
              <a:rPr lang="pt-BR" sz="1600" dirty="0" smtClean="0"/>
              <a:t>Parcela excedente ao montante considerado na precificação/</a:t>
            </a:r>
            <a:r>
              <a:rPr lang="pt-BR" sz="1600" dirty="0" err="1" smtClean="0"/>
              <a:t>provisionamento</a:t>
            </a:r>
            <a:r>
              <a:rPr lang="pt-BR" sz="1600" dirty="0" smtClean="0"/>
              <a:t>: Risco de Subscrição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O ônus adicional decorre de flutuação nas premissas adotadas, não houve erro ou falha de cálculo</a:t>
            </a:r>
            <a:endParaRPr lang="pt-BR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upo 55"/>
          <p:cNvGrpSpPr/>
          <p:nvPr/>
        </p:nvGrpSpPr>
        <p:grpSpPr>
          <a:xfrm>
            <a:off x="7164288" y="1412776"/>
            <a:ext cx="1582143" cy="1296144"/>
            <a:chOff x="7164288" y="1340768"/>
            <a:chExt cx="1582143" cy="1296144"/>
          </a:xfrm>
        </p:grpSpPr>
        <p:pic>
          <p:nvPicPr>
            <p:cNvPr id="6" name="Picture 5" descr="C:\Users\vitorh\AppData\Local\Microsoft\Windows\Temporary Internet Files\Content.IE5\75SMQKXV\MC90032363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4288" y="1340768"/>
              <a:ext cx="1582143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CaixaDeTexto 6"/>
            <p:cNvSpPr txBox="1"/>
            <p:nvPr/>
          </p:nvSpPr>
          <p:spPr>
            <a:xfrm rot="20600357">
              <a:off x="7682990" y="16200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Operacional</a:t>
              </a:r>
              <a:endParaRPr lang="pt-BR" sz="1000" b="1" dirty="0"/>
            </a:p>
          </p:txBody>
        </p:sp>
        <p:sp>
          <p:nvSpPr>
            <p:cNvPr id="8" name="CaixaDeTexto 7"/>
            <p:cNvSpPr txBox="1"/>
            <p:nvPr/>
          </p:nvSpPr>
          <p:spPr>
            <a:xfrm rot="20600357">
              <a:off x="7236000" y="1879200"/>
              <a:ext cx="9838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Subscrição</a:t>
              </a:r>
              <a:endParaRPr lang="pt-BR" sz="1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Classificação de perdas - Exemplos já discutidos no GT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899592" y="1916832"/>
          <a:ext cx="7680176" cy="246888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336704"/>
                <a:gridCol w="1343472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Multas aplicadas pelo Regulador</a:t>
                      </a:r>
                      <a:endParaRPr lang="pt-BR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2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Multas de natureza tributária decorrentes de falhas no processamento de informações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Ação judicial sobre a seguradora devido à má prática de seus serviços (descumprimento de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lei, preconceito racial, etc.)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r>
                        <a:rPr lang="pt-BR" sz="1400" i="1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pt-BR" sz="1400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Ações trabalhistas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</a:rPr>
                        <a:t>Falta de luz, acarretando em uma pane no sistema da seguradora, impossibilitando a subscrição de novos clientes</a:t>
                      </a:r>
                      <a:endParaRPr lang="pt-BR" sz="14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1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</a:rPr>
                        <a:t>Juros e correção monetária devido ao atraso no pagamento de sinistros</a:t>
                      </a:r>
                      <a:endParaRPr lang="pt-BR" sz="14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Subscrição</a:t>
                      </a:r>
                      <a:r>
                        <a:rPr lang="pt-BR" sz="1400" i="1" baseline="300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pt-BR" sz="1400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5063405"/>
            <a:ext cx="813690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000" indent="-234000" algn="just">
              <a:spcAft>
                <a:spcPts val="600"/>
              </a:spcAft>
              <a:buAutoNum type="arabicParenBoth"/>
            </a:pPr>
            <a:r>
              <a:rPr lang="pt-BR" sz="1200" i="1" dirty="0" smtClean="0"/>
              <a:t>Em alguns casos o procedimento da empresa é pagar parte do valor da ação como sinistro. Nestes casos uma possibilidade é que apenas a parcela do pagamento que ultrapassar esse montante seja classificada como Perda Operacional. </a:t>
            </a:r>
          </a:p>
          <a:p>
            <a:pPr marL="234000" indent="-234000" algn="just">
              <a:spcAft>
                <a:spcPts val="600"/>
              </a:spcAft>
              <a:buFontTx/>
              <a:buAutoNum type="arabicParenBoth"/>
            </a:pPr>
            <a:r>
              <a:rPr lang="pt-BR" sz="1200" i="1" dirty="0" smtClean="0"/>
              <a:t>Pode haver casos nos quais os juros e a correção monetária decorram de erro operacional. Nestas situações a alocação adequada seria em Risco Operacional. Contudo, considerando a prática de mercado e a dificuldade em diferenciar as situações, seria aceitável considerar unicamente a alocação como Risco de Subscrição (exceto casos de valor relevante decorrentes de erro operacional)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7308304" y="4221088"/>
            <a:ext cx="137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676456" y="4221088"/>
            <a:ext cx="0" cy="5040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8460456" y="4725144"/>
            <a:ext cx="2160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899592" y="4365104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rgbClr val="C00000"/>
                </a:solidFill>
                <a:sym typeface="Wingdings"/>
              </a:rPr>
              <a:t>Provavelmente o atraso decorre de erro operacional: Perda Operacional (na </a:t>
            </a:r>
            <a:r>
              <a:rPr lang="pt-BR" sz="1400" b="1" dirty="0" err="1" smtClean="0">
                <a:solidFill>
                  <a:srgbClr val="C00000"/>
                </a:solidFill>
                <a:sym typeface="Wingdings"/>
              </a:rPr>
              <a:t>imposibilidade</a:t>
            </a:r>
            <a:r>
              <a:rPr lang="pt-BR" sz="1400" b="1" dirty="0" smtClean="0">
                <a:solidFill>
                  <a:srgbClr val="C00000"/>
                </a:solidFill>
                <a:sym typeface="Wingdings"/>
              </a:rPr>
              <a:t> de segregar valor provisionado do valor dos encargos, o total poderia ser considerado como Perda Operacional</a:t>
            </a:r>
            <a:endParaRPr lang="pt-BR" sz="1400" b="1" dirty="0">
              <a:solidFill>
                <a:srgbClr val="C00000"/>
              </a:solidFill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755576" y="5733256"/>
            <a:ext cx="7848872" cy="7200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755576" y="5661248"/>
            <a:ext cx="7848872" cy="86409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trela de 5 pontas 22"/>
          <p:cNvSpPr/>
          <p:nvPr/>
        </p:nvSpPr>
        <p:spPr>
          <a:xfrm>
            <a:off x="8820472" y="4149080"/>
            <a:ext cx="144016" cy="14401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Classificação de perdas - Exemplos já discutidos no GT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899592" y="1916832"/>
          <a:ext cx="7680176" cy="140208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336704"/>
                <a:gridCol w="1343472"/>
              </a:tblGrid>
              <a:tr h="1234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</a:rPr>
                        <a:t>Cláusula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 no contrato que não é factível de ser honrada pela seguradora, e para a qual havia sido oferecido cobertura (</a:t>
                      </a:r>
                      <a:r>
                        <a:rPr lang="pt-BR" sz="1400" i="1" baseline="0" dirty="0" smtClean="0">
                          <a:solidFill>
                            <a:schemeClr val="tx1"/>
                          </a:solidFill>
                        </a:rPr>
                        <a:t>cobertura </a:t>
                      </a:r>
                      <a:r>
                        <a:rPr lang="pt-BR" sz="1400" i="1" baseline="0" dirty="0" err="1" smtClean="0">
                          <a:solidFill>
                            <a:schemeClr val="tx1"/>
                          </a:solidFill>
                        </a:rPr>
                        <a:t>não-intencional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4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  Subscrição</a:t>
                      </a:r>
                      <a:r>
                        <a:rPr lang="pt-BR" sz="1400" i="1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pt-BR" sz="14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</a:rPr>
                        <a:t>Indenização pelo tempo gasto para a reparação de veículos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 </a:t>
                      </a:r>
                      <a:r>
                        <a:rPr lang="pt-BR" sz="1400" i="0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 não estiver prevista em contrato (</a:t>
                      </a:r>
                      <a:r>
                        <a:rPr lang="pt-BR" sz="1400" i="1" baseline="0" dirty="0" smtClean="0">
                          <a:solidFill>
                            <a:schemeClr val="tx1"/>
                          </a:solidFill>
                        </a:rPr>
                        <a:t>acordo ou decisão judicial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 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Prevista em contrato (</a:t>
                      </a:r>
                      <a:r>
                        <a:rPr lang="pt-BR" sz="1400" i="1" baseline="0" dirty="0" smtClean="0">
                          <a:solidFill>
                            <a:schemeClr val="tx1"/>
                          </a:solidFill>
                        </a:rPr>
                        <a:t>ex.: lucros cessantes, carro reserva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4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endParaRPr lang="pt-BR" sz="14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</a:t>
                      </a:r>
                      <a:r>
                        <a:rPr lang="pt-BR" sz="1400" i="0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pt-BR" sz="1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Operacional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t-BR" sz="1400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 </a:t>
                      </a:r>
                      <a:r>
                        <a:rPr lang="pt-BR" sz="1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Subscrição</a:t>
                      </a:r>
                      <a:endParaRPr lang="pt-BR" sz="14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436096" y="378904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pt-BR" sz="1400" b="1" dirty="0" smtClean="0"/>
              <a:t>Argumento inicial:</a:t>
            </a:r>
            <a:r>
              <a:rPr lang="pt-BR" sz="1400" dirty="0" smtClean="0"/>
              <a:t> Uma vez que se verifica a cobertura contratual, a perda está associada ao risco de subscrição</a:t>
            </a:r>
            <a:endParaRPr lang="pt-BR" sz="14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7380312" y="1988840"/>
            <a:ext cx="648072" cy="1440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7380312" y="1988840"/>
            <a:ext cx="720080" cy="1440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7236296" y="21328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 smtClean="0"/>
              <a:t>Operacional</a:t>
            </a:r>
            <a:endParaRPr lang="pt-BR" sz="1400" b="1" i="1" dirty="0"/>
          </a:p>
        </p:txBody>
      </p:sp>
      <p:cxnSp>
        <p:nvCxnSpPr>
          <p:cNvPr id="31" name="Conector reto 30"/>
          <p:cNvCxnSpPr/>
          <p:nvPr/>
        </p:nvCxnSpPr>
        <p:spPr>
          <a:xfrm>
            <a:off x="7020272" y="2060848"/>
            <a:ext cx="2880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7020272" y="2060848"/>
            <a:ext cx="0" cy="1728192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47"/>
          <p:cNvGrpSpPr/>
          <p:nvPr/>
        </p:nvGrpSpPr>
        <p:grpSpPr>
          <a:xfrm>
            <a:off x="1979712" y="3789040"/>
            <a:ext cx="3168352" cy="1008112"/>
            <a:chOff x="1979712" y="3789040"/>
            <a:chExt cx="3168352" cy="1008112"/>
          </a:xfrm>
        </p:grpSpPr>
        <p:grpSp>
          <p:nvGrpSpPr>
            <p:cNvPr id="3" name="Grupo 45"/>
            <p:cNvGrpSpPr/>
            <p:nvPr/>
          </p:nvGrpSpPr>
          <p:grpSpPr>
            <a:xfrm>
              <a:off x="1979712" y="3789040"/>
              <a:ext cx="2664296" cy="1008112"/>
              <a:chOff x="1979712" y="3789040"/>
              <a:chExt cx="2664296" cy="1008112"/>
            </a:xfrm>
          </p:grpSpPr>
          <p:sp>
            <p:nvSpPr>
              <p:cNvPr id="25" name="CaixaDeTexto 24"/>
              <p:cNvSpPr txBox="1"/>
              <p:nvPr/>
            </p:nvSpPr>
            <p:spPr>
              <a:xfrm>
                <a:off x="2987824" y="3789040"/>
                <a:ext cx="165618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1400" b="1" dirty="0" smtClean="0">
                    <a:solidFill>
                      <a:srgbClr val="C00000"/>
                    </a:solidFill>
                    <a:sym typeface="Wingdings"/>
                  </a:rPr>
                  <a:t>Somente é válido se a cobertura foi considerada na precificação !</a:t>
                </a:r>
                <a:endParaRPr lang="pt-BR" sz="1400" b="1" dirty="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2770" name="Picture 2" descr="https://encrypted-tbn2.gstatic.com/images?q=tbn:ANd9GcQ9SXIXmRqpirDco3uCrYjCOE26K5abeVh3YJ4F8SdDysX-2iyGo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79712" y="3861048"/>
                <a:ext cx="948697" cy="936104"/>
              </a:xfrm>
              <a:prstGeom prst="rect">
                <a:avLst/>
              </a:prstGeom>
              <a:noFill/>
            </p:spPr>
          </p:pic>
        </p:grpSp>
        <p:sp>
          <p:nvSpPr>
            <p:cNvPr id="44" name="Seta para baixo 43"/>
            <p:cNvSpPr/>
            <p:nvPr/>
          </p:nvSpPr>
          <p:spPr>
            <a:xfrm rot="5400000">
              <a:off x="4824028" y="4113076"/>
              <a:ext cx="360040" cy="288032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" name="Grupo 48"/>
          <p:cNvGrpSpPr/>
          <p:nvPr/>
        </p:nvGrpSpPr>
        <p:grpSpPr>
          <a:xfrm>
            <a:off x="1187624" y="4941168"/>
            <a:ext cx="4248472" cy="1540044"/>
            <a:chOff x="1187624" y="4941168"/>
            <a:chExt cx="4248472" cy="1540044"/>
          </a:xfrm>
        </p:grpSpPr>
        <p:sp>
          <p:nvSpPr>
            <p:cNvPr id="8" name="CaixaDeTexto 7"/>
            <p:cNvSpPr txBox="1"/>
            <p:nvPr/>
          </p:nvSpPr>
          <p:spPr>
            <a:xfrm>
              <a:off x="1187624" y="5373216"/>
              <a:ext cx="42484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pt-BR" sz="1400" b="1" dirty="0" smtClean="0"/>
                <a:t>SEGUNDO ORIC </a:t>
              </a:r>
              <a:r>
                <a:rPr lang="pt-BR" sz="1400" b="1" dirty="0" smtClean="0">
                  <a:sym typeface="Wingdings"/>
                </a:rPr>
                <a:t> </a:t>
              </a:r>
              <a:r>
                <a:rPr lang="pt-BR" sz="1400" b="1" dirty="0" smtClean="0"/>
                <a:t>PERDA OPERACIONAL</a:t>
              </a:r>
            </a:p>
            <a:p>
              <a:pPr>
                <a:spcAft>
                  <a:spcPts val="400"/>
                </a:spcAft>
              </a:pPr>
              <a:r>
                <a:rPr lang="pt-BR" sz="1400" b="1" i="1" dirty="0" smtClean="0"/>
                <a:t>Nível 1: </a:t>
              </a:r>
              <a:r>
                <a:rPr lang="pt-BR" sz="1400" i="1" dirty="0" smtClean="0"/>
                <a:t>Clientes, Produtos ou Práticas de Negócio</a:t>
              </a:r>
            </a:p>
            <a:p>
              <a:pPr>
                <a:spcAft>
                  <a:spcPts val="400"/>
                </a:spcAft>
              </a:pPr>
              <a:r>
                <a:rPr lang="pt-BR" sz="1400" b="1" i="1" dirty="0" smtClean="0"/>
                <a:t>Nível 2: </a:t>
              </a:r>
              <a:r>
                <a:rPr lang="pt-BR" sz="1400" i="1" dirty="0" smtClean="0"/>
                <a:t>Produtos inadequados</a:t>
              </a:r>
            </a:p>
            <a:p>
              <a:pPr>
                <a:spcAft>
                  <a:spcPts val="400"/>
                </a:spcAft>
              </a:pPr>
              <a:r>
                <a:rPr lang="pt-BR" sz="1400" b="1" i="1" dirty="0" smtClean="0"/>
                <a:t>Nível 3: </a:t>
              </a:r>
              <a:r>
                <a:rPr lang="pt-BR" sz="1400" i="1" dirty="0" smtClean="0"/>
                <a:t>Garantias </a:t>
              </a:r>
              <a:r>
                <a:rPr lang="pt-BR" sz="1400" i="1" dirty="0" err="1" smtClean="0"/>
                <a:t>não-intencionais</a:t>
              </a:r>
              <a:endParaRPr lang="pt-BR" sz="1400" i="1" dirty="0" smtClean="0"/>
            </a:p>
          </p:txBody>
        </p:sp>
        <p:grpSp>
          <p:nvGrpSpPr>
            <p:cNvPr id="6" name="Grupo 46"/>
            <p:cNvGrpSpPr/>
            <p:nvPr/>
          </p:nvGrpSpPr>
          <p:grpSpPr>
            <a:xfrm>
              <a:off x="2843808" y="4941168"/>
              <a:ext cx="1728192" cy="307777"/>
              <a:chOff x="2843808" y="4941168"/>
              <a:chExt cx="1728192" cy="307777"/>
            </a:xfrm>
          </p:grpSpPr>
          <p:sp>
            <p:nvSpPr>
              <p:cNvPr id="15" name="Seta para baixo 14"/>
              <p:cNvSpPr/>
              <p:nvPr/>
            </p:nvSpPr>
            <p:spPr>
              <a:xfrm>
                <a:off x="2843808" y="4941168"/>
                <a:ext cx="360040" cy="288032"/>
              </a:xfrm>
              <a:prstGeom prst="downArrow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CaixaDeTexto 44"/>
              <p:cNvSpPr txBox="1"/>
              <p:nvPr/>
            </p:nvSpPr>
            <p:spPr>
              <a:xfrm>
                <a:off x="3131840" y="4941168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 smtClean="0"/>
                  <a:t>Caso contrário</a:t>
                </a:r>
                <a:endParaRPr lang="pt-BR" sz="1400" b="1" i="1" dirty="0"/>
              </a:p>
            </p:txBody>
          </p:sp>
        </p:grpSp>
      </p:grpSp>
      <p:grpSp>
        <p:nvGrpSpPr>
          <p:cNvPr id="9" name="Grupo 58"/>
          <p:cNvGrpSpPr/>
          <p:nvPr/>
        </p:nvGrpSpPr>
        <p:grpSpPr>
          <a:xfrm>
            <a:off x="2987824" y="1537047"/>
            <a:ext cx="5688632" cy="608553"/>
            <a:chOff x="2987824" y="1537047"/>
            <a:chExt cx="5688632" cy="608553"/>
          </a:xfrm>
        </p:grpSpPr>
        <p:cxnSp>
          <p:nvCxnSpPr>
            <p:cNvPr id="51" name="Conector reto 50"/>
            <p:cNvCxnSpPr/>
            <p:nvPr/>
          </p:nvCxnSpPr>
          <p:spPr>
            <a:xfrm>
              <a:off x="2987824" y="2145600"/>
              <a:ext cx="36004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aixaDeTexto 52"/>
            <p:cNvSpPr txBox="1"/>
            <p:nvPr/>
          </p:nvSpPr>
          <p:spPr>
            <a:xfrm>
              <a:off x="7092280" y="1537047"/>
              <a:ext cx="1584176" cy="307777"/>
            </a:xfrm>
            <a:prstGeom prst="rect">
              <a:avLst/>
            </a:prstGeom>
            <a:noFill/>
          </p:spPr>
          <p:txBody>
            <a:bodyPr wrap="square" lIns="25200" rtlCol="0">
              <a:spAutoFit/>
            </a:bodyPr>
            <a:lstStyle/>
            <a:p>
              <a:r>
                <a:rPr lang="pt-BR" sz="1400" i="1" dirty="0" smtClean="0">
                  <a:solidFill>
                    <a:srgbClr val="C00000"/>
                  </a:solidFill>
                  <a:sym typeface="Wingdings"/>
                </a:rPr>
                <a:t>não foi precificada</a:t>
              </a:r>
              <a:endParaRPr lang="pt-BR" sz="1400" i="1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Conector de seta reta 54"/>
            <p:cNvCxnSpPr/>
            <p:nvPr/>
          </p:nvCxnSpPr>
          <p:spPr>
            <a:xfrm flipV="1">
              <a:off x="6588224" y="1699200"/>
              <a:ext cx="504056" cy="441920"/>
            </a:xfrm>
            <a:prstGeom prst="straightConnector1">
              <a:avLst/>
            </a:prstGeom>
            <a:ln w="127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Conector reto 28"/>
          <p:cNvCxnSpPr/>
          <p:nvPr/>
        </p:nvCxnSpPr>
        <p:spPr>
          <a:xfrm>
            <a:off x="7452320" y="3068960"/>
            <a:ext cx="936104" cy="216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V="1">
            <a:off x="7452320" y="3068960"/>
            <a:ext cx="936104" cy="216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o 45"/>
          <p:cNvGrpSpPr/>
          <p:nvPr/>
        </p:nvGrpSpPr>
        <p:grpSpPr>
          <a:xfrm>
            <a:off x="5756363" y="5445224"/>
            <a:ext cx="3280133" cy="954107"/>
            <a:chOff x="1895167" y="3789040"/>
            <a:chExt cx="2555429" cy="954107"/>
          </a:xfrm>
        </p:grpSpPr>
        <p:sp>
          <p:nvSpPr>
            <p:cNvPr id="41" name="CaixaDeTexto 40"/>
            <p:cNvSpPr txBox="1"/>
            <p:nvPr/>
          </p:nvSpPr>
          <p:spPr>
            <a:xfrm>
              <a:off x="1895167" y="3789040"/>
              <a:ext cx="19073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400" b="1" dirty="0" smtClean="0">
                  <a:solidFill>
                    <a:srgbClr val="C00000"/>
                  </a:solidFill>
                  <a:sym typeface="Wingdings"/>
                </a:rPr>
                <a:t>Somente se houver </a:t>
              </a:r>
              <a:br>
                <a:rPr lang="pt-BR" sz="1400" b="1" dirty="0" smtClean="0">
                  <a:solidFill>
                    <a:srgbClr val="C00000"/>
                  </a:solidFill>
                  <a:sym typeface="Wingdings"/>
                </a:rPr>
              </a:br>
              <a:r>
                <a:rPr lang="pt-BR" sz="1400" b="1" dirty="0" smtClean="0">
                  <a:solidFill>
                    <a:srgbClr val="C00000"/>
                  </a:solidFill>
                  <a:sym typeface="Wingdings"/>
                </a:rPr>
                <a:t>flutuação não previsível </a:t>
              </a:r>
              <a:br>
                <a:rPr lang="pt-BR" sz="1400" b="1" dirty="0" smtClean="0">
                  <a:solidFill>
                    <a:srgbClr val="C00000"/>
                  </a:solidFill>
                  <a:sym typeface="Wingdings"/>
                </a:rPr>
              </a:br>
              <a:r>
                <a:rPr lang="pt-BR" sz="1400" b="1" dirty="0" smtClean="0">
                  <a:solidFill>
                    <a:srgbClr val="C00000"/>
                  </a:solidFill>
                  <a:sym typeface="Wingdings"/>
                </a:rPr>
                <a:t>em relação à precificação. Senão: não é perda</a:t>
              </a:r>
              <a:endParaRPr lang="pt-BR" sz="1400" b="1" dirty="0">
                <a:solidFill>
                  <a:srgbClr val="C00000"/>
                </a:solidFill>
              </a:endParaRPr>
            </a:p>
          </p:txBody>
        </p:sp>
        <p:pic>
          <p:nvPicPr>
            <p:cNvPr id="42" name="Picture 2" descr="https://encrypted-tbn2.gstatic.com/images?q=tbn:ANd9GcQ9SXIXmRqpirDco3uCrYjCOE26K5abeVh3YJ4F8SdDysX-2iyGo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02524" y="3933056"/>
              <a:ext cx="648072" cy="783485"/>
            </a:xfrm>
            <a:prstGeom prst="rect">
              <a:avLst/>
            </a:prstGeom>
            <a:noFill/>
          </p:spPr>
        </p:pic>
      </p:grpSp>
      <p:cxnSp>
        <p:nvCxnSpPr>
          <p:cNvPr id="47" name="Conector reto 46"/>
          <p:cNvCxnSpPr/>
          <p:nvPr/>
        </p:nvCxnSpPr>
        <p:spPr>
          <a:xfrm>
            <a:off x="8460432" y="314096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8604448" y="3140968"/>
            <a:ext cx="0" cy="22322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strela de 5 pontas 57"/>
          <p:cNvSpPr/>
          <p:nvPr/>
        </p:nvSpPr>
        <p:spPr>
          <a:xfrm>
            <a:off x="8676456" y="1988840"/>
            <a:ext cx="144016" cy="14401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strela de 5 pontas 58"/>
          <p:cNvSpPr/>
          <p:nvPr/>
        </p:nvSpPr>
        <p:spPr>
          <a:xfrm>
            <a:off x="8676456" y="3140968"/>
            <a:ext cx="144016" cy="14401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Classificação de perdas polêmicas - Outros exemplos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Fronteira de classificação: subscrição </a:t>
            </a:r>
            <a:r>
              <a:rPr lang="pt-BR" i="1" dirty="0" smtClean="0"/>
              <a:t>x</a:t>
            </a:r>
            <a:r>
              <a:rPr lang="pt-BR" dirty="0" smtClean="0"/>
              <a:t> operacional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899592" y="1916832"/>
          <a:ext cx="7680176" cy="373208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480720"/>
                <a:gridCol w="1199456"/>
              </a:tblGrid>
              <a:tr h="714565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Juiz concede lucros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cessantes à taxista com seguro de danos de seu veículo</a:t>
                      </a:r>
                    </a:p>
                    <a:p>
                      <a:r>
                        <a:rPr lang="pt-BR" sz="12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Lucros cessantes não estava previsto na cobertura contratual mas foi concedida judicialmente</a:t>
                      </a:r>
                      <a:endParaRPr lang="pt-BR" sz="120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0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Após a concessão de uma renda certa o juiz concede renda vitalícia, com base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no valor da renda certa (expectativa de vida &gt; prazo da renda certa)</a:t>
                      </a:r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12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Renda</a:t>
                      </a:r>
                      <a:r>
                        <a:rPr lang="pt-BR" sz="12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vitalícia não foi provisionada/precificada e conversão da renda certa em renda vitalícia, nas condições definidas não estava considerada no contrato. A diferença entre as provisões constituídas e a provisão necessária à renda vitalícia é uma perda operacional</a:t>
                      </a:r>
                      <a:endParaRPr lang="pt-BR" sz="120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0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Nova legislação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obriga cobertura de danos provocados por alagamento</a:t>
                      </a:r>
                    </a:p>
                    <a:p>
                      <a:r>
                        <a:rPr lang="pt-BR" sz="1200" i="1" baseline="0" dirty="0" smtClean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Contratos vigentes que não ofereciam esta cobertura registrarão perda operacional pois a precificação não considerava esta cobertura</a:t>
                      </a:r>
                      <a:endParaRPr lang="pt-BR" sz="1200" i="1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02">
                <a:tc>
                  <a:txBody>
                    <a:bodyPr/>
                    <a:lstStyle/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Juros mínimo contratual para prazo de </a:t>
                      </a:r>
                      <a:r>
                        <a:rPr lang="pt-BR" sz="1400" baseline="0" dirty="0" err="1" smtClean="0">
                          <a:solidFill>
                            <a:schemeClr val="tx1"/>
                          </a:solidFill>
                        </a:rPr>
                        <a:t>diferimento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não foi considerado para atualização de saldo de conta de participante de plano de capitalização. Ação judicial garantiu a correção monetária contratual</a:t>
                      </a:r>
                    </a:p>
                    <a:p>
                      <a:r>
                        <a:rPr lang="pt-BR" sz="12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Apesar de estar previsto contratualmente, houve falha nos procedimentos de atualização do saldo e de conferência dos valores, o que constitui uma perda operacional, de valor correspondente a garantia adicional não incluída no saldo de conta</a:t>
                      </a:r>
                      <a:endParaRPr lang="pt-BR" sz="120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Conteúdo 2"/>
          <p:cNvSpPr txBox="1">
            <a:spLocks/>
          </p:cNvSpPr>
          <p:nvPr/>
        </p:nvSpPr>
        <p:spPr bwMode="auto">
          <a:xfrm>
            <a:off x="467544" y="5085184"/>
            <a:ext cx="82296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Proposta</a:t>
            </a:r>
          </a:p>
          <a:p>
            <a:pPr marL="631825" marR="0" lvl="1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pt-BR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Incluir classe “7-Terceirização”</a:t>
            </a:r>
          </a:p>
          <a:p>
            <a:pPr marL="631825" marR="0" lvl="1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Objetivo: Identificar quando a perda ocorre em função terceirizada</a:t>
            </a:r>
          </a:p>
          <a:p>
            <a:pPr marL="631825" marR="0" lvl="1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Base: ORIC Standards</a:t>
            </a: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45638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Campo “Função de Negócio”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Classifica o evento de perda na função de negócio à ela associada, conforme codificação a seguir: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0 - Não Aplicável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1 - Administração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2 - Finanças Corporativas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3 - Negociação e Vendas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4 - Pagamentos e Liquidações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5 - Sistemas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None/>
            </a:pPr>
            <a:r>
              <a:rPr lang="pt-BR" dirty="0" smtClean="0"/>
              <a:t>6 – Subscrição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Propostas adicionais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41" name="Grupo 40"/>
          <p:cNvGrpSpPr/>
          <p:nvPr/>
        </p:nvGrpSpPr>
        <p:grpSpPr>
          <a:xfrm>
            <a:off x="4139952" y="2348880"/>
            <a:ext cx="4536504" cy="2922345"/>
            <a:chOff x="4139952" y="2348880"/>
            <a:chExt cx="4536504" cy="2922345"/>
          </a:xfrm>
        </p:grpSpPr>
        <p:grpSp>
          <p:nvGrpSpPr>
            <p:cNvPr id="35" name="Grupo 34"/>
            <p:cNvGrpSpPr/>
            <p:nvPr/>
          </p:nvGrpSpPr>
          <p:grpSpPr>
            <a:xfrm>
              <a:off x="4139952" y="2348880"/>
              <a:ext cx="4536504" cy="2922345"/>
              <a:chOff x="4355976" y="2348880"/>
              <a:chExt cx="4536504" cy="2922345"/>
            </a:xfrm>
          </p:grpSpPr>
          <p:grpSp>
            <p:nvGrpSpPr>
              <p:cNvPr id="28" name="Grupo 27"/>
              <p:cNvGrpSpPr/>
              <p:nvPr/>
            </p:nvGrpSpPr>
            <p:grpSpPr>
              <a:xfrm>
                <a:off x="4355976" y="2348880"/>
                <a:ext cx="2232248" cy="1169551"/>
                <a:chOff x="4355976" y="2348880"/>
                <a:chExt cx="2232248" cy="1169551"/>
              </a:xfrm>
            </p:grpSpPr>
            <p:sp>
              <p:nvSpPr>
                <p:cNvPr id="6" name="CaixaDeTexto 5"/>
                <p:cNvSpPr txBox="1"/>
                <p:nvPr/>
              </p:nvSpPr>
              <p:spPr>
                <a:xfrm>
                  <a:off x="4572224" y="2348880"/>
                  <a:ext cx="2016000" cy="1169551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Instalações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Jurídico/</a:t>
                  </a:r>
                  <a:r>
                    <a:rPr lang="pt-BR" sz="1200" i="1" dirty="0" err="1" smtClean="0"/>
                    <a:t>Compliance</a:t>
                  </a:r>
                  <a:endParaRPr lang="pt-BR" sz="1200" i="1" dirty="0" smtClean="0"/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Recursos Humanos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Compras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Auditoria</a:t>
                  </a:r>
                  <a:endParaRPr lang="pt-BR" sz="1200" dirty="0"/>
                </a:p>
              </p:txBody>
            </p:sp>
            <p:sp>
              <p:nvSpPr>
                <p:cNvPr id="14" name="CaixaDeTexto 13"/>
                <p:cNvSpPr txBox="1"/>
                <p:nvPr/>
              </p:nvSpPr>
              <p:spPr>
                <a:xfrm>
                  <a:off x="4355976" y="2726343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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29" name="Grupo 28"/>
              <p:cNvGrpSpPr/>
              <p:nvPr/>
            </p:nvGrpSpPr>
            <p:grpSpPr>
              <a:xfrm>
                <a:off x="4355976" y="3648943"/>
                <a:ext cx="2232248" cy="500137"/>
                <a:chOff x="4355976" y="3648943"/>
                <a:chExt cx="2232248" cy="500137"/>
              </a:xfrm>
            </p:grpSpPr>
            <p:sp>
              <p:nvSpPr>
                <p:cNvPr id="8" name="CaixaDeTexto 7"/>
                <p:cNvSpPr txBox="1"/>
                <p:nvPr/>
              </p:nvSpPr>
              <p:spPr>
                <a:xfrm>
                  <a:off x="4572000" y="3648943"/>
                  <a:ext cx="2016224" cy="500137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Fiscal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Contabilidade/Financeiro</a:t>
                  </a:r>
                </a:p>
              </p:txBody>
            </p:sp>
            <p:sp>
              <p:nvSpPr>
                <p:cNvPr id="15" name="CaixaDeTexto 14"/>
                <p:cNvSpPr txBox="1"/>
                <p:nvPr/>
              </p:nvSpPr>
              <p:spPr>
                <a:xfrm>
                  <a:off x="4355976" y="371703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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30" name="Grupo 29"/>
              <p:cNvGrpSpPr/>
              <p:nvPr/>
            </p:nvGrpSpPr>
            <p:grpSpPr>
              <a:xfrm>
                <a:off x="4355976" y="4321259"/>
                <a:ext cx="2232248" cy="907941"/>
                <a:chOff x="4355976" y="4321259"/>
                <a:chExt cx="2232248" cy="907941"/>
              </a:xfrm>
            </p:grpSpPr>
            <p:sp>
              <p:nvSpPr>
                <p:cNvPr id="7" name="CaixaDeTexto 6"/>
                <p:cNvSpPr txBox="1"/>
                <p:nvPr/>
              </p:nvSpPr>
              <p:spPr>
                <a:xfrm>
                  <a:off x="4572224" y="4321259"/>
                  <a:ext cx="2016000" cy="907941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Vendas e Distribuição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Atendimento/Serviços ao Cliente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Marketing</a:t>
                  </a: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4355976" y="4599999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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31" name="Grupo 30"/>
              <p:cNvGrpSpPr/>
              <p:nvPr/>
            </p:nvGrpSpPr>
            <p:grpSpPr>
              <a:xfrm>
                <a:off x="6660232" y="2366304"/>
                <a:ext cx="2232024" cy="500137"/>
                <a:chOff x="6660232" y="2366304"/>
                <a:chExt cx="2232024" cy="500137"/>
              </a:xfrm>
            </p:grpSpPr>
            <p:sp>
              <p:nvSpPr>
                <p:cNvPr id="12" name="CaixaDeTexto 11"/>
                <p:cNvSpPr txBox="1"/>
                <p:nvPr/>
              </p:nvSpPr>
              <p:spPr>
                <a:xfrm>
                  <a:off x="6876256" y="2366304"/>
                  <a:ext cx="2016000" cy="500137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Investimentos/Tesouraria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Sinistros</a:t>
                  </a: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6660232" y="2438311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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32" name="Grupo 31"/>
              <p:cNvGrpSpPr/>
              <p:nvPr/>
            </p:nvGrpSpPr>
            <p:grpSpPr>
              <a:xfrm>
                <a:off x="6660232" y="2924944"/>
                <a:ext cx="2232024" cy="369332"/>
                <a:chOff x="6660232" y="2924944"/>
                <a:chExt cx="2232024" cy="369332"/>
              </a:xfrm>
            </p:grpSpPr>
            <p:sp>
              <p:nvSpPr>
                <p:cNvPr id="9" name="CaixaDeTexto 8"/>
                <p:cNvSpPr txBox="1"/>
                <p:nvPr/>
              </p:nvSpPr>
              <p:spPr>
                <a:xfrm>
                  <a:off x="6876256" y="2969912"/>
                  <a:ext cx="2016000" cy="276999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TI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6660232" y="2924944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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33" name="Grupo 32"/>
              <p:cNvGrpSpPr/>
              <p:nvPr/>
            </p:nvGrpSpPr>
            <p:grpSpPr>
              <a:xfrm>
                <a:off x="6660232" y="3356992"/>
                <a:ext cx="2232024" cy="946413"/>
                <a:chOff x="6660232" y="3356992"/>
                <a:chExt cx="2232024" cy="946413"/>
              </a:xfrm>
            </p:grpSpPr>
            <p:sp>
              <p:nvSpPr>
                <p:cNvPr id="10" name="CaixaDeTexto 9"/>
                <p:cNvSpPr txBox="1"/>
                <p:nvPr/>
              </p:nvSpPr>
              <p:spPr>
                <a:xfrm>
                  <a:off x="6876256" y="3356992"/>
                  <a:ext cx="2016000" cy="946413"/>
                </a:xfrm>
                <a:prstGeom prst="rect">
                  <a:avLst/>
                </a:prstGeom>
                <a:noFill/>
                <a:ln>
                  <a:solidFill>
                    <a:srgbClr val="307614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Subscrição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Atuarial-Precificação</a:t>
                  </a:r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err="1" smtClean="0"/>
                    <a:t>Atuarial-Provisionamento</a:t>
                  </a:r>
                  <a:endParaRPr lang="pt-BR" sz="1200" dirty="0" smtClean="0"/>
                </a:p>
                <a:p>
                  <a:pPr marL="108000" indent="-108000"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pt-BR" sz="1200" dirty="0" smtClean="0"/>
                    <a:t>Resseguro Externo</a:t>
                  </a:r>
                </a:p>
              </p:txBody>
            </p:sp>
            <p:sp>
              <p:nvSpPr>
                <p:cNvPr id="19" name="CaixaDeTexto 18"/>
                <p:cNvSpPr txBox="1"/>
                <p:nvPr/>
              </p:nvSpPr>
              <p:spPr>
                <a:xfrm>
                  <a:off x="6660232" y="3645024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>
                      <a:solidFill>
                        <a:srgbClr val="307614"/>
                      </a:solidFill>
                      <a:sym typeface="Wingdings"/>
                    </a:rPr>
                    <a:t></a:t>
                  </a:r>
                  <a:endParaRPr lang="pt-BR" dirty="0">
                    <a:solidFill>
                      <a:srgbClr val="307614"/>
                    </a:solidFill>
                  </a:endParaRP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6804248" y="4797152"/>
                <a:ext cx="2088232" cy="474073"/>
                <a:chOff x="6948264" y="4941168"/>
                <a:chExt cx="2088232" cy="474073"/>
              </a:xfrm>
            </p:grpSpPr>
            <p:sp>
              <p:nvSpPr>
                <p:cNvPr id="22" name="CaixaDeTexto 21"/>
                <p:cNvSpPr txBox="1"/>
                <p:nvPr/>
              </p:nvSpPr>
              <p:spPr>
                <a:xfrm>
                  <a:off x="7271792" y="4953576"/>
                  <a:ext cx="176470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b="1" dirty="0" smtClean="0">
                      <a:solidFill>
                        <a:srgbClr val="307614"/>
                      </a:solidFill>
                    </a:rPr>
                    <a:t>De/Para com classificação ORIC</a:t>
                  </a:r>
                  <a:endParaRPr lang="pt-BR" sz="1200" b="1" dirty="0">
                    <a:solidFill>
                      <a:srgbClr val="307614"/>
                    </a:solidFill>
                  </a:endParaRPr>
                </a:p>
              </p:txBody>
            </p:sp>
            <p:grpSp>
              <p:nvGrpSpPr>
                <p:cNvPr id="25" name="Grupo 24"/>
                <p:cNvGrpSpPr/>
                <p:nvPr/>
              </p:nvGrpSpPr>
              <p:grpSpPr>
                <a:xfrm>
                  <a:off x="6948264" y="4941168"/>
                  <a:ext cx="460176" cy="307777"/>
                  <a:chOff x="6948264" y="4941168"/>
                  <a:chExt cx="460176" cy="307777"/>
                </a:xfrm>
              </p:grpSpPr>
              <p:sp>
                <p:nvSpPr>
                  <p:cNvPr id="21" name="Elipse 20"/>
                  <p:cNvSpPr/>
                  <p:nvPr/>
                </p:nvSpPr>
                <p:spPr>
                  <a:xfrm>
                    <a:off x="6948264" y="5014056"/>
                    <a:ext cx="162000" cy="162000"/>
                  </a:xfrm>
                  <a:prstGeom prst="ellipse">
                    <a:avLst/>
                  </a:prstGeom>
                  <a:solidFill>
                    <a:srgbClr val="3076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  <p:sp>
                <p:nvSpPr>
                  <p:cNvPr id="24" name="CaixaDeTexto 23"/>
                  <p:cNvSpPr txBox="1"/>
                  <p:nvPr/>
                </p:nvSpPr>
                <p:spPr>
                  <a:xfrm>
                    <a:off x="7092280" y="4941168"/>
                    <a:ext cx="3161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400" b="1" dirty="0" smtClean="0">
                        <a:solidFill>
                          <a:srgbClr val="307614"/>
                        </a:solidFill>
                      </a:rPr>
                      <a:t>=</a:t>
                    </a:r>
                    <a:endParaRPr lang="pt-BR" sz="1400" b="1" dirty="0">
                      <a:solidFill>
                        <a:srgbClr val="307614"/>
                      </a:solidFill>
                    </a:endParaRPr>
                  </a:p>
                </p:txBody>
              </p:sp>
            </p:grpSp>
          </p:grpSp>
        </p:grpSp>
        <p:sp>
          <p:nvSpPr>
            <p:cNvPr id="13" name="CaixaDeTexto 12"/>
            <p:cNvSpPr txBox="1"/>
            <p:nvPr/>
          </p:nvSpPr>
          <p:spPr>
            <a:xfrm>
              <a:off x="6660232" y="4411271"/>
              <a:ext cx="2016000" cy="276999"/>
            </a:xfrm>
            <a:prstGeom prst="rect">
              <a:avLst/>
            </a:prstGeom>
            <a:noFill/>
            <a:ln>
              <a:solidFill>
                <a:srgbClr val="307614"/>
              </a:solidFill>
            </a:ln>
          </p:spPr>
          <p:txBody>
            <a:bodyPr wrap="square" rtlCol="0">
              <a:spAutoFit/>
            </a:bodyPr>
            <a:lstStyle/>
            <a:p>
              <a:pPr marL="108000" indent="-108000"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pt-BR" sz="1200" dirty="0" smtClean="0"/>
                <a:t>Terceirização</a:t>
              </a: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444208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307614"/>
                </a:solidFill>
                <a:sym typeface="Wingdings"/>
              </a:rPr>
              <a:t></a:t>
            </a:r>
            <a:endParaRPr lang="pt-BR" dirty="0">
              <a:solidFill>
                <a:srgbClr val="307614"/>
              </a:solidFill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6372200" y="1268760"/>
            <a:ext cx="2448272" cy="664689"/>
            <a:chOff x="6372200" y="1268760"/>
            <a:chExt cx="2448272" cy="664689"/>
          </a:xfrm>
        </p:grpSpPr>
        <p:pic>
          <p:nvPicPr>
            <p:cNvPr id="2" name="Picture 2" descr="https://encrypted-tbn2.gstatic.com/images?q=tbn:ANd9GcSMi6rwBEAA-lRG30_0zE6I3SZQWBbHKhWPRhFQ_gLGAoWrsFb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72200" y="1268760"/>
              <a:ext cx="720080" cy="664689"/>
            </a:xfrm>
            <a:prstGeom prst="rect">
              <a:avLst/>
            </a:prstGeom>
            <a:noFill/>
          </p:spPr>
        </p:pic>
        <p:sp>
          <p:nvSpPr>
            <p:cNvPr id="37" name="CaixaDeTexto 36"/>
            <p:cNvSpPr txBox="1"/>
            <p:nvPr/>
          </p:nvSpPr>
          <p:spPr>
            <a:xfrm>
              <a:off x="7020272" y="1340768"/>
              <a:ext cx="18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solidFill>
                    <a:srgbClr val="307614"/>
                  </a:solidFill>
                </a:rPr>
                <a:t>Precisa ser validado pelo Mercado !</a:t>
              </a:r>
              <a:endParaRPr lang="pt-BR" sz="1400" dirty="0">
                <a:solidFill>
                  <a:srgbClr val="307614"/>
                </a:solidFill>
              </a:endParaRPr>
            </a:p>
          </p:txBody>
        </p:sp>
      </p:grpSp>
      <p:cxnSp>
        <p:nvCxnSpPr>
          <p:cNvPr id="42" name="Conector de seta reta 41"/>
          <p:cNvCxnSpPr/>
          <p:nvPr/>
        </p:nvCxnSpPr>
        <p:spPr>
          <a:xfrm flipH="1" flipV="1">
            <a:off x="8388424" y="1844824"/>
            <a:ext cx="144016" cy="360040"/>
          </a:xfrm>
          <a:prstGeom prst="straightConnector1">
            <a:avLst/>
          </a:prstGeom>
          <a:ln>
            <a:solidFill>
              <a:srgbClr val="307614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4139952" y="2204864"/>
            <a:ext cx="4680520" cy="3168352"/>
          </a:xfrm>
          <a:prstGeom prst="rect">
            <a:avLst/>
          </a:prstGeom>
          <a:noFill/>
          <a:ln w="9525">
            <a:solidFill>
              <a:srgbClr val="30761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spaço Reservado para Conteúdo 2"/>
          <p:cNvSpPr txBox="1">
            <a:spLocks/>
          </p:cNvSpPr>
          <p:nvPr/>
        </p:nvSpPr>
        <p:spPr bwMode="auto">
          <a:xfrm>
            <a:off x="1187624" y="4725144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200" indent="-271463" eaLnBrk="0" hangingPunct="0">
              <a:spcAft>
                <a:spcPts val="600"/>
              </a:spcAft>
              <a:buFont typeface="Wingdings" pitchFamily="2" charset="2"/>
              <a:buNone/>
              <a:tabLst>
                <a:tab pos="892175" algn="l"/>
              </a:tabLst>
            </a:pPr>
            <a:r>
              <a:rPr lang="pt-BR" sz="1600" b="1" kern="0" dirty="0" smtClean="0">
                <a:solidFill>
                  <a:srgbClr val="C00000"/>
                </a:solidFill>
                <a:latin typeface="+mn-lt"/>
              </a:rPr>
              <a:t>7</a:t>
            </a: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 – Terceirização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0" grpId="0"/>
      <p:bldP spid="40" grpId="0" animBg="1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de cantos arredondados 38"/>
          <p:cNvSpPr/>
          <p:nvPr/>
        </p:nvSpPr>
        <p:spPr>
          <a:xfrm>
            <a:off x="1043608" y="4005064"/>
            <a:ext cx="2808312" cy="115212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Inclusão de novo campo para indicar se a perda é de origem litigiosa</a:t>
            </a:r>
          </a:p>
          <a:p>
            <a:pPr lvl="1">
              <a:spcBef>
                <a:spcPct val="0"/>
              </a:spcBef>
            </a:pPr>
            <a:r>
              <a:rPr lang="pt-BR" sz="1600" dirty="0" err="1" smtClean="0"/>
              <a:t>Risk</a:t>
            </a:r>
            <a:r>
              <a:rPr lang="pt-BR" sz="1600" dirty="0" smtClean="0"/>
              <a:t> Office, na 5ª reunião do GT, recomendou que perdas decorrentes de ações judiciais fossem tratadas de forma segregada: complexidade e características específicas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Deloitte, em reunião recente com a SUSEP, recomendou que perdas de origem litigiosa fossem identificadas no banco de dados: possuem distribuições de frequência e de severidade bastante distintas das demais perdas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Estrutura do Campo:</a:t>
            </a:r>
          </a:p>
          <a:p>
            <a:pPr lvl="2">
              <a:lnSpc>
                <a:spcPct val="150000"/>
              </a:lnSpc>
              <a:spcBef>
                <a:spcPct val="0"/>
              </a:spcBef>
            </a:pPr>
            <a:r>
              <a:rPr lang="pt-BR" sz="1400" dirty="0" smtClean="0"/>
              <a:t>Campo “Origem Judicial”:</a:t>
            </a:r>
            <a:br>
              <a:rPr lang="pt-BR" sz="1400" dirty="0" smtClean="0"/>
            </a:br>
            <a:r>
              <a:rPr lang="pt-BR" sz="1400" dirty="0" smtClean="0"/>
              <a:t>0 – Não</a:t>
            </a:r>
            <a:br>
              <a:rPr lang="pt-BR" sz="1400" dirty="0" smtClean="0"/>
            </a:br>
            <a:r>
              <a:rPr lang="pt-BR" sz="1400" dirty="0" smtClean="0"/>
              <a:t>1 – Sim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endParaRPr lang="pt-BR" dirty="0" smtClean="0"/>
          </a:p>
          <a:p>
            <a:pPr lvl="2">
              <a:spcBef>
                <a:spcPct val="0"/>
              </a:spcBef>
            </a:pPr>
            <a:endParaRPr lang="pt-BR" sz="1400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Propostas adicionais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to 18"/>
          <p:cNvCxnSpPr/>
          <p:nvPr/>
        </p:nvCxnSpPr>
        <p:spPr>
          <a:xfrm>
            <a:off x="7308304" y="2564904"/>
            <a:ext cx="0" cy="864096"/>
          </a:xfrm>
          <a:prstGeom prst="line">
            <a:avLst/>
          </a:prstGeom>
          <a:ln w="28575">
            <a:solidFill>
              <a:srgbClr val="25682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1403648" y="2685600"/>
            <a:ext cx="1296144" cy="1247456"/>
            <a:chOff x="1403648" y="2685600"/>
            <a:chExt cx="1296144" cy="1247456"/>
          </a:xfrm>
        </p:grpSpPr>
        <p:cxnSp>
          <p:nvCxnSpPr>
            <p:cNvPr id="25" name="Conector reto 24"/>
            <p:cNvCxnSpPr/>
            <p:nvPr/>
          </p:nvCxnSpPr>
          <p:spPr>
            <a:xfrm>
              <a:off x="2267744" y="2924944"/>
              <a:ext cx="0" cy="1008112"/>
            </a:xfrm>
            <a:prstGeom prst="line">
              <a:avLst/>
            </a:prstGeom>
            <a:ln w="28575">
              <a:solidFill>
                <a:srgbClr val="25682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de cantos arredondados 17"/>
            <p:cNvSpPr/>
            <p:nvPr/>
          </p:nvSpPr>
          <p:spPr>
            <a:xfrm>
              <a:off x="1403648" y="2685600"/>
              <a:ext cx="1296144" cy="288000"/>
            </a:xfrm>
            <a:prstGeom prst="roundRect">
              <a:avLst/>
            </a:prstGeom>
            <a:solidFill>
              <a:srgbClr val="CFEF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" name="Retângulo de cantos arredondados 7"/>
          <p:cNvSpPr/>
          <p:nvPr/>
        </p:nvSpPr>
        <p:spPr>
          <a:xfrm>
            <a:off x="5745600" y="2311200"/>
            <a:ext cx="1620000" cy="288032"/>
          </a:xfrm>
          <a:prstGeom prst="roundRect">
            <a:avLst/>
          </a:prstGeom>
          <a:solidFill>
            <a:srgbClr val="CFE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Definição de Perda Operacional </a:t>
            </a:r>
            <a:r>
              <a:rPr lang="pt-BR" sz="1800" i="1" baseline="30000" dirty="0" smtClean="0"/>
              <a:t>(1)</a:t>
            </a:r>
          </a:p>
          <a:p>
            <a:pPr lvl="1" algn="just">
              <a:lnSpc>
                <a:spcPct val="150000"/>
              </a:lnSpc>
              <a:spcBef>
                <a:spcPct val="0"/>
              </a:spcBef>
            </a:pPr>
            <a:r>
              <a:rPr lang="pt-BR" sz="1600" dirty="0" smtClean="0"/>
              <a:t>Perda resultante de falha, deficiência ou inadequação de processos internos , pessoas e sistemas , ou decorrente de fraudes ou eventos externos , incluindo-se as perdas legais e excluindo-se as perdas decorrentes de decisões estratégicas e à reputação da instituição</a:t>
            </a:r>
          </a:p>
        </p:txBody>
      </p:sp>
      <p:sp>
        <p:nvSpPr>
          <p:cNvPr id="4099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3C862-37BA-4585-A6B4-F5CCC1D37AEB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6289575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/>
              <a:t>(1) Definição derivada da definição de Risco Operacional disposta na Resolução CNSP nº 283/2013</a:t>
            </a:r>
            <a:endParaRPr lang="pt-BR" sz="1200" i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3029787" y="611616"/>
            <a:ext cx="3376" cy="0"/>
          </a:xfrm>
          <a:prstGeom prst="line">
            <a:avLst/>
          </a:prstGeom>
          <a:ln w="28575">
            <a:solidFill>
              <a:srgbClr val="2568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/>
          <p:cNvSpPr/>
          <p:nvPr/>
        </p:nvSpPr>
        <p:spPr>
          <a:xfrm>
            <a:off x="4860032" y="3501008"/>
            <a:ext cx="3888432" cy="2232248"/>
          </a:xfrm>
          <a:prstGeom prst="roundRect">
            <a:avLst/>
          </a:prstGeom>
          <a:solidFill>
            <a:srgbClr val="256822">
              <a:alpha val="40000"/>
            </a:srgb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dirty="0" smtClean="0">
                <a:solidFill>
                  <a:schemeClr val="tx1"/>
                </a:solidFill>
              </a:rPr>
              <a:t>São eventos ocorridos externamente à empresa, como paralisações por motivo de tumultos, greves, rebeliões, atos terroristas, motins, catástrofes naturais, incêndios, apagões e qualquer outro evento não diretamente relacionado às atividades da instituição e que possa causar falha ou colapso nos serviços essenciais ao desenvolvimento de suas atividades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259632" y="4005064"/>
            <a:ext cx="3240360" cy="1728192"/>
          </a:xfrm>
          <a:prstGeom prst="roundRect">
            <a:avLst/>
          </a:prstGeom>
          <a:solidFill>
            <a:srgbClr val="256822">
              <a:alpha val="40000"/>
            </a:srgb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dirty="0" smtClean="0">
                <a:solidFill>
                  <a:schemeClr val="tx1"/>
                </a:solidFill>
              </a:rPr>
              <a:t>Perdas decorrentes de multas, penalidades ou indenizações resultantes de ações de órgãos de supervisão e controle, bem como perdas decorrentes de decisão desfavorável em processos judiciais ou administrativos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Inclusão de novo campo para indicar se perda está </a:t>
            </a:r>
            <a:r>
              <a:rPr lang="pt-BR" sz="1800" dirty="0" smtClean="0"/>
              <a:t>reconhecida na PSL</a:t>
            </a:r>
            <a:endParaRPr lang="pt-BR" sz="1800" dirty="0" smtClean="0"/>
          </a:p>
          <a:p>
            <a:pPr lvl="1">
              <a:spcBef>
                <a:spcPct val="0"/>
              </a:spcBef>
            </a:pPr>
            <a:r>
              <a:rPr lang="pt-BR" sz="1600" dirty="0" smtClean="0"/>
              <a:t>Conceitualmente, diversas perdas </a:t>
            </a:r>
            <a:r>
              <a:rPr lang="pt-BR" sz="1600" dirty="0" smtClean="0"/>
              <a:t>reconhecidas na PSL </a:t>
            </a:r>
            <a:r>
              <a:rPr lang="pt-BR" sz="1600" dirty="0" smtClean="0"/>
              <a:t>deveriam ser tratadas como perdas operacionais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Estas perdas precisam ser identificadas como operacionais para fins de participação em consórcios internacionais que armazenam perdas operacionais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 calibragem atual da fórmula padrão de Risco Operacional </a:t>
            </a:r>
            <a:r>
              <a:rPr lang="pt-BR" sz="1600" u="sng" dirty="0" smtClean="0"/>
              <a:t>não</a:t>
            </a:r>
            <a:r>
              <a:rPr lang="pt-BR" sz="1600" dirty="0" smtClean="0"/>
              <a:t> considera valores </a:t>
            </a:r>
            <a:r>
              <a:rPr lang="pt-BR" sz="1600" dirty="0" smtClean="0"/>
              <a:t>reconhecidos na PSL</a:t>
            </a:r>
            <a:endParaRPr lang="pt-BR" sz="1600" dirty="0" smtClean="0"/>
          </a:p>
          <a:p>
            <a:pPr lvl="2">
              <a:spcBef>
                <a:spcPct val="0"/>
              </a:spcBef>
            </a:pPr>
            <a:r>
              <a:rPr lang="pt-BR" sz="1400" dirty="0" smtClean="0"/>
              <a:t>Isto porquê, a fórmula padrão de risco de subscrição, desenvolvida anteriormente, inclui estas perdas em sua formulação</a:t>
            </a:r>
          </a:p>
          <a:p>
            <a:pPr lvl="2">
              <a:spcBef>
                <a:spcPct val="0"/>
              </a:spcBef>
            </a:pPr>
            <a:r>
              <a:rPr lang="pt-BR" sz="1400" dirty="0" smtClean="0"/>
              <a:t>Não queremos a duplicidade de demanda de capital sobre o mesmo evento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Não é sabido, ainda, se será possível rever a fórmula padrão de subscrição para desconsiderar estas perdas</a:t>
            </a:r>
          </a:p>
          <a:p>
            <a:pPr lvl="2">
              <a:spcBef>
                <a:spcPct val="0"/>
              </a:spcBef>
            </a:pPr>
            <a:r>
              <a:rPr lang="pt-BR" sz="1400" dirty="0" smtClean="0"/>
              <a:t>Se não pudermos desconsiderá-las no risco de subscrição temos que ter meios de identificá-las para que não sejam consideradas em duplicidade em eventual aprimoramento da fórmula padrão de risco operacional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Propostas adicionais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40962" name="Picture 2" descr="https://encrypted-tbn1.gstatic.com/images?q=tbn:ANd9GcR2z69UhNRZP68sE3gbvpDV3qXsnpgM8BvI9KiYX4ySnLfe7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905244" cy="792088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5292080" y="188640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Na 6ª reunião do GT havia sido definido que perdas registradas como contingência de sinistros/benefícios (ou PSL) não seriam inclusas no banco de dados !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043608" y="2492896"/>
            <a:ext cx="5904656" cy="115212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Inclusão de novo campo para indicar se perda está </a:t>
            </a:r>
            <a:r>
              <a:rPr lang="pt-BR" sz="1800" dirty="0" smtClean="0"/>
              <a:t>reconhecida na PSL </a:t>
            </a:r>
            <a:r>
              <a:rPr lang="pt-BR" sz="1800" dirty="0" smtClean="0"/>
              <a:t>(</a:t>
            </a:r>
            <a:r>
              <a:rPr lang="pt-BR" sz="1800" i="1" dirty="0" smtClean="0"/>
              <a:t>cont.</a:t>
            </a:r>
            <a:r>
              <a:rPr lang="pt-BR" sz="1800" dirty="0" smtClean="0"/>
              <a:t>)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Estrutura do Campo:</a:t>
            </a:r>
          </a:p>
          <a:p>
            <a:pPr lvl="2">
              <a:lnSpc>
                <a:spcPct val="150000"/>
              </a:lnSpc>
              <a:spcBef>
                <a:spcPct val="0"/>
              </a:spcBef>
            </a:pPr>
            <a:r>
              <a:rPr lang="pt-BR" sz="1400" dirty="0" smtClean="0"/>
              <a:t>Campo </a:t>
            </a:r>
            <a:r>
              <a:rPr lang="pt-BR" sz="1400" dirty="0" smtClean="0"/>
              <a:t>“Reconhecida na PSL”: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0 – Não</a:t>
            </a:r>
            <a:br>
              <a:rPr lang="pt-BR" sz="1400" dirty="0" smtClean="0"/>
            </a:br>
            <a:r>
              <a:rPr lang="pt-BR" sz="1400" dirty="0" smtClean="0"/>
              <a:t>1 – Sim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Propostas adicionais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3843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1800" dirty="0" smtClean="0"/>
              <a:t>Um prazo para início de preenchimento é necessário pois a coleta dos dados de perdas operacionais deve ser </a:t>
            </a:r>
            <a:r>
              <a:rPr lang="pt-BR" sz="1800" b="1" i="1" dirty="0" smtClean="0"/>
              <a:t>precedida de processos internos </a:t>
            </a:r>
            <a:r>
              <a:rPr lang="pt-BR" sz="1800" dirty="0" smtClean="0"/>
              <a:t>(6ª reunião GT)</a:t>
            </a:r>
          </a:p>
          <a:p>
            <a:pPr lvl="1"/>
            <a:r>
              <a:rPr lang="pt-BR" sz="1600" b="1" dirty="0" smtClean="0"/>
              <a:t>Controles de captura: </a:t>
            </a:r>
            <a:r>
              <a:rPr lang="pt-BR" sz="1600" dirty="0" smtClean="0"/>
              <a:t>responsáveis pela identificação, </a:t>
            </a:r>
            <a:br>
              <a:rPr lang="pt-BR" sz="1600" dirty="0" smtClean="0"/>
            </a:br>
            <a:r>
              <a:rPr lang="pt-BR" sz="1600" dirty="0" smtClean="0"/>
              <a:t>captura e classificação das perdas operacionais</a:t>
            </a:r>
          </a:p>
          <a:p>
            <a:pPr lvl="1"/>
            <a:r>
              <a:rPr lang="pt-BR" sz="1600" b="1" dirty="0" smtClean="0"/>
              <a:t>Controles de armazenamento físico:</a:t>
            </a:r>
            <a:r>
              <a:rPr lang="pt-BR" sz="1600" dirty="0" smtClean="0"/>
              <a:t> responsáveis pelo </a:t>
            </a:r>
            <a:br>
              <a:rPr lang="pt-BR" sz="1600" dirty="0" smtClean="0"/>
            </a:br>
            <a:r>
              <a:rPr lang="pt-BR" sz="1600" dirty="0" smtClean="0"/>
              <a:t>armazenamento físico dos dados de perdas, sua consulta, </a:t>
            </a:r>
            <a:br>
              <a:rPr lang="pt-BR" sz="1600" dirty="0" smtClean="0"/>
            </a:br>
            <a:r>
              <a:rPr lang="pt-BR" sz="1600" dirty="0" smtClean="0"/>
              <a:t>alteração e reportes</a:t>
            </a:r>
          </a:p>
          <a:p>
            <a:pPr lvl="1"/>
            <a:r>
              <a:rPr lang="pt-BR" sz="1600" b="1" dirty="0" smtClean="0"/>
              <a:t>Controles de validação contínua: </a:t>
            </a:r>
            <a:r>
              <a:rPr lang="pt-BR" sz="1600" dirty="0" smtClean="0"/>
              <a:t>definição de avaliações </a:t>
            </a:r>
            <a:br>
              <a:rPr lang="pt-BR" sz="1600" dirty="0" smtClean="0"/>
            </a:br>
            <a:r>
              <a:rPr lang="pt-BR" sz="1600" dirty="0" smtClean="0"/>
              <a:t>contínuas do processo de captura e armazenamento, e testes </a:t>
            </a:r>
            <a:br>
              <a:rPr lang="pt-BR" sz="1600" dirty="0" smtClean="0"/>
            </a:br>
            <a:r>
              <a:rPr lang="pt-BR" sz="1600" dirty="0" smtClean="0"/>
              <a:t>de consistência dos dados constantes da base de perdas</a:t>
            </a:r>
          </a:p>
          <a:p>
            <a:pPr lvl="1">
              <a:spcBef>
                <a:spcPts val="1200"/>
              </a:spcBef>
            </a:pPr>
            <a:endParaRPr lang="pt-BR" sz="1600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Início de preenchimento do banco de dados de perdas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491880" y="1628800"/>
            <a:ext cx="1800200" cy="864096"/>
          </a:xfrm>
          <a:prstGeom prst="chevron">
            <a:avLst/>
          </a:pr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Janeiro 2015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Divisa 7"/>
          <p:cNvSpPr/>
          <p:nvPr/>
        </p:nvSpPr>
        <p:spPr>
          <a:xfrm>
            <a:off x="4932040" y="1628800"/>
            <a:ext cx="1800200" cy="864096"/>
          </a:xfrm>
          <a:prstGeom prst="chevron">
            <a:avLst/>
          </a:prstGeom>
          <a:solidFill>
            <a:srgbClr val="3076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Janeiro 2016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0" name="Divisa 9"/>
          <p:cNvSpPr/>
          <p:nvPr/>
        </p:nvSpPr>
        <p:spPr>
          <a:xfrm>
            <a:off x="2051720" y="1628800"/>
            <a:ext cx="1800200" cy="864096"/>
          </a:xfrm>
          <a:prstGeom prst="chevron">
            <a:avLst/>
          </a:prstGeom>
          <a:solidFill>
            <a:srgbClr val="3076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Janeiro 2014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1" name="Divisa 10"/>
          <p:cNvSpPr/>
          <p:nvPr/>
        </p:nvSpPr>
        <p:spPr>
          <a:xfrm>
            <a:off x="6372200" y="1628800"/>
            <a:ext cx="1800200" cy="864096"/>
          </a:xfrm>
          <a:prstGeom prst="chevron">
            <a:avLst/>
          </a:pr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Janeiro 2017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2" name="Divisa 11"/>
          <p:cNvSpPr/>
          <p:nvPr/>
        </p:nvSpPr>
        <p:spPr>
          <a:xfrm>
            <a:off x="971600" y="1628800"/>
            <a:ext cx="1440160" cy="864096"/>
          </a:xfrm>
          <a:prstGeom prst="chevron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Maio 2013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75856" y="248418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Proposta inicial </a:t>
            </a:r>
            <a:br>
              <a:rPr lang="pt-BR" sz="1600" b="1" dirty="0" smtClean="0"/>
            </a:br>
            <a:r>
              <a:rPr lang="pt-BR" sz="1600" b="1" dirty="0" smtClean="0"/>
              <a:t>SUSEP</a:t>
            </a:r>
            <a:endParaRPr lang="pt-BR" sz="16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372200" y="249289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Pleito inicial do</a:t>
            </a:r>
            <a:br>
              <a:rPr lang="pt-BR" sz="1600" b="1" dirty="0" smtClean="0"/>
            </a:br>
            <a:r>
              <a:rPr lang="pt-BR" sz="1600" b="1" dirty="0" smtClean="0"/>
              <a:t>Mercado</a:t>
            </a:r>
            <a:endParaRPr lang="pt-BR" sz="1600" b="1" dirty="0"/>
          </a:p>
        </p:txBody>
      </p:sp>
      <p:grpSp>
        <p:nvGrpSpPr>
          <p:cNvPr id="21" name="Grupo 20"/>
          <p:cNvGrpSpPr/>
          <p:nvPr/>
        </p:nvGrpSpPr>
        <p:grpSpPr>
          <a:xfrm>
            <a:off x="6948264" y="4509120"/>
            <a:ext cx="1728192" cy="1648117"/>
            <a:chOff x="6948264" y="4254416"/>
            <a:chExt cx="1728192" cy="1648117"/>
          </a:xfrm>
        </p:grpSpPr>
        <p:pic>
          <p:nvPicPr>
            <p:cNvPr id="33796" name="Picture 4" descr="http://blog.fipecafi.org/wp-content/uploads/2013/04/auditori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0272" y="4254416"/>
              <a:ext cx="1584176" cy="1046792"/>
            </a:xfrm>
            <a:prstGeom prst="rect">
              <a:avLst/>
            </a:prstGeom>
            <a:noFill/>
          </p:spPr>
        </p:pic>
        <p:sp>
          <p:nvSpPr>
            <p:cNvPr id="19" name="CaixaDeTexto 18"/>
            <p:cNvSpPr txBox="1"/>
            <p:nvPr/>
          </p:nvSpPr>
          <p:spPr>
            <a:xfrm>
              <a:off x="6948264" y="5302369"/>
              <a:ext cx="172819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dirty="0" smtClean="0">
                  <a:latin typeface="Franklin Gothic Demi" pitchFamily="34" charset="0"/>
                </a:rPr>
                <a:t>CONTROLES SUJEITOS À AUDITORIA OU ASSEGURAÇÃO</a:t>
              </a:r>
              <a:endParaRPr lang="pt-BR" sz="1100" dirty="0">
                <a:latin typeface="Franklin Gothic Demi" pitchFamily="34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35496" y="4437112"/>
            <a:ext cx="1215951" cy="2035388"/>
            <a:chOff x="35496" y="4437112"/>
            <a:chExt cx="1215951" cy="2035388"/>
          </a:xfrm>
        </p:grpSpPr>
        <p:sp>
          <p:nvSpPr>
            <p:cNvPr id="34" name="CaixaDeTexto 33"/>
            <p:cNvSpPr txBox="1"/>
            <p:nvPr/>
          </p:nvSpPr>
          <p:spPr>
            <a:xfrm>
              <a:off x="35496" y="4437112"/>
              <a:ext cx="11238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latin typeface="Britannic Bold" pitchFamily="34" charset="0"/>
                  <a:cs typeface="Aharoni" pitchFamily="2" charset="-79"/>
                </a:rPr>
                <a:t>Governança</a:t>
              </a:r>
              <a:endParaRPr lang="pt-BR" sz="1400" dirty="0">
                <a:latin typeface="Britannic Bold" pitchFamily="34" charset="0"/>
                <a:cs typeface="Aharoni" pitchFamily="2" charset="-79"/>
              </a:endParaRP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5496" y="5085184"/>
              <a:ext cx="10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latin typeface="Britannic Bold" pitchFamily="34" charset="0"/>
                </a:rPr>
                <a:t>Segurança Lógica</a:t>
              </a:r>
              <a:endParaRPr lang="pt-BR" sz="1400" dirty="0">
                <a:latin typeface="Britannic Bold" pitchFamily="34" charset="0"/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35496" y="5949280"/>
              <a:ext cx="12159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latin typeface="Britannic Bold" pitchFamily="34" charset="0"/>
                </a:rPr>
                <a:t>Testes de Consistência</a:t>
              </a:r>
              <a:endParaRPr lang="pt-BR" sz="1400" dirty="0">
                <a:latin typeface="Britannic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8"/>
          <p:cNvSpPr>
            <a:spLocks noGrp="1"/>
          </p:cNvSpPr>
          <p:nvPr>
            <p:ph type="ctrTitle"/>
          </p:nvPr>
        </p:nvSpPr>
        <p:spPr>
          <a:xfrm>
            <a:off x="685800" y="2249488"/>
            <a:ext cx="7772400" cy="168433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3200" dirty="0" smtClean="0"/>
              <a:t>Banco de Dados de Perdas Operacionais</a:t>
            </a:r>
            <a:br>
              <a:rPr lang="pt-BR" sz="3200" dirty="0" smtClean="0"/>
            </a:br>
            <a:r>
              <a:rPr lang="pt-BR" sz="2400" dirty="0" smtClean="0"/>
              <a:t>8ª Reunião do GT de Risco </a:t>
            </a:r>
            <a:r>
              <a:rPr lang="pt-BR" sz="2400" dirty="0" smtClean="0"/>
              <a:t>Operacional</a:t>
            </a:r>
            <a:br>
              <a:rPr lang="pt-BR" sz="2400" dirty="0" smtClean="0"/>
            </a:br>
            <a:r>
              <a:rPr lang="pt-BR" sz="1600" i="1" dirty="0" smtClean="0">
                <a:solidFill>
                  <a:schemeClr val="accent2">
                    <a:lumMod val="75000"/>
                  </a:schemeClr>
                </a:solidFill>
              </a:rPr>
              <a:t>Versão 2</a:t>
            </a:r>
            <a:endParaRPr lang="pt-BR" sz="1600" i="1" baseline="30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268788"/>
            <a:ext cx="698500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DITEC/CGSOA/COARI/DIRIS</a:t>
            </a:r>
          </a:p>
        </p:txBody>
      </p:sp>
      <p:pic>
        <p:nvPicPr>
          <p:cNvPr id="3076" name="Picture 5" descr="horizontal c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492125"/>
            <a:ext cx="283686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0" y="6669088"/>
            <a:ext cx="9126538" cy="215900"/>
          </a:xfrm>
          <a:prstGeom prst="rect">
            <a:avLst/>
          </a:prstGeom>
          <a:solidFill>
            <a:srgbClr val="E1C14D"/>
          </a:solidFill>
          <a:ln>
            <a:solidFill>
              <a:schemeClr val="bg1">
                <a:lumMod val="95000"/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Solicitação do mercado para que a SUSEP disponibilizasse ao mercado os dados utilizados para o cálculo do </a:t>
            </a:r>
            <a:r>
              <a:rPr lang="pt-BR" sz="1800" dirty="0" err="1" smtClean="0"/>
              <a:t>CRoper</a:t>
            </a:r>
            <a:endParaRPr lang="pt-BR" sz="1800" dirty="0" smtClean="0"/>
          </a:p>
          <a:p>
            <a:pPr lvl="1">
              <a:spcBef>
                <a:spcPct val="0"/>
              </a:spcBef>
            </a:pPr>
            <a:r>
              <a:rPr lang="pt-BR" sz="1600" dirty="0" smtClean="0"/>
              <a:t>Todas as supervisionadas teriam acesso às informações necessárias à determinação do </a:t>
            </a:r>
            <a:r>
              <a:rPr lang="pt-BR" sz="1600" dirty="0" err="1" smtClean="0"/>
              <a:t>CRoper</a:t>
            </a:r>
            <a:r>
              <a:rPr lang="pt-BR" sz="1600" dirty="0" smtClean="0"/>
              <a:t> de todas as empresas do mercado</a:t>
            </a:r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r>
              <a:rPr lang="pt-BR" sz="1600" dirty="0" smtClean="0"/>
              <a:t>A ser avaliado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Atualmente o Sistema de Estatísticas da SUSEP já provê parte destas informações</a:t>
            </a:r>
          </a:p>
        </p:txBody>
      </p:sp>
      <p:sp>
        <p:nvSpPr>
          <p:cNvPr id="4099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3C862-37BA-4585-A6B4-F5CCC1D37AEB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59632" y="3068638"/>
          <a:ext cx="7416824" cy="16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33"/>
                <a:gridCol w="874383"/>
                <a:gridCol w="1152128"/>
                <a:gridCol w="936104"/>
                <a:gridCol w="1152128"/>
                <a:gridCol w="1008112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Empresa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PROV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PROV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não-vida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PREM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PREM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não-vida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pPREM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1" dirty="0" err="1" smtClean="0">
                          <a:solidFill>
                            <a:schemeClr val="tx1"/>
                          </a:solidFill>
                        </a:rPr>
                        <a:t>pPREM</a:t>
                      </a:r>
                      <a:r>
                        <a:rPr lang="pt-BR" sz="1200" i="1" baseline="-25000" dirty="0" err="1" smtClean="0">
                          <a:solidFill>
                            <a:schemeClr val="tx1"/>
                          </a:solidFill>
                        </a:rPr>
                        <a:t>não-vida</a:t>
                      </a:r>
                      <a:endParaRPr lang="pt-BR" sz="1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Fronteira entre os diversos riscos regulados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Os representantes do mercado se comprometeram a elaborar lista contendo exemplos de perdas cuja classificação entre “</a:t>
            </a:r>
            <a:r>
              <a:rPr lang="pt-BR" sz="1600" i="1" dirty="0" smtClean="0"/>
              <a:t>perda operacional” </a:t>
            </a:r>
            <a:r>
              <a:rPr lang="pt-BR" sz="1600" dirty="0" smtClean="0"/>
              <a:t>ou “</a:t>
            </a:r>
            <a:r>
              <a:rPr lang="pt-BR" sz="1600" i="1" dirty="0" smtClean="0"/>
              <a:t>contingência de sinistros/benefícios”</a:t>
            </a:r>
            <a:r>
              <a:rPr lang="pt-BR" sz="1600" dirty="0" smtClean="0"/>
              <a:t> (perda relacionada ao risco de subscrição) mereça análise do GT</a:t>
            </a:r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ct val="0"/>
              </a:spcBef>
            </a:pPr>
            <a:endParaRPr lang="pt-BR" sz="1600" dirty="0" smtClean="0"/>
          </a:p>
          <a:p>
            <a:pPr lvl="1">
              <a:spcBef>
                <a:spcPts val="1200"/>
              </a:spcBef>
            </a:pPr>
            <a:r>
              <a:rPr lang="pt-BR" sz="1600" dirty="0" smtClean="0"/>
              <a:t>Lista parcial foi discutida na 4ª reunião do GT (detalhada adiante)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Proposta de constituição de grupo de trabalho multidisciplinar para tratar a questão de classificação de perdas entre os diversos riscos</a:t>
            </a:r>
          </a:p>
          <a:p>
            <a:pPr lvl="1">
              <a:spcBef>
                <a:spcPct val="0"/>
              </a:spcBef>
            </a:pPr>
            <a:endParaRPr lang="pt-BR" sz="1600" dirty="0" smtClean="0"/>
          </a:p>
        </p:txBody>
      </p:sp>
      <p:sp>
        <p:nvSpPr>
          <p:cNvPr id="5123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5BD25-2F9B-493B-B235-2A2A855C8BBA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2997200"/>
          <a:ext cx="7056784" cy="16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098"/>
                <a:gridCol w="317368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r>
                        <a:rPr lang="pt-BR" sz="1200" baseline="0" dirty="0" smtClean="0">
                          <a:solidFill>
                            <a:schemeClr val="tx1"/>
                          </a:solidFill>
                        </a:rPr>
                        <a:t> da perda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i="0" dirty="0" smtClean="0">
                          <a:solidFill>
                            <a:schemeClr val="tx1"/>
                          </a:solidFill>
                        </a:rPr>
                        <a:t>Classificação (operacional ou subscrição)</a:t>
                      </a:r>
                      <a:endParaRPr lang="pt-BR" sz="120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54000" marR="54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Grupo 10"/>
          <p:cNvGrpSpPr/>
          <p:nvPr/>
        </p:nvGrpSpPr>
        <p:grpSpPr>
          <a:xfrm>
            <a:off x="6732240" y="5677474"/>
            <a:ext cx="1944216" cy="775862"/>
            <a:chOff x="467544" y="4725144"/>
            <a:chExt cx="918000" cy="504056"/>
          </a:xfrm>
        </p:grpSpPr>
        <p:sp>
          <p:nvSpPr>
            <p:cNvPr id="8" name="Estrela de 16 pontas 7"/>
            <p:cNvSpPr/>
            <p:nvPr/>
          </p:nvSpPr>
          <p:spPr>
            <a:xfrm>
              <a:off x="467544" y="4725144"/>
              <a:ext cx="918000" cy="504056"/>
            </a:xfrm>
            <a:prstGeom prst="star16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endParaRPr lang="pt-BR" sz="1000" b="1" dirty="0">
                <a:latin typeface="Arial Black" pitchFamily="34" charset="0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539552" y="4845600"/>
              <a:ext cx="792088" cy="29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MAIS DETALHES ADIANTE</a:t>
              </a:r>
              <a:endParaRPr lang="pt-BR" sz="1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Solicitação do mercado para que seja disponibilizado manual de preenchimento do banco de dados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 estrutura do banco de dados proposto inclui descrição </a:t>
            </a:r>
            <a:br>
              <a:rPr lang="pt-BR" sz="1600" dirty="0" smtClean="0"/>
            </a:br>
            <a:r>
              <a:rPr lang="pt-BR" sz="1600" dirty="0" smtClean="0"/>
              <a:t>dos campos e instruções para seu preenchimento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 SUSEP aguarda exemplos do mercado para orientar sobre</a:t>
            </a:r>
            <a:br>
              <a:rPr lang="pt-BR" sz="1600" dirty="0" smtClean="0"/>
            </a:br>
            <a:r>
              <a:rPr lang="pt-BR" sz="1600" dirty="0" smtClean="0"/>
              <a:t>a classificação de perdas para as quais se tenha dificuldade em definir a qual módulo de risco devem ser associadas (ex: </a:t>
            </a:r>
            <a:r>
              <a:rPr lang="pt-BR" sz="1600" i="1" dirty="0" smtClean="0"/>
              <a:t>operacional</a:t>
            </a:r>
            <a:r>
              <a:rPr lang="pt-BR" sz="1600" dirty="0" smtClean="0"/>
              <a:t> </a:t>
            </a:r>
            <a:r>
              <a:rPr lang="pt-BR" sz="1600" i="1" dirty="0" smtClean="0">
                <a:cs typeface="Calibri" pitchFamily="34" charset="0"/>
              </a:rPr>
              <a:t>x</a:t>
            </a:r>
            <a:r>
              <a:rPr lang="pt-BR" sz="1600" dirty="0" smtClean="0"/>
              <a:t> </a:t>
            </a:r>
            <a:r>
              <a:rPr lang="pt-BR" sz="1600" i="1" dirty="0" smtClean="0"/>
              <a:t>subscrição</a:t>
            </a:r>
            <a:r>
              <a:rPr lang="pt-BR" sz="1600" dirty="0" smtClean="0"/>
              <a:t>)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Poderá ser mantido espaço específico no site SUSEP para “</a:t>
            </a:r>
            <a:r>
              <a:rPr lang="pt-BR" sz="1600" i="1" dirty="0" smtClean="0"/>
              <a:t>perguntas e respostas</a:t>
            </a:r>
            <a:r>
              <a:rPr lang="pt-BR" sz="1600" dirty="0" smtClean="0"/>
              <a:t>” sobre o tema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Caso implementado via FIP, o manual do FIP incorporará as orientações de preenchimento citadas no primeiro item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Possibilidade de elaboração de material análogo aos </a:t>
            </a:r>
            <a:r>
              <a:rPr lang="pt-BR" sz="1600" i="1" dirty="0" err="1" smtClean="0"/>
              <a:t>Operational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Risk</a:t>
            </a:r>
            <a:r>
              <a:rPr lang="pt-BR" sz="1600" i="1" dirty="0" smtClean="0"/>
              <a:t> </a:t>
            </a:r>
            <a:br>
              <a:rPr lang="pt-BR" sz="1600" i="1" dirty="0" smtClean="0"/>
            </a:br>
            <a:r>
              <a:rPr lang="pt-BR" sz="1600" i="1" dirty="0" err="1" smtClean="0"/>
              <a:t>Reports</a:t>
            </a:r>
            <a:r>
              <a:rPr lang="pt-BR" sz="1600" i="1" dirty="0" smtClean="0"/>
              <a:t> Standards</a:t>
            </a:r>
            <a:r>
              <a:rPr lang="pt-BR" sz="1600" dirty="0" smtClean="0"/>
              <a:t> do ORIC e ORX</a:t>
            </a:r>
          </a:p>
          <a:p>
            <a:pPr lvl="2">
              <a:spcBef>
                <a:spcPct val="0"/>
              </a:spcBef>
            </a:pPr>
            <a:r>
              <a:rPr lang="pt-BR" sz="1400" dirty="0" smtClean="0"/>
              <a:t>Ajudará na questão da “fronteira” entre o risco operacional e demais riscos</a:t>
            </a:r>
          </a:p>
          <a:p>
            <a:pPr lvl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upo 10"/>
          <p:cNvGrpSpPr/>
          <p:nvPr/>
        </p:nvGrpSpPr>
        <p:grpSpPr>
          <a:xfrm>
            <a:off x="7614440" y="5013176"/>
            <a:ext cx="918000" cy="504056"/>
            <a:chOff x="467544" y="4725144"/>
            <a:chExt cx="918000" cy="504056"/>
          </a:xfrm>
        </p:grpSpPr>
        <p:sp>
          <p:nvSpPr>
            <p:cNvPr id="9" name="Estrela de 16 pontas 8"/>
            <p:cNvSpPr/>
            <p:nvPr/>
          </p:nvSpPr>
          <p:spPr>
            <a:xfrm>
              <a:off x="467544" y="4725144"/>
              <a:ext cx="918000" cy="504056"/>
            </a:xfrm>
            <a:prstGeom prst="star16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endParaRPr lang="pt-BR" sz="1000" b="1" dirty="0">
                <a:latin typeface="Arial Black" pitchFamily="34" charset="0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39552" y="4845600"/>
              <a:ext cx="792088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REFLETIR</a:t>
              </a:r>
              <a:endParaRPr lang="pt-BR" sz="1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Postergação da utilização dos conceitos de “</a:t>
            </a:r>
            <a:r>
              <a:rPr lang="pt-BR" sz="1800" i="1" dirty="0" smtClean="0"/>
              <a:t>quase perdas</a:t>
            </a:r>
            <a:r>
              <a:rPr lang="pt-BR" sz="1800" dirty="0" smtClean="0"/>
              <a:t>” e “</a:t>
            </a:r>
            <a:r>
              <a:rPr lang="pt-BR" sz="1800" i="1" dirty="0" smtClean="0"/>
              <a:t>perdas descendentes</a:t>
            </a:r>
            <a:r>
              <a:rPr lang="pt-BR" sz="1800" dirty="0" smtClean="0"/>
              <a:t>”. Neste primeiro momento:</a:t>
            </a:r>
          </a:p>
        </p:txBody>
      </p:sp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448AB-3838-41DD-85EA-4B828D105CD5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6153" name="CaixaDeTexto 6"/>
          <p:cNvSpPr txBox="1">
            <a:spLocks noChangeArrowheads="1"/>
          </p:cNvSpPr>
          <p:nvPr/>
        </p:nvSpPr>
        <p:spPr bwMode="auto">
          <a:xfrm>
            <a:off x="1476375" y="2257425"/>
            <a:ext cx="2232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/>
              <a:t>PERDA OPERACIONAL</a:t>
            </a:r>
          </a:p>
        </p:txBody>
      </p:sp>
      <p:sp>
        <p:nvSpPr>
          <p:cNvPr id="6155" name="CaixaDeTexto 10"/>
          <p:cNvSpPr txBox="1">
            <a:spLocks noChangeArrowheads="1"/>
          </p:cNvSpPr>
          <p:nvPr/>
        </p:nvSpPr>
        <p:spPr bwMode="auto">
          <a:xfrm>
            <a:off x="4859338" y="2257425"/>
            <a:ext cx="3600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/>
              <a:t>BANCO DE DADOS DE </a:t>
            </a:r>
            <a:br>
              <a:rPr lang="pt-BR" sz="1600" b="1" dirty="0"/>
            </a:br>
            <a:r>
              <a:rPr lang="pt-BR" sz="1600" b="1" dirty="0"/>
              <a:t>PERDAS OPERACIONAIS</a:t>
            </a:r>
          </a:p>
        </p:txBody>
      </p:sp>
      <p:sp>
        <p:nvSpPr>
          <p:cNvPr id="6" name="Nuvem 5"/>
          <p:cNvSpPr/>
          <p:nvPr/>
        </p:nvSpPr>
        <p:spPr>
          <a:xfrm>
            <a:off x="1907704" y="3049960"/>
            <a:ext cx="1368152" cy="86409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i="1" dirty="0"/>
              <a:t>Quase Perda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6300788" y="3141663"/>
            <a:ext cx="792162" cy="792162"/>
            <a:chOff x="6300788" y="3141663"/>
            <a:chExt cx="792162" cy="792162"/>
          </a:xfrm>
        </p:grpSpPr>
        <p:cxnSp>
          <p:nvCxnSpPr>
            <p:cNvPr id="16" name="Conector reto 15"/>
            <p:cNvCxnSpPr/>
            <p:nvPr/>
          </p:nvCxnSpPr>
          <p:spPr>
            <a:xfrm>
              <a:off x="6300788" y="3141663"/>
              <a:ext cx="792162" cy="792162"/>
            </a:xfrm>
            <a:prstGeom prst="line">
              <a:avLst/>
            </a:prstGeom>
            <a:ln w="38100">
              <a:solidFill>
                <a:srgbClr val="256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H="1">
              <a:off x="6300788" y="3141663"/>
              <a:ext cx="792162" cy="792162"/>
            </a:xfrm>
            <a:prstGeom prst="line">
              <a:avLst/>
            </a:prstGeom>
            <a:ln w="38100">
              <a:solidFill>
                <a:srgbClr val="256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o 39"/>
          <p:cNvGrpSpPr/>
          <p:nvPr/>
        </p:nvGrpSpPr>
        <p:grpSpPr>
          <a:xfrm>
            <a:off x="1115616" y="4346104"/>
            <a:ext cx="3240360" cy="2016224"/>
            <a:chOff x="1115616" y="4346104"/>
            <a:chExt cx="3240360" cy="2016224"/>
          </a:xfrm>
        </p:grpSpPr>
        <p:sp>
          <p:nvSpPr>
            <p:cNvPr id="9" name="CaixaDeTexto 8"/>
            <p:cNvSpPr txBox="1"/>
            <p:nvPr/>
          </p:nvSpPr>
          <p:spPr>
            <a:xfrm>
              <a:off x="1187450" y="4418013"/>
              <a:ext cx="2160588" cy="831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b="1" i="1" dirty="0">
                  <a:solidFill>
                    <a:schemeClr val="bg1">
                      <a:lumMod val="95000"/>
                    </a:schemeClr>
                  </a:solidFill>
                </a:rPr>
                <a:t>Informações </a:t>
              </a:r>
              <a:br>
                <a:rPr lang="pt-BR" sz="1600" b="1" i="1" dirty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pt-BR" sz="1600" b="1" i="1" dirty="0">
                  <a:solidFill>
                    <a:schemeClr val="bg1">
                      <a:lumMod val="95000"/>
                    </a:schemeClr>
                  </a:solidFill>
                </a:rPr>
                <a:t>para gestão </a:t>
              </a:r>
              <a:br>
                <a:rPr lang="pt-BR" sz="1600" b="1" i="1" dirty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pt-BR" sz="1600" b="1" i="1" dirty="0">
                  <a:solidFill>
                    <a:schemeClr val="bg1">
                      <a:lumMod val="95000"/>
                    </a:schemeClr>
                  </a:solidFill>
                </a:rPr>
                <a:t>de risco</a:t>
              </a:r>
            </a:p>
          </p:txBody>
        </p:sp>
        <p:cxnSp>
          <p:nvCxnSpPr>
            <p:cNvPr id="23" name="Conector reto 22"/>
            <p:cNvCxnSpPr/>
            <p:nvPr/>
          </p:nvCxnSpPr>
          <p:spPr>
            <a:xfrm flipH="1">
              <a:off x="1763713" y="4922838"/>
              <a:ext cx="792162" cy="792162"/>
            </a:xfrm>
            <a:prstGeom prst="line">
              <a:avLst/>
            </a:prstGeom>
            <a:ln w="38100">
              <a:solidFill>
                <a:srgbClr val="256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2916238" y="5065713"/>
              <a:ext cx="792162" cy="792162"/>
            </a:xfrm>
            <a:prstGeom prst="line">
              <a:avLst/>
            </a:prstGeom>
            <a:ln w="38100">
              <a:solidFill>
                <a:srgbClr val="256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Nuvem 19"/>
            <p:cNvSpPr/>
            <p:nvPr/>
          </p:nvSpPr>
          <p:spPr>
            <a:xfrm>
              <a:off x="1979712" y="4346104"/>
              <a:ext cx="1368152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1" i="1" dirty="0"/>
                <a:t>Perda</a:t>
              </a:r>
            </a:p>
            <a:p>
              <a:pPr algn="ctr">
                <a:defRPr/>
              </a:pPr>
              <a:r>
                <a:rPr lang="pt-BR" sz="1600" b="1" i="1" dirty="0"/>
                <a:t>Raiz</a:t>
              </a:r>
            </a:p>
          </p:txBody>
        </p:sp>
        <p:sp>
          <p:nvSpPr>
            <p:cNvPr id="21" name="Nuvem 20"/>
            <p:cNvSpPr/>
            <p:nvPr/>
          </p:nvSpPr>
          <p:spPr>
            <a:xfrm>
              <a:off x="1115616" y="5498232"/>
              <a:ext cx="1512168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pt-BR" sz="1200" b="1" i="1" dirty="0"/>
                <a:t>Perda Descendente</a:t>
              </a:r>
            </a:p>
          </p:txBody>
        </p:sp>
        <p:sp>
          <p:nvSpPr>
            <p:cNvPr id="22" name="Nuvem 21"/>
            <p:cNvSpPr/>
            <p:nvPr/>
          </p:nvSpPr>
          <p:spPr>
            <a:xfrm>
              <a:off x="2843808" y="5498232"/>
              <a:ext cx="1512168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pt-BR" sz="1200" b="1" i="1" dirty="0"/>
                <a:t>Perda Descendente</a:t>
              </a:r>
            </a:p>
          </p:txBody>
        </p:sp>
      </p:grpSp>
      <p:cxnSp>
        <p:nvCxnSpPr>
          <p:cNvPr id="26" name="Conector reto 25"/>
          <p:cNvCxnSpPr/>
          <p:nvPr/>
        </p:nvCxnSpPr>
        <p:spPr>
          <a:xfrm>
            <a:off x="827088" y="4202113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V="1">
            <a:off x="4716463" y="2238375"/>
            <a:ext cx="0" cy="4267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27088" y="2906713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827088" y="2257425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8532813" y="2257425"/>
            <a:ext cx="0" cy="4267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827088" y="2257425"/>
            <a:ext cx="0" cy="4267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827088" y="6505575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/>
          <p:cNvGrpSpPr/>
          <p:nvPr/>
        </p:nvGrpSpPr>
        <p:grpSpPr>
          <a:xfrm>
            <a:off x="4860032" y="4365104"/>
            <a:ext cx="3528392" cy="864096"/>
            <a:chOff x="4860032" y="4365104"/>
            <a:chExt cx="3528392" cy="864096"/>
          </a:xfrm>
        </p:grpSpPr>
        <p:sp>
          <p:nvSpPr>
            <p:cNvPr id="35" name="Nuvem 34"/>
            <p:cNvSpPr/>
            <p:nvPr/>
          </p:nvSpPr>
          <p:spPr>
            <a:xfrm>
              <a:off x="4860032" y="4365104"/>
              <a:ext cx="1368152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1" i="1" dirty="0"/>
                <a:t>Perda</a:t>
              </a:r>
            </a:p>
            <a:p>
              <a:pPr algn="ctr">
                <a:defRPr/>
              </a:pPr>
              <a:r>
                <a:rPr lang="pt-BR" sz="1600" b="1" i="1" dirty="0"/>
                <a:t>Raiz</a:t>
              </a:r>
            </a:p>
          </p:txBody>
        </p:sp>
        <p:sp>
          <p:nvSpPr>
            <p:cNvPr id="36" name="Nuvem 35"/>
            <p:cNvSpPr/>
            <p:nvPr/>
          </p:nvSpPr>
          <p:spPr>
            <a:xfrm>
              <a:off x="6012160" y="4365104"/>
              <a:ext cx="1368152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1" i="1" dirty="0"/>
                <a:t>Perda</a:t>
              </a:r>
            </a:p>
            <a:p>
              <a:pPr algn="ctr">
                <a:defRPr/>
              </a:pPr>
              <a:r>
                <a:rPr lang="pt-BR" sz="1600" b="1" i="1" dirty="0"/>
                <a:t>Raiz</a:t>
              </a:r>
            </a:p>
          </p:txBody>
        </p:sp>
        <p:sp>
          <p:nvSpPr>
            <p:cNvPr id="37" name="Nuvem 36"/>
            <p:cNvSpPr/>
            <p:nvPr/>
          </p:nvSpPr>
          <p:spPr>
            <a:xfrm>
              <a:off x="7020272" y="4365104"/>
              <a:ext cx="1368152" cy="864096"/>
            </a:xfrm>
            <a:prstGeom prst="cloud">
              <a:avLst/>
            </a:prstGeom>
            <a:solidFill>
              <a:srgbClr val="25682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1" i="1" dirty="0"/>
                <a:t>Perda</a:t>
              </a:r>
            </a:p>
            <a:p>
              <a:pPr algn="ctr">
                <a:defRPr/>
              </a:pPr>
              <a:r>
                <a:rPr lang="pt-BR" sz="1600" b="1" i="1" dirty="0"/>
                <a:t>Raiz</a:t>
              </a:r>
            </a:p>
          </p:txBody>
        </p:sp>
      </p:grpSp>
      <p:sp>
        <p:nvSpPr>
          <p:cNvPr id="38" name="Nuvem 37"/>
          <p:cNvSpPr/>
          <p:nvPr/>
        </p:nvSpPr>
        <p:spPr>
          <a:xfrm>
            <a:off x="5292080" y="5589240"/>
            <a:ext cx="2808312" cy="86409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i="1" dirty="0"/>
              <a:t>Perda</a:t>
            </a:r>
          </a:p>
          <a:p>
            <a:pPr algn="ctr">
              <a:defRPr/>
            </a:pPr>
            <a:r>
              <a:rPr lang="pt-BR" sz="1600" b="1" i="1" dirty="0"/>
              <a:t>Raiz</a:t>
            </a:r>
          </a:p>
        </p:txBody>
      </p:sp>
      <p:sp>
        <p:nvSpPr>
          <p:cNvPr id="6188" name="CaixaDeTexto 38"/>
          <p:cNvSpPr txBox="1">
            <a:spLocks noChangeArrowheads="1"/>
          </p:cNvSpPr>
          <p:nvPr/>
        </p:nvSpPr>
        <p:spPr bwMode="auto">
          <a:xfrm>
            <a:off x="5508625" y="522922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/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8" grpId="0" animBg="1"/>
      <p:bldP spid="6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Perdas de pequeno valor e mesma origem: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Agrupar em um único evento de perda</a:t>
            </a:r>
          </a:p>
        </p:txBody>
      </p:sp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448AB-3838-41DD-85EA-4B828D105CD5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6153" name="CaixaDeTexto 6"/>
          <p:cNvSpPr txBox="1">
            <a:spLocks noChangeArrowheads="1"/>
          </p:cNvSpPr>
          <p:nvPr/>
        </p:nvSpPr>
        <p:spPr bwMode="auto">
          <a:xfrm>
            <a:off x="1476375" y="2545457"/>
            <a:ext cx="2232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/>
              <a:t>PERDA OPERACIONAL</a:t>
            </a:r>
          </a:p>
        </p:txBody>
      </p:sp>
      <p:sp>
        <p:nvSpPr>
          <p:cNvPr id="6155" name="CaixaDeTexto 10"/>
          <p:cNvSpPr txBox="1">
            <a:spLocks noChangeArrowheads="1"/>
          </p:cNvSpPr>
          <p:nvPr/>
        </p:nvSpPr>
        <p:spPr bwMode="auto">
          <a:xfrm>
            <a:off x="4859338" y="2545457"/>
            <a:ext cx="3600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/>
              <a:t>BANCO DE DADOS DE </a:t>
            </a:r>
            <a:br>
              <a:rPr lang="pt-BR" sz="1600" b="1"/>
            </a:br>
            <a:r>
              <a:rPr lang="pt-BR" sz="1600" b="1"/>
              <a:t>PERDAS OPERACIONAIS</a:t>
            </a:r>
          </a:p>
        </p:txBody>
      </p:sp>
      <p:sp>
        <p:nvSpPr>
          <p:cNvPr id="6" name="Nuvem 5"/>
          <p:cNvSpPr/>
          <p:nvPr/>
        </p:nvSpPr>
        <p:spPr>
          <a:xfrm>
            <a:off x="2051720" y="3789040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4716463" y="2526407"/>
            <a:ext cx="0" cy="3854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827088" y="3194745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827088" y="2545457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8532813" y="2545457"/>
            <a:ext cx="0" cy="38358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827088" y="2545457"/>
            <a:ext cx="0" cy="38358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827088" y="6381328"/>
            <a:ext cx="77057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Nuvem 34"/>
          <p:cNvSpPr/>
          <p:nvPr/>
        </p:nvSpPr>
        <p:spPr>
          <a:xfrm>
            <a:off x="5220072" y="3573016"/>
            <a:ext cx="2880320" cy="2232248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i="1" dirty="0"/>
              <a:t>Perda</a:t>
            </a:r>
          </a:p>
          <a:p>
            <a:pPr algn="ctr">
              <a:defRPr/>
            </a:pPr>
            <a:r>
              <a:rPr lang="pt-BR" sz="1600" b="1" i="1" dirty="0"/>
              <a:t>Raiz</a:t>
            </a:r>
          </a:p>
        </p:txBody>
      </p:sp>
      <p:sp>
        <p:nvSpPr>
          <p:cNvPr id="39" name="Nuvem 38"/>
          <p:cNvSpPr/>
          <p:nvPr/>
        </p:nvSpPr>
        <p:spPr>
          <a:xfrm>
            <a:off x="2411760" y="5373216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0" name="Nuvem 39"/>
          <p:cNvSpPr/>
          <p:nvPr/>
        </p:nvSpPr>
        <p:spPr>
          <a:xfrm>
            <a:off x="971600" y="3429000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1" name="Nuvem 40"/>
          <p:cNvSpPr/>
          <p:nvPr/>
        </p:nvSpPr>
        <p:spPr>
          <a:xfrm>
            <a:off x="3131840" y="3429000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2" name="Nuvem 41"/>
          <p:cNvSpPr/>
          <p:nvPr/>
        </p:nvSpPr>
        <p:spPr>
          <a:xfrm>
            <a:off x="1187624" y="4221088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3" name="Nuvem 42"/>
          <p:cNvSpPr/>
          <p:nvPr/>
        </p:nvSpPr>
        <p:spPr>
          <a:xfrm>
            <a:off x="2699792" y="4509120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4" name="Nuvem 43"/>
          <p:cNvSpPr/>
          <p:nvPr/>
        </p:nvSpPr>
        <p:spPr>
          <a:xfrm>
            <a:off x="1259632" y="5661248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5" name="Nuvem 44"/>
          <p:cNvSpPr/>
          <p:nvPr/>
        </p:nvSpPr>
        <p:spPr>
          <a:xfrm>
            <a:off x="3635896" y="4005064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6" name="Nuvem 45"/>
          <p:cNvSpPr/>
          <p:nvPr/>
        </p:nvSpPr>
        <p:spPr>
          <a:xfrm>
            <a:off x="3563888" y="5229200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  <p:sp>
        <p:nvSpPr>
          <p:cNvPr id="47" name="Nuvem 46"/>
          <p:cNvSpPr/>
          <p:nvPr/>
        </p:nvSpPr>
        <p:spPr>
          <a:xfrm>
            <a:off x="1403648" y="5013176"/>
            <a:ext cx="936104" cy="504056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" tIns="18000" rIns="18000" bIns="18000" anchor="ctr"/>
          <a:lstStyle/>
          <a:p>
            <a:pPr algn="ctr">
              <a:defRPr/>
            </a:pPr>
            <a:r>
              <a:rPr lang="pt-BR" sz="1600" b="1" i="1" dirty="0" smtClean="0"/>
              <a:t>Perda</a:t>
            </a:r>
            <a:endParaRPr lang="pt-BR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dirty="0" smtClean="0"/>
              <a:t>Por demanda do mercado, o propósito do banco de dados de perdas operacionais foi limitado a atender a necessidade de informações para fins de cálculo do capital de risco (</a:t>
            </a:r>
            <a:r>
              <a:rPr lang="pt-BR" sz="1800" dirty="0" err="1" smtClean="0"/>
              <a:t>CRoper</a:t>
            </a:r>
            <a:r>
              <a:rPr lang="pt-BR" sz="1800" dirty="0" smtClean="0"/>
              <a:t>), eliminando-se itens cujo objetivo era o de prover informações para a gestão dos riscos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Redução significativa no volume de informação registrada no banco de dados 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6" name="Nuvem 5"/>
          <p:cNvSpPr/>
          <p:nvPr/>
        </p:nvSpPr>
        <p:spPr>
          <a:xfrm>
            <a:off x="1187624" y="3717032"/>
            <a:ext cx="3528392" cy="2016224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177" name="CaixaDeTexto 6"/>
          <p:cNvSpPr txBox="1">
            <a:spLocks noChangeArrowheads="1"/>
          </p:cNvSpPr>
          <p:nvPr/>
        </p:nvSpPr>
        <p:spPr bwMode="auto">
          <a:xfrm>
            <a:off x="1258888" y="5795963"/>
            <a:ext cx="3600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/>
              <a:t>BANCO DE DADOS DE </a:t>
            </a:r>
            <a:br>
              <a:rPr lang="pt-BR" sz="1600" b="1"/>
            </a:br>
            <a:r>
              <a:rPr lang="pt-BR" sz="1600" b="1"/>
              <a:t>PERDAS OPERACIONAIS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555875" y="4005263"/>
            <a:ext cx="21605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Informações </a:t>
            </a:r>
            <a:b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para cálculo do </a:t>
            </a:r>
            <a:r>
              <a:rPr lang="pt-BR" sz="1600" b="1" i="1" dirty="0" err="1">
                <a:solidFill>
                  <a:schemeClr val="bg1">
                    <a:lumMod val="95000"/>
                  </a:schemeClr>
                </a:solidFill>
              </a:rPr>
              <a:t>CRoper</a:t>
            </a:r>
            <a:endParaRPr lang="pt-BR" sz="16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2988" y="4508500"/>
            <a:ext cx="216058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Informações </a:t>
            </a:r>
            <a:b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para gestão </a:t>
            </a:r>
            <a:b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de risco</a:t>
            </a:r>
          </a:p>
        </p:txBody>
      </p:sp>
      <p:sp>
        <p:nvSpPr>
          <p:cNvPr id="10" name="Nuvem 9"/>
          <p:cNvSpPr/>
          <p:nvPr/>
        </p:nvSpPr>
        <p:spPr>
          <a:xfrm>
            <a:off x="6156176" y="4005064"/>
            <a:ext cx="2160240" cy="1160512"/>
          </a:xfrm>
          <a:prstGeom prst="cloud">
            <a:avLst/>
          </a:prstGeom>
          <a:solidFill>
            <a:srgbClr val="2568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183" name="CaixaDeTexto 10"/>
          <p:cNvSpPr txBox="1">
            <a:spLocks noChangeArrowheads="1"/>
          </p:cNvSpPr>
          <p:nvPr/>
        </p:nvSpPr>
        <p:spPr bwMode="auto">
          <a:xfrm>
            <a:off x="5364163" y="5373688"/>
            <a:ext cx="3600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/>
              <a:t>BANCO DE DADOS DE </a:t>
            </a:r>
            <a:br>
              <a:rPr lang="pt-BR" sz="1600" b="1"/>
            </a:br>
            <a:r>
              <a:rPr lang="pt-BR" sz="1600" b="1"/>
              <a:t>PERDAS OPERACIONAIS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156325" y="4181475"/>
            <a:ext cx="21605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Informações </a:t>
            </a:r>
            <a:b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  <a:t>para cálculo do </a:t>
            </a:r>
            <a:br>
              <a:rPr lang="pt-BR" sz="1600" b="1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1600" b="1" i="1" dirty="0" err="1">
                <a:solidFill>
                  <a:schemeClr val="bg1">
                    <a:lumMod val="95000"/>
                  </a:schemeClr>
                </a:solidFill>
              </a:rPr>
              <a:t>CRoper</a:t>
            </a:r>
            <a:endParaRPr lang="pt-BR" sz="16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>
            <a:off x="5004048" y="4365104"/>
            <a:ext cx="720080" cy="432048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800" i="1" dirty="0" err="1" smtClean="0"/>
              <a:t>Threshold</a:t>
            </a:r>
            <a:endParaRPr lang="pt-BR" sz="1800" i="1" dirty="0" smtClean="0"/>
          </a:p>
          <a:p>
            <a:pPr lvl="1">
              <a:spcBef>
                <a:spcPct val="0"/>
              </a:spcBef>
            </a:pPr>
            <a:r>
              <a:rPr lang="pt-BR" sz="1600" dirty="0" smtClean="0"/>
              <a:t>Risco de não popular o banco de dados caso adotado </a:t>
            </a:r>
            <a:r>
              <a:rPr lang="pt-BR" sz="1600" i="1" dirty="0" err="1" smtClean="0"/>
              <a:t>threshold</a:t>
            </a:r>
            <a:r>
              <a:rPr lang="pt-BR" sz="1600" dirty="0" smtClean="0"/>
              <a:t> de valor elevado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Empresas do setor bancário e segurador consultadas que já possuem  bancos de dados de perdas operacionais não tem utilizado </a:t>
            </a:r>
            <a:r>
              <a:rPr lang="pt-BR" sz="1600" i="1" dirty="0" err="1" smtClean="0"/>
              <a:t>threshold</a:t>
            </a:r>
            <a:r>
              <a:rPr lang="pt-BR" sz="1600" i="1" dirty="0" smtClean="0"/>
              <a:t> </a:t>
            </a:r>
            <a:r>
              <a:rPr lang="pt-BR" sz="1600" i="1" baseline="30000" dirty="0" smtClean="0"/>
              <a:t>(1)</a:t>
            </a:r>
          </a:p>
          <a:p>
            <a:pPr lvl="1">
              <a:spcBef>
                <a:spcPct val="0"/>
              </a:spcBef>
            </a:pPr>
            <a:r>
              <a:rPr lang="pt-BR" sz="1600" dirty="0" smtClean="0"/>
              <a:t>O valor definido até o momento é de </a:t>
            </a:r>
            <a:r>
              <a:rPr lang="pt-BR" sz="1600" b="1" dirty="0" smtClean="0"/>
              <a:t>R$ 5 mil</a:t>
            </a:r>
            <a:endParaRPr lang="pt-BR" sz="1600" dirty="0" smtClean="0"/>
          </a:p>
          <a:p>
            <a:pPr lvl="2">
              <a:spcBef>
                <a:spcPct val="0"/>
              </a:spcBef>
            </a:pPr>
            <a:r>
              <a:rPr lang="pt-BR" dirty="0" smtClean="0"/>
              <a:t>Pode vir a ser alterado com a experiência adquirida ao longo do tempo</a:t>
            </a: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539750"/>
          </a:xfrm>
        </p:spPr>
        <p:txBody>
          <a:bodyPr/>
          <a:lstStyle/>
          <a:p>
            <a:r>
              <a:rPr lang="pt-BR" dirty="0" smtClean="0"/>
              <a:t>Tópicos discutidos em reuniões anteriores do GT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FFCE3-F0FE-4E23-B13D-E9859F6947F9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0932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/>
              <a:t>(1) Em relatórios gerenciais de gestão de risco cortes são utilizados para priorizar as ações de gestão em perdas de </a:t>
            </a:r>
            <a:br>
              <a:rPr lang="pt-BR" sz="1200" i="1" dirty="0" smtClean="0"/>
            </a:br>
            <a:r>
              <a:rPr lang="pt-BR" sz="1200" i="1" dirty="0" smtClean="0"/>
              <a:t>      valor significativo</a:t>
            </a:r>
            <a:endParaRPr lang="pt-BR" sz="1200" i="1" dirty="0"/>
          </a:p>
        </p:txBody>
      </p:sp>
      <p:grpSp>
        <p:nvGrpSpPr>
          <p:cNvPr id="12" name="Grupo 11"/>
          <p:cNvGrpSpPr/>
          <p:nvPr/>
        </p:nvGrpSpPr>
        <p:grpSpPr>
          <a:xfrm>
            <a:off x="1547664" y="4005064"/>
            <a:ext cx="5616624" cy="1656184"/>
            <a:chOff x="1763688" y="4293096"/>
            <a:chExt cx="5616624" cy="1656184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1763688" y="4293096"/>
              <a:ext cx="5616624" cy="165618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4818" name="Picture 2" descr="Nassim Taleb on Value At Risk VA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08104" y="4491118"/>
              <a:ext cx="1656184" cy="1242138"/>
            </a:xfrm>
            <a:prstGeom prst="rect">
              <a:avLst/>
            </a:prstGeom>
            <a:noFill/>
          </p:spPr>
        </p:pic>
        <p:pic>
          <p:nvPicPr>
            <p:cNvPr id="34820" name="Picture 4" descr="http://3.bp.blogspot.com/-2dPUjyBHFWY/UNSz5hLHfrI/AAAAAAAAF2o/8zCbEa5jMYc/s1600/aten%C3%A7%C3%A3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5696" y="4581128"/>
              <a:ext cx="1080120" cy="1080120"/>
            </a:xfrm>
            <a:prstGeom prst="rect">
              <a:avLst/>
            </a:prstGeom>
            <a:noFill/>
          </p:spPr>
        </p:pic>
        <p:sp>
          <p:nvSpPr>
            <p:cNvPr id="10" name="CaixaDeTexto 9"/>
            <p:cNvSpPr txBox="1"/>
            <p:nvPr/>
          </p:nvSpPr>
          <p:spPr>
            <a:xfrm>
              <a:off x="2915816" y="4584030"/>
              <a:ext cx="26642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algn="ctr"/>
              <a:r>
                <a:rPr lang="pt-BR" sz="1600" b="1" dirty="0" smtClean="0">
                  <a:solidFill>
                    <a:srgbClr val="256822"/>
                  </a:solidFill>
                </a:rPr>
                <a:t>A adoção de </a:t>
              </a:r>
              <a:r>
                <a:rPr lang="pt-BR" sz="1600" b="1" i="1" dirty="0" err="1" smtClean="0">
                  <a:solidFill>
                    <a:srgbClr val="256822"/>
                  </a:solidFill>
                </a:rPr>
                <a:t>threshold</a:t>
              </a:r>
              <a:r>
                <a:rPr lang="pt-BR" sz="1600" b="1" dirty="0" smtClean="0">
                  <a:solidFill>
                    <a:srgbClr val="256822"/>
                  </a:solidFill>
                </a:rPr>
                <a:t> pode elevar o </a:t>
              </a:r>
              <a:r>
                <a:rPr lang="pt-BR" sz="1600" b="1" dirty="0" err="1" smtClean="0">
                  <a:solidFill>
                    <a:srgbClr val="256822"/>
                  </a:solidFill>
                </a:rPr>
                <a:t>VaR</a:t>
              </a:r>
              <a:r>
                <a:rPr lang="pt-BR" sz="1600" b="1" dirty="0" smtClean="0">
                  <a:solidFill>
                    <a:srgbClr val="256822"/>
                  </a:solidFill>
                </a:rPr>
                <a:t> das perdas, agravando a exigência de capital</a:t>
              </a:r>
              <a:endParaRPr lang="pt-BR" sz="1600" b="1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7182392" y="4077072"/>
            <a:ext cx="918000" cy="504056"/>
            <a:chOff x="467544" y="4725144"/>
            <a:chExt cx="918000" cy="504056"/>
          </a:xfrm>
        </p:grpSpPr>
        <p:sp>
          <p:nvSpPr>
            <p:cNvPr id="15" name="Estrela de 16 pontas 14"/>
            <p:cNvSpPr/>
            <p:nvPr/>
          </p:nvSpPr>
          <p:spPr>
            <a:xfrm>
              <a:off x="467544" y="4725144"/>
              <a:ext cx="918000" cy="504056"/>
            </a:xfrm>
            <a:prstGeom prst="star16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endParaRPr lang="pt-BR" sz="1000" b="1" dirty="0">
                <a:latin typeface="Arial Black" pitchFamily="34" charset="0"/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539552" y="4845600"/>
              <a:ext cx="792088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REFLETIR</a:t>
              </a:r>
              <a:endParaRPr lang="pt-BR" sz="1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7546</TotalTime>
  <Words>1988</Words>
  <Application>Microsoft Office PowerPoint</Application>
  <PresentationFormat>Apresentação na tela (4:3)</PresentationFormat>
  <Paragraphs>320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Design padrão</vt:lpstr>
      <vt:lpstr>Banco de Dados de Perdas Operacionais 8ª Reunião do GT de Risco Operacional Versão 2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Tópicos discutidos em reuniões anteriores do GT</vt:lpstr>
      <vt:lpstr>Fronteira de classificação: subscrição x operacional</vt:lpstr>
      <vt:lpstr>Fronteira de classificação: subscrição x operacional</vt:lpstr>
      <vt:lpstr>Fronteira de classificação: subscrição x operacional</vt:lpstr>
      <vt:lpstr>Fronteira de classificação: subscrição x operacional</vt:lpstr>
      <vt:lpstr>Fronteira de classificação: subscrição x operacional</vt:lpstr>
      <vt:lpstr>Fronteira de classificação: subscrição x operacional</vt:lpstr>
      <vt:lpstr>Propostas adicionais</vt:lpstr>
      <vt:lpstr>Propostas adicionais</vt:lpstr>
      <vt:lpstr>Propostas adicionais</vt:lpstr>
      <vt:lpstr>Propostas adicionais</vt:lpstr>
      <vt:lpstr>Início de preenchimento do banco de dados de perdas</vt:lpstr>
      <vt:lpstr>Banco de Dados de Perdas Operacionais 8ª Reunião do GT de Risco Operacional Versão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vitorh</cp:lastModifiedBy>
  <cp:revision>618</cp:revision>
  <dcterms:created xsi:type="dcterms:W3CDTF">2009-06-18T19:11:16Z</dcterms:created>
  <dcterms:modified xsi:type="dcterms:W3CDTF">2013-08-01T20:37:56Z</dcterms:modified>
</cp:coreProperties>
</file>