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65" r:id="rId4"/>
    <p:sldId id="290" r:id="rId5"/>
    <p:sldId id="287" r:id="rId6"/>
    <p:sldId id="292" r:id="rId7"/>
    <p:sldId id="293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90" d="100"/>
          <a:sy n="90" d="100"/>
        </p:scale>
        <p:origin x="1194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D1438-02C8-4D66-82E6-D6BA1CFCB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64DB5F-13A0-4150-98FF-6C57F5D22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7E2120-436B-43BC-9602-46808E91B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1626A8-1EFD-4641-A283-370F18AD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4E05BA-2246-4F54-BAAA-88CB48C98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7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F6441-8134-47D2-9904-6B10E653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C47E705-B369-48CF-9777-172B38D72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6890ED-60D9-4DFD-A582-70660B03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E80F07-16C4-4D09-BFC9-E09DD643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33B588-27F0-4D10-9650-F8F526751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3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FB305B-B8C0-4AA5-96FE-38209C013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28C919E-AC77-4CBA-BA14-A2FC4116E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66431C-CD56-44E1-AFCE-3988EC01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C8380C-830B-4A44-AD1A-F1A7CB19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5D841C-6895-4961-BC95-9FFE74D3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21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272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34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2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770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360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092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812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72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CB81C-5C50-4DD2-A326-4176E5047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18DA6E-FCCC-4B31-BCF6-DEA64FDFE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368D3F-69B3-4155-864A-1C802372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E3F1FA-AFED-47FC-9348-607D3BB9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1AC1B0-E471-48EC-9EBD-99AAF98AC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24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380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4665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359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14997" y="6644250"/>
            <a:ext cx="12177003" cy="2137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Estrutura básica: Decreto nº 9.679, de</a:t>
            </a:r>
            <a:r>
              <a:rPr lang="pt-BR" sz="800" b="0" strike="noStrike" spc="-1" baseline="0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2/1/2019</a:t>
            </a:r>
            <a:r>
              <a:rPr lang="pt-BR" sz="800" b="0" strike="noStrike" spc="-1" baseline="0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 </a:t>
            </a:r>
            <a:r>
              <a:rPr lang="pt-BR" sz="800" b="0" strike="noStrike" spc="-1" baseline="0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DOU de 2/1/2019, página 8 – Edição Extra E                                                                                                                                                                                                                             </a:t>
            </a:r>
            <a:fld id="{CD87FEBF-80AA-4C38-87E0-A9A6DE6FF1EA}" type="slidenum">
              <a:rPr lang="pt-BR" sz="800" b="0" strike="noStrike" spc="-1" baseline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lang="pt-BR" sz="800" b="0" strike="noStrike" spc="-1" baseline="0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F0A6B75E-2CC0-4189-84F1-2F9FBE85415E}"/>
              </a:ext>
            </a:extLst>
          </p:cNvPr>
          <p:cNvSpPr/>
          <p:nvPr userDrawn="1"/>
        </p:nvSpPr>
        <p:spPr>
          <a:xfrm>
            <a:off x="14997" y="6644250"/>
            <a:ext cx="12177003" cy="2137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Estrutura básica: Decreto nº 9.679, de</a:t>
            </a:r>
            <a:r>
              <a:rPr lang="pt-BR" sz="800" b="0" strike="noStrike" spc="-1" baseline="0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2/1/2019</a:t>
            </a:r>
            <a:r>
              <a:rPr lang="pt-BR" sz="800" b="0" strike="noStrike" spc="-1" baseline="0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 </a:t>
            </a:r>
            <a:r>
              <a:rPr lang="pt-BR" sz="800" b="0" strike="noStrike" spc="-1" baseline="0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DOU de 2/1/2019, página 8 – Edição Extra E                                                                                                                                                                                                                             </a:t>
            </a:r>
            <a:fld id="{CD87FEBF-80AA-4C38-87E0-A9A6DE6FF1EA}" type="slidenum">
              <a:rPr lang="pt-BR" sz="800" b="0" strike="noStrike" spc="-1" baseline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lang="pt-BR" sz="800" b="0" strike="noStrike" spc="-1" baseline="0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4417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 userDrawn="1"/>
        </p:nvSpPr>
        <p:spPr>
          <a:xfrm>
            <a:off x="14997" y="6644250"/>
            <a:ext cx="12177003" cy="2137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800" b="0" strike="noStrike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Estrutura básica: Decreto nº 9.679, de</a:t>
            </a:r>
            <a:r>
              <a:rPr lang="pt-BR" sz="800" b="0" strike="noStrike" spc="-1" baseline="0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2/1/2019</a:t>
            </a:r>
            <a:r>
              <a:rPr lang="pt-BR" sz="800" b="0" strike="noStrike" spc="-1" baseline="0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 </a:t>
            </a:r>
            <a:r>
              <a:rPr lang="pt-BR" sz="800" b="0" strike="noStrike" spc="-1" baseline="0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DOU de 2/1/2019, página 8 – Edição Extra E                                                                                                                                                                                                                             </a:t>
            </a:r>
            <a:fld id="{CD87FEBF-80AA-4C38-87E0-A9A6DE6FF1EA}" type="slidenum">
              <a:rPr lang="pt-BR" sz="800" b="0" strike="noStrike" spc="-1" baseline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lang="pt-BR" sz="800" b="0" strike="noStrike" spc="-1" baseline="0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41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135D7-34A2-4EB2-ACBB-BDFA5A325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438AAB-849C-4FD0-93C0-47F5E642D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77C175-0B64-436E-8E0A-21B2B96FE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D40E86-CFDF-4AAD-A8BE-4CCCCF78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4CB497-AE8B-4C1F-AD4E-E918A59C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9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9680A-9930-4E99-B6AA-877472080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065C09-2A3C-4079-8D75-7E4FE72E4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18A16B6-3D00-4C6D-A26D-7A152B936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FF6012-D291-4823-8E7B-3700C1A73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445F32F-9B53-499F-819E-0B7722BAB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360410-14DF-46B0-98D8-683E48E3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8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2BC5A-B121-4CB3-AAD1-591621B3E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6743D5-8BE1-4707-92B8-2B666E234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7543E1C-7185-42BC-B732-C0E6614F5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420FE25-F424-414F-B518-B45DFFFAE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CC77889-6881-493B-8F7A-12FD919B8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75B6F31-1C34-4F54-92BE-2144CE8D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C2E0016-8FA1-4D7E-A43C-79B21685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F690EC2-4A2B-4DD6-B316-F80E7E95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4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B074E-EF37-43A5-B93B-8453DE9F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D5C8825-0E17-4842-8227-6D7FD1662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E5163DC-91ED-40CA-AE34-0686A647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1A58B92-8F15-4F72-A0EF-9535279BC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1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40E8CE-001E-4E7C-8570-CDE7DE7C6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24F8D5A-30CB-4F0F-A0A0-021B4654A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396DA6A-654C-4534-855C-3A77D6A7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4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221B7-4A50-47EC-882E-F8BBEC9A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19C64F-079B-4E05-BE0D-F1D3E05E4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28D3EEB-0A62-4159-A941-94AA2303E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F1B900-0015-4767-B54C-ABF5137A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74A693-596F-49DC-B889-8DEBC384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DCEFCCE-EE82-49AF-8099-D5A2C350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72326-4CA5-414C-A827-30E33DF3C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DF0C1C5-A399-429F-8424-B432E8D36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2E9C8E-6048-4D68-939D-576937C32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714FF7B-B548-4D21-BE99-F409ED82B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4B0BBB-7873-400E-8A9D-106DA2F27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67EB7F-2DD8-4A7D-9422-F10FDE2F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7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CDFBCC0-3779-48AD-9FBE-DFB2126B6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510FCA-1269-4BA6-A2F5-4D1541E06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4867C9-CA00-43C1-B406-81608935B3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6282B-CC8B-49B7-8999-2D76ED829FBE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0CC0C4-CAF8-47A3-9F28-963A72905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3074BB-BFC1-4A5C-AB8D-0FA074968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10339-C4AB-4BAC-9560-EDA0FF15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6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E721-4F8D-4661-BBF4-F997E8D989BD}" type="datetimeFigureOut">
              <a:rPr lang="pt-BR" smtClean="0"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F817853-67DB-4CF3-BE83-0FFC4FCD7CD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3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65000"/>
              <a:lumOff val="3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5FC02-C3F6-457A-93AA-D0A7D363F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BED0A4-062C-4DAE-940C-2ACC9C2E2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3220ECD-62C6-4B14-8639-4ADBFAF6A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FA68F73A-C906-4A8A-9AAD-935B43C07167}"/>
              </a:ext>
            </a:extLst>
          </p:cNvPr>
          <p:cNvSpPr txBox="1"/>
          <p:nvPr/>
        </p:nvSpPr>
        <p:spPr>
          <a:xfrm>
            <a:off x="402775" y="759867"/>
            <a:ext cx="1162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</a:rPr>
              <a:t>PD&amp;I em Indústria 4.0 - Lei de Informática ZFM</a:t>
            </a:r>
          </a:p>
          <a:p>
            <a:pPr algn="ctr"/>
            <a:r>
              <a:rPr lang="pt-BR" sz="4000" dirty="0">
                <a:solidFill>
                  <a:schemeClr val="bg1"/>
                </a:solidFill>
              </a:rPr>
              <a:t>PORTARIA Nº 2.091-SEI, de 17 de Dezembro de 2018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C6D03A7-1415-4613-9966-2E75E210C57A}"/>
              </a:ext>
            </a:extLst>
          </p:cNvPr>
          <p:cNvSpPr txBox="1"/>
          <p:nvPr/>
        </p:nvSpPr>
        <p:spPr>
          <a:xfrm>
            <a:off x="155275" y="5296619"/>
            <a:ext cx="4166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Luciano Cunha de Sousa, PhD</a:t>
            </a:r>
          </a:p>
          <a:p>
            <a:r>
              <a:rPr lang="pt-BR" dirty="0">
                <a:solidFill>
                  <a:schemeClr val="bg1"/>
                </a:solidFill>
              </a:rPr>
              <a:t>Subsecretaria de Inovação</a:t>
            </a:r>
          </a:p>
        </p:txBody>
      </p:sp>
    </p:spTree>
    <p:extLst>
      <p:ext uri="{BB962C8B-B14F-4D97-AF65-F5344CB8AC3E}">
        <p14:creationId xmlns:p14="http://schemas.microsoft.com/office/powerpoint/2010/main" val="329970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56689A3-EC45-4B2A-906E-8089703E5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0468" y="365125"/>
            <a:ext cx="5453332" cy="1325563"/>
          </a:xfrm>
        </p:spPr>
        <p:txBody>
          <a:bodyPr/>
          <a:lstStyle/>
          <a:p>
            <a:r>
              <a:rPr lang="pt-BR" dirty="0"/>
              <a:t>Fluxo de </a:t>
            </a:r>
            <a:r>
              <a:rPr lang="pt-BR" dirty="0" err="1"/>
              <a:t>Macro-ações</a:t>
            </a:r>
            <a:endParaRPr lang="pt-BR" dirty="0"/>
          </a:p>
        </p:txBody>
      </p:sp>
      <p:sp>
        <p:nvSpPr>
          <p:cNvPr id="6" name="Fluxograma: Decisão 5">
            <a:extLst>
              <a:ext uri="{FF2B5EF4-FFF2-40B4-BE49-F238E27FC236}">
                <a16:creationId xmlns:a16="http://schemas.microsoft.com/office/drawing/2014/main" id="{98802304-280D-40AD-A87F-E7DB939A0475}"/>
              </a:ext>
            </a:extLst>
          </p:cNvPr>
          <p:cNvSpPr/>
          <p:nvPr/>
        </p:nvSpPr>
        <p:spPr>
          <a:xfrm>
            <a:off x="1388852" y="94892"/>
            <a:ext cx="2725947" cy="1104181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/>
              <a:t>Empresa deseja investir em Indústria 4.0</a:t>
            </a:r>
          </a:p>
        </p:txBody>
      </p:sp>
      <p:sp>
        <p:nvSpPr>
          <p:cNvPr id="7" name="Fluxograma: Processo 6">
            <a:extLst>
              <a:ext uri="{FF2B5EF4-FFF2-40B4-BE49-F238E27FC236}">
                <a16:creationId xmlns:a16="http://schemas.microsoft.com/office/drawing/2014/main" id="{A1701840-0588-45DB-8117-4F94A61D4F2E}"/>
              </a:ext>
            </a:extLst>
          </p:cNvPr>
          <p:cNvSpPr/>
          <p:nvPr/>
        </p:nvSpPr>
        <p:spPr>
          <a:xfrm>
            <a:off x="1388852" y="1457864"/>
            <a:ext cx="2725947" cy="1173193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Verificar estágio de maturidade em indústria 4.0 atual </a:t>
            </a:r>
          </a:p>
          <a:p>
            <a:pPr algn="ctr"/>
            <a:r>
              <a:rPr lang="pt-BR" sz="1400" dirty="0"/>
              <a:t>(contrata empresa de auditoria credenciada)</a:t>
            </a:r>
          </a:p>
        </p:txBody>
      </p:sp>
      <p:sp>
        <p:nvSpPr>
          <p:cNvPr id="9" name="Fluxograma: Processo 8">
            <a:extLst>
              <a:ext uri="{FF2B5EF4-FFF2-40B4-BE49-F238E27FC236}">
                <a16:creationId xmlns:a16="http://schemas.microsoft.com/office/drawing/2014/main" id="{F3537806-58DE-4059-A820-2A433B7B20FF}"/>
              </a:ext>
            </a:extLst>
          </p:cNvPr>
          <p:cNvSpPr/>
          <p:nvPr/>
        </p:nvSpPr>
        <p:spPr>
          <a:xfrm>
            <a:off x="1388852" y="2803584"/>
            <a:ext cx="2725947" cy="1173193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Estabelecer estágio de maturidade em indústria 4.0 desejado</a:t>
            </a:r>
          </a:p>
        </p:txBody>
      </p:sp>
      <p:sp>
        <p:nvSpPr>
          <p:cNvPr id="10" name="Fluxograma: Processo 9">
            <a:extLst>
              <a:ext uri="{FF2B5EF4-FFF2-40B4-BE49-F238E27FC236}">
                <a16:creationId xmlns:a16="http://schemas.microsoft.com/office/drawing/2014/main" id="{759FAD8A-3FAF-46DA-8608-AAA6EC5D7B14}"/>
              </a:ext>
            </a:extLst>
          </p:cNvPr>
          <p:cNvSpPr/>
          <p:nvPr/>
        </p:nvSpPr>
        <p:spPr>
          <a:xfrm>
            <a:off x="125082" y="4537494"/>
            <a:ext cx="2523228" cy="1173193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Consulta TABELA DE PERCENTUAIS DE BASE APLICÁVEIS AOS RECURSOS INVESTIDOS </a:t>
            </a:r>
          </a:p>
        </p:txBody>
      </p:sp>
      <p:sp>
        <p:nvSpPr>
          <p:cNvPr id="11" name="Fluxograma: Processo 10">
            <a:extLst>
              <a:ext uri="{FF2B5EF4-FFF2-40B4-BE49-F238E27FC236}">
                <a16:creationId xmlns:a16="http://schemas.microsoft.com/office/drawing/2014/main" id="{D81DD54D-62B4-4303-9CEA-D60AF7D34B66}"/>
              </a:ext>
            </a:extLst>
          </p:cNvPr>
          <p:cNvSpPr/>
          <p:nvPr/>
        </p:nvSpPr>
        <p:spPr>
          <a:xfrm>
            <a:off x="2829464" y="4551870"/>
            <a:ext cx="2260122" cy="1173193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pt-BR" sz="1400" dirty="0">
                <a:effectLst/>
              </a:rPr>
              <a:t>Verifica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pt-BR" sz="1400" dirty="0">
                <a:effectLst/>
              </a:rPr>
              <a:t>FATORES DE IMPULSO RELACIONADOS COM O PROJETO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uxograma: Somador 11">
            <a:extLst>
              <a:ext uri="{FF2B5EF4-FFF2-40B4-BE49-F238E27FC236}">
                <a16:creationId xmlns:a16="http://schemas.microsoft.com/office/drawing/2014/main" id="{4FBDB453-809C-4957-9E63-5294DFE85FFA}"/>
              </a:ext>
            </a:extLst>
          </p:cNvPr>
          <p:cNvSpPr/>
          <p:nvPr/>
        </p:nvSpPr>
        <p:spPr>
          <a:xfrm>
            <a:off x="2497345" y="6185140"/>
            <a:ext cx="508959" cy="483079"/>
          </a:xfrm>
          <a:prstGeom prst="flowChartSummingJunc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6F7129D3-7E0F-49F5-8885-878A0322CA09}"/>
                  </a:ext>
                </a:extLst>
              </p:cNvPr>
              <p:cNvSpPr/>
              <p:nvPr/>
            </p:nvSpPr>
            <p:spPr>
              <a:xfrm>
                <a:off x="5779698" y="5410586"/>
                <a:ext cx="2786333" cy="8704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𝑃𝐴</m:t>
                      </m:r>
                      <m:r>
                        <a:rPr lang="pt-BR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undOvr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𝑃𝐵</m:t>
                          </m:r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𝐹𝐼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6F7129D3-7E0F-49F5-8885-878A0322CA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698" y="5410586"/>
                <a:ext cx="2786333" cy="870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luxograma: Processo 13">
            <a:extLst>
              <a:ext uri="{FF2B5EF4-FFF2-40B4-BE49-F238E27FC236}">
                <a16:creationId xmlns:a16="http://schemas.microsoft.com/office/drawing/2014/main" id="{F3B85BC3-38D9-4608-88EF-C1A75D886A1F}"/>
              </a:ext>
            </a:extLst>
          </p:cNvPr>
          <p:cNvSpPr/>
          <p:nvPr/>
        </p:nvSpPr>
        <p:spPr>
          <a:xfrm>
            <a:off x="5779699" y="3708972"/>
            <a:ext cx="2786333" cy="1173193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Verificar estágio de maturidade em indústria 4.0 ao final do Projeto</a:t>
            </a:r>
          </a:p>
          <a:p>
            <a:pPr algn="ctr"/>
            <a:r>
              <a:rPr lang="pt-BR" sz="1400" dirty="0"/>
              <a:t>(contrata empresa de auditoria credenciada)</a:t>
            </a:r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ADBB3E80-891C-4A7E-9078-A292F5FF4EFD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2751826" y="1199073"/>
            <a:ext cx="0" cy="258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B6F02D21-DFE0-4B79-8127-968833A469C8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2751826" y="2631057"/>
            <a:ext cx="0" cy="172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: Angulado 16">
            <a:extLst>
              <a:ext uri="{FF2B5EF4-FFF2-40B4-BE49-F238E27FC236}">
                <a16:creationId xmlns:a16="http://schemas.microsoft.com/office/drawing/2014/main" id="{809AFDBB-60B0-46A4-9BFF-F3A87E14DF31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rot="5400000">
            <a:off x="1788903" y="3574570"/>
            <a:ext cx="560717" cy="136513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: Angulado 17">
            <a:extLst>
              <a:ext uri="{FF2B5EF4-FFF2-40B4-BE49-F238E27FC236}">
                <a16:creationId xmlns:a16="http://schemas.microsoft.com/office/drawing/2014/main" id="{C99D4CC9-C4AA-44F0-9CC2-09C22576ECB9}"/>
              </a:ext>
            </a:extLst>
          </p:cNvPr>
          <p:cNvCxnSpPr>
            <a:stCxn id="9" idx="2"/>
            <a:endCxn id="11" idx="0"/>
          </p:cNvCxnSpPr>
          <p:nvPr/>
        </p:nvCxnSpPr>
        <p:spPr>
          <a:xfrm rot="16200000" flipH="1">
            <a:off x="3068129" y="3660473"/>
            <a:ext cx="575093" cy="12076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: Angulado 18">
            <a:extLst>
              <a:ext uri="{FF2B5EF4-FFF2-40B4-BE49-F238E27FC236}">
                <a16:creationId xmlns:a16="http://schemas.microsoft.com/office/drawing/2014/main" id="{3F26707E-4CF2-4183-A953-8C0DF846EF8F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 rot="16200000" flipH="1">
            <a:off x="1832034" y="5265348"/>
            <a:ext cx="474453" cy="136512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do 19">
            <a:extLst>
              <a:ext uri="{FF2B5EF4-FFF2-40B4-BE49-F238E27FC236}">
                <a16:creationId xmlns:a16="http://schemas.microsoft.com/office/drawing/2014/main" id="{2B1995BE-37B1-44C3-8AB3-4179050E989C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 rot="5400000">
            <a:off x="3125637" y="5351251"/>
            <a:ext cx="460077" cy="1207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: Angulado 20">
            <a:extLst>
              <a:ext uri="{FF2B5EF4-FFF2-40B4-BE49-F238E27FC236}">
                <a16:creationId xmlns:a16="http://schemas.microsoft.com/office/drawing/2014/main" id="{A1581E3A-473B-4C7D-8FF5-312B5E4AC986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 flipV="1">
            <a:off x="3006304" y="6281081"/>
            <a:ext cx="4166561" cy="14559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56045C7B-E50A-4EEF-993C-46D00776CABC}"/>
              </a:ext>
            </a:extLst>
          </p:cNvPr>
          <p:cNvCxnSpPr>
            <a:stCxn id="13" idx="0"/>
            <a:endCxn id="14" idx="2"/>
          </p:cNvCxnSpPr>
          <p:nvPr/>
        </p:nvCxnSpPr>
        <p:spPr>
          <a:xfrm flipV="1">
            <a:off x="7172865" y="4882165"/>
            <a:ext cx="1" cy="528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uxograma: Terminação 22">
            <a:extLst>
              <a:ext uri="{FF2B5EF4-FFF2-40B4-BE49-F238E27FC236}">
                <a16:creationId xmlns:a16="http://schemas.microsoft.com/office/drawing/2014/main" id="{B1A61E59-1988-4172-85B5-0374F6E04D4D}"/>
              </a:ext>
            </a:extLst>
          </p:cNvPr>
          <p:cNvSpPr/>
          <p:nvPr/>
        </p:nvSpPr>
        <p:spPr>
          <a:xfrm>
            <a:off x="5758131" y="2691441"/>
            <a:ext cx="2829465" cy="586596"/>
          </a:xfrm>
          <a:prstGeom prst="flowChartTermina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Prestação de Contas</a:t>
            </a: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C59B2FC3-F999-43C1-91EB-A7AC74D0613D}"/>
              </a:ext>
            </a:extLst>
          </p:cNvPr>
          <p:cNvCxnSpPr>
            <a:cxnSpLocks/>
            <a:stCxn id="14" idx="0"/>
            <a:endCxn id="23" idx="2"/>
          </p:cNvCxnSpPr>
          <p:nvPr/>
        </p:nvCxnSpPr>
        <p:spPr>
          <a:xfrm flipH="1" flipV="1">
            <a:off x="7172864" y="3278037"/>
            <a:ext cx="2" cy="430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>
            <a:extLst>
              <a:ext uri="{FF2B5EF4-FFF2-40B4-BE49-F238E27FC236}">
                <a16:creationId xmlns:a16="http://schemas.microsoft.com/office/drawing/2014/main" id="{9E6E7C70-D2F5-42BA-AF4E-655A492B7CD9}"/>
              </a:ext>
            </a:extLst>
          </p:cNvPr>
          <p:cNvSpPr txBox="1"/>
          <p:nvPr/>
        </p:nvSpPr>
        <p:spPr>
          <a:xfrm>
            <a:off x="2725952" y="1130065"/>
            <a:ext cx="25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05490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CC54D-E3FD-4329-9D94-D791FEB4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521535"/>
            <a:ext cx="11586411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Indústria 4.0 </a:t>
            </a:r>
            <a:br>
              <a:rPr lang="pt-BR" dirty="0"/>
            </a:br>
            <a:r>
              <a:rPr lang="pt-BR" dirty="0"/>
              <a:t>Portaria nº 2.091-SEI, de 17 de dezembro de 2018</a:t>
            </a:r>
            <a:br>
              <a:rPr lang="pt-BR" dirty="0"/>
            </a:br>
            <a:br>
              <a:rPr lang="pt-BR" dirty="0"/>
            </a:br>
            <a:r>
              <a:rPr lang="pt-BR" sz="2700" dirty="0"/>
              <a:t>TABELA DE PERCENTUAIS DE BASE APLICÁVEIS AOS RECURSOS INVESTIDOS:</a:t>
            </a:r>
            <a:endParaRPr lang="en-US" sz="2700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7FEE15E-431D-4D6A-936E-CE572786EF0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73842" y="2382465"/>
          <a:ext cx="6064367" cy="3900994"/>
        </p:xfrm>
        <a:graphic>
          <a:graphicData uri="http://schemas.openxmlformats.org/drawingml/2006/table">
            <a:tbl>
              <a:tblPr firstRow="1" firstCol="1" bandRow="1"/>
              <a:tblGrid>
                <a:gridCol w="1220765">
                  <a:extLst>
                    <a:ext uri="{9D8B030D-6E8A-4147-A177-3AD203B41FA5}">
                      <a16:colId xmlns:a16="http://schemas.microsoft.com/office/drawing/2014/main" val="2587245914"/>
                    </a:ext>
                  </a:extLst>
                </a:gridCol>
                <a:gridCol w="738541">
                  <a:extLst>
                    <a:ext uri="{9D8B030D-6E8A-4147-A177-3AD203B41FA5}">
                      <a16:colId xmlns:a16="http://schemas.microsoft.com/office/drawing/2014/main" val="212826295"/>
                    </a:ext>
                  </a:extLst>
                </a:gridCol>
                <a:gridCol w="695460">
                  <a:extLst>
                    <a:ext uri="{9D8B030D-6E8A-4147-A177-3AD203B41FA5}">
                      <a16:colId xmlns:a16="http://schemas.microsoft.com/office/drawing/2014/main" val="672096198"/>
                    </a:ext>
                  </a:extLst>
                </a:gridCol>
                <a:gridCol w="695460">
                  <a:extLst>
                    <a:ext uri="{9D8B030D-6E8A-4147-A177-3AD203B41FA5}">
                      <a16:colId xmlns:a16="http://schemas.microsoft.com/office/drawing/2014/main" val="3843878791"/>
                    </a:ext>
                  </a:extLst>
                </a:gridCol>
                <a:gridCol w="695460">
                  <a:extLst>
                    <a:ext uri="{9D8B030D-6E8A-4147-A177-3AD203B41FA5}">
                      <a16:colId xmlns:a16="http://schemas.microsoft.com/office/drawing/2014/main" val="4292270388"/>
                    </a:ext>
                  </a:extLst>
                </a:gridCol>
                <a:gridCol w="695460">
                  <a:extLst>
                    <a:ext uri="{9D8B030D-6E8A-4147-A177-3AD203B41FA5}">
                      <a16:colId xmlns:a16="http://schemas.microsoft.com/office/drawing/2014/main" val="1707731609"/>
                    </a:ext>
                  </a:extLst>
                </a:gridCol>
                <a:gridCol w="695460">
                  <a:extLst>
                    <a:ext uri="{9D8B030D-6E8A-4147-A177-3AD203B41FA5}">
                      <a16:colId xmlns:a16="http://schemas.microsoft.com/office/drawing/2014/main" val="4212329107"/>
                    </a:ext>
                  </a:extLst>
                </a:gridCol>
                <a:gridCol w="627761">
                  <a:extLst>
                    <a:ext uri="{9D8B030D-6E8A-4147-A177-3AD203B41FA5}">
                      <a16:colId xmlns:a16="http://schemas.microsoft.com/office/drawing/2014/main" val="4097676273"/>
                    </a:ext>
                  </a:extLst>
                </a:gridCol>
              </a:tblGrid>
              <a:tr h="368804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Estágio de maturidade em indústria 4.0 atual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(processo / subprocesso)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759329"/>
                  </a:ext>
                </a:extLst>
              </a:tr>
              <a:tr h="45159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66%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309378"/>
                  </a:ext>
                </a:extLst>
              </a:tr>
              <a:tr h="4429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59%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745656"/>
                  </a:ext>
                </a:extLst>
              </a:tr>
              <a:tr h="4483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063629"/>
                  </a:ext>
                </a:extLst>
              </a:tr>
              <a:tr h="455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932896"/>
                  </a:ext>
                </a:extLst>
              </a:tr>
              <a:tr h="4472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433890"/>
                  </a:ext>
                </a:extLst>
              </a:tr>
              <a:tr h="438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572581"/>
                  </a:ext>
                </a:extLst>
              </a:tr>
              <a:tr h="6812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Estágio de maturidade em indústria 4.0 desejado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(processo / subprocesso)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345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47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CC54D-E3FD-4329-9D94-D791FEB4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3124" y="365125"/>
            <a:ext cx="4300676" cy="1944938"/>
          </a:xfrm>
        </p:spPr>
        <p:txBody>
          <a:bodyPr>
            <a:normAutofit/>
          </a:bodyPr>
          <a:lstStyle/>
          <a:p>
            <a:r>
              <a:rPr lang="pt-BR" dirty="0"/>
              <a:t>Indústria 4.0 </a:t>
            </a:r>
            <a:br>
              <a:rPr lang="pt-BR" dirty="0"/>
            </a:br>
            <a:br>
              <a:rPr lang="pt-BR" dirty="0"/>
            </a:br>
            <a:r>
              <a:rPr lang="pt-BR" sz="1600" dirty="0"/>
              <a:t>FÓRMULA DE CÁLCULO DO PERCENTUAL APLICÁVEL AOS RECURSOS INVESTIDOS:</a:t>
            </a:r>
            <a:endParaRPr lang="en-US" sz="1600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1879D0E-4559-4B00-B4C2-5547466D9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252706"/>
              </p:ext>
            </p:extLst>
          </p:nvPr>
        </p:nvGraphicFramePr>
        <p:xfrm>
          <a:off x="130787" y="122646"/>
          <a:ext cx="6594867" cy="6447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009">
                  <a:extLst>
                    <a:ext uri="{9D8B030D-6E8A-4147-A177-3AD203B41FA5}">
                      <a16:colId xmlns:a16="http://schemas.microsoft.com/office/drawing/2014/main" val="952601261"/>
                    </a:ext>
                  </a:extLst>
                </a:gridCol>
                <a:gridCol w="2983625">
                  <a:extLst>
                    <a:ext uri="{9D8B030D-6E8A-4147-A177-3AD203B41FA5}">
                      <a16:colId xmlns:a16="http://schemas.microsoft.com/office/drawing/2014/main" val="1932182127"/>
                    </a:ext>
                  </a:extLst>
                </a:gridCol>
                <a:gridCol w="950495">
                  <a:extLst>
                    <a:ext uri="{9D8B030D-6E8A-4147-A177-3AD203B41FA5}">
                      <a16:colId xmlns:a16="http://schemas.microsoft.com/office/drawing/2014/main" val="1603863824"/>
                    </a:ext>
                  </a:extLst>
                </a:gridCol>
                <a:gridCol w="421105">
                  <a:extLst>
                    <a:ext uri="{9D8B030D-6E8A-4147-A177-3AD203B41FA5}">
                      <a16:colId xmlns:a16="http://schemas.microsoft.com/office/drawing/2014/main" val="3136358202"/>
                    </a:ext>
                  </a:extLst>
                </a:gridCol>
                <a:gridCol w="505326">
                  <a:extLst>
                    <a:ext uri="{9D8B030D-6E8A-4147-A177-3AD203B41FA5}">
                      <a16:colId xmlns:a16="http://schemas.microsoft.com/office/drawing/2014/main" val="1977386811"/>
                    </a:ext>
                  </a:extLst>
                </a:gridCol>
                <a:gridCol w="144417">
                  <a:extLst>
                    <a:ext uri="{9D8B030D-6E8A-4147-A177-3AD203B41FA5}">
                      <a16:colId xmlns:a16="http://schemas.microsoft.com/office/drawing/2014/main" val="1125649593"/>
                    </a:ext>
                  </a:extLst>
                </a:gridCol>
                <a:gridCol w="733890">
                  <a:extLst>
                    <a:ext uri="{9D8B030D-6E8A-4147-A177-3AD203B41FA5}">
                      <a16:colId xmlns:a16="http://schemas.microsoft.com/office/drawing/2014/main" val="1824455032"/>
                    </a:ext>
                  </a:extLst>
                </a:gridCol>
              </a:tblGrid>
              <a:tr h="4075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FATORES DE IMPULSO RELACIONADOS COM O PROJETO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234078"/>
                  </a:ext>
                </a:extLst>
              </a:tr>
              <a:tr h="519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5"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Processo conduzido por empresa com sede ou atividade principal: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14852"/>
                  </a:ext>
                </a:extLst>
              </a:tr>
              <a:tr h="6128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Nº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Fator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Amazônia Ocidental ou no Estado do Amapá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Restante do país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Restante do país</a:t>
                      </a:r>
                      <a:endParaRPr lang="pt-BR"/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3042195663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Concepção e planejamento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1,02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1,00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1,00</a:t>
                      </a:r>
                      <a:endParaRPr lang="pt-BR"/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2616869964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Projeto e detalhamento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1,02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1,00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1,00</a:t>
                      </a:r>
                      <a:endParaRPr lang="pt-BR"/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3636696517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Construção e execução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1,02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1,00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1,00</a:t>
                      </a:r>
                      <a:endParaRPr lang="pt-BR"/>
                    </a:p>
                  </a:txBody>
                  <a:tcPr marL="1443" marR="1776" marT="6548" marB="0"/>
                </a:tc>
                <a:extLst>
                  <a:ext uri="{0D108BD9-81ED-4DB2-BD59-A6C34878D82A}">
                    <a16:rowId xmlns:a16="http://schemas.microsoft.com/office/drawing/2014/main" val="3050679429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Integração e testes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1,02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1,00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1,00</a:t>
                      </a:r>
                      <a:endParaRPr lang="pt-BR"/>
                    </a:p>
                  </a:txBody>
                  <a:tcPr marL="1443" marR="1776" marT="6548" marB="0"/>
                </a:tc>
                <a:extLst>
                  <a:ext uri="{0D108BD9-81ED-4DB2-BD59-A6C34878D82A}">
                    <a16:rowId xmlns:a16="http://schemas.microsoft.com/office/drawing/2014/main" val="3784211240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Validação em velocidade produção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1,02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1,00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</a:rPr>
                        <a:t>1,00</a:t>
                      </a:r>
                      <a:endParaRPr lang="pt-BR" dirty="0"/>
                    </a:p>
                  </a:txBody>
                  <a:tcPr marL="1443" marR="1776" marT="6548" marB="0"/>
                </a:tc>
                <a:extLst>
                  <a:ext uri="{0D108BD9-81ED-4DB2-BD59-A6C34878D82A}">
                    <a16:rowId xmlns:a16="http://schemas.microsoft.com/office/drawing/2014/main" val="3215977521"/>
                  </a:ext>
                </a:extLst>
              </a:tr>
              <a:tr h="40754">
                <a:tc gridSpan="7">
                  <a:txBody>
                    <a:bodyPr/>
                    <a:lstStyle/>
                    <a:p>
                      <a:pPr marL="190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FATOR DE IMPULSO RELACIONADO À AQUISIÇÃO DE TECNOLOGIA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389653"/>
                  </a:ext>
                </a:extLst>
              </a:tr>
              <a:tr h="3996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Fator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Nacional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Importado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Importado</a:t>
                      </a:r>
                      <a:endParaRPr lang="pt-BR"/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1687531850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Equipamento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1,02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1,00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</a:rPr>
                        <a:t>1,00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140884549"/>
                  </a:ext>
                </a:extLst>
              </a:tr>
              <a:tr h="4075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FATOR DE IMPULSO RELACIONADO COM A MATURIDADE DA SOLUÇÃO PROPOSTA (MRL – MANUFACTURING READINESS LEVEL)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399705"/>
                  </a:ext>
                </a:extLst>
              </a:tr>
              <a:tr h="1433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Nível MRL da solução proposta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1-2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3-5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6-10</a:t>
                      </a:r>
                      <a:endParaRPr lang="pt-BR"/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6-10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464971"/>
                  </a:ext>
                </a:extLst>
              </a:tr>
              <a:tr h="1433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</a:rPr>
                        <a:t>Fator 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1,02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1,00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</a:rPr>
                        <a:t>0,85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0,85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817840"/>
                  </a:ext>
                </a:extLst>
              </a:tr>
              <a:tr h="4075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FATOR DE IMPULSO RELACIONADO COM A PROPRIEDADE INTELECTUAL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934945"/>
                  </a:ext>
                </a:extLst>
              </a:tr>
              <a:tr h="622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Fator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Não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Sim</a:t>
                      </a:r>
                      <a:endParaRPr lang="pt-BR"/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Duas patentes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Três ou mais patentes</a:t>
                      </a:r>
                      <a:endParaRPr lang="pt-BR"/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2609218791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8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Geração de patentes de invenção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1,00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1,02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1,04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1443" marR="1776" marT="654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1,05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3486051372"/>
                  </a:ext>
                </a:extLst>
              </a:tr>
              <a:tr h="40754">
                <a:tc gridSpan="7">
                  <a:txBody>
                    <a:bodyPr/>
                    <a:lstStyle/>
                    <a:p>
                      <a:pPr marL="317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FATORES DE IMPULSO RELACIONADOS COM EXTERNALIDADE DO PROJETO PROPOSTO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349693"/>
                  </a:ext>
                </a:extLst>
              </a:tr>
              <a:tr h="109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Fator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Não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Sim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2721008435"/>
                  </a:ext>
                </a:extLst>
              </a:tr>
              <a:tr h="91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Parceria com ICT´s ou Universidades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1,00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1,02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68384416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10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Criação ou fomento de empresas de base tecnológica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1,00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>
                          <a:effectLst/>
                        </a:rPr>
                        <a:t>1,02</a:t>
                      </a:r>
                      <a:endParaRPr lang="pt-BR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2233554134"/>
                  </a:ext>
                </a:extLst>
              </a:tr>
              <a:tr h="1433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Cadeia de suprimentos integrada na solução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1,00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</a:rPr>
                        <a:t>1,02</a:t>
                      </a:r>
                      <a:endParaRPr lang="pt-BR" dirty="0"/>
                    </a:p>
                  </a:txBody>
                  <a:tcPr marL="1443" marR="1776" marT="6548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3" marR="1776" marT="6548" marB="0" anchor="ctr"/>
                </a:tc>
                <a:extLst>
                  <a:ext uri="{0D108BD9-81ED-4DB2-BD59-A6C34878D82A}">
                    <a16:rowId xmlns:a16="http://schemas.microsoft.com/office/drawing/2014/main" val="406030076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ângulo 5">
                <a:extLst>
                  <a:ext uri="{FF2B5EF4-FFF2-40B4-BE49-F238E27FC236}">
                    <a16:creationId xmlns:a16="http://schemas.microsoft.com/office/drawing/2014/main" id="{7C2AC862-F97A-41D6-8980-D20B7FF683AD}"/>
                  </a:ext>
                </a:extLst>
              </p:cNvPr>
              <p:cNvSpPr/>
              <p:nvPr/>
            </p:nvSpPr>
            <p:spPr>
              <a:xfrm>
                <a:off x="8072864" y="2491026"/>
                <a:ext cx="2261196" cy="870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𝑃𝐴</m:t>
                      </m:r>
                      <m:r>
                        <a:rPr lang="pt-BR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limLoc m:val="undOvr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𝑃𝐵</m:t>
                          </m:r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𝐹𝐼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6" name="Retângulo 5">
                <a:extLst>
                  <a:ext uri="{FF2B5EF4-FFF2-40B4-BE49-F238E27FC236}">
                    <a16:creationId xmlns:a16="http://schemas.microsoft.com/office/drawing/2014/main" id="{7C2AC862-F97A-41D6-8980-D20B7FF683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864" y="2491026"/>
                <a:ext cx="2261196" cy="870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tângulo 6">
            <a:extLst>
              <a:ext uri="{FF2B5EF4-FFF2-40B4-BE49-F238E27FC236}">
                <a16:creationId xmlns:a16="http://schemas.microsoft.com/office/drawing/2014/main" id="{A44119B2-71AE-4813-8362-9C12CDD60325}"/>
              </a:ext>
            </a:extLst>
          </p:cNvPr>
          <p:cNvSpPr/>
          <p:nvPr/>
        </p:nvSpPr>
        <p:spPr>
          <a:xfrm>
            <a:off x="7267074" y="3775745"/>
            <a:ext cx="4608094" cy="1728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PA: Percentual Aplicável aos Recursos Investidos; 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PB: Percentuais de Base Aplicáveis aos Recursos Investidos;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FI: Fator de Impulso.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60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A4AA5-CDED-47D5-950E-2BDE7ECB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Estágios de maturidade em indústria 4.0 - </a:t>
            </a:r>
            <a:r>
              <a:rPr lang="pt-BR" dirty="0" err="1"/>
              <a:t>Acatech</a:t>
            </a:r>
            <a:endParaRPr lang="pt-BR" dirty="0"/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DB094EF1-A51A-438C-9C65-47808E1B56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4" y="1957324"/>
            <a:ext cx="8905875" cy="4541996"/>
          </a:xfr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97CDE5F8-591A-4CAE-BE7E-2633BE0FF20D}"/>
              </a:ext>
            </a:extLst>
          </p:cNvPr>
          <p:cNvSpPr txBox="1"/>
          <p:nvPr/>
        </p:nvSpPr>
        <p:spPr>
          <a:xfrm>
            <a:off x="1354347" y="2156604"/>
            <a:ext cx="6547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Necessário estágio de maturidade em indústria 4.0 desejado superior a 3 nos seus processos ou subprocessos. </a:t>
            </a:r>
          </a:p>
          <a:p>
            <a:r>
              <a:rPr lang="pt-BR" dirty="0"/>
              <a:t>(ART. 5º - Parágrafo Único)</a:t>
            </a:r>
          </a:p>
        </p:txBody>
      </p:sp>
    </p:spTree>
    <p:extLst>
      <p:ext uri="{BB962C8B-B14F-4D97-AF65-F5344CB8AC3E}">
        <p14:creationId xmlns:p14="http://schemas.microsoft.com/office/powerpoint/2010/main" val="292704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CF6A-B7CB-44EB-B7EB-4835FD6E3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13443"/>
          </a:xfrm>
        </p:spPr>
        <p:txBody>
          <a:bodyPr>
            <a:normAutofit/>
          </a:bodyPr>
          <a:lstStyle/>
          <a:p>
            <a:pPr algn="ctr"/>
            <a:r>
              <a:rPr lang="pt-BR" sz="2400" dirty="0"/>
              <a:t>Maturidade da Solução Proposta (MRL - Manufacturing </a:t>
            </a:r>
            <a:r>
              <a:rPr lang="pt-BR" sz="2400" dirty="0" err="1"/>
              <a:t>Readiness</a:t>
            </a:r>
            <a:r>
              <a:rPr lang="pt-BR" sz="2400" dirty="0"/>
              <a:t> </a:t>
            </a:r>
            <a:r>
              <a:rPr lang="pt-BR" sz="2400" dirty="0" err="1"/>
              <a:t>Level</a:t>
            </a:r>
            <a:r>
              <a:rPr lang="pt-BR" sz="2400" dirty="0"/>
              <a:t>)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8810C92-08BA-449E-84A4-BF6C15B59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74315"/>
              </p:ext>
            </p:extLst>
          </p:nvPr>
        </p:nvGraphicFramePr>
        <p:xfrm>
          <a:off x="74428" y="533603"/>
          <a:ext cx="12025424" cy="6299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768">
                  <a:extLst>
                    <a:ext uri="{9D8B030D-6E8A-4147-A177-3AD203B41FA5}">
                      <a16:colId xmlns:a16="http://schemas.microsoft.com/office/drawing/2014/main" val="3603135567"/>
                    </a:ext>
                  </a:extLst>
                </a:gridCol>
                <a:gridCol w="3658990">
                  <a:extLst>
                    <a:ext uri="{9D8B030D-6E8A-4147-A177-3AD203B41FA5}">
                      <a16:colId xmlns:a16="http://schemas.microsoft.com/office/drawing/2014/main" val="1499768926"/>
                    </a:ext>
                  </a:extLst>
                </a:gridCol>
                <a:gridCol w="7793666">
                  <a:extLst>
                    <a:ext uri="{9D8B030D-6E8A-4147-A177-3AD203B41FA5}">
                      <a16:colId xmlns:a16="http://schemas.microsoft.com/office/drawing/2014/main" val="194932394"/>
                    </a:ext>
                  </a:extLst>
                </a:gridCol>
              </a:tblGrid>
              <a:tr h="327262">
                <a:tc>
                  <a:txBody>
                    <a:bodyPr/>
                    <a:lstStyle/>
                    <a:p>
                      <a:r>
                        <a:rPr lang="pt-BR" sz="1400" dirty="0"/>
                        <a:t>Nível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Descrição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Explicação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024760"/>
                  </a:ext>
                </a:extLst>
              </a:tr>
              <a:tr h="457271">
                <a:tc>
                  <a:txBody>
                    <a:bodyPr/>
                    <a:lstStyle/>
                    <a:p>
                      <a:r>
                        <a:rPr lang="pt-BR" sz="13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Implicações básicas de </a:t>
                      </a:r>
                      <a:r>
                        <a:rPr lang="pt-BR" sz="13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Manufaturabilidade</a:t>
                      </a:r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Identificadas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pesquisa científica começa a ser traduzida em pesquisa e desenvolvimento, no entanto, sem realização de investigação aplicada, nem desenvolvimento.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770186"/>
                  </a:ext>
                </a:extLst>
              </a:tr>
              <a:tr h="645559">
                <a:tc>
                  <a:txBody>
                    <a:bodyPr/>
                    <a:lstStyle/>
                    <a:p>
                      <a:r>
                        <a:rPr lang="pt-BR" sz="13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Conceitos de </a:t>
                      </a:r>
                      <a:r>
                        <a:rPr lang="pt-BR" sz="13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Manufaturabilidade</a:t>
                      </a:r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Identificados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 vez que princípios básicos foram observados, aplicações práticas são propostas ou têm algum grau de sustentação. No entanto, são especulativas, podendo não haver provas ou análise detalhada para sustentá-las.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367478"/>
                  </a:ext>
                </a:extLst>
              </a:tr>
              <a:tr h="457271">
                <a:tc>
                  <a:txBody>
                    <a:bodyPr/>
                    <a:lstStyle/>
                    <a:p>
                      <a:r>
                        <a:rPr lang="pt-BR" sz="13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Prova de Conceito de </a:t>
                      </a:r>
                      <a:r>
                        <a:rPr lang="pt-BR" sz="13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Manufaturabilidade</a:t>
                      </a:r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Desenvolvidos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Pesquisa e desenvolvimento é iniciada, como prova de conceito preliminar, envolvendo estudos analíticos e laboratoriais para a validação físico analítica dos componentes isolados da tecnologia.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926245"/>
                  </a:ext>
                </a:extLst>
              </a:tr>
              <a:tr h="645559">
                <a:tc>
                  <a:txBody>
                    <a:bodyPr/>
                    <a:lstStyle/>
                    <a:p>
                      <a:r>
                        <a:rPr lang="pt-BR" sz="13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Capacidade de produzir a tecnologia em ambiente de laboratório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Componentes básicos da tecnologia são desenhados, desenvolvidos e integrados para verificação de que funcionam em conjunto. Validação em ambiente de laboratório de componentes ou arranjos experimentais básicos de laboratório.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084123"/>
                  </a:ext>
                </a:extLst>
              </a:tr>
              <a:tr h="833847">
                <a:tc>
                  <a:txBody>
                    <a:bodyPr/>
                    <a:lstStyle/>
                    <a:p>
                      <a:r>
                        <a:rPr lang="pt-BR" sz="13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Capacidade de produzir componentes protótipos</a:t>
                      </a:r>
                    </a:p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 ambiente de produção relevante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 componentes tecnológicos básicos são integrados com elementos de suporte razoavelmente realísticos, possibilitando testes em ambiente relevante e com maior fidelidade, em relação ao nível anterior. A validação ocorre em ambiente relevante de componentes ou arranjos experimentais com configurações físicas finais.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7450"/>
                  </a:ext>
                </a:extLst>
              </a:tr>
              <a:tr h="645559">
                <a:tc>
                  <a:txBody>
                    <a:bodyPr/>
                    <a:lstStyle/>
                    <a:p>
                      <a:r>
                        <a:rPr lang="pt-BR" sz="13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Capacidade de produzir protótipos de sistemas ou subsistemas em ambiente relevante de Produção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Modelo do sistema ou subsistema protótipo, com configuração da tecnologia mais avançada em relação ao nível anterior, é demonstrado em ambiente relevante, significantemente mais representativo em termos de finalização.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760710"/>
                  </a:ext>
                </a:extLst>
              </a:tr>
              <a:tr h="645559">
                <a:tc>
                  <a:txBody>
                    <a:bodyPr/>
                    <a:lstStyle/>
                    <a:p>
                      <a:r>
                        <a:rPr lang="pt-BR" sz="13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Capacidade de produzir sistemas ou subsistemas em ambiente representativo de produção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Protótipo com configuração próxima ou exata à aplicação em ambiente operacional. Representa evolução significativa em relação ao nível anterior, requerendo demonstração em ambiente operacional.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796803"/>
                  </a:ext>
                </a:extLst>
              </a:tr>
              <a:tr h="645559">
                <a:tc>
                  <a:txBody>
                    <a:bodyPr/>
                    <a:lstStyle/>
                    <a:p>
                      <a:r>
                        <a:rPr lang="pt-BR" sz="13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Capacidade da linha de produção piloto demonstrada - Pronto para iniciar produção em baixa  cadencia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Prova de que a tecnologia funciona em sua forma final, e sob condições esperadas. Sistema totalmente completo, testado, qualificado e demonstrado. Representa o final da etapa de desenvolvimento da tecnologia.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693450"/>
                  </a:ext>
                </a:extLst>
              </a:tr>
              <a:tr h="327262">
                <a:tc>
                  <a:txBody>
                    <a:bodyPr/>
                    <a:lstStyle/>
                    <a:p>
                      <a:r>
                        <a:rPr lang="pt-BR" sz="13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Produção em baixa cadência demonstrada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Produção em baixa escala demonstrada através do atendimento das metas estabelecidas.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382857"/>
                  </a:ext>
                </a:extLst>
              </a:tr>
              <a:tr h="457271">
                <a:tc>
                  <a:txBody>
                    <a:bodyPr/>
                    <a:lstStyle/>
                    <a:p>
                      <a:r>
                        <a:rPr lang="pt-BR" sz="13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Capacidade de produção máxima demonstrada e práticas de produção em grande escala</a:t>
                      </a:r>
                      <a:endParaRPr lang="pt-B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Tecnologia em formato final, em aplicação/execução de produção, correspondentes a todas as condições operacionais (em extensão e alcance).</a:t>
                      </a:r>
                      <a:endParaRPr lang="pt-B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8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98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E2B41-89F6-478F-803B-0DD31885B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Alguns destaques no texto da Portaria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4C2747-1D19-4E2D-83AD-D24CF49A7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Art. 11. </a:t>
            </a:r>
            <a:r>
              <a:rPr lang="pt-BR" b="1" dirty="0"/>
              <a:t>Caso não se atinja o estágio de maturidade desejado </a:t>
            </a:r>
            <a:r>
              <a:rPr lang="pt-BR" dirty="0"/>
              <a:t>ao final do projeto, </a:t>
            </a:r>
            <a:r>
              <a:rPr lang="pt-BR" b="1" dirty="0"/>
              <a:t>será calculado o descumprimento da obrigação </a:t>
            </a:r>
            <a:r>
              <a:rPr lang="pt-BR" dirty="0"/>
              <a:t>de investimento em pesquisa, desenvolvimento e inovação para cada ano desde o início do projeto.</a:t>
            </a:r>
          </a:p>
          <a:p>
            <a:pPr marL="0" indent="0">
              <a:buNone/>
            </a:pPr>
            <a:r>
              <a:rPr lang="pt-BR" dirty="0"/>
              <a:t>Art. 12. </a:t>
            </a:r>
            <a:r>
              <a:rPr lang="pt-BR" b="1" dirty="0"/>
              <a:t>A aquisição de robôs e equipamentos fica limitada a até quarenta por cento do valor total do projeto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/>
              <a:t>Art. 14. </a:t>
            </a:r>
            <a:r>
              <a:rPr lang="pt-BR" b="1" dirty="0"/>
              <a:t>A empresa poderá apresentar diferentes projetos para a transformação de processos e subprocessos industriais </a:t>
            </a:r>
            <a:r>
              <a:rPr lang="pt-BR" dirty="0"/>
              <a:t>voltados para a indústria 4.0 aplicando os passos presentes nesta Portaria para cada projeto ...</a:t>
            </a:r>
          </a:p>
        </p:txBody>
      </p:sp>
    </p:spTree>
    <p:extLst>
      <p:ext uri="{BB962C8B-B14F-4D97-AF65-F5344CB8AC3E}">
        <p14:creationId xmlns:p14="http://schemas.microsoft.com/office/powerpoint/2010/main" val="484267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presentacao_ministerio_economia_v4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6115</TotalTime>
  <Words>926</Words>
  <Application>Microsoft Office PowerPoint</Application>
  <PresentationFormat>Widescreen</PresentationFormat>
  <Paragraphs>198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Tema do Office</vt:lpstr>
      <vt:lpstr>1_apresentacao_ministerio_economia_v4</vt:lpstr>
      <vt:lpstr>Apresentação do PowerPoint</vt:lpstr>
      <vt:lpstr>Fluxo de Macro-ações</vt:lpstr>
      <vt:lpstr>Indústria 4.0  Portaria nº 2.091-SEI, de 17 de dezembro de 2018  TABELA DE PERCENTUAIS DE BASE APLICÁVEIS AOS RECURSOS INVESTIDOS:</vt:lpstr>
      <vt:lpstr>Indústria 4.0   FÓRMULA DE CÁLCULO DO PERCENTUAL APLICÁVEL AOS RECURSOS INVESTIDOS:</vt:lpstr>
      <vt:lpstr>Estágios de maturidade em indústria 4.0 - Acatech</vt:lpstr>
      <vt:lpstr>Maturidade da Solução Proposta (MRL - Manufacturing Readiness Level)</vt:lpstr>
      <vt:lpstr>Alguns destaques no texto da Portaria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Ramon</dc:creator>
  <cp:lastModifiedBy>Luciano Cunha de Sousa</cp:lastModifiedBy>
  <cp:revision>90</cp:revision>
  <dcterms:created xsi:type="dcterms:W3CDTF">2019-06-12T18:37:06Z</dcterms:created>
  <dcterms:modified xsi:type="dcterms:W3CDTF">2019-08-27T19:46:50Z</dcterms:modified>
</cp:coreProperties>
</file>