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9" r:id="rId12"/>
    <p:sldId id="268" r:id="rId13"/>
    <p:sldId id="267" r:id="rId14"/>
    <p:sldId id="274" r:id="rId15"/>
    <p:sldId id="273" r:id="rId16"/>
    <p:sldId id="278" r:id="rId17"/>
    <p:sldId id="277" r:id="rId18"/>
    <p:sldId id="275" r:id="rId19"/>
    <p:sldId id="276" r:id="rId20"/>
    <p:sldId id="279" r:id="rId21"/>
    <p:sldId id="283" r:id="rId22"/>
    <p:sldId id="281" r:id="rId23"/>
    <p:sldId id="282" r:id="rId24"/>
    <p:sldId id="280" r:id="rId25"/>
    <p:sldId id="285" r:id="rId26"/>
    <p:sldId id="290" r:id="rId27"/>
    <p:sldId id="289" r:id="rId28"/>
    <p:sldId id="288" r:id="rId29"/>
    <p:sldId id="293" r:id="rId30"/>
    <p:sldId id="292" r:id="rId31"/>
    <p:sldId id="287" r:id="rId32"/>
    <p:sldId id="286" r:id="rId33"/>
    <p:sldId id="295" r:id="rId34"/>
    <p:sldId id="297" r:id="rId35"/>
    <p:sldId id="296" r:id="rId36"/>
    <p:sldId id="291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2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954C97-B41C-4468-A281-A6B9959649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FAA1B6C-C3D7-4639-94FD-A604845F82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6D2C293-A641-4EF5-8AF6-5F13B9BDB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9A4C0-12DA-4A4A-8448-CA97CB8FA44D}" type="datetimeFigureOut">
              <a:rPr lang="pt-BR" smtClean="0"/>
              <a:t>06/08/2021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E803A58-06EA-44CF-B070-EA6C77DB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8B72E4E-1BAE-41FF-B1D9-7A2C7C9E4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7D0B-0754-4BB1-89AB-914A8BFBEE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0410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380F4B-3C12-45FE-970F-B8760474C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E523557-B61B-4FEE-B446-B3ABF8949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54E27A0-0B25-454E-9143-B9F645E11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9A4C0-12DA-4A4A-8448-CA97CB8FA44D}" type="datetimeFigureOut">
              <a:rPr lang="pt-BR" smtClean="0"/>
              <a:t>06/08/2021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B74C313-636A-4F90-95F7-011D73530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5A8C928-7B24-4DCD-B310-BDFC7C02C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7D0B-0754-4BB1-89AB-914A8BFBEE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7500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69B17D0-5055-4728-BE50-8CBABD15CD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61B0F5F-2042-42BE-9CD3-31520EBB19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B092A25-1F5F-4885-91B5-CE11AA53C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9A4C0-12DA-4A4A-8448-CA97CB8FA44D}" type="datetimeFigureOut">
              <a:rPr lang="pt-BR" smtClean="0"/>
              <a:t>06/08/2021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287138F-61D6-46CF-A347-90A63A0D8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B8DB886-FDF6-4FDF-8992-9C81C5D8A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7D0B-0754-4BB1-89AB-914A8BFBEE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9895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8E1E38-4052-415A-836B-46C7EA946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CFD844C-D229-4B9A-8956-03E9183E8B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FB87EC2-6CE4-4E1D-950F-E65909E72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9A4C0-12DA-4A4A-8448-CA97CB8FA44D}" type="datetimeFigureOut">
              <a:rPr lang="pt-BR" smtClean="0"/>
              <a:t>06/08/2021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8228B17-FAB7-4998-92CA-F6E32EBB2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5873132-CB16-4DDA-9080-7DABAA926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7D0B-0754-4BB1-89AB-914A8BFBEE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993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534296-146A-4E55-B4A0-CCF7404D1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D96320E-F5F6-41CC-AFDD-8E9A8BCC52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C62A55-4CB5-4B8F-A6B4-2EF3074A0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9A4C0-12DA-4A4A-8448-CA97CB8FA44D}" type="datetimeFigureOut">
              <a:rPr lang="pt-BR" smtClean="0"/>
              <a:t>06/08/2021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34036BB-D876-437B-B0B8-F39008556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7979914-88F5-47E0-BDFF-8E5431ECB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7D0B-0754-4BB1-89AB-914A8BFBEE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8147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66600F-7117-4908-A1D0-A90EA9840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991F9D5-D1F2-4B10-9138-E46D4E3E9B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A31737C-862A-4A1A-BCF8-3243E503A4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DD34689-C705-4C11-8590-6B87885BD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9A4C0-12DA-4A4A-8448-CA97CB8FA44D}" type="datetimeFigureOut">
              <a:rPr lang="pt-BR" smtClean="0"/>
              <a:t>06/08/2021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74F3420-A75B-413A-BD1F-6861548F3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7574AED-4283-4A58-A92A-64CCE3B58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7D0B-0754-4BB1-89AB-914A8BFBEE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6450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844308-8FA0-4CBE-9A55-86E0FF7ED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B9154D4-2624-468D-B59C-4C58032D34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02BE649-228C-41DA-94B7-31621D30FC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4B03950-A207-4CE9-BDB6-0556F6739B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2EED606-B162-4BC0-8AC2-D8ABCCDE54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F90753E-4167-4964-8350-A3D4026A0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9A4C0-12DA-4A4A-8448-CA97CB8FA44D}" type="datetimeFigureOut">
              <a:rPr lang="pt-BR" smtClean="0"/>
              <a:t>06/08/2021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F7D39A2-2FFD-4E6A-8523-33C6CD37D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2CA7C1C-6586-4A28-A1AD-C45DFA82F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7D0B-0754-4BB1-89AB-914A8BFBEE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1914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03FBFC-854B-4348-B405-5F100424B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BBF10FF-2558-46A6-AE6D-ED363C978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9A4C0-12DA-4A4A-8448-CA97CB8FA44D}" type="datetimeFigureOut">
              <a:rPr lang="pt-BR" smtClean="0"/>
              <a:t>06/08/2021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60845B2-C81B-437C-BE54-33B15D49C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8A80145-92AC-4674-B8BA-26C61874D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7D0B-0754-4BB1-89AB-914A8BFBEE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2819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3F516DE-996F-4BDF-BFD7-C83D1E863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9A4C0-12DA-4A4A-8448-CA97CB8FA44D}" type="datetimeFigureOut">
              <a:rPr lang="pt-BR" smtClean="0"/>
              <a:t>06/08/2021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F01EF02-30B0-4CF3-BDD5-08D6C4F29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A02F35E-AD0D-4A6F-85F5-A9428A888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7D0B-0754-4BB1-89AB-914A8BFBEE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3298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02251B-A66C-459F-BCA0-DE9589C4D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AA9C8E5-BBCB-4414-9422-8A2684D11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1F99C27-3FC4-485E-9443-430203D6CF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28955F1-8AB6-49F2-B7F9-11D45E8FE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9A4C0-12DA-4A4A-8448-CA97CB8FA44D}" type="datetimeFigureOut">
              <a:rPr lang="pt-BR" smtClean="0"/>
              <a:t>06/08/2021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F16381F-0A09-43EF-A55E-E9CEE66BA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D415F51-5C76-40FC-A2E3-CB5302063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7D0B-0754-4BB1-89AB-914A8BFBEE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8308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A5F2BC-C6F9-49B9-86EA-5F95BD793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467E9C1-5D58-4CE4-BFBB-0922A52731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9BD8D58-2CE0-4BD2-96C5-1BE7067218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2B81378-2BB3-4E4B-8338-BABB20262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9A4C0-12DA-4A4A-8448-CA97CB8FA44D}" type="datetimeFigureOut">
              <a:rPr lang="pt-BR" smtClean="0"/>
              <a:t>06/08/2021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9C52801-0CE1-4BB7-94C0-42E18F84A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43BBD48-23E8-4041-A8D0-36ED58213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7D0B-0754-4BB1-89AB-914A8BFBEE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8544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8E3266D-2222-47C9-A28B-17982A236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2971539-4448-4234-AC5A-197FCDF2E5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CFB1382-C139-49A5-B923-494E90DE5E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9A4C0-12DA-4A4A-8448-CA97CB8FA44D}" type="datetimeFigureOut">
              <a:rPr lang="pt-BR" smtClean="0"/>
              <a:t>06/08/2021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F551032-5014-40E1-B5B6-119FBB3738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23530DF-BEF9-40BD-9B6A-4187F8911E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27D0B-0754-4BB1-89AB-914A8BFBEE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5137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cocad@suframa.gov.br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v.br/suframa/pt-br/sistemas/cadsuf/legislacao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4.suframa.gov.br/cadsuf/#/menu-externo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1E83EBF-E835-47BE-BA2B-1B3D690F26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04080"/>
            <a:ext cx="9144000" cy="1849839"/>
          </a:xfrm>
        </p:spPr>
        <p:txBody>
          <a:bodyPr>
            <a:normAutofit/>
          </a:bodyPr>
          <a:lstStyle/>
          <a:p>
            <a:r>
              <a:rPr lang="pt-BR" b="0" i="0" dirty="0">
                <a:solidFill>
                  <a:srgbClr val="333333"/>
                </a:solidFill>
                <a:effectLst/>
                <a:latin typeface="Roboto Slab"/>
              </a:rPr>
              <a:t>Como se cadastrar no CADSUF?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67569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Conteúdo 2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8D005B4F-CE50-47F7-BF53-32B30EF584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41" y="2136110"/>
            <a:ext cx="11641117" cy="2585779"/>
          </a:xfr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6E4265D-4BF6-4725-8B85-C6D412C088FA}"/>
              </a:ext>
            </a:extLst>
          </p:cNvPr>
          <p:cNvSpPr txBox="1"/>
          <p:nvPr/>
        </p:nvSpPr>
        <p:spPr>
          <a:xfrm>
            <a:off x="790113" y="550416"/>
            <a:ext cx="6800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/>
              <a:t>Lista de documentos exigidos</a:t>
            </a:r>
          </a:p>
        </p:txBody>
      </p:sp>
    </p:spTree>
    <p:extLst>
      <p:ext uri="{BB962C8B-B14F-4D97-AF65-F5344CB8AC3E}">
        <p14:creationId xmlns:p14="http://schemas.microsoft.com/office/powerpoint/2010/main" val="2065417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ço Reservado para Conteúdo 8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A3E74875-2CF5-4207-AB5E-F0D1A1F56E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923" y="469610"/>
            <a:ext cx="5893944" cy="5918779"/>
          </a:xfrm>
        </p:spPr>
      </p:pic>
    </p:spTree>
    <p:extLst>
      <p:ext uri="{BB962C8B-B14F-4D97-AF65-F5344CB8AC3E}">
        <p14:creationId xmlns:p14="http://schemas.microsoft.com/office/powerpoint/2010/main" val="1621657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ço Reservado para Conteúdo 8" descr="Interface gráfica do usuário, Aplicativo, Site&#10;&#10;Descrição gerada automaticamente">
            <a:extLst>
              <a:ext uri="{FF2B5EF4-FFF2-40B4-BE49-F238E27FC236}">
                <a16:creationId xmlns:a16="http://schemas.microsoft.com/office/drawing/2014/main" id="{32D84270-B9A2-4592-BB55-56CA49C878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86" y="1736196"/>
            <a:ext cx="11122827" cy="3385608"/>
          </a:xfrm>
        </p:spPr>
      </p:pic>
    </p:spTree>
    <p:extLst>
      <p:ext uri="{BB962C8B-B14F-4D97-AF65-F5344CB8AC3E}">
        <p14:creationId xmlns:p14="http://schemas.microsoft.com/office/powerpoint/2010/main" val="2546058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Conteúdo 2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5A14B16F-1B40-48A4-A483-422E81C5EC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29" y="1159169"/>
            <a:ext cx="8184842" cy="4539662"/>
          </a:xfrm>
        </p:spPr>
      </p:pic>
    </p:spTree>
    <p:extLst>
      <p:ext uri="{BB962C8B-B14F-4D97-AF65-F5344CB8AC3E}">
        <p14:creationId xmlns:p14="http://schemas.microsoft.com/office/powerpoint/2010/main" val="1293006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Conteúdo 2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DD86BF07-0978-4533-92BB-AD53B15302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862" y="1151068"/>
            <a:ext cx="9030276" cy="4875288"/>
          </a:xfrm>
        </p:spPr>
      </p:pic>
    </p:spTree>
    <p:extLst>
      <p:ext uri="{BB962C8B-B14F-4D97-AF65-F5344CB8AC3E}">
        <p14:creationId xmlns:p14="http://schemas.microsoft.com/office/powerpoint/2010/main" val="30038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Conteúdo 2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E2107C3B-0D7E-4114-88F8-C4E7D6D46F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042" y="1139825"/>
            <a:ext cx="7635916" cy="5037138"/>
          </a:xfrm>
        </p:spPr>
      </p:pic>
    </p:spTree>
    <p:extLst>
      <p:ext uri="{BB962C8B-B14F-4D97-AF65-F5344CB8AC3E}">
        <p14:creationId xmlns:p14="http://schemas.microsoft.com/office/powerpoint/2010/main" val="2673779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Conteúdo 2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08C9A46F-F3C6-44B2-8516-E8C575A4A2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394" y="1182688"/>
            <a:ext cx="7301212" cy="4994275"/>
          </a:xfrm>
        </p:spPr>
      </p:pic>
    </p:spTree>
    <p:extLst>
      <p:ext uri="{BB962C8B-B14F-4D97-AF65-F5344CB8AC3E}">
        <p14:creationId xmlns:p14="http://schemas.microsoft.com/office/powerpoint/2010/main" val="1567058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Conteúdo 2" descr="Interface gráfica do usuário, Aplicativo, Email&#10;&#10;Descrição gerada automaticamente">
            <a:extLst>
              <a:ext uri="{FF2B5EF4-FFF2-40B4-BE49-F238E27FC236}">
                <a16:creationId xmlns:a16="http://schemas.microsoft.com/office/drawing/2014/main" id="{7A59914C-4C0F-40B8-A7E5-5C51AE4C73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348" y="1182688"/>
            <a:ext cx="7961303" cy="4994275"/>
          </a:xfrm>
        </p:spPr>
      </p:pic>
    </p:spTree>
    <p:extLst>
      <p:ext uri="{BB962C8B-B14F-4D97-AF65-F5344CB8AC3E}">
        <p14:creationId xmlns:p14="http://schemas.microsoft.com/office/powerpoint/2010/main" val="3645995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Conteúdo 2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F27BBBEF-2FEA-4904-B278-1AFB0622DB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130" y="1182688"/>
            <a:ext cx="7069740" cy="4994275"/>
          </a:xfrm>
        </p:spPr>
      </p:pic>
    </p:spTree>
    <p:extLst>
      <p:ext uri="{BB962C8B-B14F-4D97-AF65-F5344CB8AC3E}">
        <p14:creationId xmlns:p14="http://schemas.microsoft.com/office/powerpoint/2010/main" val="2462217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Conteúdo 7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6A7A0366-BBE3-40F7-A697-18736054CB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261" y="1825625"/>
            <a:ext cx="8791478" cy="4351338"/>
          </a:xfrm>
        </p:spPr>
      </p:pic>
    </p:spTree>
    <p:extLst>
      <p:ext uri="{BB962C8B-B14F-4D97-AF65-F5344CB8AC3E}">
        <p14:creationId xmlns:p14="http://schemas.microsoft.com/office/powerpoint/2010/main" val="432287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33746D-CC71-496A-8831-728944FAD5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133599"/>
          </a:xfrm>
        </p:spPr>
        <p:txBody>
          <a:bodyPr/>
          <a:lstStyle/>
          <a:p>
            <a:r>
              <a:rPr lang="pt-BR" dirty="0"/>
              <a:t>Diego Gomes Forero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408DBFD-5CA5-4056-9135-4C5C9929D0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/>
              <a:t>Graduado em Administração de Empresas – UFAM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/>
              <a:t>Pós Graduado em </a:t>
            </a:r>
            <a:r>
              <a:rPr lang="pt-BR" dirty="0" err="1"/>
              <a:t>Aministração</a:t>
            </a:r>
            <a:r>
              <a:rPr lang="pt-BR" dirty="0"/>
              <a:t> Pública – CIESA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/>
              <a:t>Administrador lotado na Coordenação de Cadastro – COCAD</a:t>
            </a:r>
          </a:p>
        </p:txBody>
      </p:sp>
    </p:spTree>
    <p:extLst>
      <p:ext uri="{BB962C8B-B14F-4D97-AF65-F5344CB8AC3E}">
        <p14:creationId xmlns:p14="http://schemas.microsoft.com/office/powerpoint/2010/main" val="21766524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Conteúdo 2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B97B0237-49E3-449B-B2C8-B8BE44BFBD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862" y="1182688"/>
            <a:ext cx="8000275" cy="4994275"/>
          </a:xfrm>
        </p:spPr>
      </p:pic>
    </p:spTree>
    <p:extLst>
      <p:ext uri="{BB962C8B-B14F-4D97-AF65-F5344CB8AC3E}">
        <p14:creationId xmlns:p14="http://schemas.microsoft.com/office/powerpoint/2010/main" val="13795629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ço Reservado para Conteúdo 11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FEA927D7-AB03-477E-9440-7A03831323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354" y="1825625"/>
            <a:ext cx="6659292" cy="4351338"/>
          </a:xfrm>
        </p:spPr>
      </p:pic>
    </p:spTree>
    <p:extLst>
      <p:ext uri="{BB962C8B-B14F-4D97-AF65-F5344CB8AC3E}">
        <p14:creationId xmlns:p14="http://schemas.microsoft.com/office/powerpoint/2010/main" val="15322726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Conteúdo 2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29680FF0-FD2E-44FE-81FB-B6CFD526A1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456" y="1182688"/>
            <a:ext cx="7669087" cy="4994275"/>
          </a:xfrm>
        </p:spPr>
      </p:pic>
    </p:spTree>
    <p:extLst>
      <p:ext uri="{BB962C8B-B14F-4D97-AF65-F5344CB8AC3E}">
        <p14:creationId xmlns:p14="http://schemas.microsoft.com/office/powerpoint/2010/main" val="10543013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Conteúdo 2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0BE74AEF-9413-4DCC-96E3-66DFF1E2E9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519" y="1182688"/>
            <a:ext cx="7606961" cy="4994275"/>
          </a:xfr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B00EED1F-9E35-4168-9CAE-333B63708C48}"/>
              </a:ext>
            </a:extLst>
          </p:cNvPr>
          <p:cNvSpPr txBox="1"/>
          <p:nvPr/>
        </p:nvSpPr>
        <p:spPr>
          <a:xfrm>
            <a:off x="645459" y="150607"/>
            <a:ext cx="7013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/>
              <a:t>CND FGTS integração</a:t>
            </a:r>
          </a:p>
        </p:txBody>
      </p:sp>
    </p:spTree>
    <p:extLst>
      <p:ext uri="{BB962C8B-B14F-4D97-AF65-F5344CB8AC3E}">
        <p14:creationId xmlns:p14="http://schemas.microsoft.com/office/powerpoint/2010/main" val="35222135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Conteúdo 2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876CB52B-5776-4E7A-92CF-6C92B8E5AD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257" y="1182688"/>
            <a:ext cx="7367485" cy="4994275"/>
          </a:xfrm>
        </p:spPr>
      </p:pic>
    </p:spTree>
    <p:extLst>
      <p:ext uri="{BB962C8B-B14F-4D97-AF65-F5344CB8AC3E}">
        <p14:creationId xmlns:p14="http://schemas.microsoft.com/office/powerpoint/2010/main" val="12224191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Conteúdo 2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22C8C0C3-365C-400D-9ADE-E1E66E0540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073" y="1182688"/>
            <a:ext cx="8073854" cy="4994275"/>
          </a:xfrm>
        </p:spPr>
      </p:pic>
    </p:spTree>
    <p:extLst>
      <p:ext uri="{BB962C8B-B14F-4D97-AF65-F5344CB8AC3E}">
        <p14:creationId xmlns:p14="http://schemas.microsoft.com/office/powerpoint/2010/main" val="13672284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Conteúdo 2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6593C5BE-23EA-44C4-83EF-DB28A784C8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424" y="1182688"/>
            <a:ext cx="8507151" cy="4994275"/>
          </a:xfrm>
        </p:spPr>
      </p:pic>
    </p:spTree>
    <p:extLst>
      <p:ext uri="{BB962C8B-B14F-4D97-AF65-F5344CB8AC3E}">
        <p14:creationId xmlns:p14="http://schemas.microsoft.com/office/powerpoint/2010/main" val="31896647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Conteúdo 2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8939FD46-6EC2-4B0C-9A4D-7D2F7B6E87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602" y="1182688"/>
            <a:ext cx="8810795" cy="4994275"/>
          </a:xfrm>
        </p:spPr>
      </p:pic>
    </p:spTree>
    <p:extLst>
      <p:ext uri="{BB962C8B-B14F-4D97-AF65-F5344CB8AC3E}">
        <p14:creationId xmlns:p14="http://schemas.microsoft.com/office/powerpoint/2010/main" val="26781180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Conteúdo 2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86C0C510-6BEF-4169-953D-89A0721C1A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471" y="1182688"/>
            <a:ext cx="8571057" cy="4994275"/>
          </a:xfrm>
        </p:spPr>
      </p:pic>
    </p:spTree>
    <p:extLst>
      <p:ext uri="{BB962C8B-B14F-4D97-AF65-F5344CB8AC3E}">
        <p14:creationId xmlns:p14="http://schemas.microsoft.com/office/powerpoint/2010/main" val="9055615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0EF286F4-21C4-439C-B87E-007CE5410D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06" y="257453"/>
            <a:ext cx="8181977" cy="5901755"/>
          </a:xfrm>
        </p:spPr>
      </p:pic>
    </p:spTree>
    <p:extLst>
      <p:ext uri="{BB962C8B-B14F-4D97-AF65-F5344CB8AC3E}">
        <p14:creationId xmlns:p14="http://schemas.microsoft.com/office/powerpoint/2010/main" val="1230817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55D41319-AAF0-461C-BBE8-BF479D90F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Cadastros no CADSUF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30DD2B62-E641-4405-B332-B05212C691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Qual a legislação?</a:t>
            </a:r>
          </a:p>
          <a:p>
            <a:r>
              <a:rPr lang="pt-BR" dirty="0"/>
              <a:t>Pra que se cadastrar?</a:t>
            </a:r>
          </a:p>
          <a:p>
            <a:r>
              <a:rPr lang="pt-BR" dirty="0"/>
              <a:t>A documentação exigida?</a:t>
            </a:r>
          </a:p>
          <a:p>
            <a:r>
              <a:rPr lang="pt-BR" dirty="0"/>
              <a:t>Quais etapas?</a:t>
            </a:r>
          </a:p>
          <a:p>
            <a:r>
              <a:rPr lang="pt-BR" dirty="0"/>
              <a:t>Preenchimento.</a:t>
            </a:r>
          </a:p>
          <a:p>
            <a:r>
              <a:rPr lang="pt-BR" dirty="0"/>
              <a:t>Principais erros no preenchimento.</a:t>
            </a:r>
          </a:p>
          <a:p>
            <a:r>
              <a:rPr lang="pt-BR" dirty="0"/>
              <a:t>Prazo para análise e correções.</a:t>
            </a:r>
          </a:p>
          <a:p>
            <a:r>
              <a:rPr lang="pt-BR" dirty="0"/>
              <a:t>Dúvidas.</a:t>
            </a:r>
          </a:p>
        </p:txBody>
      </p:sp>
    </p:spTree>
    <p:extLst>
      <p:ext uri="{BB962C8B-B14F-4D97-AF65-F5344CB8AC3E}">
        <p14:creationId xmlns:p14="http://schemas.microsoft.com/office/powerpoint/2010/main" val="252131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 descr="Interface gráfica do usuário, Texto, Aplicativo, Email, Teams&#10;&#10;Descrição gerada automaticamente">
            <a:extLst>
              <a:ext uri="{FF2B5EF4-FFF2-40B4-BE49-F238E27FC236}">
                <a16:creationId xmlns:a16="http://schemas.microsoft.com/office/drawing/2014/main" id="{018B3271-E7AC-4198-BFFF-C180D3EC05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61" y="1663476"/>
            <a:ext cx="11363677" cy="3531048"/>
          </a:xfrm>
        </p:spPr>
      </p:pic>
    </p:spTree>
    <p:extLst>
      <p:ext uri="{BB962C8B-B14F-4D97-AF65-F5344CB8AC3E}">
        <p14:creationId xmlns:p14="http://schemas.microsoft.com/office/powerpoint/2010/main" val="41296822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B233FEBD-ACAA-4D85-B327-EEE5ED4FF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3752"/>
            <a:ext cx="10515600" cy="2970495"/>
          </a:xfrm>
        </p:spPr>
        <p:txBody>
          <a:bodyPr/>
          <a:lstStyle/>
          <a:p>
            <a:r>
              <a:rPr lang="pt-BR" dirty="0"/>
              <a:t>Erro no preenchimento do Porte da Empresa e Simples Nacional</a:t>
            </a:r>
          </a:p>
          <a:p>
            <a:r>
              <a:rPr lang="pt-BR" dirty="0"/>
              <a:t>Ausência de procuração</a:t>
            </a:r>
          </a:p>
          <a:p>
            <a:r>
              <a:rPr lang="pt-BR" dirty="0"/>
              <a:t>Na atualização cadastral, documentos com Razão social desatualizados</a:t>
            </a:r>
          </a:p>
          <a:p>
            <a:r>
              <a:rPr lang="pt-BR" dirty="0"/>
              <a:t>Comprovante de domicílio</a:t>
            </a:r>
          </a:p>
          <a:p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39ACB01-B635-4D27-ADDD-65CA024A8D32}"/>
              </a:ext>
            </a:extLst>
          </p:cNvPr>
          <p:cNvSpPr txBox="1"/>
          <p:nvPr/>
        </p:nvSpPr>
        <p:spPr>
          <a:xfrm>
            <a:off x="639192" y="337351"/>
            <a:ext cx="7288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/>
              <a:t>Principais erros</a:t>
            </a:r>
          </a:p>
        </p:txBody>
      </p:sp>
    </p:spTree>
    <p:extLst>
      <p:ext uri="{BB962C8B-B14F-4D97-AF65-F5344CB8AC3E}">
        <p14:creationId xmlns:p14="http://schemas.microsoft.com/office/powerpoint/2010/main" val="6363518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B233FEBD-ACAA-4D85-B327-EEE5ED4FF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3341"/>
            <a:ext cx="10515600" cy="4993622"/>
          </a:xfrm>
        </p:spPr>
        <p:txBody>
          <a:bodyPr/>
          <a:lstStyle/>
          <a:p>
            <a:endParaRPr lang="pt-BR" dirty="0"/>
          </a:p>
          <a:p>
            <a:endParaRPr lang="pt-BR" dirty="0"/>
          </a:p>
          <a:p>
            <a:r>
              <a:rPr lang="pt-BR" dirty="0"/>
              <a:t>Conta água, luz, telefone, etc.;</a:t>
            </a:r>
          </a:p>
          <a:p>
            <a:r>
              <a:rPr lang="pt-BR" dirty="0"/>
              <a:t>Imóvel alugado/ cedido (BCI);</a:t>
            </a:r>
          </a:p>
          <a:p>
            <a:r>
              <a:rPr lang="pt-BR" dirty="0"/>
              <a:t>Imóvel de herança;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EB79259-987F-4099-9543-891BCA284255}"/>
              </a:ext>
            </a:extLst>
          </p:cNvPr>
          <p:cNvSpPr txBox="1"/>
          <p:nvPr/>
        </p:nvSpPr>
        <p:spPr>
          <a:xfrm>
            <a:off x="790113" y="230819"/>
            <a:ext cx="69512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/>
              <a:t>Comprovante de domicílio</a:t>
            </a:r>
          </a:p>
        </p:txBody>
      </p:sp>
    </p:spTree>
    <p:extLst>
      <p:ext uri="{BB962C8B-B14F-4D97-AF65-F5344CB8AC3E}">
        <p14:creationId xmlns:p14="http://schemas.microsoft.com/office/powerpoint/2010/main" val="866083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B233FEBD-ACAA-4D85-B327-EEE5ED4FF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3341"/>
            <a:ext cx="10515600" cy="4993622"/>
          </a:xfrm>
        </p:spPr>
        <p:txBody>
          <a:bodyPr/>
          <a:lstStyle/>
          <a:p>
            <a:endParaRPr lang="pt-BR" dirty="0"/>
          </a:p>
          <a:p>
            <a:r>
              <a:rPr lang="pt-BR" dirty="0"/>
              <a:t>Pagamento GRU – 5 dias úteis</a:t>
            </a:r>
          </a:p>
          <a:p>
            <a:r>
              <a:rPr lang="pt-BR" dirty="0"/>
              <a:t>Compensação da GRU – 1 dia útil</a:t>
            </a:r>
          </a:p>
          <a:p>
            <a:r>
              <a:rPr lang="pt-BR" dirty="0"/>
              <a:t>Início da análise – Até 2 dias úteis</a:t>
            </a:r>
          </a:p>
          <a:p>
            <a:r>
              <a:rPr lang="pt-BR" dirty="0"/>
              <a:t>Pendência – 30 dias úteis</a:t>
            </a:r>
          </a:p>
          <a:p>
            <a:r>
              <a:rPr lang="pt-BR" dirty="0"/>
              <a:t>Recurso – 10 dias corridos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EB79259-987F-4099-9543-891BCA284255}"/>
              </a:ext>
            </a:extLst>
          </p:cNvPr>
          <p:cNvSpPr txBox="1"/>
          <p:nvPr/>
        </p:nvSpPr>
        <p:spPr>
          <a:xfrm>
            <a:off x="790113" y="230819"/>
            <a:ext cx="69512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/>
              <a:t>Prazos</a:t>
            </a:r>
          </a:p>
        </p:txBody>
      </p:sp>
    </p:spTree>
    <p:extLst>
      <p:ext uri="{BB962C8B-B14F-4D97-AF65-F5344CB8AC3E}">
        <p14:creationId xmlns:p14="http://schemas.microsoft.com/office/powerpoint/2010/main" val="38465584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6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56B31695-0EAC-49D1-B087-C420C22153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76" y="1506367"/>
            <a:ext cx="11128848" cy="3845266"/>
          </a:xfrm>
        </p:spPr>
      </p:pic>
    </p:spTree>
    <p:extLst>
      <p:ext uri="{BB962C8B-B14F-4D97-AF65-F5344CB8AC3E}">
        <p14:creationId xmlns:p14="http://schemas.microsoft.com/office/powerpoint/2010/main" val="10632968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B233FEBD-ACAA-4D85-B327-EEE5ED4FF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3341"/>
            <a:ext cx="10515600" cy="4993622"/>
          </a:xfrm>
        </p:spPr>
        <p:txBody>
          <a:bodyPr/>
          <a:lstStyle/>
          <a:p>
            <a:r>
              <a:rPr lang="pt-BR" dirty="0"/>
              <a:t>Qual a legislação?</a:t>
            </a:r>
          </a:p>
          <a:p>
            <a:r>
              <a:rPr lang="pt-BR" dirty="0"/>
              <a:t>Pra que se cadastrar?</a:t>
            </a:r>
          </a:p>
          <a:p>
            <a:r>
              <a:rPr lang="pt-BR" dirty="0"/>
              <a:t>A documentação exigida?</a:t>
            </a:r>
          </a:p>
          <a:p>
            <a:r>
              <a:rPr lang="pt-BR" dirty="0"/>
              <a:t>Quais etapas?</a:t>
            </a:r>
          </a:p>
          <a:p>
            <a:r>
              <a:rPr lang="pt-BR" dirty="0"/>
              <a:t>Preenchimento.</a:t>
            </a:r>
          </a:p>
          <a:p>
            <a:r>
              <a:rPr lang="pt-BR" dirty="0"/>
              <a:t>Principais erros no preenchimento.</a:t>
            </a:r>
          </a:p>
          <a:p>
            <a:r>
              <a:rPr lang="pt-BR" dirty="0"/>
              <a:t>Prazo para análise e correções.</a:t>
            </a:r>
          </a:p>
          <a:p>
            <a:r>
              <a:rPr lang="pt-BR" dirty="0"/>
              <a:t>Dúvidas.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EB79259-987F-4099-9543-891BCA284255}"/>
              </a:ext>
            </a:extLst>
          </p:cNvPr>
          <p:cNvSpPr txBox="1"/>
          <p:nvPr/>
        </p:nvSpPr>
        <p:spPr>
          <a:xfrm>
            <a:off x="790113" y="230819"/>
            <a:ext cx="6951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1" dirty="0"/>
          </a:p>
          <a:p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359000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B233FEBD-ACAA-4D85-B327-EEE5ED4FF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3341"/>
            <a:ext cx="10515600" cy="4993622"/>
          </a:xfrm>
        </p:spPr>
        <p:txBody>
          <a:bodyPr/>
          <a:lstStyle/>
          <a:p>
            <a:pPr marL="0" indent="0">
              <a:buNone/>
            </a:pPr>
            <a:endParaRPr lang="pt-BR" sz="8000" dirty="0"/>
          </a:p>
          <a:p>
            <a:pPr marL="0" indent="0">
              <a:buNone/>
            </a:pPr>
            <a:r>
              <a:rPr lang="pt-BR" sz="8000" dirty="0"/>
              <a:t>Muito obrigado!!</a:t>
            </a:r>
          </a:p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dirty="0"/>
              <a:t>Diego Forero</a:t>
            </a:r>
          </a:p>
          <a:p>
            <a:pPr marL="0" indent="0" algn="ctr">
              <a:buNone/>
            </a:pPr>
            <a:r>
              <a:rPr lang="pt-BR" dirty="0">
                <a:hlinkClick r:id="rId3"/>
              </a:rPr>
              <a:t>cocad@suframa.gov.br</a:t>
            </a:r>
            <a:r>
              <a:rPr lang="pt-BR" dirty="0"/>
              <a:t>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87005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55D41319-AAF0-461C-BBE8-BF479D90F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Qual a legislação do cadastro?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30DD2B62-E641-4405-B332-B05212C691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Resolução 38/2017 – CA SUFRAMA – Disponível no site da Suframa, área de Cadastro, aba Legislação.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dirty="0">
                <a:hlinkClick r:id="rId3"/>
              </a:rPr>
              <a:t>www.gov.br/suframa/pt-br/sistemas/cadsuf/legislacao</a:t>
            </a:r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95740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55D41319-AAF0-461C-BBE8-BF479D90F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Documentação exigida?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30DD2B62-E641-4405-B332-B05212C691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I - Ato constitutivo e alterações consolidadas;</a:t>
            </a:r>
            <a:br>
              <a:rPr lang="pt-BR" dirty="0"/>
            </a:br>
            <a:r>
              <a:rPr lang="pt-BR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II - Comprovante de constituição dos administradores</a:t>
            </a:r>
            <a:br>
              <a:rPr lang="pt-BR" dirty="0"/>
            </a:br>
            <a:r>
              <a:rPr lang="pt-BR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III - Comprovante de domicílio;</a:t>
            </a:r>
            <a:br>
              <a:rPr lang="pt-BR" dirty="0"/>
            </a:br>
            <a:r>
              <a:rPr lang="pt-BR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IV - CNPJ;</a:t>
            </a:r>
            <a:br>
              <a:rPr lang="pt-BR" dirty="0"/>
            </a:br>
            <a:r>
              <a:rPr lang="pt-BR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V - Inscrição cadastral ativa estadual e municipal, quando exigível;</a:t>
            </a:r>
            <a:br>
              <a:rPr lang="pt-BR" dirty="0"/>
            </a:br>
            <a:r>
              <a:rPr lang="pt-BR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VI – CND Receita Federal;</a:t>
            </a:r>
            <a:br>
              <a:rPr lang="pt-BR" dirty="0"/>
            </a:br>
            <a:r>
              <a:rPr lang="pt-BR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VII – CND FGTS;</a:t>
            </a:r>
            <a:br>
              <a:rPr lang="pt-BR" dirty="0"/>
            </a:br>
            <a:r>
              <a:rPr lang="pt-BR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VIII - Procuração, nas hipóteses de representação e documento de identificação de outorgantes e outorgados.</a:t>
            </a:r>
          </a:p>
          <a:p>
            <a:pPr marL="0" indent="0">
              <a:buNone/>
            </a:pPr>
            <a:br>
              <a:rPr lang="pt-BR" dirty="0"/>
            </a:br>
            <a:r>
              <a:rPr lang="pt-BR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Obs.: As pessoas jurídicas de direito público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17182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55D41319-AAF0-461C-BBE8-BF479D90F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https://www.gov.br/suframa/pt-br</a:t>
            </a:r>
          </a:p>
        </p:txBody>
      </p:sp>
      <p:pic>
        <p:nvPicPr>
          <p:cNvPr id="3" name="Espaço Reservado para Conteúdo 2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10822E20-66D0-411F-911E-CDB4F3278A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982" y="1341349"/>
            <a:ext cx="6870036" cy="4520814"/>
          </a:xfrm>
        </p:spPr>
      </p:pic>
    </p:spTree>
    <p:extLst>
      <p:ext uri="{BB962C8B-B14F-4D97-AF65-F5344CB8AC3E}">
        <p14:creationId xmlns:p14="http://schemas.microsoft.com/office/powerpoint/2010/main" val="89887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ço Reservado para Conteúdo 10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0BA34623-D865-42DF-B0A3-EB474E0F9F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97" y="2157274"/>
            <a:ext cx="11162205" cy="3418966"/>
          </a:xfrm>
        </p:spPr>
      </p:pic>
    </p:spTree>
    <p:extLst>
      <p:ext uri="{BB962C8B-B14F-4D97-AF65-F5344CB8AC3E}">
        <p14:creationId xmlns:p14="http://schemas.microsoft.com/office/powerpoint/2010/main" val="1157150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55D41319-AAF0-461C-BBE8-BF479D90F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9" name="Espaço Reservado para Conteúdo 8" descr="Interface gráfica do usuário, Aplicativo, Word, Teams&#10;&#10;Descrição gerada automaticamente">
            <a:extLst>
              <a:ext uri="{FF2B5EF4-FFF2-40B4-BE49-F238E27FC236}">
                <a16:creationId xmlns:a16="http://schemas.microsoft.com/office/drawing/2014/main" id="{0272CB71-2FB3-4D68-93F0-E5ED785218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10515600" cy="4488587"/>
          </a:xfrm>
        </p:spPr>
      </p:pic>
    </p:spTree>
    <p:extLst>
      <p:ext uri="{BB962C8B-B14F-4D97-AF65-F5344CB8AC3E}">
        <p14:creationId xmlns:p14="http://schemas.microsoft.com/office/powerpoint/2010/main" val="2113203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55D41319-AAF0-461C-BBE8-BF479D90F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968449" cy="700195"/>
          </a:xfrm>
        </p:spPr>
        <p:txBody>
          <a:bodyPr>
            <a:normAutofit/>
          </a:bodyPr>
          <a:lstStyle/>
          <a:p>
            <a:r>
              <a:rPr lang="pt-BR" sz="2800" dirty="0">
                <a:hlinkClick r:id="rId3"/>
              </a:rPr>
              <a:t>https://www4.suframa.gov.br/cadsuf/#/menu-externo</a:t>
            </a:r>
            <a:r>
              <a:rPr lang="pt-BR" sz="2800" dirty="0"/>
              <a:t> </a:t>
            </a:r>
          </a:p>
        </p:txBody>
      </p:sp>
      <p:pic>
        <p:nvPicPr>
          <p:cNvPr id="9" name="Espaço Reservado para Conteúdo 8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389A771E-1918-47DC-8A5C-6CF917BCF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073" y="1162974"/>
            <a:ext cx="9017853" cy="5111643"/>
          </a:xfrm>
        </p:spPr>
      </p:pic>
    </p:spTree>
    <p:extLst>
      <p:ext uri="{BB962C8B-B14F-4D97-AF65-F5344CB8AC3E}">
        <p14:creationId xmlns:p14="http://schemas.microsoft.com/office/powerpoint/2010/main" val="40316382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1899</TotalTime>
  <Words>345</Words>
  <Application>Microsoft Office PowerPoint</Application>
  <PresentationFormat>Widescreen</PresentationFormat>
  <Paragraphs>57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Open Sans</vt:lpstr>
      <vt:lpstr>Roboto Slab</vt:lpstr>
      <vt:lpstr>Tema do Office</vt:lpstr>
      <vt:lpstr>Como se cadastrar no CADSUF?</vt:lpstr>
      <vt:lpstr>Diego Gomes Forero</vt:lpstr>
      <vt:lpstr>Cadastros no CADSUF</vt:lpstr>
      <vt:lpstr>Qual a legislação do cadastro?</vt:lpstr>
      <vt:lpstr>Documentação exigida?</vt:lpstr>
      <vt:lpstr>https://www.gov.br/suframa/pt-br</vt:lpstr>
      <vt:lpstr>Apresentação do PowerPoint</vt:lpstr>
      <vt:lpstr>Apresentação do PowerPoint</vt:lpstr>
      <vt:lpstr>https://www4.suframa.gov.br/cadsuf/#/menu-externo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Fábio Alencar</dc:creator>
  <cp:lastModifiedBy>Diego Gomes Forero</cp:lastModifiedBy>
  <cp:revision>11</cp:revision>
  <dcterms:created xsi:type="dcterms:W3CDTF">2021-06-29T18:40:49Z</dcterms:created>
  <dcterms:modified xsi:type="dcterms:W3CDTF">2021-08-06T23:00:35Z</dcterms:modified>
</cp:coreProperties>
</file>