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58" r:id="rId24"/>
    <p:sldId id="280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954C97-B41C-4468-A281-A6B995964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FAA1B6C-C3D7-4639-94FD-A604845F8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6D2C293-A641-4EF5-8AF6-5F13B9BDB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E803A58-06EA-44CF-B070-EA6C77DB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8B72E4E-1BAE-41FF-B1D9-7A2C7C9E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41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380F4B-3C12-45FE-970F-B8760474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E523557-B61B-4FEE-B446-B3ABF8949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54E27A0-0B25-454E-9143-B9F645E1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B74C313-636A-4F90-95F7-011D73530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5A8C928-7B24-4DCD-B310-BDFC7C02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50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F69B17D0-5055-4728-BE50-8CBABD15C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61B0F5F-2042-42BE-9CD3-31520EBB1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B092A25-1F5F-4885-91B5-CE11AA53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287138F-61D6-46CF-A347-90A63A0D8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B8DB886-FDF6-4FDF-8992-9C81C5D8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89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8E1E38-4052-415A-836B-46C7EA946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CFD844C-D229-4B9A-8956-03E9183E8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FB87EC2-6CE4-4E1D-950F-E65909E7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8228B17-FAB7-4998-92CA-F6E32EBB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5873132-CB16-4DDA-9080-7DABAA92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9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534296-146A-4E55-B4A0-CCF7404D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D96320E-F5F6-41CC-AFDD-8E9A8BCC5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5C62A55-4CB5-4B8F-A6B4-2EF3074A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34036BB-D876-437B-B0B8-F3900855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7979914-88F5-47E0-BDFF-8E5431EC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14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66600F-7117-4908-A1D0-A90EA984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991F9D5-D1F2-4B10-9138-E46D4E3E9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A31737C-862A-4A1A-BCF8-3243E503A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DD34689-C705-4C11-8590-6B87885B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74F3420-A75B-413A-BD1F-6861548F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7574AED-4283-4A58-A92A-64CCE3B5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45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844308-8FA0-4CBE-9A55-86E0FF7ED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B9154D4-2624-468D-B59C-4C58032D3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02BE649-228C-41DA-94B7-31621D30F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14B03950-A207-4CE9-BDB6-0556F6739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92EED606-B162-4BC0-8AC2-D8ABCCDE5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1F90753E-4167-4964-8350-A3D4026A0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3F7D39A2-2FFD-4E6A-8523-33C6CD37D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B2CA7C1C-6586-4A28-A1AD-C45DFA82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91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03FBFC-854B-4348-B405-5F100424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3BBF10FF-2558-46A6-AE6D-ED363C97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060845B2-C81B-437C-BE54-33B15D49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48A80145-92AC-4674-B8BA-26C61874D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81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F3F516DE-996F-4BDF-BFD7-C83D1E86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8F01EF02-30B0-4CF3-BDD5-08D6C4F29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9A02F35E-AD0D-4A6F-85F5-A9428A88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2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02251B-A66C-459F-BCA0-DE9589C4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AA9C8E5-BBCB-4414-9422-8A2684D11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1F99C27-3FC4-485E-9443-430203D6C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28955F1-8AB6-49F2-B7F9-11D45E8F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F16381F-0A09-43EF-A55E-E9CEE66BA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D415F51-5C76-40FC-A2E3-CB530206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30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A5F2BC-C6F9-49B9-86EA-5F95BD793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B467E9C1-5D58-4CE4-BFBB-0922A5273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9BD8D58-2CE0-4BD2-96C5-1BE706721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2B81378-2BB3-4E4B-8338-BABB2026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9C52801-0CE1-4BB7-94C0-42E18F84A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43BBD48-23E8-4041-A8D0-36ED5821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54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A8E3266D-2222-47C9-A28B-17982A236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2971539-4448-4234-AC5A-197FCDF2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CFB1382-C139-49A5-B923-494E90DE5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A4C0-12DA-4A4A-8448-CA97CB8FA44D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F551032-5014-40E1-B5B6-119FBB373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23530DF-BEF9-40BD-9B6A-4187F8911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13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Como realizar vendas para as áreas incentivadas da Suframa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/>
              <a:t>Primeiramente e bem mais importante é por que vender?</a:t>
            </a:r>
            <a:endParaRPr lang="pt-BR" dirty="0"/>
          </a:p>
          <a:p>
            <a:r>
              <a:rPr lang="pt-BR" dirty="0"/>
              <a:t>As vendas para as áreas incentivadas da Suframa equivalem a uma exportação, portanto serão sem tributação (IPI, PIS/COFINS e ICMS).</a:t>
            </a:r>
          </a:p>
          <a:p>
            <a:r>
              <a:rPr lang="pt-BR" dirty="0"/>
              <a:t>A Zona Franca de Manaus oferece incentivos fiscais importantes para tornar as empresas competitivas no mercado e conta com isenções de IPI, I.I, COFINS, PIS e ICMS.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665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6062" y="1122361"/>
            <a:ext cx="9061937" cy="3262069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7 – Realização de vistoria</a:t>
            </a:r>
            <a:r>
              <a:rPr lang="pt-BR" sz="2000" b="1" dirty="0" smtClean="0"/>
              <a:t>:</a:t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>Com base em critérios de parametrização obedecendo as analises de risco definidos pela SUFRAMA, o SIMNAC define o canal de vistoria das mercadorias: Vistoria física, documental ou eletrônica;</a:t>
            </a:r>
            <a:br>
              <a:rPr lang="pt-BR" sz="2000" b="1" dirty="0"/>
            </a:b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9499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338" y="1122363"/>
            <a:ext cx="9073662" cy="3238622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8 – Confirmação junto à SEFAZ de destino para saber se o desembaraço ocorreu no prazo legal;</a:t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5059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169" y="1122363"/>
            <a:ext cx="9108831" cy="2933822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9 – Internamento da </a:t>
            </a:r>
            <a:r>
              <a:rPr lang="pt-BR" sz="2000" b="1" dirty="0" err="1"/>
              <a:t>NFe</a:t>
            </a:r>
            <a:r>
              <a:rPr lang="pt-BR" sz="2000" b="1" dirty="0"/>
              <a:t>.</a:t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>Confirmação do desembaraço e internamento e o SIMNAC enviará o evento ao portal </a:t>
            </a:r>
            <a:r>
              <a:rPr lang="pt-BR" sz="2000" b="1" dirty="0" err="1"/>
              <a:t>NFe</a:t>
            </a:r>
            <a:r>
              <a:rPr lang="pt-BR" sz="2000" b="1" dirty="0"/>
              <a:t>.</a:t>
            </a:r>
            <a:br>
              <a:rPr lang="pt-BR" sz="2000" b="1" dirty="0"/>
            </a:b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616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277" y="1122363"/>
            <a:ext cx="9155723" cy="3156560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O Convênio ICMS 134/2019 Dispõe sobre os procedimentos relativos ao ingresso de produtos industrializados de origem nacional na Zona Franca de Manaus, nos Municípios de Rio Preto da Eva (AM), Presidente Figueiredo (AM) e nas Áreas de Livre Comércio, com isenção do ICMS.</a:t>
            </a:r>
            <a:br>
              <a:rPr lang="pt-BR" sz="2000" b="1" dirty="0"/>
            </a:b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095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8462" y="1122362"/>
            <a:ext cx="8909537" cy="3402746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Cláusula quarta</a:t>
            </a:r>
            <a:r>
              <a:rPr lang="pt-BR" sz="2000" dirty="0"/>
              <a:t> A formalização do ingresso nas áreas de que trata este convênio dar-se-á no sistema de controle eletrônico, previsto na cláusula segunda deste convênio, mediante os seguintes procedimentos:</a:t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671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939" y="762000"/>
            <a:ext cx="9226062" cy="4161693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I - solicitação de Registro eletrônico, sob responsabilidade do remetente, para      </a:t>
            </a:r>
            <a:r>
              <a:rPr lang="pt-BR" sz="2000" b="1" dirty="0" smtClean="0"/>
              <a:t>geração do </a:t>
            </a:r>
            <a:r>
              <a:rPr lang="pt-BR" sz="2000" b="1" dirty="0" err="1"/>
              <a:t>PIN-e</a:t>
            </a:r>
            <a:r>
              <a:rPr lang="pt-BR" sz="2000" b="1" dirty="0"/>
              <a:t>;</a:t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917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62" y="1122361"/>
            <a:ext cx="9214338" cy="4047515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II - confirmação do Registro eletrônico, pelo destinatário, antes do ingresso dos produtos nas áreas incentivadas de que trata este convênio, para geração do </a:t>
            </a:r>
            <a:r>
              <a:rPr lang="pt-BR" sz="2000" b="1" dirty="0" err="1"/>
              <a:t>PIN-e</a:t>
            </a:r>
            <a:r>
              <a:rPr lang="pt-BR" sz="2000" b="1" dirty="0"/>
              <a:t>;</a:t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3302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2615" y="1122362"/>
            <a:ext cx="9085385" cy="3590315"/>
          </a:xfrm>
        </p:spPr>
        <p:txBody>
          <a:bodyPr>
            <a:normAutofit/>
          </a:bodyPr>
          <a:lstStyle/>
          <a:p>
            <a:r>
              <a:rPr lang="pt-BR" sz="2000" b="1" dirty="0"/>
              <a:t>III  - desembaraço da NF-e na SEFAZ do estabelecimento destinatário;</a:t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97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5354" y="679938"/>
            <a:ext cx="8862646" cy="4079631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IV - confirmação pelo destinatário no sistema de que trata o caput, do recebimento dos produtos em seu estabelecimento, após procedimento do inciso III do caput desta cláusula;</a:t>
            </a:r>
            <a:br>
              <a:rPr lang="pt-BR" sz="2000" b="1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455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338" y="1122363"/>
            <a:ext cx="9073662" cy="359031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V - disponibilização do canal de vistoria pelo sistema de que trata o caput desta cláusula, conforme critérios de parametrização adotados pela SUFRAMA;</a:t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0619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1160584"/>
            <a:ext cx="9272953" cy="3329353"/>
          </a:xfrm>
        </p:spPr>
        <p:txBody>
          <a:bodyPr>
            <a:normAutofit/>
          </a:bodyPr>
          <a:lstStyle/>
          <a:p>
            <a:pPr algn="l"/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2000" b="1" dirty="0" smtClean="0"/>
              <a:t>Por </a:t>
            </a:r>
            <a:r>
              <a:rPr lang="pt-BR" sz="2000" b="1" dirty="0"/>
              <a:t>serem vendas sem tributação, exige-se o cumprimento de determinados ritos para que as operações gozem dos benefícios</a:t>
            </a:r>
            <a:r>
              <a:rPr lang="pt-BR" sz="2000" b="1" dirty="0" smtClean="0"/>
              <a:t>.</a:t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É obrigatório que empresas remetentes/fornecedoras realizem o seu credenciamento no sistema de cadastro SUFRAMA – CADSUF, para posterior acesso ao SISTEMA DE INGRESSO DE MERCADORIA NACIONAL - SIMNAC.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0573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84099"/>
          </a:xfrm>
        </p:spPr>
        <p:txBody>
          <a:bodyPr>
            <a:normAutofit/>
          </a:bodyPr>
          <a:lstStyle/>
          <a:p>
            <a:r>
              <a:rPr lang="pt-BR" sz="2000" b="1" dirty="0"/>
              <a:t>VI - cruzamento dos dados de desembaraço da SEFAZ do estabelecimento destinatário;</a:t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530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7108" y="1122362"/>
            <a:ext cx="9190892" cy="3660653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VII - realização da vistoria física e/ou documental, pela SUFRAMA, conforme o canal de vistoria parametrizado</a:t>
            </a:r>
            <a:r>
              <a:rPr lang="pt-BR" sz="2000" b="1" dirty="0" smtClean="0"/>
              <a:t>;</a:t>
            </a:r>
            <a:br>
              <a:rPr lang="pt-BR" sz="2000" b="1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1444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5722" y="1122362"/>
            <a:ext cx="9132277" cy="3426191"/>
          </a:xfrm>
        </p:spPr>
        <p:txBody>
          <a:bodyPr>
            <a:normAutofit/>
          </a:bodyPr>
          <a:lstStyle/>
          <a:p>
            <a:r>
              <a:rPr lang="pt-BR" sz="2000" b="1" dirty="0"/>
              <a:t>VIII - disponibilização do internamento na Suframa como evento na NF-e</a:t>
            </a:r>
            <a:r>
              <a:rPr lang="pt-BR" sz="2000" b="1" dirty="0" smtClean="0"/>
              <a:t>.</a:t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330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122362"/>
            <a:ext cx="9296400" cy="3344129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Parágrafo único. O registro eletrônico prévio dos dados da NF-e, do Conhecimento de Transporte – CT-e – e do Manifesto Eletrônico de cargas – MDF-e – no sistema de que trata esta cláusula, é de responsabilidade dos respectivos estabelecimentos emitentes.</a:t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822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902678"/>
            <a:ext cx="9589477" cy="4103076"/>
          </a:xfrm>
        </p:spPr>
        <p:txBody>
          <a:bodyPr>
            <a:normAutofit/>
          </a:bodyPr>
          <a:lstStyle/>
          <a:p>
            <a:r>
              <a:rPr lang="pt-BR" sz="2400" b="1" dirty="0"/>
              <a:t>Um bom dia a todos e muito obrigado.</a:t>
            </a:r>
            <a:br>
              <a:rPr lang="pt-BR" sz="24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6069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7108" y="1122363"/>
            <a:ext cx="9190892" cy="2851760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O primeiro passo para se adquirir um produto nacional ou nacionalizado com incentivos fiscais administrados pela SUFRAMA é ter o cadastro na SUFRAMA.</a:t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>Para o fornecedor/remetente ter o direito de vender suas mercadorias às áreas incentivadas, deve obedecer aos seguintes passos:</a:t>
            </a:r>
            <a:br>
              <a:rPr lang="pt-BR" sz="2000" b="1" dirty="0"/>
            </a:b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177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5015" y="1122362"/>
            <a:ext cx="8932984" cy="2664191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1 – Verificar se a empresa destinatária está com seu cadastro regular junto a Suframa, se ela está habilitada</a:t>
            </a:r>
            <a:r>
              <a:rPr lang="pt-BR" sz="2000" b="1" dirty="0" smtClean="0"/>
              <a:t>;</a:t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0926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446" y="937846"/>
            <a:ext cx="9120553" cy="3399692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2 – Emitir NF-e </a:t>
            </a:r>
            <a:r>
              <a:rPr lang="pt-BR" sz="2000" b="1" dirty="0" smtClean="0"/>
              <a:t> com </a:t>
            </a:r>
            <a:r>
              <a:rPr lang="pt-BR" sz="2000" b="1" dirty="0"/>
              <a:t>os benefícios fiscais que a empresa destinatária tem direito;</a:t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982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1569" y="1180977"/>
            <a:ext cx="9155723" cy="3015884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3 – Acessar o sistema de ingresso de </a:t>
            </a:r>
            <a:r>
              <a:rPr lang="pt-BR" sz="2000" b="1" dirty="0" smtClean="0"/>
              <a:t>mercadoria </a:t>
            </a:r>
            <a:r>
              <a:rPr lang="pt-BR" sz="2000" b="1" dirty="0"/>
              <a:t>nacional/SIMNAC e solicitar o PIN – Protocolo de Ingresso de Mercadoria Nacional;</a:t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382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676" y="1122363"/>
            <a:ext cx="9003323" cy="3051052"/>
          </a:xfrm>
        </p:spPr>
        <p:txBody>
          <a:bodyPr>
            <a:normAutofit/>
          </a:bodyPr>
          <a:lstStyle/>
          <a:p>
            <a:r>
              <a:rPr lang="pt-BR" sz="2000" b="1" dirty="0"/>
              <a:t>4 – Confirmar a solicitação do PIN junto ao SIMNAC;</a:t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5488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2954" y="1122362"/>
            <a:ext cx="9015045" cy="2968992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/>
              <a:t>5 – Impressão do PIN e solicitação de coleta de mercadoria pelo transportador </a:t>
            </a:r>
            <a:r>
              <a:rPr lang="pt-BR" sz="2000" b="1" dirty="0" smtClean="0"/>
              <a:t>que transportará a  </a:t>
            </a:r>
            <a:r>
              <a:rPr lang="pt-BR" sz="2000" b="1" dirty="0"/>
              <a:t>mercadoria até o destinatário;</a:t>
            </a:r>
            <a:br>
              <a:rPr lang="pt-BR" sz="2000" b="1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578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2615" y="1122363"/>
            <a:ext cx="9085384" cy="3437914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6 – Confirmação do recebimento da mercadoria pelo destinatário em seu estabelecimento, acessa o SIMNAC , informa os dados do transportador e escolhe o posto de vistoria, confirmando o recebimento da mercadoria em seu estabelecimento;</a:t>
            </a:r>
            <a:br>
              <a:rPr lang="pt-BR" sz="2000" b="1" dirty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2948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534</Words>
  <Application>Microsoft Office PowerPoint</Application>
  <PresentationFormat>Personalizar</PresentationFormat>
  <Paragraphs>27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Como realizar vendas para as áreas incentivadas da Suframa</vt:lpstr>
      <vt:lpstr>  Por serem vendas sem tributação, exige-se o cumprimento de determinados ritos para que as operações gozem dos benefícios.   É obrigatório que empresas remetentes/fornecedoras realizem o seu credenciamento no sistema de cadastro SUFRAMA – CADSUF, para posterior acesso ao SISTEMA DE INGRESSO DE MERCADORIA NACIONAL - SIMNAC.  </vt:lpstr>
      <vt:lpstr>O primeiro passo para se adquirir um produto nacional ou nacionalizado com incentivos fiscais administrados pela SUFRAMA é ter o cadastro na SUFRAMA.  Para o fornecedor/remetente ter o direito de vender suas mercadorias às áreas incentivadas, deve obedecer aos seguintes passos: </vt:lpstr>
      <vt:lpstr>1 – Verificar se a empresa destinatária está com seu cadastro regular junto a Suframa, se ela está habilitada;   </vt:lpstr>
      <vt:lpstr>2 – Emitir NF-e  com os benefícios fiscais que a empresa destinatária tem direito;    </vt:lpstr>
      <vt:lpstr>3 – Acessar o sistema de ingresso de mercadoria nacional/SIMNAC e solicitar o PIN – Protocolo de Ingresso de Mercadoria Nacional;    </vt:lpstr>
      <vt:lpstr>4 – Confirmar a solicitação do PIN junto ao SIMNAC;    </vt:lpstr>
      <vt:lpstr>5 – Impressão do PIN e solicitação de coleta de mercadoria pelo transportador que transportará a  mercadoria até o destinatário;   </vt:lpstr>
      <vt:lpstr>6 – Confirmação do recebimento da mercadoria pelo destinatário em seu estabelecimento, acessa o SIMNAC , informa os dados do transportador e escolhe o posto de vistoria, confirmando o recebimento da mercadoria em seu estabelecimento;   </vt:lpstr>
      <vt:lpstr>7 – Realização de vistoria:  Com base em critérios de parametrização obedecendo as analises de risco definidos pela SUFRAMA, o SIMNAC define o canal de vistoria das mercadorias: Vistoria física, documental ou eletrônica; </vt:lpstr>
      <vt:lpstr>8 – Confirmação junto à SEFAZ de destino para saber se o desembaraço ocorreu no prazo legal;   </vt:lpstr>
      <vt:lpstr>9 – Internamento da NFe.  Confirmação do desembaraço e internamento e o SIMNAC enviará o evento ao portal NFe. </vt:lpstr>
      <vt:lpstr>O Convênio ICMS 134/2019 Dispõe sobre os procedimentos relativos ao ingresso de produtos industrializados de origem nacional na Zona Franca de Manaus, nos Municípios de Rio Preto da Eva (AM), Presidente Figueiredo (AM) e nas Áreas de Livre Comércio, com isenção do ICMS. </vt:lpstr>
      <vt:lpstr>Cláusula quarta A formalização do ingresso nas áreas de que trata este convênio dar-se-á no sistema de controle eletrônico, previsto na cláusula segunda deste convênio, mediante os seguintes procedimentos: </vt:lpstr>
      <vt:lpstr>I - solicitação de Registro eletrônico, sob responsabilidade do remetente, para      geração do PIN-e;   </vt:lpstr>
      <vt:lpstr>II - confirmação do Registro eletrônico, pelo destinatário, antes do ingresso dos produtos nas áreas incentivadas de que trata este convênio, para geração do PIN-e;   </vt:lpstr>
      <vt:lpstr>III  - desembaraço da NF-e na SEFAZ do estabelecimento destinatário;    </vt:lpstr>
      <vt:lpstr>IV - confirmação pelo destinatário no sistema de que trata o caput, do recebimento dos produtos em seu estabelecimento, após procedimento do inciso III do caput desta cláusula;  </vt:lpstr>
      <vt:lpstr>V - disponibilização do canal de vistoria pelo sistema de que trata o caput desta cláusula, conforme critérios de parametrização adotados pela SUFRAMA;   </vt:lpstr>
      <vt:lpstr>VI - cruzamento dos dados de desembaraço da SEFAZ do estabelecimento destinatário;    </vt:lpstr>
      <vt:lpstr>VII - realização da vistoria física e/ou documental, pela SUFRAMA, conforme o canal de vistoria parametrizado;   </vt:lpstr>
      <vt:lpstr>VIII - disponibilização do internamento na Suframa como evento na NF-e.    </vt:lpstr>
      <vt:lpstr>Parágrafo único. O registro eletrônico prévio dos dados da NF-e, do Conhecimento de Transporte – CT-e – e do Manifesto Eletrônico de cargas – MDF-e – no sistema de que trata esta cláusula, é de responsabilidade dos respectivos estabelecimentos emitentes.   </vt:lpstr>
      <vt:lpstr>Um bom dia a todos e muito obrigado.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Alencar</dc:creator>
  <cp:lastModifiedBy>Jose Lucivaldo Nogueira Freitas</cp:lastModifiedBy>
  <cp:revision>12</cp:revision>
  <dcterms:created xsi:type="dcterms:W3CDTF">2021-06-29T18:40:49Z</dcterms:created>
  <dcterms:modified xsi:type="dcterms:W3CDTF">2021-08-06T02:38:25Z</dcterms:modified>
</cp:coreProperties>
</file>