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74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93" r:id="rId11"/>
    <p:sldId id="267" r:id="rId12"/>
    <p:sldId id="294" r:id="rId13"/>
    <p:sldId id="268" r:id="rId14"/>
    <p:sldId id="275" r:id="rId15"/>
    <p:sldId id="269" r:id="rId16"/>
    <p:sldId id="270" r:id="rId17"/>
    <p:sldId id="271" r:id="rId18"/>
    <p:sldId id="276" r:id="rId19"/>
    <p:sldId id="272" r:id="rId20"/>
    <p:sldId id="277" r:id="rId21"/>
    <p:sldId id="273" r:id="rId22"/>
    <p:sldId id="279" r:id="rId23"/>
    <p:sldId id="280" r:id="rId24"/>
    <p:sldId id="278" r:id="rId25"/>
    <p:sldId id="281" r:id="rId26"/>
    <p:sldId id="282" r:id="rId27"/>
    <p:sldId id="283" r:id="rId28"/>
    <p:sldId id="284" r:id="rId29"/>
    <p:sldId id="285" r:id="rId30"/>
    <p:sldId id="286" r:id="rId31"/>
    <p:sldId id="292" r:id="rId32"/>
    <p:sldId id="287" r:id="rId33"/>
    <p:sldId id="288" r:id="rId34"/>
    <p:sldId id="289" r:id="rId35"/>
    <p:sldId id="290" r:id="rId36"/>
    <p:sldId id="291" r:id="rId37"/>
    <p:sldId id="295" r:id="rId38"/>
    <p:sldId id="296" r:id="rId39"/>
    <p:sldId id="297" r:id="rId40"/>
    <p:sldId id="298" r:id="rId41"/>
    <p:sldId id="299" r:id="rId42"/>
    <p:sldId id="258" r:id="rId4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7" d="100"/>
          <a:sy n="77" d="100"/>
        </p:scale>
        <p:origin x="-336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CCA81-993D-4305-9285-5C38B9AB84C1}" type="datetimeFigureOut">
              <a:rPr lang="pt-BR" smtClean="0"/>
              <a:t>05/08/2021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C078F-E73C-45B2-9EE4-C004B0D331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54783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F7EF4-4728-4A89-8314-90BDC1E13BD5}" type="datetimeFigureOut">
              <a:rPr lang="pt-BR" smtClean="0"/>
              <a:t>05/08/2021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76477-62D2-4AFE-977C-84D1715827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6341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442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6222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E954C97-B41C-4468-A281-A6B995964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FAA1B6C-C3D7-4639-94FD-A604845F82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06D2C293-A641-4EF5-8AF6-5F13B9BDB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101D-A914-4028-8EBC-3B91E4C01E47}" type="datetime1">
              <a:rPr lang="pt-BR" smtClean="0"/>
              <a:t>06/08/2021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3E803A58-06EA-44CF-B070-EA6C77DB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98B72E4E-1BAE-41FF-B1D9-7A2C7C9E4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D0B-0754-4BB1-89AB-914A8BFB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041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0380F4B-3C12-45FE-970F-B8760474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1E523557-B61B-4FEE-B446-B3ABF8949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A54E27A0-0B25-454E-9143-B9F645E11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7513-784A-406D-9933-E662599A677E}" type="datetime1">
              <a:rPr lang="pt-BR" smtClean="0"/>
              <a:t>06/08/2021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7B74C313-636A-4F90-95F7-011D73530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25A8C928-7B24-4DCD-B310-BDFC7C02C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D0B-0754-4BB1-89AB-914A8BFB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750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F69B17D0-5055-4728-BE50-8CBABD15CD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161B0F5F-2042-42BE-9CD3-31520EBB19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8B092A25-1F5F-4885-91B5-CE11AA53C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BE81-1052-4889-BE9B-261D2DE54C62}" type="datetime1">
              <a:rPr lang="pt-BR" smtClean="0"/>
              <a:t>06/08/2021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C287138F-61D6-46CF-A347-90A63A0D8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BB8DB886-FDF6-4FDF-8992-9C81C5D8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D0B-0754-4BB1-89AB-914A8BFB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89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68E1E38-4052-415A-836B-46C7EA946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CFD844C-D229-4B9A-8956-03E9183E8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1FB87EC2-6CE4-4E1D-950F-E65909E72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70FB-5EC0-46AF-A39B-259B2125247D}" type="datetime1">
              <a:rPr lang="pt-BR" smtClean="0"/>
              <a:t>06/08/2021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D8228B17-FAB7-4998-92CA-F6E32EBB2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5873132-CB16-4DDA-9080-7DABAA926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D0B-0754-4BB1-89AB-914A8BFB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993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B534296-146A-4E55-B4A0-CCF7404D1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9D96320E-F5F6-41CC-AFDD-8E9A8BCC5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45C62A55-4CB5-4B8F-A6B4-2EF3074A0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B6E46-D08E-42B5-AA9D-562912645C8D}" type="datetime1">
              <a:rPr lang="pt-BR" smtClean="0"/>
              <a:t>06/08/2021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734036BB-D876-437B-B0B8-F39008556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C7979914-88F5-47E0-BDFF-8E5431ECB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D0B-0754-4BB1-89AB-914A8BFB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14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C66600F-7117-4908-A1D0-A90EA9840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991F9D5-D1F2-4B10-9138-E46D4E3E9B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EA31737C-862A-4A1A-BCF8-3243E503A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BDD34689-C705-4C11-8590-6B87885BD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42BE-E649-4749-99A8-A11A140052FA}" type="datetime1">
              <a:rPr lang="pt-BR" smtClean="0"/>
              <a:t>06/08/2021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D74F3420-A75B-413A-BD1F-6861548F3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97574AED-4283-4A58-A92A-64CCE3B58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D0B-0754-4BB1-89AB-914A8BFB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45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F844308-8FA0-4CBE-9A55-86E0FF7ED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BB9154D4-2624-468D-B59C-4C58032D3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F02BE649-228C-41DA-94B7-31621D30F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14B03950-A207-4CE9-BDB6-0556F6739B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92EED606-B162-4BC0-8AC2-D8ABCCDE54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1F90753E-4167-4964-8350-A3D4026A0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F0BB-DD7C-4C89-AD57-366CFCA0CCA1}" type="datetime1">
              <a:rPr lang="pt-BR" smtClean="0"/>
              <a:t>06/08/2021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3F7D39A2-2FFD-4E6A-8523-33C6CD37D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B2CA7C1C-6586-4A28-A1AD-C45DFA82F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D0B-0754-4BB1-89AB-914A8BFB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191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E03FBFC-854B-4348-B405-5F100424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3BBF10FF-2558-46A6-AE6D-ED363C978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0F4C-3E65-4C7D-AE68-C887830511DD}" type="datetime1">
              <a:rPr lang="pt-BR" smtClean="0"/>
              <a:t>06/08/2021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060845B2-C81B-437C-BE54-33B15D49C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48A80145-92AC-4674-B8BA-26C61874D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D0B-0754-4BB1-89AB-914A8BFB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81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F3F516DE-996F-4BDF-BFD7-C83D1E863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A313-E073-4562-8CC5-88A25EB76B3C}" type="datetime1">
              <a:rPr lang="pt-BR" smtClean="0"/>
              <a:t>06/08/2021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8F01EF02-30B0-4CF3-BDD5-08D6C4F29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9A02F35E-AD0D-4A6F-85F5-A9428A888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D0B-0754-4BB1-89AB-914A8BFB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329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302251B-A66C-459F-BCA0-DE9589C4D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4AA9C8E5-BBCB-4414-9422-8A2684D11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61F99C27-3FC4-485E-9443-430203D6C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A28955F1-8AB6-49F2-B7F9-11D45E8FE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B89D-1250-44AB-8030-CB79FC99B578}" type="datetime1">
              <a:rPr lang="pt-BR" smtClean="0"/>
              <a:t>06/08/2021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1F16381F-0A09-43EF-A55E-E9CEE66BA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7D415F51-5C76-40FC-A2E3-CB5302063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D0B-0754-4BB1-89AB-914A8BFB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830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A5F2BC-C6F9-49B9-86EA-5F95BD793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B467E9C1-5D58-4CE4-BFBB-0922A52731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99BD8D58-2CE0-4BD2-96C5-1BE706721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22B81378-2BB3-4E4B-8338-BABB20262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5F0B-3EBF-42F1-ABF2-208911EC1A0C}" type="datetime1">
              <a:rPr lang="pt-BR" smtClean="0"/>
              <a:t>06/08/2021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39C52801-0CE1-4BB7-94C0-42E18F84A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A43BBD48-23E8-4041-A8D0-36ED58213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D0B-0754-4BB1-89AB-914A8BFB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54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A8E3266D-2222-47C9-A28B-17982A236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22971539-4448-4234-AC5A-197FCDF2E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5CFB1382-C139-49A5-B923-494E90DE5E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84CF7-5365-46C1-8BCA-C04AA2A4A1F4}" type="datetime1">
              <a:rPr lang="pt-BR" smtClean="0"/>
              <a:t>06/08/2021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4F551032-5014-40E1-B5B6-119FBB3738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423530DF-BEF9-40BD-9B6A-4187F8911E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27D0B-0754-4BB1-89AB-914A8BFB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513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3427" y="1443639"/>
            <a:ext cx="9144000" cy="181854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dirty="0" smtClean="0"/>
              <a:t>Simples Nacional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pt-BR" dirty="0" smtClean="0"/>
          </a:p>
          <a:p>
            <a:pPr algn="l"/>
            <a:r>
              <a:rPr lang="pt-BR" dirty="0" smtClean="0"/>
              <a:t>Palestrante: </a:t>
            </a:r>
            <a:r>
              <a:rPr lang="pt-BR" dirty="0" err="1" smtClean="0"/>
              <a:t>Jansen</a:t>
            </a:r>
            <a:r>
              <a:rPr lang="pt-BR" dirty="0" smtClean="0"/>
              <a:t> Brito</a:t>
            </a:r>
          </a:p>
          <a:p>
            <a:pPr algn="l"/>
            <a:r>
              <a:rPr lang="pt-BR" dirty="0" smtClean="0"/>
              <a:t>Receita Federal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665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152239" cy="3608173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Limites máximos de receita bruta anual para o SN</a:t>
            </a:r>
          </a:p>
          <a:p>
            <a:pPr algn="l"/>
            <a:endParaRPr lang="pt-BR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Caso a receita bruta acumulada no ano ultrapasse um dos limites de receita bruta: excluída do SN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Efeito da exclusão – a partir do:</a:t>
            </a:r>
          </a:p>
          <a:p>
            <a:pPr algn="l"/>
            <a:r>
              <a:rPr lang="pt-BR" dirty="0" smtClean="0"/>
              <a:t>Mês seguinte ao excesso: caso superior a 20% do limite;</a:t>
            </a:r>
          </a:p>
          <a:p>
            <a:pPr algn="l"/>
            <a:r>
              <a:rPr lang="pt-BR" dirty="0" smtClean="0"/>
              <a:t>Ano seguinte ao excesso</a:t>
            </a:r>
            <a:r>
              <a:rPr lang="pt-BR" dirty="0" smtClean="0"/>
              <a:t>: caso não seja superior a 20% do limite.  </a:t>
            </a:r>
            <a:endParaRPr lang="pt-BR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29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152239" cy="3608173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Sublimites para o ICMS e ISS</a:t>
            </a:r>
          </a:p>
          <a:p>
            <a:pPr algn="l"/>
            <a:endParaRPr lang="pt-BR" dirty="0" smtClean="0"/>
          </a:p>
          <a:p>
            <a:pPr algn="l"/>
            <a:r>
              <a:rPr lang="pt-BR" dirty="0" smtClean="0"/>
              <a:t>Para fins de recolhimento do ICMS e do ISS, o limite máximo de receita bruta é de R$ 3.600.000,00. </a:t>
            </a:r>
          </a:p>
          <a:p>
            <a:pPr algn="l"/>
            <a:r>
              <a:rPr lang="pt-BR" dirty="0" smtClean="0"/>
              <a:t>Caso ultrapasse esse limite, mas mantenha o limite de R$ 4.800.000,00, o contribuinte poderá continuar inscrito no SN, mas deverá recolher esses dois impostos separadamente.</a:t>
            </a:r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633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152239" cy="3608173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Excesso sobre </a:t>
            </a:r>
            <a:r>
              <a:rPr lang="pt-BR" dirty="0" smtClean="0"/>
              <a:t>Sublimites - </a:t>
            </a:r>
            <a:r>
              <a:rPr lang="pt-BR" dirty="0" smtClean="0"/>
              <a:t>ICMS e </a:t>
            </a:r>
            <a:r>
              <a:rPr lang="pt-BR" dirty="0" smtClean="0"/>
              <a:t>ISS fora do SN</a:t>
            </a:r>
          </a:p>
          <a:p>
            <a:pPr algn="l"/>
            <a:endParaRPr lang="pt-BR" dirty="0" smtClean="0"/>
          </a:p>
          <a:p>
            <a:pPr algn="l"/>
            <a:r>
              <a:rPr lang="pt-BR" dirty="0" smtClean="0"/>
              <a:t>Efeitos: a partir do:</a:t>
            </a:r>
          </a:p>
          <a:p>
            <a:pPr algn="l"/>
            <a:r>
              <a:rPr lang="pt-BR" dirty="0"/>
              <a:t>Mês seguinte ao excesso: caso </a:t>
            </a:r>
            <a:r>
              <a:rPr lang="pt-BR" dirty="0" smtClean="0"/>
              <a:t>seja superior </a:t>
            </a:r>
            <a:r>
              <a:rPr lang="pt-BR" dirty="0"/>
              <a:t>a 20% </a:t>
            </a:r>
            <a:r>
              <a:rPr lang="pt-BR" dirty="0" smtClean="0"/>
              <a:t>do sublimite;</a:t>
            </a:r>
            <a:endParaRPr lang="pt-BR" dirty="0"/>
          </a:p>
          <a:p>
            <a:pPr algn="l"/>
            <a:r>
              <a:rPr lang="pt-BR" dirty="0"/>
              <a:t>Ano seguinte ao excesso: caso não seja superior a 20% </a:t>
            </a:r>
            <a:r>
              <a:rPr lang="pt-BR" dirty="0" smtClean="0"/>
              <a:t>do sublimite</a:t>
            </a:r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454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152239" cy="3608173"/>
          </a:xfrm>
        </p:spPr>
        <p:txBody>
          <a:bodyPr>
            <a:normAutofit lnSpcReduction="10000"/>
          </a:bodyPr>
          <a:lstStyle/>
          <a:p>
            <a:pPr algn="l"/>
            <a:r>
              <a:rPr lang="pt-BR" dirty="0" smtClean="0"/>
              <a:t>Sublimites para o ICMS e ISS</a:t>
            </a:r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r>
              <a:rPr lang="pt-BR" dirty="0"/>
              <a:t> </a:t>
            </a:r>
            <a:r>
              <a:rPr lang="pt-BR" dirty="0" smtClean="0"/>
              <a:t>           - </a:t>
            </a:r>
            <a:r>
              <a:rPr lang="pt-BR" sz="1600" dirty="0" smtClean="0"/>
              <a:t>Continua no SN                                            - Continua no SN                - Excluído do SN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1600" dirty="0"/>
              <a:t>	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1600" dirty="0" smtClean="0"/>
              <a:t>                  -  Recolhe no SN os		              - Recolhe ICMS/ISS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1600" dirty="0"/>
              <a:t>	</a:t>
            </a:r>
            <a:r>
              <a:rPr lang="pt-BR" sz="1600" dirty="0" smtClean="0"/>
              <a:t>  tributos abrangidos                                            fora do SN</a:t>
            </a:r>
          </a:p>
          <a:p>
            <a:pPr algn="l">
              <a:spcBef>
                <a:spcPts val="0"/>
              </a:spcBef>
            </a:pPr>
            <a:r>
              <a:rPr lang="pt-BR" dirty="0" smtClean="0"/>
              <a:t>          				         </a:t>
            </a:r>
          </a:p>
          <a:p>
            <a:pPr algn="l">
              <a:spcBef>
                <a:spcPts val="0"/>
              </a:spcBef>
            </a:pPr>
            <a:r>
              <a:rPr lang="pt-BR" sz="1600" dirty="0"/>
              <a:t> </a:t>
            </a:r>
            <a:r>
              <a:rPr lang="pt-BR" sz="1600" dirty="0" smtClean="0"/>
              <a:t>                                                                                             - Recolhe no SN os</a:t>
            </a:r>
          </a:p>
          <a:p>
            <a:pPr algn="l">
              <a:spcBef>
                <a:spcPts val="0"/>
              </a:spcBef>
            </a:pPr>
            <a:r>
              <a:rPr lang="pt-BR" sz="1600" dirty="0"/>
              <a:t> </a:t>
            </a:r>
            <a:r>
              <a:rPr lang="pt-BR" sz="1600" dirty="0" smtClean="0"/>
              <a:t>                                                                                                    demais tributos</a:t>
            </a:r>
          </a:p>
          <a:p>
            <a:pPr algn="l">
              <a:spcBef>
                <a:spcPts val="0"/>
              </a:spcBef>
            </a:pPr>
            <a:r>
              <a:rPr lang="pt-BR" sz="1600" dirty="0"/>
              <a:t> </a:t>
            </a:r>
            <a:r>
              <a:rPr lang="pt-BR" sz="1600" dirty="0" smtClean="0"/>
              <a:t>                                                                                                    abrangidos</a:t>
            </a:r>
            <a:endParaRPr lang="pt-BR" dirty="0"/>
          </a:p>
        </p:txBody>
      </p:sp>
      <p:cxnSp>
        <p:nvCxnSpPr>
          <p:cNvPr id="5" name="Conector reto 4"/>
          <p:cNvCxnSpPr/>
          <p:nvPr/>
        </p:nvCxnSpPr>
        <p:spPr>
          <a:xfrm flipV="1">
            <a:off x="1544595" y="2903838"/>
            <a:ext cx="8501448" cy="24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>
            <a:stCxn id="8" idx="2"/>
          </p:cNvCxnSpPr>
          <p:nvPr/>
        </p:nvCxnSpPr>
        <p:spPr>
          <a:xfrm>
            <a:off x="5535827" y="2743200"/>
            <a:ext cx="0" cy="1853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4806778" y="2373868"/>
            <a:ext cx="1458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3.600.000,00</a:t>
            </a:r>
            <a:endParaRPr lang="pt-BR" dirty="0"/>
          </a:p>
        </p:txBody>
      </p:sp>
      <p:cxnSp>
        <p:nvCxnSpPr>
          <p:cNvPr id="10" name="Conector de seta reta 9"/>
          <p:cNvCxnSpPr/>
          <p:nvPr/>
        </p:nvCxnSpPr>
        <p:spPr>
          <a:xfrm>
            <a:off x="7648832" y="2743200"/>
            <a:ext cx="0" cy="172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6925962" y="2433595"/>
            <a:ext cx="1445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4.800.000,00</a:t>
            </a:r>
            <a:endParaRPr lang="pt-BR" dirty="0"/>
          </a:p>
        </p:txBody>
      </p:sp>
      <p:cxnSp>
        <p:nvCxnSpPr>
          <p:cNvPr id="16" name="Conector reto 15"/>
          <p:cNvCxnSpPr/>
          <p:nvPr/>
        </p:nvCxnSpPr>
        <p:spPr>
          <a:xfrm>
            <a:off x="5535827" y="2928551"/>
            <a:ext cx="0" cy="186587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7648832" y="2928551"/>
            <a:ext cx="0" cy="186587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99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152239" cy="3608173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Receita bruta acima do sublimite: </a:t>
            </a:r>
          </a:p>
          <a:p>
            <a:pPr algn="l"/>
            <a:endParaRPr lang="pt-BR" dirty="0" smtClean="0"/>
          </a:p>
          <a:p>
            <a:pPr algn="l"/>
            <a:r>
              <a:rPr lang="pt-BR" dirty="0" smtClean="0"/>
              <a:t>Se a receita bruta no ano ultrapassar 4.800.000,00 (*) – excluída do SN</a:t>
            </a:r>
          </a:p>
          <a:p>
            <a:pPr marL="342900" indent="-342900" algn="l">
              <a:buFontTx/>
              <a:buChar char="-"/>
            </a:pPr>
            <a:r>
              <a:rPr lang="pt-BR" dirty="0" smtClean="0"/>
              <a:t>No mês seguinte ao excesso: caso seja maior que 20%</a:t>
            </a:r>
          </a:p>
          <a:p>
            <a:pPr marL="342900" indent="-342900" algn="l">
              <a:buFontTx/>
              <a:buChar char="-"/>
            </a:pPr>
            <a:r>
              <a:rPr lang="pt-BR" dirty="0" smtClean="0"/>
              <a:t>No ano seguinte: se o excesso for até 20%</a:t>
            </a:r>
          </a:p>
          <a:p>
            <a:pPr marL="342900" indent="-342900" algn="l">
              <a:buFontTx/>
              <a:buChar char="-"/>
            </a:pPr>
            <a:endParaRPr lang="pt-BR" dirty="0"/>
          </a:p>
          <a:p>
            <a:pPr algn="l"/>
            <a:r>
              <a:rPr lang="pt-BR" sz="1800" dirty="0" smtClean="0"/>
              <a:t>(*) em relação a qualquer dos dois limites: mercado interno/exportações</a:t>
            </a:r>
          </a:p>
          <a:p>
            <a:pPr marL="342900" indent="-342900" algn="l">
              <a:buFontTx/>
              <a:buChar char="-"/>
            </a:pPr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003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0" y="1408670"/>
            <a:ext cx="10066639" cy="447314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t-BR" sz="2600" dirty="0" smtClean="0"/>
              <a:t>Impedimentos para recolhimento pelo SN – Pessoa Jurídica (PJ):</a:t>
            </a:r>
          </a:p>
          <a:p>
            <a:pPr algn="l"/>
            <a:endParaRPr lang="pt-BR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Que tenha auferido no ano anterior ou no ano em curso receita bruta superior a 4.800.000,00 no mercado interno ou o mesmo limite para exportações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De cujo capital participe outra PJ ou Sociedade em Conta de Participação (SCP)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Filial, sucursal, agência ou representação de PJ sediada no exterior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De cujo capital participe pessoa física inscrita como empresário, ou participe de PJ do SN, desde que a receita global ultrapasse o limite anual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Cujo titular ou sócio participe com mais de 10% do capital de outra PJ não inscrita no SN, desde que a receita global ultrapasse o limite anual</a:t>
            </a:r>
          </a:p>
          <a:p>
            <a:pPr algn="l"/>
            <a:endParaRPr lang="pt-BR" dirty="0" smtClean="0"/>
          </a:p>
          <a:p>
            <a:pPr algn="l"/>
            <a:r>
              <a:rPr lang="pt-BR" dirty="0" smtClean="0"/>
              <a:t> </a:t>
            </a:r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180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794790" cy="428779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t-BR" dirty="0" smtClean="0"/>
              <a:t>Impedimento ao SN – Pessoa Jurídica (PJ):</a:t>
            </a:r>
          </a:p>
          <a:p>
            <a:pPr algn="l"/>
            <a:endParaRPr lang="pt-BR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Cujo titular ou sócio seja administrador de outra PJ com fins lucrativos, desde que a receita global ultrapasse o limite anual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Constituída sob a forma de cooperativa, exceto de consumo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Que participe do capital de outra PJ ou SCP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Resultante ou remanescente de cisão ou outra forma de desmembramento, nos últimos 5 anos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Constituída sob a forma de sociedade por ações</a:t>
            </a:r>
          </a:p>
          <a:p>
            <a:pPr algn="l"/>
            <a:endParaRPr lang="pt-BR" dirty="0" smtClean="0"/>
          </a:p>
          <a:p>
            <a:pPr algn="l"/>
            <a:r>
              <a:rPr lang="pt-BR" dirty="0" smtClean="0"/>
              <a:t> </a:t>
            </a:r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878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634152" cy="4226011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Impedimento ao SN – Pessoa Jurídica (PJ):</a:t>
            </a:r>
          </a:p>
          <a:p>
            <a:pPr algn="l"/>
            <a:endParaRPr lang="pt-BR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Que tenha sócio domiciliado no exterior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De cujo capital participe entidade da administração pública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Em débito com INSS ou Fazendas Públicas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Que realize cessão ou locação de mão de obra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Cujos </a:t>
            </a:r>
            <a:r>
              <a:rPr lang="pt-BR" dirty="0"/>
              <a:t>titulares ou sócios tenham relação de pessoalidade, subordinação e habitualidade com o contratante do serviço</a:t>
            </a:r>
          </a:p>
          <a:p>
            <a:pPr algn="l"/>
            <a:r>
              <a:rPr lang="pt-BR" dirty="0" smtClean="0"/>
              <a:t> </a:t>
            </a:r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673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634152" cy="4226011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Impedimento ao SN – Pessoa Jurídica (PJ):</a:t>
            </a:r>
          </a:p>
          <a:p>
            <a:pPr algn="l"/>
            <a:endParaRPr lang="pt-BR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Que realize locação de imóveis próprios – exceto quando sejam serviços tributados pelo ISS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Com ausência de inscrição ou com irregularidade em cadastro fiscal federal, municipal ou estadual, quando exigível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Constituída como SCP</a:t>
            </a:r>
            <a:endParaRPr lang="pt-BR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Cuja atividade seja expressamente vedada – ex. </a:t>
            </a:r>
          </a:p>
          <a:p>
            <a:pPr algn="l"/>
            <a:r>
              <a:rPr lang="pt-BR" dirty="0" smtClean="0"/>
              <a:t> </a:t>
            </a:r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031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152239" cy="3608173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Inscrição no SN</a:t>
            </a:r>
          </a:p>
          <a:p>
            <a:pPr algn="l"/>
            <a:endParaRPr lang="pt-BR" dirty="0" smtClean="0"/>
          </a:p>
          <a:p>
            <a:pPr algn="l"/>
            <a:r>
              <a:rPr lang="pt-BR" dirty="0" smtClean="0"/>
              <a:t>Forma: por meio do portal </a:t>
            </a:r>
            <a:r>
              <a:rPr lang="pt-BR" dirty="0"/>
              <a:t>do SN: </a:t>
            </a:r>
            <a:endParaRPr lang="pt-BR" dirty="0" smtClean="0"/>
          </a:p>
          <a:p>
            <a:pPr marL="342900" indent="-342900" algn="l">
              <a:buFontTx/>
              <a:buChar char="-"/>
            </a:pPr>
            <a:r>
              <a:rPr lang="pt-BR" dirty="0" smtClean="0"/>
              <a:t>em </a:t>
            </a:r>
            <a:r>
              <a:rPr lang="pt-BR" dirty="0"/>
              <a:t>Simples Serviços &gt; Opção &gt; Solicitação de Opção pelo Simples Nacional</a:t>
            </a:r>
            <a:r>
              <a:rPr lang="pt-BR" dirty="0" smtClean="0"/>
              <a:t>)</a:t>
            </a:r>
          </a:p>
          <a:p>
            <a:pPr marL="342900" indent="-342900" algn="l">
              <a:buFontTx/>
              <a:buChar char="-"/>
            </a:pPr>
            <a:r>
              <a:rPr lang="pt-BR" dirty="0" smtClean="0"/>
              <a:t>opção </a:t>
            </a:r>
            <a:r>
              <a:rPr lang="pt-BR" dirty="0"/>
              <a:t>para todo o ano-calendário</a:t>
            </a:r>
            <a:endParaRPr lang="pt-BR" dirty="0" smtClean="0"/>
          </a:p>
          <a:p>
            <a:pPr algn="l"/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679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12" y="1097050"/>
            <a:ext cx="7152631" cy="4404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8988510" y="3192673"/>
            <a:ext cx="2088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FF0000"/>
                </a:solidFill>
              </a:rPr>
              <a:t>Portal do </a:t>
            </a:r>
          </a:p>
          <a:p>
            <a:pPr algn="ctr"/>
            <a:r>
              <a:rPr lang="pt-BR" sz="1600" b="1" dirty="0" smtClean="0">
                <a:solidFill>
                  <a:srgbClr val="FF0000"/>
                </a:solidFill>
              </a:rPr>
              <a:t>Simples Nacional</a:t>
            </a:r>
            <a:endParaRPr lang="pt-BR" sz="1600" b="1" dirty="0">
              <a:solidFill>
                <a:srgbClr val="FF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873313" y="3892504"/>
            <a:ext cx="43186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chemeClr val="accent5"/>
                </a:solidFill>
              </a:rPr>
              <a:t>www8.receita.fazenda.gov.br/SimplesNacional</a:t>
            </a:r>
            <a:endParaRPr lang="pt-BR" sz="1600" b="1" dirty="0">
              <a:solidFill>
                <a:schemeClr val="accent5"/>
              </a:solidFill>
            </a:endParaRPr>
          </a:p>
        </p:txBody>
      </p:sp>
      <p:sp>
        <p:nvSpPr>
          <p:cNvPr id="3" name="Elipse 2"/>
          <p:cNvSpPr/>
          <p:nvPr/>
        </p:nvSpPr>
        <p:spPr>
          <a:xfrm>
            <a:off x="7739451" y="3106220"/>
            <a:ext cx="4452549" cy="191112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912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152239" cy="3608173"/>
          </a:xfrm>
        </p:spPr>
        <p:txBody>
          <a:bodyPr>
            <a:normAutofit lnSpcReduction="10000"/>
          </a:bodyPr>
          <a:lstStyle/>
          <a:p>
            <a:pPr algn="l"/>
            <a:r>
              <a:rPr lang="pt-BR" dirty="0" smtClean="0"/>
              <a:t>Inscrição no SN</a:t>
            </a:r>
          </a:p>
          <a:p>
            <a:pPr algn="l"/>
            <a:endParaRPr lang="pt-BR" dirty="0" smtClean="0"/>
          </a:p>
          <a:p>
            <a:pPr algn="l"/>
            <a:r>
              <a:rPr lang="pt-BR" dirty="0" smtClean="0"/>
              <a:t>Prazo:</a:t>
            </a:r>
          </a:p>
          <a:p>
            <a:pPr marL="342900" indent="-342900" algn="l">
              <a:buFontTx/>
              <a:buChar char="-"/>
            </a:pPr>
            <a:r>
              <a:rPr lang="pt-BR" dirty="0" smtClean="0"/>
              <a:t>Empresa já existente: até o último dia útil de janeiro do ano pretendido, para ter efeito desde o início do ano;</a:t>
            </a:r>
          </a:p>
          <a:p>
            <a:pPr marL="342900" indent="-342900" algn="l">
              <a:buFontTx/>
              <a:buChar char="-"/>
            </a:pPr>
            <a:r>
              <a:rPr lang="pt-BR" dirty="0" smtClean="0"/>
              <a:t>Empresa que inicie sua atividade em outro mês: </a:t>
            </a:r>
          </a:p>
          <a:p>
            <a:pPr marL="901700" algn="l"/>
            <a:r>
              <a:rPr lang="pt-BR" dirty="0" smtClean="0"/>
              <a:t>Para efeito no mesmo ano: até 30 dias do último deferimento de inscrição (estadual ou municipal), ou até 60 dias da data de abertura no CNPJ (o que ocorrer primeiro)</a:t>
            </a:r>
          </a:p>
          <a:p>
            <a:pPr marL="342900" indent="-342900" algn="l">
              <a:buFontTx/>
              <a:buChar char="-"/>
            </a:pPr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853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152239" cy="3608173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Cálculo dos valores devidos:</a:t>
            </a:r>
          </a:p>
          <a:p>
            <a:pPr marL="342900" indent="-342900" algn="l">
              <a:buFontTx/>
              <a:buChar char="-"/>
            </a:pPr>
            <a:endParaRPr lang="pt-BR" dirty="0" smtClean="0"/>
          </a:p>
          <a:p>
            <a:pPr marL="342900" indent="-342900" algn="l">
              <a:buFontTx/>
              <a:buChar char="-"/>
            </a:pPr>
            <a:r>
              <a:rPr lang="pt-BR" dirty="0" smtClean="0"/>
              <a:t>Base de cálculo: Receita bruta mensal</a:t>
            </a:r>
          </a:p>
          <a:p>
            <a:pPr marL="342900" indent="-342900" algn="l">
              <a:buFontTx/>
              <a:buChar char="-"/>
            </a:pPr>
            <a:r>
              <a:rPr lang="pt-BR" dirty="0" smtClean="0"/>
              <a:t>Regime de caixa ou competência</a:t>
            </a:r>
          </a:p>
          <a:p>
            <a:pPr marL="342900" indent="-342900" algn="l">
              <a:buFontTx/>
              <a:buChar char="-"/>
            </a:pPr>
            <a:r>
              <a:rPr lang="pt-BR" dirty="0" smtClean="0"/>
              <a:t>Valor a recolher: resultante do cálculo que leva em consideração:</a:t>
            </a:r>
          </a:p>
          <a:p>
            <a:pPr marL="1158875" indent="-342900" algn="l">
              <a:buFontTx/>
              <a:buChar char="-"/>
            </a:pPr>
            <a:r>
              <a:rPr lang="pt-BR" dirty="0" smtClean="0"/>
              <a:t>A atividade que gera a receita</a:t>
            </a:r>
          </a:p>
          <a:p>
            <a:pPr marL="1158875" indent="-342900" algn="l">
              <a:buFontTx/>
              <a:buChar char="-"/>
            </a:pPr>
            <a:r>
              <a:rPr lang="pt-BR" dirty="0" smtClean="0"/>
              <a:t>O valor da receita bruta acumulada nos 12 meses anteriores à apuração</a:t>
            </a:r>
          </a:p>
          <a:p>
            <a:pPr marL="342900" indent="-342900" algn="l">
              <a:buFontTx/>
              <a:buChar char="-"/>
            </a:pPr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39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152239" cy="360817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pt-BR" dirty="0" smtClean="0"/>
              <a:t>Cálculo dos valores devidos:</a:t>
            </a:r>
          </a:p>
          <a:p>
            <a:pPr marL="342900" indent="-342900" algn="l">
              <a:buFontTx/>
              <a:buChar char="-"/>
            </a:pPr>
            <a:endParaRPr lang="pt-BR" dirty="0" smtClean="0"/>
          </a:p>
          <a:p>
            <a:pPr marL="342900" indent="-342900" algn="l">
              <a:buFontTx/>
              <a:buChar char="-"/>
            </a:pPr>
            <a:r>
              <a:rPr lang="pt-BR" dirty="0" smtClean="0"/>
              <a:t>Na prática, o contribuinte utiliza o sistema eletrônico “Programa Gerador do Documento de Arrecadação do Simples Nacional” – PGDAS-D 2018</a:t>
            </a:r>
          </a:p>
          <a:p>
            <a:pPr marL="342900" indent="-342900" algn="l">
              <a:buFontTx/>
              <a:buChar char="-"/>
            </a:pPr>
            <a:r>
              <a:rPr lang="pt-BR" dirty="0" smtClean="0"/>
              <a:t>Disponível no Portal do Simples Nacional</a:t>
            </a:r>
          </a:p>
          <a:p>
            <a:pPr marL="342900" indent="-342900" algn="l">
              <a:buFontTx/>
              <a:buChar char="-"/>
            </a:pPr>
            <a:r>
              <a:rPr lang="pt-BR" dirty="0" smtClean="0"/>
              <a:t>Não necessita de instalação</a:t>
            </a:r>
          </a:p>
          <a:p>
            <a:pPr marL="342900" indent="-342900" algn="l">
              <a:buFontTx/>
              <a:buChar char="-"/>
            </a:pPr>
            <a:r>
              <a:rPr lang="pt-BR" dirty="0" smtClean="0"/>
              <a:t>Acesso por certificado digital ou código de acesso</a:t>
            </a:r>
          </a:p>
          <a:p>
            <a:pPr marL="342900" indent="-342900" algn="l">
              <a:buFontTx/>
              <a:buChar char="-"/>
            </a:pPr>
            <a:r>
              <a:rPr lang="pt-BR" dirty="0" smtClean="0"/>
              <a:t>O contribuinte presta as informações solicitadas</a:t>
            </a:r>
          </a:p>
          <a:p>
            <a:pPr marL="342900" indent="-342900" algn="l">
              <a:buFontTx/>
              <a:buChar char="-"/>
            </a:pPr>
            <a:r>
              <a:rPr lang="pt-BR" dirty="0" smtClean="0"/>
              <a:t>Prazo: até o dia 20 do mês seguinte ao da tributação – prazo para pagamento do valor unificado dos tributos do SN</a:t>
            </a:r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886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152239" cy="3608173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pt-BR" dirty="0" smtClean="0"/>
              <a:t>PGDAS-D 2018</a:t>
            </a:r>
          </a:p>
          <a:p>
            <a:pPr algn="l"/>
            <a:r>
              <a:rPr lang="pt-BR" dirty="0" smtClean="0"/>
              <a:t>São informadas as receitas separadas por atividade e natureza</a:t>
            </a:r>
          </a:p>
          <a:p>
            <a:pPr algn="l"/>
            <a:r>
              <a:rPr lang="pt-BR" dirty="0" smtClean="0"/>
              <a:t>Ex.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Revenda de mercadorias, exceto para o exterior</a:t>
            </a:r>
          </a:p>
          <a:p>
            <a:pPr marL="1071563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Sem substituição tributária/tributação monofásica/antecipação com encerramento de tributação (usada pelo substituto tributário do ICMS)</a:t>
            </a:r>
          </a:p>
          <a:p>
            <a:pPr marL="1071563" indent="-342900" algn="l">
              <a:buFont typeface="Arial" panose="020B0604020202020204" pitchFamily="34" charset="0"/>
              <a:buChar char="•"/>
            </a:pPr>
            <a:r>
              <a:rPr lang="pt-BR" dirty="0"/>
              <a:t>Com substituição tributária/tributação monofásica/antecipação com encerramento de tributação (usada pelo </a:t>
            </a:r>
            <a:r>
              <a:rPr lang="pt-BR" dirty="0" smtClean="0"/>
              <a:t>substituído </a:t>
            </a:r>
            <a:r>
              <a:rPr lang="pt-BR" dirty="0"/>
              <a:t>tributário do ICMS</a:t>
            </a:r>
            <a:r>
              <a:rPr lang="pt-BR" dirty="0" smtClean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Revenda de mercadorias para o exterior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Venda de mercadorias industrializadas pelo contribuinte, exceto para o exterior (com subdivisões pedidas pelo Programa)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Prestação de serviços (com subdivisões pedidas pelo Programa)</a:t>
            </a:r>
          </a:p>
          <a:p>
            <a:pPr algn="l"/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516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152239" cy="360817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t-BR" dirty="0" smtClean="0"/>
              <a:t>Cálculo dos valores devidos (como o Programa calcula):</a:t>
            </a:r>
          </a:p>
          <a:p>
            <a:pPr marL="342900" indent="-342900" algn="l">
              <a:buFontTx/>
              <a:buChar char="-"/>
            </a:pPr>
            <a:endParaRPr lang="pt-BR" dirty="0" smtClean="0"/>
          </a:p>
          <a:p>
            <a:pPr marL="342900" indent="-342900" algn="l">
              <a:buFontTx/>
              <a:buChar char="-"/>
            </a:pPr>
            <a:r>
              <a:rPr lang="pt-BR" dirty="0" smtClean="0"/>
              <a:t>Base de cálculo: Receita bruta mensal</a:t>
            </a:r>
          </a:p>
          <a:p>
            <a:pPr marL="342900" indent="-342900" algn="l">
              <a:buFontTx/>
              <a:buChar char="-"/>
            </a:pPr>
            <a:r>
              <a:rPr lang="pt-BR" dirty="0" smtClean="0"/>
              <a:t>Regime de caixa ou competência</a:t>
            </a:r>
          </a:p>
          <a:p>
            <a:pPr marL="342900" indent="-342900" algn="l">
              <a:buFontTx/>
              <a:buChar char="-"/>
            </a:pPr>
            <a:r>
              <a:rPr lang="pt-BR" dirty="0" smtClean="0"/>
              <a:t>Valor a recolher</a:t>
            </a:r>
          </a:p>
          <a:p>
            <a:pPr marL="898525" indent="-342900" algn="l">
              <a:buFontTx/>
              <a:buChar char="-"/>
            </a:pPr>
            <a:r>
              <a:rPr lang="pt-BR" dirty="0" smtClean="0"/>
              <a:t>1 – Encontrar a alíquota nominal, conforme os Anexos da Lei</a:t>
            </a:r>
          </a:p>
          <a:p>
            <a:pPr marL="898525" indent="-342900" algn="l">
              <a:buFontTx/>
              <a:buChar char="-"/>
            </a:pPr>
            <a:r>
              <a:rPr lang="pt-BR" dirty="0" smtClean="0"/>
              <a:t>2 – Calcular a alíquota efetiva, a partir da fórmula estabelecida</a:t>
            </a:r>
          </a:p>
          <a:p>
            <a:pPr marL="898525" indent="-342900" algn="l">
              <a:buFontTx/>
              <a:buChar char="-"/>
            </a:pPr>
            <a:r>
              <a:rPr lang="pt-BR" dirty="0" smtClean="0"/>
              <a:t>3 – Aplicar a alíquota efetiva sobre a receita bruta mensal</a:t>
            </a:r>
          </a:p>
          <a:p>
            <a:pPr algn="l"/>
            <a:r>
              <a:rPr lang="pt-BR" dirty="0" smtClean="0"/>
              <a:t> </a:t>
            </a:r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212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152239" cy="3608173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Exemplo de cálculo dos valores devidos (como o Programa calcula):</a:t>
            </a:r>
          </a:p>
          <a:p>
            <a:pPr marL="342900" indent="-342900" algn="l">
              <a:buFontTx/>
              <a:buChar char="-"/>
            </a:pPr>
            <a:endParaRPr lang="pt-BR" dirty="0" smtClean="0"/>
          </a:p>
          <a:p>
            <a:pPr marL="342900" indent="-342900" algn="l">
              <a:buFontTx/>
              <a:buChar char="-"/>
            </a:pPr>
            <a:r>
              <a:rPr lang="pt-BR" dirty="0" smtClean="0"/>
              <a:t>Empresa com os seguintes valores de receita bruta, de revenda de mercadorias:</a:t>
            </a:r>
          </a:p>
          <a:p>
            <a:pPr marL="342900" indent="-342900" algn="l">
              <a:buFontTx/>
              <a:buChar char="-"/>
            </a:pPr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713792"/>
              </p:ext>
            </p:extLst>
          </p:nvPr>
        </p:nvGraphicFramePr>
        <p:xfrm>
          <a:off x="679621" y="3339299"/>
          <a:ext cx="1108400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2616"/>
                <a:gridCol w="852616"/>
                <a:gridCol w="852616"/>
                <a:gridCol w="852616"/>
                <a:gridCol w="852616"/>
                <a:gridCol w="852616"/>
                <a:gridCol w="852616"/>
                <a:gridCol w="852616"/>
                <a:gridCol w="852616"/>
                <a:gridCol w="852616"/>
                <a:gridCol w="852616"/>
                <a:gridCol w="819529"/>
                <a:gridCol w="8857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200" baseline="0" dirty="0" smtClean="0"/>
                        <a:t>JAN/19</a:t>
                      </a:r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aseline="0" dirty="0" smtClean="0"/>
                        <a:t>FEV/19</a:t>
                      </a:r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aseline="0" dirty="0" smtClean="0"/>
                        <a:t>MAR/19</a:t>
                      </a:r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aseline="0" dirty="0" smtClean="0"/>
                        <a:t>ABR/19</a:t>
                      </a:r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aseline="0" dirty="0" smtClean="0"/>
                        <a:t>MAI/19</a:t>
                      </a:r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aseline="0" dirty="0" smtClean="0"/>
                        <a:t>JUN/19</a:t>
                      </a:r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aseline="0" dirty="0" smtClean="0"/>
                        <a:t>JUL/19</a:t>
                      </a:r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aseline="0" dirty="0" smtClean="0"/>
                        <a:t>AGO/19</a:t>
                      </a:r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aseline="0" dirty="0" smtClean="0"/>
                        <a:t>SET/19</a:t>
                      </a:r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aseline="0" dirty="0" smtClean="0"/>
                        <a:t>OUT/19</a:t>
                      </a:r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aseline="0" dirty="0" smtClean="0"/>
                        <a:t>NOV/19</a:t>
                      </a:r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aseline="0" dirty="0" smtClean="0"/>
                        <a:t>DEZ/19</a:t>
                      </a:r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aseline="0" dirty="0" smtClean="0"/>
                        <a:t>JAN/20</a:t>
                      </a:r>
                      <a:endParaRPr lang="pt-BR" sz="12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baseline="0" dirty="0" smtClean="0"/>
                        <a:t>50.000,00</a:t>
                      </a:r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aseline="0" dirty="0" smtClean="0"/>
                        <a:t>30.000,00</a:t>
                      </a:r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aseline="0" dirty="0" smtClean="0"/>
                        <a:t>30.000,00</a:t>
                      </a:r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aseline="0" dirty="0" smtClean="0"/>
                        <a:t>20.000,00</a:t>
                      </a:r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aseline="0" dirty="0" smtClean="0"/>
                        <a:t>50.000,00</a:t>
                      </a:r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aseline="0" dirty="0" smtClean="0"/>
                        <a:t>20.000,00</a:t>
                      </a:r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aseline="0" dirty="0" smtClean="0"/>
                        <a:t>20.000,00</a:t>
                      </a:r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aseline="0" dirty="0" smtClean="0"/>
                        <a:t>30.000,00</a:t>
                      </a:r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aseline="0" dirty="0" smtClean="0"/>
                        <a:t>20.000,00</a:t>
                      </a:r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aseline="0" dirty="0" smtClean="0"/>
                        <a:t>10.000,00</a:t>
                      </a:r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aseline="0" dirty="0" smtClean="0"/>
                        <a:t>10.000,00</a:t>
                      </a:r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aseline="0" dirty="0" smtClean="0"/>
                        <a:t>10.000,00</a:t>
                      </a:r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aseline="0" dirty="0" smtClean="0"/>
                        <a:t>100.000,00</a:t>
                      </a:r>
                      <a:endParaRPr lang="pt-BR" sz="1200" baseline="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gridSpan="12">
                  <a:txBody>
                    <a:bodyPr/>
                    <a:lstStyle/>
                    <a:p>
                      <a:pPr algn="ctr"/>
                      <a:r>
                        <a:rPr lang="pt-BR" sz="1200" b="1" baseline="0" dirty="0" smtClean="0"/>
                        <a:t>RBT12 = 300.000,00</a:t>
                      </a:r>
                      <a:endParaRPr lang="pt-BR" sz="1200" b="1" baseline="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baseline="0" dirty="0" smtClean="0"/>
                        <a:t>RBA</a:t>
                      </a:r>
                      <a:endParaRPr lang="pt-BR" sz="1200" b="1" baseline="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200" baseline="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42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152239" cy="3608173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Exemplo de cálculo dos valores devidos (como o Programa calcula):</a:t>
            </a:r>
          </a:p>
          <a:p>
            <a:pPr marL="342900" indent="-342900" algn="l">
              <a:buFontTx/>
              <a:buChar char="-"/>
            </a:pPr>
            <a:endParaRPr lang="pt-BR" dirty="0" smtClean="0"/>
          </a:p>
          <a:p>
            <a:pPr marL="342900" indent="-342900" algn="l">
              <a:buFontTx/>
              <a:buChar char="-"/>
            </a:pPr>
            <a:r>
              <a:rPr lang="pt-BR" dirty="0" smtClean="0"/>
              <a:t>Atividade enquadrada no Anexo I</a:t>
            </a:r>
          </a:p>
          <a:p>
            <a:pPr marL="342900" indent="-342900" algn="l">
              <a:buFontTx/>
              <a:buChar char="-"/>
            </a:pPr>
            <a:endParaRPr lang="pt-BR" dirty="0" smtClean="0"/>
          </a:p>
          <a:p>
            <a:pPr marL="342900" indent="-342900" algn="l">
              <a:buFontTx/>
              <a:buChar char="-"/>
            </a:pPr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38" y="2822360"/>
            <a:ext cx="11003619" cy="286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576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152239" cy="3608173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Exemplo de cálculo dos valores devidos (como o Programa calcula):</a:t>
            </a:r>
          </a:p>
          <a:p>
            <a:pPr marL="342900" indent="-342900" algn="l">
              <a:buFontTx/>
              <a:buChar char="-"/>
            </a:pPr>
            <a:endParaRPr lang="pt-BR" dirty="0" smtClean="0"/>
          </a:p>
          <a:p>
            <a:pPr marL="342900" indent="-342900" algn="l">
              <a:buFontTx/>
              <a:buChar char="-"/>
            </a:pPr>
            <a:r>
              <a:rPr lang="pt-BR" dirty="0" smtClean="0"/>
              <a:t>Alíquota nominal: 7,4%</a:t>
            </a:r>
          </a:p>
          <a:p>
            <a:pPr marL="342900" indent="-342900" algn="l">
              <a:buFontTx/>
              <a:buChar char="-"/>
            </a:pPr>
            <a:r>
              <a:rPr lang="pt-BR" dirty="0" smtClean="0"/>
              <a:t>Parcela a deduzir: 5.940,00</a:t>
            </a:r>
          </a:p>
          <a:p>
            <a:pPr marL="342900" indent="-342900" algn="l">
              <a:buFontTx/>
              <a:buChar char="-"/>
            </a:pPr>
            <a:endParaRPr lang="pt-BR" dirty="0" smtClean="0"/>
          </a:p>
          <a:p>
            <a:pPr marL="342900" indent="-342900" algn="l">
              <a:buFontTx/>
              <a:buChar char="-"/>
            </a:pPr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588" y="3428999"/>
            <a:ext cx="9566574" cy="239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595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152239" cy="3608173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Exemplo de cálculo dos valores devidos (como o Programa calcula):</a:t>
            </a:r>
          </a:p>
          <a:p>
            <a:pPr marL="342900" indent="-342900" algn="l">
              <a:buFontTx/>
              <a:buChar char="-"/>
            </a:pPr>
            <a:endParaRPr lang="pt-BR" dirty="0" smtClean="0"/>
          </a:p>
          <a:p>
            <a:pPr marL="342900" indent="-342900" algn="l">
              <a:buFontTx/>
              <a:buChar char="-"/>
            </a:pPr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962" y="2191439"/>
            <a:ext cx="9663017" cy="2862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659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152239" cy="3608173"/>
          </a:xfrm>
        </p:spPr>
        <p:txBody>
          <a:bodyPr>
            <a:normAutofit lnSpcReduction="10000"/>
          </a:bodyPr>
          <a:lstStyle/>
          <a:p>
            <a:pPr algn="l"/>
            <a:r>
              <a:rPr lang="pt-BR" dirty="0" err="1" smtClean="0"/>
              <a:t>Defis</a:t>
            </a:r>
            <a:r>
              <a:rPr lang="pt-BR" dirty="0" smtClean="0"/>
              <a:t> – Declaração de Informações Socioeconômicas e Fiscais</a:t>
            </a:r>
          </a:p>
          <a:p>
            <a:pPr marL="342900" indent="-342900" algn="l">
              <a:buFontTx/>
              <a:buChar char="-"/>
            </a:pPr>
            <a:r>
              <a:rPr lang="pt-BR" dirty="0" smtClean="0"/>
              <a:t>Deverá ser entregue até 31 de março do ano subsequente ao dos fatos geradores</a:t>
            </a:r>
          </a:p>
          <a:p>
            <a:pPr marL="342900" indent="-342900" algn="l">
              <a:buFontTx/>
              <a:buChar char="-"/>
            </a:pPr>
            <a:endParaRPr lang="pt-BR" dirty="0" smtClean="0"/>
          </a:p>
          <a:p>
            <a:pPr marL="342900" indent="-342900" algn="l">
              <a:buFontTx/>
              <a:buChar char="-"/>
            </a:pPr>
            <a:r>
              <a:rPr lang="pt-BR" dirty="0" smtClean="0"/>
              <a:t>Empresa inativa: deve preencher mensalmente o PGDAS-D,  e também a </a:t>
            </a:r>
            <a:r>
              <a:rPr lang="pt-BR" dirty="0" err="1" smtClean="0"/>
              <a:t>Defis</a:t>
            </a:r>
            <a:r>
              <a:rPr lang="pt-BR" dirty="0" smtClean="0"/>
              <a:t> anual.</a:t>
            </a:r>
          </a:p>
          <a:p>
            <a:pPr marL="342900" indent="-342900" algn="l">
              <a:buFontTx/>
              <a:buChar char="-"/>
            </a:pPr>
            <a:endParaRPr lang="pt-BR" dirty="0" smtClean="0"/>
          </a:p>
          <a:p>
            <a:pPr marL="342900" indent="-342900" algn="l">
              <a:buFontTx/>
              <a:buChar char="-"/>
            </a:pPr>
            <a:r>
              <a:rPr lang="pt-BR" dirty="0" smtClean="0"/>
              <a:t>Não há multa para atraso na </a:t>
            </a:r>
            <a:r>
              <a:rPr lang="pt-BR" dirty="0" err="1" smtClean="0"/>
              <a:t>Defis</a:t>
            </a:r>
            <a:r>
              <a:rPr lang="pt-BR" dirty="0" smtClean="0"/>
              <a:t>, mas há impedimento para a geração do DAS após o mês de março sem entrega.  </a:t>
            </a:r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272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 smtClean="0"/>
              <a:t>O que é o Simples</a:t>
            </a:r>
            <a:r>
              <a:rPr lang="pt-BR" sz="2800" dirty="0" smtClean="0"/>
              <a:t> </a:t>
            </a:r>
            <a:r>
              <a:rPr lang="pt-BR" sz="2800" b="1" dirty="0" smtClean="0"/>
              <a:t>Nacional (SN)?</a:t>
            </a:r>
            <a:endParaRPr lang="pt-BR" sz="2800" b="1" dirty="0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137719"/>
            <a:ext cx="9152239" cy="3608173"/>
          </a:xfrm>
        </p:spPr>
        <p:txBody>
          <a:bodyPr/>
          <a:lstStyle/>
          <a:p>
            <a:pPr algn="l"/>
            <a:r>
              <a:rPr lang="pt-BR" dirty="0" smtClean="0"/>
              <a:t>Regime tributário diferenciado, aplicável às;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Microempresas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Empresas de pequeno porte</a:t>
            </a:r>
          </a:p>
        </p:txBody>
      </p:sp>
    </p:spTree>
    <p:extLst>
      <p:ext uri="{BB962C8B-B14F-4D97-AF65-F5344CB8AC3E}">
        <p14:creationId xmlns:p14="http://schemas.microsoft.com/office/powerpoint/2010/main" val="232087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152239" cy="423836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t-BR" dirty="0" smtClean="0"/>
              <a:t>Valores distribuídos a titular ou sócio: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Isentos do IR na fonte – IRRF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Isentos na declaração de ajuste do beneficiário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Exceto: pró-labore, alugueis e serviços prestados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Limite da isenção: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Valor resultante da aplicação dos percentuais previstos para o regime do lucro presumido, sobre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Receita bruta mensal: para IRRF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Receita bruta anual: para IR na declaração do beneficiário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Subtraído do valor do IRPJ integrante do valor devido pelo SN</a:t>
            </a:r>
          </a:p>
          <a:p>
            <a:pPr algn="l"/>
            <a:r>
              <a:rPr lang="pt-BR" dirty="0" smtClean="0"/>
              <a:t> </a:t>
            </a:r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652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152239" cy="3608173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Valores distribuídos a titular ou sócio: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Essa limitação não </a:t>
            </a:r>
            <a:r>
              <a:rPr lang="pt-BR" dirty="0"/>
              <a:t>se aplica na hipótese de a ME ou a EPP manter escrituração contábil e evidenciar lucro superior àquele </a:t>
            </a:r>
            <a:r>
              <a:rPr lang="pt-BR" dirty="0" smtClean="0"/>
              <a:t>limite;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A participação em ME ou EPP, por si, não torna obrigatória a apresentação da DAA (Declaração do IRPF).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dirty="0" smtClean="0"/>
          </a:p>
          <a:p>
            <a:pPr algn="l"/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574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989438"/>
            <a:ext cx="9152239" cy="3608173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Valores distribuídos a titular ou sócio - exemplo:</a:t>
            </a:r>
          </a:p>
          <a:p>
            <a:pPr algn="l"/>
            <a:r>
              <a:rPr lang="pt-BR" dirty="0" smtClean="0"/>
              <a:t>Receita bruta do mês: 100.000,00</a:t>
            </a:r>
          </a:p>
          <a:p>
            <a:pPr algn="l"/>
            <a:r>
              <a:rPr lang="pt-BR" dirty="0" smtClean="0"/>
              <a:t>RBT12: 960.000,00</a:t>
            </a:r>
          </a:p>
          <a:p>
            <a:pPr algn="l"/>
            <a:r>
              <a:rPr lang="pt-BR" dirty="0" smtClean="0"/>
              <a:t>Atividade única: revenda de mercadorias – Anexo I</a:t>
            </a:r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846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152239" cy="3608173"/>
          </a:xfrm>
        </p:spPr>
        <p:txBody>
          <a:bodyPr>
            <a:normAutofit/>
          </a:bodyPr>
          <a:lstStyle/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86" y="1130902"/>
            <a:ext cx="11379509" cy="30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37" y="4023413"/>
            <a:ext cx="11054406" cy="1657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424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152239" cy="4349579"/>
          </a:xfrm>
        </p:spPr>
        <p:txBody>
          <a:bodyPr>
            <a:normAutofit lnSpcReduction="10000"/>
          </a:bodyPr>
          <a:lstStyle/>
          <a:p>
            <a:pPr algn="l"/>
            <a:r>
              <a:rPr lang="pt-BR" dirty="0" smtClean="0"/>
              <a:t>RBT12: 960.000,00</a:t>
            </a:r>
          </a:p>
          <a:p>
            <a:pPr algn="l"/>
            <a:r>
              <a:rPr lang="pt-BR" dirty="0" smtClean="0"/>
              <a:t>Atividade única: revenda de mercadorias – Anexo I</a:t>
            </a:r>
          </a:p>
          <a:p>
            <a:pPr algn="l"/>
            <a:r>
              <a:rPr lang="pt-BR" dirty="0" smtClean="0"/>
              <a:t>Alíquota nominal: 10,70%</a:t>
            </a:r>
          </a:p>
          <a:p>
            <a:pPr algn="l"/>
            <a:r>
              <a:rPr lang="pt-BR" dirty="0" smtClean="0"/>
              <a:t>Valor a deduzir: 22.500,00</a:t>
            </a:r>
          </a:p>
          <a:p>
            <a:pPr algn="l"/>
            <a:r>
              <a:rPr lang="pt-BR" dirty="0" smtClean="0"/>
              <a:t>Alíquota efetiva:</a:t>
            </a:r>
          </a:p>
          <a:p>
            <a:pPr algn="l"/>
            <a:r>
              <a:rPr lang="pt-BR" u="sng" dirty="0" smtClean="0"/>
              <a:t>(RBT12 x </a:t>
            </a:r>
            <a:r>
              <a:rPr lang="pt-BR" u="sng" dirty="0" err="1" smtClean="0"/>
              <a:t>alíq</a:t>
            </a:r>
            <a:r>
              <a:rPr lang="pt-BR" u="sng" dirty="0" smtClean="0"/>
              <a:t> nominal ) – Valor a deduzir</a:t>
            </a:r>
          </a:p>
          <a:p>
            <a:pPr algn="l"/>
            <a:r>
              <a:rPr lang="pt-BR" dirty="0" smtClean="0"/>
              <a:t>                            RBT12</a:t>
            </a:r>
          </a:p>
          <a:p>
            <a:pPr algn="l"/>
            <a:endParaRPr lang="pt-BR" u="sng" dirty="0" smtClean="0"/>
          </a:p>
          <a:p>
            <a:pPr algn="l"/>
            <a:r>
              <a:rPr lang="pt-BR" u="sng" dirty="0" smtClean="0"/>
              <a:t>(960.000,00 x 10,70%) – 22.500,00</a:t>
            </a:r>
            <a:r>
              <a:rPr lang="pt-BR" dirty="0" smtClean="0"/>
              <a:t> = </a:t>
            </a:r>
            <a:r>
              <a:rPr lang="pt-BR" u="sng" dirty="0" smtClean="0"/>
              <a:t>80.220,00</a:t>
            </a:r>
            <a:r>
              <a:rPr lang="pt-BR" dirty="0" smtClean="0"/>
              <a:t> = 8,35%</a:t>
            </a:r>
          </a:p>
          <a:p>
            <a:pPr algn="l"/>
            <a:r>
              <a:rPr lang="pt-BR" dirty="0"/>
              <a:t> </a:t>
            </a:r>
            <a:r>
              <a:rPr lang="pt-BR" dirty="0" smtClean="0"/>
              <a:t>                960.000,00                            960.000,00</a:t>
            </a:r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486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152239" cy="4349579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t-BR" dirty="0" smtClean="0"/>
              <a:t>Receita bruta do mês: 100.000,00</a:t>
            </a:r>
          </a:p>
          <a:p>
            <a:pPr algn="l"/>
            <a:r>
              <a:rPr lang="pt-BR" dirty="0" smtClean="0"/>
              <a:t>Alíquota efetiva do SN: 8,35%</a:t>
            </a:r>
          </a:p>
          <a:p>
            <a:pPr algn="l"/>
            <a:r>
              <a:rPr lang="pt-BR" dirty="0" smtClean="0"/>
              <a:t>SN devido: 8.350,00</a:t>
            </a:r>
          </a:p>
          <a:p>
            <a:pPr algn="l"/>
            <a:r>
              <a:rPr lang="pt-BR" dirty="0" smtClean="0"/>
              <a:t>Percentual do IRPJ para repartição: 5,5%</a:t>
            </a:r>
          </a:p>
          <a:p>
            <a:pPr algn="l"/>
            <a:r>
              <a:rPr lang="pt-BR" dirty="0" smtClean="0"/>
              <a:t>Alíquota efetiva do IRPJ: 5,5% x 8,35% = 0,45925%</a:t>
            </a:r>
          </a:p>
          <a:p>
            <a:pPr algn="l"/>
            <a:r>
              <a:rPr lang="pt-BR" dirty="0" smtClean="0"/>
              <a:t>Valor relativo ao IRPJ: 100.000,00 x 0,4592% = 459,25</a:t>
            </a:r>
          </a:p>
          <a:p>
            <a:pPr algn="l"/>
            <a:endParaRPr lang="pt-BR" dirty="0" smtClean="0"/>
          </a:p>
          <a:p>
            <a:pPr algn="l"/>
            <a:r>
              <a:rPr lang="pt-BR" dirty="0" smtClean="0"/>
              <a:t>Limite de isenção para distribuição aos sócios:</a:t>
            </a:r>
          </a:p>
          <a:p>
            <a:pPr algn="l"/>
            <a:r>
              <a:rPr lang="pt-BR" dirty="0" smtClean="0"/>
              <a:t>Percentual aplicável ao regime do lucro presumido: 8%</a:t>
            </a:r>
          </a:p>
          <a:p>
            <a:pPr algn="l"/>
            <a:r>
              <a:rPr lang="pt-BR" dirty="0" smtClean="0"/>
              <a:t>Limite: 100.000,00 x 8% - 8.350,00</a:t>
            </a:r>
          </a:p>
          <a:p>
            <a:pPr algn="l"/>
            <a:r>
              <a:rPr lang="pt-BR" dirty="0" smtClean="0"/>
              <a:t>= 8.000,00 -</a:t>
            </a:r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917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152239" cy="4349579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Limite de isenção para distribuição aos sócios:</a:t>
            </a:r>
          </a:p>
          <a:p>
            <a:pPr algn="l"/>
            <a:r>
              <a:rPr lang="pt-BR" dirty="0" smtClean="0"/>
              <a:t>Percentual aplicável ao regime do lucro presumido: 8%</a:t>
            </a:r>
          </a:p>
          <a:p>
            <a:pPr algn="l"/>
            <a:r>
              <a:rPr lang="pt-BR" dirty="0" smtClean="0"/>
              <a:t>Limite: Receita bruta x Percentual do LP – IRPJ relativo ao SN</a:t>
            </a:r>
          </a:p>
          <a:p>
            <a:pPr algn="l"/>
            <a:r>
              <a:rPr lang="pt-BR" dirty="0" smtClean="0"/>
              <a:t>= 100.000,00 x 8% - 459,25</a:t>
            </a:r>
          </a:p>
          <a:p>
            <a:pPr algn="l"/>
            <a:r>
              <a:rPr lang="pt-BR" dirty="0" smtClean="0"/>
              <a:t>= 8.000,00 – 459,25 = 7.540,75</a:t>
            </a:r>
          </a:p>
          <a:p>
            <a:pPr algn="l"/>
            <a:endParaRPr lang="pt-BR" dirty="0" smtClean="0"/>
          </a:p>
          <a:p>
            <a:pPr algn="l"/>
            <a:r>
              <a:rPr lang="pt-BR" dirty="0" smtClean="0"/>
              <a:t>Até esse limite, o valor distribuído é isento para o beneficiário. Contudo, é possível a isenção em demonstrado na escrituração da ME ou EPP.</a:t>
            </a:r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547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152239" cy="4349579"/>
          </a:xfrm>
        </p:spPr>
        <p:txBody>
          <a:bodyPr>
            <a:normAutofit/>
          </a:bodyPr>
          <a:lstStyle/>
          <a:p>
            <a:pPr algn="l"/>
            <a:r>
              <a:rPr lang="pt-BR" dirty="0" smtClean="0">
                <a:solidFill>
                  <a:srgbClr val="0070C0"/>
                </a:solidFill>
              </a:rPr>
              <a:t>Exclusão</a:t>
            </a:r>
          </a:p>
          <a:p>
            <a:pPr algn="l"/>
            <a:endParaRPr lang="pt-BR" dirty="0" smtClean="0"/>
          </a:p>
          <a:p>
            <a:pPr algn="l"/>
            <a:r>
              <a:rPr lang="pt-BR" dirty="0" smtClean="0"/>
              <a:t>Por comunicação – próprio contribuinte:</a:t>
            </a:r>
          </a:p>
          <a:p>
            <a:pPr algn="l"/>
            <a:r>
              <a:rPr lang="pt-BR" dirty="0" smtClean="0"/>
              <a:t>Exclusão de ofício – Fisco federal, estadual ou municipal</a:t>
            </a:r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816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152239" cy="4349579"/>
          </a:xfrm>
        </p:spPr>
        <p:txBody>
          <a:bodyPr>
            <a:normAutofit/>
          </a:bodyPr>
          <a:lstStyle/>
          <a:p>
            <a:pPr algn="l"/>
            <a:r>
              <a:rPr lang="pt-BR" dirty="0" smtClean="0">
                <a:solidFill>
                  <a:srgbClr val="0070C0"/>
                </a:solidFill>
              </a:rPr>
              <a:t>Exclusão</a:t>
            </a:r>
          </a:p>
          <a:p>
            <a:pPr algn="l"/>
            <a:endParaRPr lang="pt-BR" dirty="0" smtClean="0"/>
          </a:p>
          <a:p>
            <a:pPr algn="l"/>
            <a:r>
              <a:rPr lang="pt-BR" dirty="0" smtClean="0"/>
              <a:t>Por comunicação – próprio contribuinte:</a:t>
            </a:r>
          </a:p>
          <a:p>
            <a:pPr algn="l"/>
            <a:r>
              <a:rPr lang="pt-BR" dirty="0" smtClean="0"/>
              <a:t>I - Por op</a:t>
            </a:r>
            <a:r>
              <a:rPr lang="pt-BR" dirty="0" smtClean="0"/>
              <a:t>ção. Efeitos:</a:t>
            </a:r>
          </a:p>
          <a:p>
            <a:pPr algn="l"/>
            <a:r>
              <a:rPr lang="pt-BR" dirty="0" smtClean="0"/>
              <a:t>a) A partir de 1º de janeiro do mesmo ano, se comunicado até esse mês;</a:t>
            </a:r>
          </a:p>
          <a:p>
            <a:pPr algn="l"/>
            <a:r>
              <a:rPr lang="pt-BR" dirty="0" smtClean="0"/>
              <a:t>b) A partir de 1º de janeiro do ano seguinte, se comunicado em outros meses;</a:t>
            </a:r>
            <a:r>
              <a:rPr lang="pt-BR" dirty="0" smtClean="0"/>
              <a:t> </a:t>
            </a:r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883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152239" cy="4349579"/>
          </a:xfrm>
        </p:spPr>
        <p:txBody>
          <a:bodyPr>
            <a:normAutofit lnSpcReduction="10000"/>
          </a:bodyPr>
          <a:lstStyle/>
          <a:p>
            <a:pPr algn="l"/>
            <a:r>
              <a:rPr lang="pt-BR" dirty="0" smtClean="0">
                <a:solidFill>
                  <a:srgbClr val="0070C0"/>
                </a:solidFill>
              </a:rPr>
              <a:t>Exclusão</a:t>
            </a:r>
          </a:p>
          <a:p>
            <a:pPr algn="l"/>
            <a:endParaRPr lang="pt-BR" dirty="0" smtClean="0"/>
          </a:p>
          <a:p>
            <a:pPr algn="l"/>
            <a:r>
              <a:rPr lang="pt-BR" dirty="0" smtClean="0"/>
              <a:t>Por comunicação – próprio contribuinte:</a:t>
            </a:r>
          </a:p>
          <a:p>
            <a:pPr algn="l"/>
            <a:r>
              <a:rPr lang="pt-BR" dirty="0" smtClean="0"/>
              <a:t>II - Obrigatoriamente, quando</a:t>
            </a:r>
            <a:r>
              <a:rPr lang="pt-BR" dirty="0" smtClean="0"/>
              <a:t>:</a:t>
            </a:r>
          </a:p>
          <a:p>
            <a:pPr marL="457200" indent="-457200" algn="l">
              <a:buAutoNum type="alphaLcParenR"/>
            </a:pPr>
            <a:r>
              <a:rPr lang="pt-BR" dirty="0" smtClean="0"/>
              <a:t>A receita bruta acumulada no ano ultrapassar um dos limites de permanência no SN. O prazo para comunicação será:</a:t>
            </a:r>
          </a:p>
          <a:p>
            <a:pPr algn="l"/>
            <a:r>
              <a:rPr lang="pt-BR" dirty="0" smtClean="0"/>
              <a:t>1) Até o fim do mês seguinte: quando ultrapassar em mais de 20% de um dos limites. Efeito: a partir do mês seguinte ao do excesso</a:t>
            </a:r>
          </a:p>
          <a:p>
            <a:pPr algn="l"/>
            <a:r>
              <a:rPr lang="pt-BR" dirty="0" smtClean="0"/>
              <a:t>2)  Até o fim de janeiro do ano seguinte: quando não ultrapassar em mais de 20% de um dos limites. Efeito: a partir de janeiro do ano seguinte.</a:t>
            </a:r>
          </a:p>
          <a:p>
            <a:pPr algn="l"/>
            <a:endParaRPr lang="pt-BR" dirty="0" smtClean="0"/>
          </a:p>
          <a:p>
            <a:pPr algn="l"/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02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8076" y="1270645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 smtClean="0"/>
              <a:t>O que é o Simples</a:t>
            </a:r>
            <a:r>
              <a:rPr lang="pt-BR" sz="2800" dirty="0" smtClean="0"/>
              <a:t> </a:t>
            </a:r>
            <a:r>
              <a:rPr lang="pt-BR" sz="2800" b="1" dirty="0" smtClean="0"/>
              <a:t>Nacional?</a:t>
            </a:r>
            <a:endParaRPr lang="pt-BR" sz="2800" b="1" dirty="0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7501" y="2310713"/>
            <a:ext cx="9152239" cy="3608173"/>
          </a:xfrm>
        </p:spPr>
        <p:txBody>
          <a:bodyPr/>
          <a:lstStyle/>
          <a:p>
            <a:pPr algn="l"/>
            <a:r>
              <a:rPr lang="pt-BR" dirty="0" smtClean="0"/>
              <a:t>Características principais: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Recolhimento unificado de alguns tributos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Carga tributária diferenciada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Simplificação para o cumprimento das obrigações</a:t>
            </a:r>
          </a:p>
        </p:txBody>
      </p:sp>
    </p:spTree>
    <p:extLst>
      <p:ext uri="{BB962C8B-B14F-4D97-AF65-F5344CB8AC3E}">
        <p14:creationId xmlns:p14="http://schemas.microsoft.com/office/powerpoint/2010/main" val="210683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152239" cy="4349579"/>
          </a:xfrm>
        </p:spPr>
        <p:txBody>
          <a:bodyPr>
            <a:normAutofit/>
          </a:bodyPr>
          <a:lstStyle/>
          <a:p>
            <a:pPr algn="l"/>
            <a:r>
              <a:rPr lang="pt-BR" dirty="0" smtClean="0">
                <a:solidFill>
                  <a:srgbClr val="0070C0"/>
                </a:solidFill>
              </a:rPr>
              <a:t>Exclusão</a:t>
            </a:r>
          </a:p>
          <a:p>
            <a:pPr algn="l"/>
            <a:endParaRPr lang="pt-BR" dirty="0" smtClean="0"/>
          </a:p>
          <a:p>
            <a:pPr algn="l"/>
            <a:r>
              <a:rPr lang="pt-BR" dirty="0" smtClean="0"/>
              <a:t>Por comunicação – próprio contribuinte:</a:t>
            </a:r>
          </a:p>
          <a:p>
            <a:pPr algn="l"/>
            <a:endParaRPr lang="pt-BR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Outras situações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Prazos de comunicação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Efeitos da exclusão</a:t>
            </a:r>
          </a:p>
          <a:p>
            <a:pPr algn="l"/>
            <a:endParaRPr lang="pt-BR" dirty="0" smtClean="0"/>
          </a:p>
          <a:p>
            <a:pPr algn="l"/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124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152239" cy="4349579"/>
          </a:xfrm>
        </p:spPr>
        <p:txBody>
          <a:bodyPr>
            <a:normAutofit/>
          </a:bodyPr>
          <a:lstStyle/>
          <a:p>
            <a:pPr algn="l"/>
            <a:r>
              <a:rPr lang="pt-BR" dirty="0" smtClean="0">
                <a:solidFill>
                  <a:srgbClr val="0070C0"/>
                </a:solidFill>
              </a:rPr>
              <a:t>Exclusão</a:t>
            </a:r>
          </a:p>
          <a:p>
            <a:pPr algn="l"/>
            <a:endParaRPr lang="pt-BR" dirty="0" smtClean="0"/>
          </a:p>
          <a:p>
            <a:pPr algn="l"/>
            <a:r>
              <a:rPr lang="pt-BR" dirty="0" smtClean="0"/>
              <a:t>De ofício: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Competência: RFB, Estados e Municípios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Efeitos: conforme a situação: Desde o ingresso no SN, no ano seguinte, no mês seguinte, no próprio mês da ocorrência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Comunicação obrigatória não efetuada pelo contribuinte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Situação de vedação não observada pelo contribuinte</a:t>
            </a:r>
          </a:p>
          <a:p>
            <a:pPr algn="l"/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124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4508" y="1801984"/>
            <a:ext cx="9144000" cy="2078038"/>
          </a:xfrm>
        </p:spPr>
        <p:txBody>
          <a:bodyPr>
            <a:normAutofit/>
          </a:bodyPr>
          <a:lstStyle/>
          <a:p>
            <a:r>
              <a:rPr lang="pt-BR" sz="3600" dirty="0" smtClean="0"/>
              <a:t>Obrigado!</a:t>
            </a:r>
            <a:br>
              <a:rPr lang="pt-BR" sz="3600" dirty="0" smtClean="0"/>
            </a:br>
            <a:r>
              <a:rPr lang="pt-BR" sz="3600" dirty="0" smtClean="0"/>
              <a:t>Bom evento!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46320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 smtClean="0"/>
              <a:t>O que é o Simples</a:t>
            </a:r>
            <a:r>
              <a:rPr lang="pt-BR" sz="2800" dirty="0" smtClean="0"/>
              <a:t> </a:t>
            </a:r>
            <a:r>
              <a:rPr lang="pt-BR" sz="2800" b="1" dirty="0" smtClean="0"/>
              <a:t>Nacional?</a:t>
            </a:r>
            <a:endParaRPr lang="pt-BR" sz="2800" b="1" dirty="0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137719"/>
            <a:ext cx="9152239" cy="3608173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Requisitos dos contribuintes abrangidos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Natureza jurídica:</a:t>
            </a:r>
          </a:p>
          <a:p>
            <a:pPr marL="985838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Sociedade empresária;</a:t>
            </a:r>
          </a:p>
          <a:p>
            <a:pPr marL="985838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Sociedade simples;</a:t>
            </a:r>
          </a:p>
          <a:p>
            <a:pPr marL="985838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Empresa individual de responsabilidade limitada (</a:t>
            </a:r>
            <a:r>
              <a:rPr lang="pt-BR" dirty="0" err="1" smtClean="0"/>
              <a:t>Eireli</a:t>
            </a:r>
            <a:r>
              <a:rPr lang="pt-BR" dirty="0" smtClean="0"/>
              <a:t>)</a:t>
            </a:r>
          </a:p>
          <a:p>
            <a:pPr marL="985838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Empresário individual</a:t>
            </a:r>
          </a:p>
        </p:txBody>
      </p:sp>
    </p:spTree>
    <p:extLst>
      <p:ext uri="{BB962C8B-B14F-4D97-AF65-F5344CB8AC3E}">
        <p14:creationId xmlns:p14="http://schemas.microsoft.com/office/powerpoint/2010/main" val="329675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 smtClean="0"/>
              <a:t>O que é o Simples</a:t>
            </a:r>
            <a:r>
              <a:rPr lang="pt-BR" sz="2800" dirty="0" smtClean="0"/>
              <a:t> </a:t>
            </a:r>
            <a:r>
              <a:rPr lang="pt-BR" sz="2800" b="1" dirty="0" smtClean="0"/>
              <a:t>Nacional?</a:t>
            </a:r>
            <a:endParaRPr lang="pt-BR" sz="2800" b="1" dirty="0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915297"/>
            <a:ext cx="9152239" cy="3830595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Requisitos dos contribuintes abrangidos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Total de receita bruta anual: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985838" indent="-342900" algn="l">
              <a:buFont typeface="Wingdings" panose="05000000000000000000" pitchFamily="2" charset="2"/>
              <a:buChar char="Ø"/>
            </a:pPr>
            <a:r>
              <a:rPr lang="pt-BR" dirty="0" smtClean="0"/>
              <a:t>Microempresa: Até R$ 360.000,00</a:t>
            </a:r>
          </a:p>
          <a:p>
            <a:pPr marL="985838" indent="-342900" algn="l">
              <a:buFont typeface="Wingdings" panose="05000000000000000000" pitchFamily="2" charset="2"/>
              <a:buChar char="Ø"/>
            </a:pPr>
            <a:r>
              <a:rPr lang="pt-BR" dirty="0" smtClean="0"/>
              <a:t>Empresa de pequeno porte: Acima de R$ 360.000,00, e até R$ 4.800.000,00</a:t>
            </a:r>
          </a:p>
          <a:p>
            <a:pPr marL="985838" indent="-342900" algn="l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347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152239" cy="360817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t-BR" dirty="0" smtClean="0"/>
              <a:t>Tributos abrangidos, regra geral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IRPJ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IPI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CSLL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COFINS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PIS/Pasep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CPP – Contribuição Patronal Previdenciária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ICMS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ISS</a:t>
            </a:r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976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152239" cy="3608173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Tributos abrangidos, regra geral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Não estão abrangidos pelo SN os tributos submetidos à substituição tributária, incidência monofásica, regime de antecipação do tributo, e responsabilidade por tributo devido por terceiro</a:t>
            </a:r>
            <a:endParaRPr lang="pt-BR" dirty="0"/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710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33746D-CC71-496A-8831-728944FAD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89" y="257390"/>
            <a:ext cx="9144000" cy="706437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3399"/>
                </a:solidFill>
              </a:rPr>
              <a:t>Simples</a:t>
            </a:r>
            <a:r>
              <a:rPr lang="pt-BR" sz="2400" dirty="0" smtClean="0">
                <a:solidFill>
                  <a:srgbClr val="003399"/>
                </a:solidFill>
              </a:rPr>
              <a:t> </a:t>
            </a:r>
            <a:r>
              <a:rPr lang="pt-BR" sz="2400" b="1" dirty="0" smtClean="0">
                <a:solidFill>
                  <a:srgbClr val="003399"/>
                </a:solidFill>
              </a:rPr>
              <a:t>Nacional</a:t>
            </a:r>
            <a:endParaRPr lang="pt-BR" sz="2400" b="1" dirty="0">
              <a:solidFill>
                <a:srgbClr val="00339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408DBFD-5CA5-4056-9135-4C5C9929D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291" y="1408670"/>
            <a:ext cx="9152239" cy="3608173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Limites máximos de receita bruta anual para o SN</a:t>
            </a:r>
          </a:p>
          <a:p>
            <a:pPr algn="l"/>
            <a:endParaRPr lang="pt-BR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Receitas no mercado interno: R$ 4.800.000,00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Adicionalmente, receitas de exportação de mercadorias ou serviços, no valor de R$ 4.800.000,00</a:t>
            </a:r>
          </a:p>
          <a:p>
            <a:pPr algn="l"/>
            <a:endParaRPr lang="pt-BR" dirty="0" smtClean="0"/>
          </a:p>
          <a:p>
            <a:pPr algn="l"/>
            <a:r>
              <a:rPr lang="pt-BR" sz="2000" dirty="0"/>
              <a:t>Obs.: Em caso de início de atividade, usar cálculo proporcional ao número de meses (inclusive fração) – R$ 400.000,00 multiplicado pelo número de meses entre o início de atividade e o mês de dezembro.</a:t>
            </a:r>
          </a:p>
          <a:p>
            <a:pPr algn="l"/>
            <a:endParaRPr lang="pt-BR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417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1992</Words>
  <Application>Microsoft Office PowerPoint</Application>
  <PresentationFormat>Personalizar</PresentationFormat>
  <Paragraphs>466</Paragraphs>
  <Slides>42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3" baseType="lpstr">
      <vt:lpstr>Tema do Office</vt:lpstr>
      <vt:lpstr>Simples Nacional</vt:lpstr>
      <vt:lpstr>Apresentação do PowerPoint</vt:lpstr>
      <vt:lpstr>O que é o Simples Nacional (SN)?</vt:lpstr>
      <vt:lpstr>O que é o Simples Nacional?</vt:lpstr>
      <vt:lpstr>O que é o Simples Nacional?</vt:lpstr>
      <vt:lpstr>O que é o Simples Nacional?</vt:lpstr>
      <vt:lpstr>Simples Nacional</vt:lpstr>
      <vt:lpstr>Simples Nacional</vt:lpstr>
      <vt:lpstr>Simples Nacional</vt:lpstr>
      <vt:lpstr>Simples Nacional</vt:lpstr>
      <vt:lpstr>Simples Nacional</vt:lpstr>
      <vt:lpstr>Simples Nacional</vt:lpstr>
      <vt:lpstr>Simples Nacional</vt:lpstr>
      <vt:lpstr>Simples Nacional</vt:lpstr>
      <vt:lpstr>Simples Nacional</vt:lpstr>
      <vt:lpstr>Simples Nacional</vt:lpstr>
      <vt:lpstr>Simples Nacional</vt:lpstr>
      <vt:lpstr>Simples Nacional</vt:lpstr>
      <vt:lpstr>Simples Nacional</vt:lpstr>
      <vt:lpstr>Simples Nacional</vt:lpstr>
      <vt:lpstr>Simples Nacional</vt:lpstr>
      <vt:lpstr>Simples Nacional</vt:lpstr>
      <vt:lpstr>Simples Nacional</vt:lpstr>
      <vt:lpstr>Simples Nacional</vt:lpstr>
      <vt:lpstr>Simples Nacional</vt:lpstr>
      <vt:lpstr>Simples Nacional</vt:lpstr>
      <vt:lpstr>Simples Nacional</vt:lpstr>
      <vt:lpstr>Simples Nacional</vt:lpstr>
      <vt:lpstr>Simples Nacional</vt:lpstr>
      <vt:lpstr>Simples Nacional</vt:lpstr>
      <vt:lpstr>Simples Nacional</vt:lpstr>
      <vt:lpstr>Simples Nacional</vt:lpstr>
      <vt:lpstr>Simples Nacional</vt:lpstr>
      <vt:lpstr>Simples Nacional</vt:lpstr>
      <vt:lpstr>Simples Nacional</vt:lpstr>
      <vt:lpstr>Simples Nacional</vt:lpstr>
      <vt:lpstr>Simples Nacional</vt:lpstr>
      <vt:lpstr>Simples Nacional</vt:lpstr>
      <vt:lpstr>Simples Nacional</vt:lpstr>
      <vt:lpstr>Simples Nacional</vt:lpstr>
      <vt:lpstr>Simples Nacional</vt:lpstr>
      <vt:lpstr>Obrigado! Bom evento!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Fábio Alencar</dc:creator>
  <cp:lastModifiedBy>Jansen</cp:lastModifiedBy>
  <cp:revision>68</cp:revision>
  <dcterms:created xsi:type="dcterms:W3CDTF">2021-06-29T18:40:49Z</dcterms:created>
  <dcterms:modified xsi:type="dcterms:W3CDTF">2021-08-06T05:00:53Z</dcterms:modified>
</cp:coreProperties>
</file>