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77" r:id="rId7"/>
    <p:sldId id="278" r:id="rId8"/>
    <p:sldId id="271" r:id="rId9"/>
    <p:sldId id="279" r:id="rId10"/>
    <p:sldId id="263" r:id="rId11"/>
    <p:sldId id="264" r:id="rId12"/>
    <p:sldId id="260" r:id="rId13"/>
    <p:sldId id="261" r:id="rId14"/>
    <p:sldId id="266" r:id="rId15"/>
    <p:sldId id="267" r:id="rId16"/>
    <p:sldId id="268" r:id="rId17"/>
    <p:sldId id="269" r:id="rId18"/>
    <p:sldId id="280" r:id="rId19"/>
    <p:sldId id="281" r:id="rId20"/>
    <p:sldId id="270" r:id="rId21"/>
    <p:sldId id="283" r:id="rId22"/>
    <p:sldId id="284" r:id="rId23"/>
    <p:sldId id="282" r:id="rId24"/>
    <p:sldId id="285" r:id="rId25"/>
    <p:sldId id="272" r:id="rId26"/>
    <p:sldId id="273" r:id="rId27"/>
    <p:sldId id="275" r:id="rId28"/>
    <p:sldId id="286" r:id="rId29"/>
    <p:sldId id="276" r:id="rId3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1B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CDA5-BB4D-431D-9692-4B2830F30927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870D1-77BF-424C-93AB-CC1477AA0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1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70D1-77BF-424C-93AB-CC1477AA0F7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04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70D1-77BF-424C-93AB-CC1477AA0F7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5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m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Imagem 9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75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410827" y="1348354"/>
            <a:ext cx="8532875" cy="390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t-BR" sz="6000" b="1" strike="noStrike" spc="-46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CAPACITAÇÃO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6000" b="1" strike="noStrike" spc="-46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DAS UNIDADES </a:t>
            </a:r>
            <a:r>
              <a:rPr lang="pt-BR" sz="6000" b="1" strike="noStrike" spc="-46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1" strike="noStrike" spc="-46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46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Projetos </a:t>
            </a:r>
            <a:r>
              <a:rPr lang="pt-BR" sz="3600" b="1" strike="noStrike" spc="-46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Industriais com Preponderância/Predominância/Uso de Matéria-Prima 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5" name="Imagem 9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26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648720" y="241920"/>
            <a:ext cx="8190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2320920" y="1596780"/>
            <a:ext cx="4845600" cy="55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DEMAIS ALC - </a:t>
            </a:r>
            <a:r>
              <a:rPr lang="pt-B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Decreto 8.597/2015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Regulamenta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Lei 11.898/09)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317940" y="2450340"/>
            <a:ext cx="10441560" cy="30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1º (...)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§ 1º (...)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/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§ 2º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Define MPR (resultante de extração, coleta cultivo ou criação animal na AMOC e no AP)</a:t>
            </a:r>
          </a:p>
          <a:p>
            <a:pPr algn="just">
              <a:lnSpc>
                <a:spcPct val="100000"/>
              </a:lnSpc>
            </a:pPr>
            <a:endParaRPr lang="pt-BR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2º Reitera a lista negativa e estabelece regras para produção de artigos de perfumaria ou de toucador, preparados e preparações cosméticas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3º Aprovação de projetos pelo CAS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/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§ único. </a:t>
            </a:r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Estabelece os atributos (volume, peso, quantidade, ou importância) para definição de critérios </a:t>
            </a:r>
            <a:r>
              <a:rPr lang="pt-BR" sz="2000" spc="-1" dirty="0" smtClean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pelo CAS</a:t>
            </a:r>
          </a:p>
          <a:p>
            <a:pPr algn="just"/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97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98" name="Picture 8"/>
          <p:cNvPicPr/>
          <p:nvPr/>
        </p:nvPicPr>
        <p:blipFill>
          <a:blip r:embed="rId4"/>
          <a:stretch/>
        </p:blipFill>
        <p:spPr>
          <a:xfrm>
            <a:off x="4364434" y="758811"/>
            <a:ext cx="3212280" cy="21949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" name="CustomShape 2"/>
          <p:cNvSpPr/>
          <p:nvPr/>
        </p:nvSpPr>
        <p:spPr>
          <a:xfrm>
            <a:off x="4511315" y="4125051"/>
            <a:ext cx="2882263" cy="489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724200" y="5105520"/>
            <a:ext cx="4517280" cy="1147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Critérios: Resolução 01/2016, alterada pela Resolução 80/2022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03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4254772" y="4379665"/>
            <a:ext cx="2903674" cy="5293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AMOC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337868" y="5223599"/>
            <a:ext cx="4766143" cy="1139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Critérios: Resolução 02/2021, alterada pela Resolução 80/2022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m 1"/>
          <p:cNvPicPr/>
          <p:nvPr/>
        </p:nvPicPr>
        <p:blipFill>
          <a:blip r:embed="rId4"/>
          <a:stretch/>
        </p:blipFill>
        <p:spPr>
          <a:xfrm>
            <a:off x="4166280" y="944280"/>
            <a:ext cx="3109320" cy="312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44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45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3901680" y="62028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506320" y="2144520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CRITÉRIOS DE ENQUADRAMENTO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6586560" y="2968200"/>
            <a:ext cx="365832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ABSOLUTO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RELATIVO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IMPORTÂNCIA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2412000" y="4497840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MÉTODO DE QUANTIFICAÇÃO/MEDIÇÃO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6586560" y="5221800"/>
            <a:ext cx="365832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PESO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VOLUME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FF"/>
              </a:buClr>
              <a:buFont typeface="Wingdings" charset="2"/>
              <a:buChar char=""/>
            </a:pPr>
            <a:r>
              <a:rPr lang="pt-BR" sz="2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QUANTIDADE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53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54" name="Imagem 13"/>
          <p:cNvPicPr/>
          <p:nvPr/>
        </p:nvPicPr>
        <p:blipFill>
          <a:blip r:embed="rId4"/>
          <a:srcRect l="662" r="68911"/>
          <a:stretch/>
        </p:blipFill>
        <p:spPr>
          <a:xfrm>
            <a:off x="4487760" y="2572200"/>
            <a:ext cx="3109680" cy="39765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4276800" y="1941840"/>
            <a:ext cx="363780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ABSOLUTO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197800" y="51480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59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4276800" y="1941840"/>
            <a:ext cx="363780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RELATIVO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2197800" y="51480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Imagem 14"/>
          <p:cNvPicPr/>
          <p:nvPr/>
        </p:nvPicPr>
        <p:blipFill>
          <a:blip r:embed="rId4"/>
          <a:srcRect l="32994" r="36711"/>
          <a:stretch/>
        </p:blipFill>
        <p:spPr>
          <a:xfrm>
            <a:off x="4509000" y="2493720"/>
            <a:ext cx="3175560" cy="407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65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3897720" y="1941840"/>
            <a:ext cx="401688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da IMPORTÂNCIA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2197800" y="51480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Imagem 15"/>
          <p:cNvPicPr/>
          <p:nvPr/>
        </p:nvPicPr>
        <p:blipFill>
          <a:blip r:embed="rId4"/>
          <a:srcRect l="66887" r="2873"/>
          <a:stretch/>
        </p:blipFill>
        <p:spPr>
          <a:xfrm>
            <a:off x="4387680" y="2572200"/>
            <a:ext cx="3176640" cy="411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65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2197800" y="51480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EXEMPLO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12342"/>
              </p:ext>
            </p:extLst>
          </p:nvPr>
        </p:nvGraphicFramePr>
        <p:xfrm>
          <a:off x="399482" y="2228946"/>
          <a:ext cx="11330062" cy="272664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53987"/>
                <a:gridCol w="768533"/>
                <a:gridCol w="708148"/>
                <a:gridCol w="4222490"/>
                <a:gridCol w="955040"/>
                <a:gridCol w="979225"/>
                <a:gridCol w="741611"/>
                <a:gridCol w="793835"/>
                <a:gridCol w="1107193"/>
              </a:tblGrid>
              <a:tr h="297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NCM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II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IPI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Insumos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Origem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Tipo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CTP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Valor unit.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21069010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17,00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EXTRATO DE </a:t>
                      </a:r>
                      <a:r>
                        <a:rPr lang="pt-BR" sz="1400" u="none" strike="noStrike" dirty="0" smtClean="0">
                          <a:effectLst/>
                        </a:rPr>
                        <a:t>GUARANÁ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0,3825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60,00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17029000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19,00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CORANTE </a:t>
                      </a:r>
                      <a:r>
                        <a:rPr lang="pt-BR" sz="1400" u="none" strike="noStrike" dirty="0" smtClean="0">
                          <a:effectLst/>
                        </a:rPr>
                        <a:t>CARAMELO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0,0776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45,00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980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39232110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21,00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SACO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Unid.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ME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0,03846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  1,07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39232990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21,00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BOMBONA DE 50 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Unid.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ME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0,02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35,00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980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48191000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19,00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8,00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</a:rPr>
                        <a:t>CAIXA </a:t>
                      </a:r>
                      <a:r>
                        <a:rPr lang="pt-BR" sz="1400" u="none" strike="noStrike" dirty="0">
                          <a:effectLst/>
                        </a:rPr>
                        <a:t>DE </a:t>
                      </a:r>
                      <a:r>
                        <a:rPr lang="pt-BR" sz="1400" u="none" strike="noStrike" dirty="0" smtClean="0">
                          <a:effectLst/>
                        </a:rPr>
                        <a:t>PAPELÃO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Unid.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ME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0,03846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  5,77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980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49111090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19,00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0,00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RÓTULO PARA BOMBONA - ETIQUETA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Unid.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ME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0,02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  8,15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980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33021000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17,00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12,00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ÁCIDO </a:t>
                      </a:r>
                      <a:r>
                        <a:rPr lang="pt-BR" sz="1400" u="none" strike="noStrike" dirty="0" smtClean="0">
                          <a:effectLst/>
                        </a:rPr>
                        <a:t>CÍTRICO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0,401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 9,00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33021000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17,00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12,00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ÁCIDO </a:t>
                      </a:r>
                      <a:r>
                        <a:rPr lang="pt-BR" sz="1400" u="none" strike="noStrike" dirty="0" smtClean="0">
                          <a:effectLst/>
                        </a:rPr>
                        <a:t>ASCÓRBICO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0,024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45,00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33021000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17,00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12,00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THIXOGUM </a:t>
                      </a:r>
                      <a:r>
                        <a:rPr lang="pt-BR" sz="1400" u="none" strike="noStrike" dirty="0" smtClean="0">
                          <a:effectLst/>
                        </a:rPr>
                        <a:t>(EMULSIFICANTE E ESTABILIZANTE)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kg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0,0039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35,00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  <a:tr h="14889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33021000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17,00 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12,00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BENZOATO DE </a:t>
                      </a:r>
                      <a:r>
                        <a:rPr lang="pt-BR" sz="1400" u="none" strike="noStrike" dirty="0" smtClean="0">
                          <a:effectLst/>
                        </a:rPr>
                        <a:t>SÓDIO (CONSERVANTE)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kg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MP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0,1437</a:t>
                      </a:r>
                      <a:endParaRPr lang="pt-BR" sz="1400" b="0" i="0" u="none" strike="noStrike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effectLst/>
                        </a:rPr>
                        <a:t>          11,00 </a:t>
                      </a:r>
                      <a:endParaRPr lang="pt-BR" sz="1400" b="0" i="0" u="none" strike="noStrike" dirty="0">
                        <a:solidFill>
                          <a:srgbClr val="3E370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5" marR="7445" marT="7445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316805" y="1450454"/>
            <a:ext cx="7620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</a:pPr>
            <a:r>
              <a:rPr lang="pt-BR" sz="24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Produto: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concentrado para bebidas não alcoólicas com MPR</a:t>
            </a:r>
            <a:endParaRPr lang="pt-B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72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Imagem 4"/>
          <p:cNvPicPr/>
          <p:nvPr/>
        </p:nvPicPr>
        <p:blipFill>
          <a:blip r:embed="rId2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453715" y="638333"/>
            <a:ext cx="11417937" cy="5580614"/>
            <a:chOff x="398297" y="822960"/>
            <a:chExt cx="11417937" cy="5580614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297" y="822960"/>
              <a:ext cx="11417937" cy="5580614"/>
            </a:xfrm>
            <a:prstGeom prst="rect">
              <a:avLst/>
            </a:prstGeom>
          </p:spPr>
        </p:pic>
        <p:cxnSp>
          <p:nvCxnSpPr>
            <p:cNvPr id="9" name="Conector angulado 8"/>
            <p:cNvCxnSpPr/>
            <p:nvPr/>
          </p:nvCxnSpPr>
          <p:spPr>
            <a:xfrm rot="16200000" flipH="1">
              <a:off x="1195431" y="1765882"/>
              <a:ext cx="293615" cy="21811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o 10"/>
          <p:cNvSpPr/>
          <p:nvPr/>
        </p:nvSpPr>
        <p:spPr>
          <a:xfrm rot="5181854">
            <a:off x="4263426" y="4286639"/>
            <a:ext cx="1610562" cy="1692765"/>
          </a:xfrm>
          <a:prstGeom prst="arc">
            <a:avLst/>
          </a:prstGeom>
          <a:ln w="31750" cap="rnd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07265" y="5679666"/>
            <a:ext cx="13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8000"/>
                </a:solidFill>
              </a:rPr>
              <a:t>44,55 %</a:t>
            </a:r>
            <a:endParaRPr lang="pt-B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71" name="Espaço Reservado para Conteúdo 6"/>
          <p:cNvPicPr/>
          <p:nvPr/>
        </p:nvPicPr>
        <p:blipFill>
          <a:blip r:embed="rId3"/>
          <a:stretch/>
        </p:blipFill>
        <p:spPr>
          <a:xfrm>
            <a:off x="-14041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72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77" name="CustomShape 6"/>
          <p:cNvSpPr/>
          <p:nvPr/>
        </p:nvSpPr>
        <p:spPr>
          <a:xfrm>
            <a:off x="2651716" y="2924041"/>
            <a:ext cx="3160440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01/2016,</a:t>
            </a:r>
          </a:p>
          <a:p>
            <a:pPr algn="ctr">
              <a:lnSpc>
                <a:spcPct val="100000"/>
              </a:lnSpc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2º, § único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6082440" y="2936124"/>
            <a:ext cx="3482109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02/2021</a:t>
            </a:r>
          </a:p>
          <a:p>
            <a:pPr algn="ctr">
              <a:lnSpc>
                <a:spcPct val="100000"/>
              </a:lnSpc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Art. 2º, inciso III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1957500" y="3983968"/>
            <a:ext cx="8276039" cy="13185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Quando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presença de determinada matéria-prima for indispensável para dar 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característica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essencial ao produto final e sua substituição por similar 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conferir a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ele natureza diversa.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2329954" y="640159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528360" y="1932444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DA IMPORTÂNCIA (como era)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9"/>
          <p:cNvPicPr/>
          <p:nvPr/>
        </p:nvPicPr>
        <p:blipFill>
          <a:blip r:embed="rId2"/>
          <a:stretch/>
        </p:blipFill>
        <p:spPr>
          <a:xfrm>
            <a:off x="-360" y="8100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80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504720" y="2887920"/>
            <a:ext cx="7445880" cy="25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Marco Regulatório sobre Preponderância/Predominância/Uso de Matéria-Prima Regional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Claudino Nogueira</a:t>
            </a:r>
            <a:r>
              <a:rPr lang="pt-BR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(25/05/2022)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71" name="Espaço Reservado para Conteúdo 6"/>
          <p:cNvPicPr/>
          <p:nvPr/>
        </p:nvPicPr>
        <p:blipFill>
          <a:blip r:embed="rId3"/>
          <a:stretch/>
        </p:blipFill>
        <p:spPr>
          <a:xfrm>
            <a:off x="0" y="-1476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72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77" name="CustomShape 6"/>
          <p:cNvSpPr/>
          <p:nvPr/>
        </p:nvSpPr>
        <p:spPr>
          <a:xfrm>
            <a:off x="2493777" y="2345504"/>
            <a:ext cx="7203485" cy="8372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01/2016,</a:t>
            </a:r>
          </a:p>
          <a:p>
            <a:pPr algn="ctr">
              <a:lnSpc>
                <a:spcPct val="100000"/>
              </a:lnSpc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2º, § único, com a NR dada pela Resolução 80/2022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2493777" y="3518317"/>
            <a:ext cx="8276039" cy="13185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Art. 2º (...)</a:t>
            </a:r>
          </a:p>
          <a:p>
            <a:pPr algn="just"/>
            <a:endParaRPr lang="pt-B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§ único. A predominância e preponderância por importância estarão demonstradas quando a presença de determinada matéria-prima for indispensável para </a:t>
            </a:r>
            <a:r>
              <a:rPr lang="pt-BR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conferir novas características ao produto final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ou a ele conferir suas características essenciais.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2329954" y="375059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Matéria Prima 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541440" y="1627904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DA IMPORTÂNCIA (como ficou)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740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71" name="Espaço Reservado para Conteúdo 6"/>
          <p:cNvPicPr/>
          <p:nvPr/>
        </p:nvPicPr>
        <p:blipFill>
          <a:blip r:embed="rId3"/>
          <a:stretch/>
        </p:blipFill>
        <p:spPr>
          <a:xfrm>
            <a:off x="-27120" y="-1476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72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78" name="CustomShape 7"/>
          <p:cNvSpPr/>
          <p:nvPr/>
        </p:nvSpPr>
        <p:spPr>
          <a:xfrm>
            <a:off x="2653892" y="2753604"/>
            <a:ext cx="6883253" cy="8208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02/2021</a:t>
            </a:r>
          </a:p>
          <a:p>
            <a:pPr algn="ctr">
              <a:lnSpc>
                <a:spcPct val="100000"/>
              </a:lnSpc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2º, inciso III, </a:t>
            </a: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 a NR dada pela Resolução 80/2022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2540880" y="3939513"/>
            <a:ext cx="8276039" cy="13185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Art. 2º (...)</a:t>
            </a:r>
          </a:p>
          <a:p>
            <a:endParaRPr lang="pt-B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III - Importância, quando a presença de determinada matéria-prima for indispensável para </a:t>
            </a:r>
            <a:r>
              <a:rPr lang="pt-BR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conferir novas características ao produto final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ou a ele conferir suas características essenciais.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2329954" y="640159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Matéria Prima 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2"/>
          <p:cNvSpPr/>
          <p:nvPr/>
        </p:nvSpPr>
        <p:spPr>
          <a:xfrm>
            <a:off x="528360" y="1932444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CRITÉRIO DA IMPORTÂNCIA (como ficou)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355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71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9236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72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266424" y="1487956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</a:t>
            </a:r>
            <a:r>
              <a:rPr lang="pt-BR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ÁGUA SERÁ </a:t>
            </a: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CONSIDERADA MPR, QUANDO: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953069" y="2803368"/>
            <a:ext cx="3160440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01/2016</a:t>
            </a:r>
            <a:b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1º, § 3º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661964" y="276361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799598" y="2339502"/>
            <a:ext cx="3330928" cy="1931761"/>
            <a:chOff x="194147" y="1267366"/>
            <a:chExt cx="4317579" cy="3279197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7836" y="1267366"/>
              <a:ext cx="1833890" cy="1833890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194147" y="2822458"/>
              <a:ext cx="2744148" cy="1724105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(i) estiver intrinsecamente contida na MP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8407141" y="2590156"/>
            <a:ext cx="3400425" cy="1299643"/>
            <a:chOff x="6318569" y="1707480"/>
            <a:chExt cx="3400425" cy="1299643"/>
          </a:xfrm>
        </p:grpSpPr>
        <p:sp>
          <p:nvSpPr>
            <p:cNvPr id="18" name="CaixaDeTexto 17"/>
            <p:cNvSpPr txBox="1"/>
            <p:nvPr/>
          </p:nvSpPr>
          <p:spPr>
            <a:xfrm>
              <a:off x="6985113" y="2299237"/>
              <a:ext cx="2530268" cy="707886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2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for resultante de reações químicas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8569" y="1707480"/>
              <a:ext cx="3400425" cy="438150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3234404" y="4547640"/>
            <a:ext cx="3499291" cy="1856405"/>
            <a:chOff x="5518197" y="3695739"/>
            <a:chExt cx="4302610" cy="2201677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8197" y="3695739"/>
              <a:ext cx="3631716" cy="1637458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6539605" y="5057870"/>
              <a:ext cx="3281202" cy="839546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2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iii</a:t>
              </a:r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o produto final for a própria água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148731" y="4185803"/>
            <a:ext cx="4669540" cy="2284099"/>
            <a:chOff x="430780" y="3609482"/>
            <a:chExt cx="6326549" cy="3767579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58070" y="3609482"/>
              <a:ext cx="3299259" cy="1785422"/>
            </a:xfrm>
            <a:prstGeom prst="rect">
              <a:avLst/>
            </a:prstGeom>
          </p:spPr>
        </p:pic>
        <p:sp>
          <p:nvSpPr>
            <p:cNvPr id="34" name="CaixaDeTexto 33"/>
            <p:cNvSpPr txBox="1"/>
            <p:nvPr/>
          </p:nvSpPr>
          <p:spPr>
            <a:xfrm>
              <a:off x="430780" y="5194073"/>
              <a:ext cx="5906124" cy="2182988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2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iv</a:t>
              </a:r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possuir especificações apenas encontradas na região e que sejam determinantes das características do produto final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71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72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266424" y="1551913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</a:t>
            </a:r>
            <a:r>
              <a:rPr lang="pt-BR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ÁGUA SERÁ CONSIDERADO </a:t>
            </a: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MPR QUANDO: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1776665" y="3996370"/>
            <a:ext cx="4114080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Resolução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02/2021</a:t>
            </a:r>
            <a:b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2º, § 3º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661964" y="276361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067670" y="2411545"/>
            <a:ext cx="3330928" cy="1931761"/>
            <a:chOff x="194147" y="1267366"/>
            <a:chExt cx="4317579" cy="3279197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7836" y="1267366"/>
              <a:ext cx="1833890" cy="183389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194147" y="2822458"/>
              <a:ext cx="2744148" cy="1724105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(i) estiver intrinsecamente contida na MP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521460" y="5091956"/>
            <a:ext cx="3400425" cy="1299643"/>
            <a:chOff x="6318569" y="1707480"/>
            <a:chExt cx="3400425" cy="1299643"/>
          </a:xfrm>
        </p:grpSpPr>
        <p:sp>
          <p:nvSpPr>
            <p:cNvPr id="17" name="CaixaDeTexto 16"/>
            <p:cNvSpPr txBox="1"/>
            <p:nvPr/>
          </p:nvSpPr>
          <p:spPr>
            <a:xfrm>
              <a:off x="6985113" y="2299237"/>
              <a:ext cx="2530268" cy="707886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2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for resultante de reações químicas</a:t>
              </a:r>
              <a:endPara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8569" y="1707480"/>
              <a:ext cx="340042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539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2" name="Espaço Reservado para Conteúdo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93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719018" y="1803600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CONDICIONANTE</a:t>
            </a:r>
            <a:r>
              <a:rPr lang="pt-BR" sz="3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>
            <a:off x="2647440" y="3319622"/>
            <a:ext cx="8705520" cy="1935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720">
              <a:buClr>
                <a:srgbClr val="000000"/>
              </a:buClr>
              <a:buFont typeface="StarSymbol"/>
              <a:buAutoNum type="arabicPeriod"/>
            </a:pP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Oferta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 </a:t>
            </a: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emprego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Concessão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 benefícios aos </a:t>
            </a: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trabalhadores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Níveis crescentes de produtividade e competitividade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Reinvestimentos de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lucros na </a:t>
            </a: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região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Investimentos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em capacitação de mão de obra 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114558" y="50283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06564" y="2742508"/>
            <a:ext cx="528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">
              <a:buClr>
                <a:srgbClr val="000000"/>
              </a:buClr>
            </a:pPr>
            <a:r>
              <a:rPr lang="pt-B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Ter projeto industrial aprovado pelo CAS:</a:t>
            </a:r>
            <a:endParaRPr lang="pt-BR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80013" y="5687053"/>
            <a:ext cx="477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(Resolução CAS nº 205/2021, Art. 6º)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-1155240" y="792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Espaço Reservado para Conteúdo 3"/>
          <p:cNvPicPr/>
          <p:nvPr/>
        </p:nvPicPr>
        <p:blipFill>
          <a:blip r:embed="rId2"/>
          <a:stretch/>
        </p:blipFill>
        <p:spPr>
          <a:xfrm>
            <a:off x="60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204" name="Imagem 4"/>
          <p:cNvPicPr/>
          <p:nvPr/>
        </p:nvPicPr>
        <p:blipFill>
          <a:blip r:embed="rId3"/>
          <a:stretch/>
        </p:blipFill>
        <p:spPr>
          <a:xfrm>
            <a:off x="9730440" y="6074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209" name="CustomShape 6"/>
          <p:cNvSpPr/>
          <p:nvPr/>
        </p:nvSpPr>
        <p:spPr>
          <a:xfrm>
            <a:off x="2413157" y="1838160"/>
            <a:ext cx="3160440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Resolução 01/2016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6519296" y="1838160"/>
            <a:ext cx="3280486" cy="57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Resolução 02/2021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3814616" y="2878560"/>
            <a:ext cx="4664365" cy="4557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Utilização do </a:t>
            </a: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SELO AMAZÔNIA: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Imagem 28"/>
          <p:cNvPicPr/>
          <p:nvPr/>
        </p:nvPicPr>
        <p:blipFill>
          <a:blip r:embed="rId4"/>
          <a:srcRect l="54677" t="40105" b="26940"/>
          <a:stretch/>
        </p:blipFill>
        <p:spPr>
          <a:xfrm>
            <a:off x="2869952" y="3852694"/>
            <a:ext cx="6237102" cy="1967066"/>
          </a:xfrm>
          <a:prstGeom prst="rect">
            <a:avLst/>
          </a:prstGeom>
          <a:ln>
            <a:noFill/>
          </a:ln>
        </p:spPr>
      </p:pic>
      <p:sp>
        <p:nvSpPr>
          <p:cNvPr id="13" name="CustomShape 3"/>
          <p:cNvSpPr/>
          <p:nvPr/>
        </p:nvSpPr>
        <p:spPr>
          <a:xfrm>
            <a:off x="1988259" y="17172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Preponderância/Predominância/Utilização de Matéria Prima 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Imagem 9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226" name="Imagem 11"/>
          <p:cNvPicPr/>
          <p:nvPr/>
        </p:nvPicPr>
        <p:blipFill>
          <a:blip r:embed="rId4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03841" y="858156"/>
          <a:ext cx="11350303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411"/>
                <a:gridCol w="7650759"/>
                <a:gridCol w="1210089"/>
                <a:gridCol w="6690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Cód. SUFRAMA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Nomenclatura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NCM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IPI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EXTRATO PARA PERFUME 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33030010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1433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COQUETEL DE FRUTAS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22087000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0563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SABONETE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33073000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1383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PREPARAÇÕES PARA PELE (CREMES E LOÇÕES TÔNICAS)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33049100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2056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CONCENTRADO PARA BEBIDAS NÃO ALCOÓLICAS COM MPR (</a:t>
                      </a: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01 da TEC)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21069010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57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0736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PNEUMÁTICO PARA MOTOCICLETA E MOTONETA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40114000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98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0409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OBJETOS DE CRISTAL PARA SERVIÇO DE MESA E COZINHA, TOUCADOR, ESCRITÓRIO, ORNAMENTAÇÃO DE INTERIORES OU USOS SEMELHANTES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70132200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0463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CÂMARA DE AR PARA PNEUMÁTICO DE MOTOCICLETA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40114000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0416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BIJUTERIA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71179000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0758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PREPARAÇÕES PARA ALIMENTAÇÃO DE ANIMAIS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23091000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2091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 HABITACIONAL PRÉ-FABRICADA EM MADEIRA (KIT)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44189000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0404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MADEIRA COMPENSADA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44129900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5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0431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ÁGUA MINERAL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22011000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446353" y="231319"/>
            <a:ext cx="3903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t-BR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IPI de alguns produtos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9964" y="6138889"/>
            <a:ext cx="919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 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A CF/88, no Art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.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153,  inciso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I,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§ 3º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,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estabelece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que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esse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tributo deve ser </a:t>
            </a:r>
            <a:r>
              <a:rPr lang="pt-BR" sz="1200" dirty="0">
                <a:solidFill>
                  <a:srgbClr val="C00000"/>
                </a:solidFill>
                <a:latin typeface="Arial, Helvetica, Sans-serif"/>
              </a:rPr>
              <a:t>seletivo em função da essencialidade do </a:t>
            </a:r>
            <a:r>
              <a:rPr lang="pt-BR" sz="1200" dirty="0" smtClean="0">
                <a:solidFill>
                  <a:srgbClr val="C00000"/>
                </a:solidFill>
                <a:latin typeface="Arial, Helvetica, Sans-serif"/>
              </a:rPr>
              <a:t>produto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pt-BR" sz="1200" dirty="0">
                <a:solidFill>
                  <a:srgbClr val="C00000"/>
                </a:solidFill>
                <a:latin typeface="Arial, Helvetica, Sans-serif"/>
              </a:rPr>
              <a:t>(</a:t>
            </a:r>
            <a:r>
              <a:rPr lang="pt-BR" sz="1200" dirty="0" smtClean="0">
                <a:solidFill>
                  <a:srgbClr val="C00000"/>
                </a:solidFill>
                <a:latin typeface="Arial, Helvetica, Sans-serif"/>
              </a:rPr>
              <a:t>princípio da seletividade)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. Isso significa que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quando menos supérfluo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for o bem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, menor deverá ser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sua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tributação e, a contrario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sensu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, quanto mais supérfluo for, 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maior </a:t>
            </a:r>
            <a:r>
              <a:rPr lang="pt-BR" sz="1200" dirty="0">
                <a:solidFill>
                  <a:srgbClr val="000000"/>
                </a:solidFill>
                <a:latin typeface="Arial, Helvetica, Sans-serif"/>
              </a:rPr>
              <a:t>deverá ser a alíquota incidente</a:t>
            </a:r>
            <a:r>
              <a:rPr lang="pt-BR" sz="1200" dirty="0" smtClean="0">
                <a:solidFill>
                  <a:srgbClr val="000000"/>
                </a:solidFill>
                <a:latin typeface="Arial, Helvetica, Sans-serif"/>
              </a:rPr>
              <a:t>. </a:t>
            </a:r>
            <a:endParaRPr 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Imagem 9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226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227" name="CustomShape 3"/>
          <p:cNvSpPr/>
          <p:nvPr/>
        </p:nvSpPr>
        <p:spPr>
          <a:xfrm>
            <a:off x="-1004593" y="3075840"/>
            <a:ext cx="112888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Agregando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valor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à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MPR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8937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Imagem 9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231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233" name="Imagem 14"/>
          <p:cNvPicPr/>
          <p:nvPr/>
        </p:nvPicPr>
        <p:blipFill>
          <a:blip r:embed="rId4"/>
          <a:stretch/>
        </p:blipFill>
        <p:spPr>
          <a:xfrm>
            <a:off x="1220760" y="2011680"/>
            <a:ext cx="2433960" cy="277524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3358080" y="4583880"/>
            <a:ext cx="66574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ALGACIR POLSIN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3362760" y="3316680"/>
            <a:ext cx="66574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CLÁUDIO MENEZES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3362760" y="2558160"/>
            <a:ext cx="665748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DOWER BORGES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4215600" y="1840140"/>
            <a:ext cx="416160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/>
          <a:lstStyle/>
          <a:p>
            <a:pPr algn="r"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MARCELO PEREIRA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8"/>
          <p:cNvSpPr/>
          <p:nvPr/>
        </p:nvSpPr>
        <p:spPr>
          <a:xfrm>
            <a:off x="3877920" y="2218320"/>
            <a:ext cx="4276080" cy="34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/>
          <a:lstStyle/>
          <a:p>
            <a:pPr algn="r">
              <a:lnSpc>
                <a:spcPct val="120000"/>
              </a:lnSpc>
            </a:pPr>
            <a:r>
              <a:rPr lang="pt-BR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Nixie One"/>
                <a:cs typeface="Calibri" panose="020F0502020204030204" pitchFamily="34" charset="0"/>
              </a:rPr>
              <a:t>CG de Análise de Projetos Industriais- CGPRI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CustomShape 9"/>
          <p:cNvSpPr/>
          <p:nvPr/>
        </p:nvSpPr>
        <p:spPr>
          <a:xfrm>
            <a:off x="3660120" y="2901600"/>
            <a:ext cx="606276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/>
          <a:lstStyle/>
          <a:p>
            <a:pPr algn="ctr">
              <a:lnSpc>
                <a:spcPct val="120000"/>
              </a:lnSpc>
            </a:pPr>
            <a:r>
              <a:rPr lang="pt-B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Nixie One"/>
                <a:cs typeface="Calibri" panose="020F0502020204030204" pitchFamily="34" charset="0"/>
              </a:rPr>
              <a:t>Superintendente Adjunto de Projetos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60" algn="ctr">
              <a:lnSpc>
                <a:spcPct val="100000"/>
              </a:lnSpc>
              <a:spcBef>
                <a:spcPts val="601"/>
              </a:spcBef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CustomShape 10"/>
          <p:cNvSpPr/>
          <p:nvPr/>
        </p:nvSpPr>
        <p:spPr>
          <a:xfrm>
            <a:off x="3660120" y="3659760"/>
            <a:ext cx="606276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/>
          <a:lstStyle/>
          <a:p>
            <a:pPr algn="ctr">
              <a:lnSpc>
                <a:spcPct val="120000"/>
              </a:lnSpc>
            </a:pPr>
            <a:r>
              <a:rPr lang="pt-B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Nixie One"/>
                <a:cs typeface="Calibri" panose="020F0502020204030204" pitchFamily="34" charset="0"/>
              </a:rPr>
              <a:t>Superintendente Adjunto de Operações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60" algn="ctr">
              <a:lnSpc>
                <a:spcPct val="100000"/>
              </a:lnSpc>
              <a:spcBef>
                <a:spcPts val="601"/>
              </a:spcBef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84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85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8303400" y="4494960"/>
            <a:ext cx="2021040" cy="42588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ZFM - DL 288/1967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8"/>
          <p:cNvPicPr/>
          <p:nvPr/>
        </p:nvPicPr>
        <p:blipFill>
          <a:blip r:embed="rId4"/>
          <a:srcRect l="35913" t="20165" r="20624" b="21887"/>
          <a:stretch/>
        </p:blipFill>
        <p:spPr>
          <a:xfrm>
            <a:off x="5938920" y="235080"/>
            <a:ext cx="5948640" cy="3985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" name="CustomShape 3"/>
          <p:cNvSpPr/>
          <p:nvPr/>
        </p:nvSpPr>
        <p:spPr>
          <a:xfrm>
            <a:off x="8099280" y="5190120"/>
            <a:ext cx="2429640" cy="42588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AMOC - DL 1.435/1975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7443000" y="5889960"/>
            <a:ext cx="3742200" cy="6192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ALCBV/ALCB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Lei 11.732/2008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DEMAIS ALC - Lei 11.898/2009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92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93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94" name="Imagem 24"/>
          <p:cNvPicPr/>
          <p:nvPr/>
        </p:nvPicPr>
        <p:blipFill>
          <a:blip r:embed="rId4"/>
          <a:stretch/>
        </p:blipFill>
        <p:spPr>
          <a:xfrm>
            <a:off x="6619472" y="391500"/>
            <a:ext cx="5001120" cy="530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6398604" y="6089760"/>
            <a:ext cx="54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Vigência: até 31/12/2050 (L 13023/2014, Art. 3º)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84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85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7204366" y="1841330"/>
            <a:ext cx="2429640" cy="42588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AMOC - DL 1.435/1975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67519" y="3157915"/>
            <a:ext cx="6918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</a:t>
            </a:r>
            <a:r>
              <a:rPr lang="pt-BR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6º Isenção de IPI para produtos elaborados com MPR de origem agrícola e extrativa vegetal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§ 1º Geração de crédito tributário, calculado como se devido fosse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§ 2º Necessidade de projeto aprovado pela SUFRAMA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02830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84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85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998554" y="2387832"/>
            <a:ext cx="80554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4º Transfere a ALCP para Boa Vista (ALCBV)</a:t>
            </a:r>
          </a:p>
          <a:p>
            <a:endParaRPr lang="pt-BR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5º Dá nova redação a diversos dispositivos da Lei 8.256/91, principalmente sobre questões operacionais.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6º Concede incentivo à industrialização (isenção de IPI)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1º Predominância de MPR de origem animal, vegetal, mineral (exceto do capítulo 26 da NCM) ou agrossilvopastoril</a:t>
            </a:r>
          </a:p>
          <a:p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2º Lista negativa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3º Aprovação de projetos pela SUFRAMA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6824692" y="1187331"/>
            <a:ext cx="3742200" cy="6192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ALCBV/ALCB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Lei 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11.732/2008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772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2" name="Imagem 4"/>
          <p:cNvPicPr/>
          <p:nvPr/>
        </p:nvPicPr>
        <p:blipFill>
          <a:blip r:embed="rId3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183" name="Espaço Reservado para Conteúdo 6"/>
          <p:cNvPicPr/>
          <p:nvPr/>
        </p:nvPicPr>
        <p:blipFill>
          <a:blip r:embed="rId4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184" name="Imagem 7"/>
          <p:cNvPicPr/>
          <p:nvPr/>
        </p:nvPicPr>
        <p:blipFill>
          <a:blip r:embed="rId3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684284" y="1689840"/>
            <a:ext cx="111081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EXCEÇÕES À ISENÇÃO FISCAL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4922981" y="2662258"/>
            <a:ext cx="7636328" cy="3664080"/>
          </a:xfrm>
          <a:prstGeom prst="rect">
            <a:avLst/>
          </a:prstGeom>
          <a:noFill/>
          <a:ln w="38160">
            <a:solidFill>
              <a:schemeClr val="accent2"/>
            </a:solidFill>
            <a:miter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Armas;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Munições;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Fumo;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Bebidas alcóolicas;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Automóveis de passageiros;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Produtos de perfumaria ou de toucador; e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Preparados e preparações cosméticas (salvo os classificados nas posições 33.03 a 33.07 da TIPI</a:t>
            </a: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2079824" y="323280"/>
            <a:ext cx="8317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agem 4"/>
          <p:cNvPicPr/>
          <p:nvPr/>
        </p:nvPicPr>
        <p:blipFill>
          <a:blip r:embed="rId2"/>
          <a:stretch/>
        </p:blipFill>
        <p:spPr>
          <a:xfrm>
            <a:off x="167400" y="0"/>
            <a:ext cx="2373480" cy="783000"/>
          </a:xfrm>
          <a:prstGeom prst="rect">
            <a:avLst/>
          </a:prstGeom>
          <a:ln>
            <a:noFill/>
          </a:ln>
        </p:spPr>
      </p:pic>
      <p:pic>
        <p:nvPicPr>
          <p:cNvPr id="84" name="Espaço Reservado para Conteúdo 6"/>
          <p:cNvPicPr/>
          <p:nvPr/>
        </p:nvPicPr>
        <p:blipFill>
          <a:blip r:embed="rId3"/>
          <a:stretch/>
        </p:blipFill>
        <p:spPr>
          <a:xfrm>
            <a:off x="-27720" y="0"/>
            <a:ext cx="12219120" cy="6872760"/>
          </a:xfrm>
          <a:prstGeom prst="rect">
            <a:avLst/>
          </a:prstGeom>
          <a:ln>
            <a:noFill/>
          </a:ln>
        </p:spPr>
      </p:pic>
      <p:pic>
        <p:nvPicPr>
          <p:cNvPr id="85" name="Imagem 7"/>
          <p:cNvPicPr/>
          <p:nvPr/>
        </p:nvPicPr>
        <p:blipFill>
          <a:blip r:embed="rId2"/>
          <a:stretch/>
        </p:blipFill>
        <p:spPr>
          <a:xfrm>
            <a:off x="167400" y="608976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823063" y="2769985"/>
            <a:ext cx="8055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26 Concede incentivo à industrialização (i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senção de IPI)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1º Preponderância de MPR de origem animal, vegetal, mineral (exceto do capítulo 26 da NCM) ou agrossilvopastoril</a:t>
            </a:r>
          </a:p>
          <a:p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2º Lista negativa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27 Aprovação de projetos pela SUFRAMA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6354429" y="1219932"/>
            <a:ext cx="3742200" cy="6192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DEMAIS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 - Lei 11.898/2009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764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Imagem 9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19" name="Imagem 11"/>
          <p:cNvPicPr/>
          <p:nvPr/>
        </p:nvPicPr>
        <p:blipFill>
          <a:blip r:embed="rId3"/>
          <a:stretch/>
        </p:blipFill>
        <p:spPr>
          <a:xfrm>
            <a:off x="9572760" y="5867280"/>
            <a:ext cx="2373480" cy="7830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48720" y="390960"/>
            <a:ext cx="8190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Preponderância/Predominância de </a:t>
            </a:r>
            <a:r>
              <a:rPr lang="pt-BR" sz="36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Matéria-Prima </a:t>
            </a:r>
            <a:r>
              <a:rPr lang="pt-BR" sz="36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045440" y="1773360"/>
            <a:ext cx="7396560" cy="1015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ALCBV/ALCB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pt-BR" sz="2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Decreto 6.614/2008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Regulamenta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Lei 8.256/1991, alterada pela Lei 11.732/2008)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1283856" y="3122460"/>
            <a:ext cx="6534600" cy="30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Art. 4º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(...)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§§ 1º e 2º (...)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§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3º Aprovação de projetos pelo CAS</a:t>
            </a:r>
          </a:p>
          <a:p>
            <a:pPr algn="just">
              <a:lnSpc>
                <a:spcPct val="100000"/>
              </a:lnSpc>
            </a:pPr>
            <a:endParaRPr lang="pt-B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§ 4º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Define MPR (resultante de extração, coleta cultivo ou criação animal na AMOC)</a:t>
            </a:r>
          </a:p>
          <a:p>
            <a:pPr algn="just"/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§ 5º Estabelece os atributos (volume, peso, quantidade, ou importância) para definição de critérios </a:t>
            </a:r>
            <a:r>
              <a:rPr lang="pt-BR" sz="2000" spc="-1" dirty="0" smtClean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pelo CAS</a:t>
            </a:r>
            <a:endParaRPr lang="pt-BR" sz="2000" spc="-1" dirty="0">
              <a:solidFill>
                <a:srgbClr val="0033CC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1145</Words>
  <Application>Microsoft Office PowerPoint</Application>
  <PresentationFormat>Widescreen</PresentationFormat>
  <Paragraphs>317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Arial</vt:lpstr>
      <vt:lpstr>Arial, Helvetica, Sans-serif</vt:lpstr>
      <vt:lpstr>Calibri</vt:lpstr>
      <vt:lpstr>DejaVu Sans</vt:lpstr>
      <vt:lpstr>Nixie One</vt:lpstr>
      <vt:lpstr>StarSymbol</vt:lpstr>
      <vt:lpstr>Symbol</vt:lpstr>
      <vt:lpstr>tahoma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FABIO</dc:creator>
  <dc:description/>
  <cp:lastModifiedBy>Claudino Nogueira Lobo</cp:lastModifiedBy>
  <cp:revision>98</cp:revision>
  <dcterms:created xsi:type="dcterms:W3CDTF">2022-05-12T19:32:43Z</dcterms:created>
  <dcterms:modified xsi:type="dcterms:W3CDTF">2022-05-24T21:15:50Z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