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6" r:id="rId1"/>
  </p:sldMasterIdLst>
  <p:handoutMasterIdLst>
    <p:handoutMasterId r:id="rId47"/>
  </p:handoutMasterIdLst>
  <p:sldIdLst>
    <p:sldId id="306" r:id="rId2"/>
    <p:sldId id="308" r:id="rId3"/>
    <p:sldId id="299" r:id="rId4"/>
    <p:sldId id="267" r:id="rId5"/>
    <p:sldId id="301" r:id="rId6"/>
    <p:sldId id="268" r:id="rId7"/>
    <p:sldId id="269" r:id="rId8"/>
    <p:sldId id="281" r:id="rId9"/>
    <p:sldId id="300" r:id="rId10"/>
    <p:sldId id="282" r:id="rId11"/>
    <p:sldId id="283" r:id="rId12"/>
    <p:sldId id="284" r:id="rId13"/>
    <p:sldId id="309" r:id="rId14"/>
    <p:sldId id="285" r:id="rId15"/>
    <p:sldId id="286" r:id="rId16"/>
    <p:sldId id="287" r:id="rId17"/>
    <p:sldId id="288" r:id="rId18"/>
    <p:sldId id="289" r:id="rId19"/>
    <p:sldId id="310" r:id="rId20"/>
    <p:sldId id="311" r:id="rId21"/>
    <p:sldId id="312" r:id="rId22"/>
    <p:sldId id="313" r:id="rId23"/>
    <p:sldId id="314" r:id="rId24"/>
    <p:sldId id="290" r:id="rId25"/>
    <p:sldId id="274" r:id="rId26"/>
    <p:sldId id="291" r:id="rId27"/>
    <p:sldId id="292" r:id="rId28"/>
    <p:sldId id="316" r:id="rId29"/>
    <p:sldId id="317" r:id="rId30"/>
    <p:sldId id="293" r:id="rId31"/>
    <p:sldId id="294" r:id="rId32"/>
    <p:sldId id="295" r:id="rId33"/>
    <p:sldId id="296" r:id="rId34"/>
    <p:sldId id="277" r:id="rId35"/>
    <p:sldId id="319" r:id="rId36"/>
    <p:sldId id="320" r:id="rId37"/>
    <p:sldId id="321" r:id="rId38"/>
    <p:sldId id="322" r:id="rId39"/>
    <p:sldId id="323" r:id="rId40"/>
    <p:sldId id="325" r:id="rId41"/>
    <p:sldId id="324" r:id="rId42"/>
    <p:sldId id="326" r:id="rId43"/>
    <p:sldId id="327" r:id="rId44"/>
    <p:sldId id="278" r:id="rId45"/>
    <p:sldId id="318" r:id="rId4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jane Pinto dos Santos" initials="EPdS" lastIdx="4" clrIdx="0">
    <p:extLst>
      <p:ext uri="{19B8F6BF-5375-455C-9EA6-DF929625EA0E}">
        <p15:presenceInfo xmlns:p15="http://schemas.microsoft.com/office/powerpoint/2012/main" userId="S-1-5-21-3429030095-1310433712-3218693431-3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r">
              <a:defRPr sz="1200"/>
            </a:lvl1pPr>
          </a:lstStyle>
          <a:p>
            <a:fld id="{2370E54A-5DBD-44FF-A123-F665F90D14D0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678"/>
            <a:ext cx="2945293" cy="496961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5" y="9429678"/>
            <a:ext cx="2945293" cy="496961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r">
              <a:defRPr sz="1200"/>
            </a:lvl1pPr>
          </a:lstStyle>
          <a:p>
            <a:fld id="{C61B1232-F533-4407-AF0C-D8F191228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67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58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8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82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7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2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9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8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3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D2A0-161D-4CBA-B536-4BA0ED01546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68F7-3EF2-4FFD-83E4-355090E78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uframa/pt-br/sistemas/se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suframa/pt-br/sistemas/area-projeto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suframa/pt-br/sistemas/area-projeto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990055A-2A75-462B-A38A-6EB213D0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E50676-ACE8-4D12-A0AD-DC1C71362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Simulação de Elaboração de Projeto Industrial </a:t>
            </a:r>
            <a:br>
              <a:rPr lang="pt-BR" b="1" dirty="0"/>
            </a:br>
            <a:r>
              <a:rPr lang="pt-BR" b="1" dirty="0"/>
              <a:t>(Roteiro Simplificado)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404C6EF-956E-4E4A-AD60-CE9DAEDE3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0318"/>
            <a:ext cx="9144000" cy="83480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WEBINAR </a:t>
            </a:r>
            <a:r>
              <a:rPr lang="pt-BR" sz="3200" b="1" dirty="0"/>
              <a:t>Industrialização com Matéria-Prima Regional na Amazônia Ocidental e Amapá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F9D00CA-DA21-4726-8F4B-0EEF66952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8D15A9F-355E-4750-B7BD-243C5F71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III – Dados Gerais da empresa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2312" y="5676636"/>
            <a:ext cx="10687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Obs. 4. Informar apenas quando se tratar de empresa com projeto de implantação já aprovado.</a:t>
            </a:r>
          </a:p>
          <a:p>
            <a:r>
              <a:rPr lang="pt-BR" sz="1500" dirty="0"/>
              <a:t>Obs. 5. O(s) produto(s) a ser(em) industrializado(s) deve(m) estar contemplado(s) nos objetivos sociais da empresa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DA72372-A0F9-43AC-A2CD-DF4912CCD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34" y="6100989"/>
            <a:ext cx="2374327" cy="783771"/>
          </a:xfrm>
          <a:prstGeom prst="rect">
            <a:avLst/>
          </a:prstGeom>
        </p:spPr>
      </p:pic>
      <p:pic>
        <p:nvPicPr>
          <p:cNvPr id="16" name="Espaço Reservado para Conteúdo 15">
            <a:extLst>
              <a:ext uri="{FF2B5EF4-FFF2-40B4-BE49-F238E27FC236}">
                <a16:creationId xmlns="" xmlns:a16="http://schemas.microsoft.com/office/drawing/2014/main" id="{A5D6E71C-297A-4141-BD7A-D452BF20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2585" y="1394392"/>
            <a:ext cx="9386826" cy="39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565537F-9E22-41FF-862B-940AC4EC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III – Dados Gerais da empresa</a:t>
            </a:r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0B3FD37-31B2-4DE5-B642-1A4CE24C0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="" xmlns:a16="http://schemas.microsoft.com/office/drawing/2014/main" id="{3B27EC47-AA91-4DAC-AD25-A0A6EAB793B8}"/>
              </a:ext>
            </a:extLst>
          </p:cNvPr>
          <p:cNvGrpSpPr/>
          <p:nvPr/>
        </p:nvGrpSpPr>
        <p:grpSpPr>
          <a:xfrm>
            <a:off x="1083898" y="1690688"/>
            <a:ext cx="9756798" cy="3961549"/>
            <a:chOff x="985044" y="1905850"/>
            <a:chExt cx="9756798" cy="3961549"/>
          </a:xfrm>
        </p:grpSpPr>
        <p:pic>
          <p:nvPicPr>
            <p:cNvPr id="14" name="Imagem 13">
              <a:extLst>
                <a:ext uri="{FF2B5EF4-FFF2-40B4-BE49-F238E27FC236}">
                  <a16:creationId xmlns="" xmlns:a16="http://schemas.microsoft.com/office/drawing/2014/main" id="{31CED988-E3C2-4ECC-BF3F-B4276EAF7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948" y="1905850"/>
              <a:ext cx="9681893" cy="36250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="" xmlns:a16="http://schemas.microsoft.com/office/drawing/2014/main" id="{12B71E84-D6D9-4957-8527-7D8B1F93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044" y="2287567"/>
              <a:ext cx="9756798" cy="3579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42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6">
            <a:extLst>
              <a:ext uri="{FF2B5EF4-FFF2-40B4-BE49-F238E27FC236}">
                <a16:creationId xmlns="" xmlns:a16="http://schemas.microsoft.com/office/drawing/2014/main" id="{475BF52B-3CEB-4C73-907B-DCD2BD740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III – Dados Gerais da empresa</a:t>
            </a:r>
            <a:endParaRPr 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6048CEE-3E28-4DFA-9B56-433F517B5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37" y="6253050"/>
            <a:ext cx="2374327" cy="783771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3FC8AD59-B20C-4914-8890-E5D7C0A30A87}"/>
              </a:ext>
            </a:extLst>
          </p:cNvPr>
          <p:cNvGrpSpPr/>
          <p:nvPr/>
        </p:nvGrpSpPr>
        <p:grpSpPr>
          <a:xfrm>
            <a:off x="1203097" y="1414463"/>
            <a:ext cx="10017676" cy="5001835"/>
            <a:chOff x="1203097" y="1414463"/>
            <a:chExt cx="10017676" cy="500183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097" y="1456841"/>
              <a:ext cx="10017676" cy="49594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m 5">
              <a:extLst>
                <a:ext uri="{FF2B5EF4-FFF2-40B4-BE49-F238E27FC236}">
                  <a16:creationId xmlns="" xmlns:a16="http://schemas.microsoft.com/office/drawing/2014/main" id="{AF3B8894-1429-48F8-987C-034EE7178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097" y="1414463"/>
              <a:ext cx="10017676" cy="422871"/>
            </a:xfrm>
            <a:prstGeom prst="rect">
              <a:avLst/>
            </a:prstGeom>
          </p:spPr>
        </p:pic>
      </p:grpSp>
      <p:sp>
        <p:nvSpPr>
          <p:cNvPr id="4" name="Texto explicativo retangular com cantos arredondados 3"/>
          <p:cNvSpPr/>
          <p:nvPr/>
        </p:nvSpPr>
        <p:spPr>
          <a:xfrm>
            <a:off x="4810898" y="4217773"/>
            <a:ext cx="6038336" cy="2524897"/>
          </a:xfrm>
          <a:prstGeom prst="wedgeRoundRectCallout">
            <a:avLst>
              <a:gd name="adj1" fmla="val -71575"/>
              <a:gd name="adj2" fmla="val -4526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500" dirty="0"/>
              <a:t>Histórico da empresa, com informações de sua criação, atuação no ramo do projeto ou simular, se for o caso, e dados de registro no órgão competente e </a:t>
            </a:r>
            <a:r>
              <a:rPr lang="pt-BR" sz="1500" dirty="0">
                <a:solidFill>
                  <a:srgbClr val="FF0000"/>
                </a:solidFill>
              </a:rPr>
              <a:t>últimas alterações. </a:t>
            </a:r>
          </a:p>
          <a:p>
            <a:pPr algn="just"/>
            <a:r>
              <a:rPr lang="pt-BR" sz="1500" dirty="0"/>
              <a:t>Dados das principais contas do Balanço Patrimonial vigente, para fins de averiguação da capacidade financeira, que pode ser substituído pelo balanço ou balancete de abertura, nos caso de empresa recém-constituídas.</a:t>
            </a:r>
          </a:p>
          <a:p>
            <a:pPr algn="just"/>
            <a:r>
              <a:rPr lang="pt-BR" sz="1500" dirty="0"/>
              <a:t>Caso se trate de projeto de atualização e diversificação, deve ser informado o ato aprobatório do projeto de implantação e respectivas linhas aprovadas.</a:t>
            </a:r>
          </a:p>
        </p:txBody>
      </p:sp>
    </p:spTree>
    <p:extLst>
      <p:ext uri="{BB962C8B-B14F-4D97-AF65-F5344CB8AC3E}">
        <p14:creationId xmlns:p14="http://schemas.microsoft.com/office/powerpoint/2010/main" val="43552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6">
            <a:extLst>
              <a:ext uri="{FF2B5EF4-FFF2-40B4-BE49-F238E27FC236}">
                <a16:creationId xmlns="" xmlns:a16="http://schemas.microsoft.com/office/drawing/2014/main" id="{D4D1D583-5D6F-463F-8578-B35B80E02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06388D-D711-4ACD-AFD0-D9202BD5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/>
              <a:t>IV – Aspectos Técnicos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295DF19-3FE7-48BE-85D4-171B78DE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Caracterização e/ou especificação técnica do produto</a:t>
            </a:r>
          </a:p>
          <a:p>
            <a:r>
              <a:rPr lang="pt-BR" dirty="0"/>
              <a:t>Descrição das fases do Processo Produtivo do(s) Produto(s)</a:t>
            </a:r>
          </a:p>
          <a:p>
            <a:r>
              <a:rPr lang="pt-BR" dirty="0"/>
              <a:t>Necessidade Materiais</a:t>
            </a:r>
          </a:p>
          <a:p>
            <a:r>
              <a:rPr lang="pt-BR" dirty="0"/>
              <a:t>Necessidade Máquinas e Equipamentos</a:t>
            </a:r>
          </a:p>
          <a:p>
            <a:r>
              <a:rPr lang="pt-BR" dirty="0"/>
              <a:t>Taxa do dólar utilizada</a:t>
            </a:r>
          </a:p>
          <a:p>
            <a:r>
              <a:rPr lang="pt-BR" dirty="0"/>
              <a:t>Mão de Obra </a:t>
            </a:r>
          </a:p>
          <a:p>
            <a:r>
              <a:rPr lang="pt-BR" dirty="0"/>
              <a:t>Benefícios Sociais aos trabalhadores</a:t>
            </a:r>
          </a:p>
          <a:p>
            <a:r>
              <a:rPr lang="pt-BR" dirty="0"/>
              <a:t>Programa Anual de produção</a:t>
            </a:r>
          </a:p>
          <a:p>
            <a:r>
              <a:rPr lang="pt-BR" dirty="0"/>
              <a:t>Comercialização da produção (%)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E31346A-6BD8-4C12-9F01-8149A5364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4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>
            <a:extLst>
              <a:ext uri="{FF2B5EF4-FFF2-40B4-BE49-F238E27FC236}">
                <a16:creationId xmlns="" xmlns:a16="http://schemas.microsoft.com/office/drawing/2014/main" id="{DA23F0CA-90AF-4853-B12B-6D55C1B9F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4326" y="297232"/>
            <a:ext cx="6355702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IV - Aspectos Técnicos</a:t>
            </a:r>
            <a:endParaRPr lang="pt-BR" sz="36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422227"/>
            <a:ext cx="10204268" cy="408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838200" y="587385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Obs. 6: Para produtos de amplo conhecimento, relacionar apenas suas especificações técnicas</a:t>
            </a:r>
          </a:p>
          <a:p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B53E691-7626-457D-AE2A-A6DD96CAE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4334"/>
            <a:ext cx="2374327" cy="7837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F177940-3891-42A1-B8ED-766EBA1F6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1422227"/>
            <a:ext cx="9913306" cy="4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6">
            <a:extLst>
              <a:ext uri="{FF2B5EF4-FFF2-40B4-BE49-F238E27FC236}">
                <a16:creationId xmlns="" xmlns:a16="http://schemas.microsoft.com/office/drawing/2014/main" id="{80B7D200-0291-40EA-AD1B-4C538FDE2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IV – Aspectos Técnicos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381" y="1301336"/>
            <a:ext cx="9751008" cy="381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43311" y="5119071"/>
            <a:ext cx="1129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Obs. 7. Para produtos de perfumaria e de toucador, preparados e preparações cosméticas, industrializados nas Áreas de Livre Comércio – ALCs de que tratam o Decreto nº 8.597/2015, deverá ser observado o disposto no anexo X do Decreto nº 783, de 25 de março de 1993, e na PI MDIC/MCT nº 842/2007, que fixam, respectivamente, (i) o Processo Produtivo Básico para esses produtos e (</a:t>
            </a:r>
            <a:r>
              <a:rPr lang="pt-BR" sz="1500" dirty="0" err="1"/>
              <a:t>ii</a:t>
            </a:r>
            <a:r>
              <a:rPr lang="pt-BR" sz="1500" dirty="0"/>
              <a:t>) as participações em valor agregado local e as quantidades mínimas de utilização de insumos regionais a serem neles empregados.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EBC81BF-8DE3-48CA-97B2-730C0EA77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684"/>
            <a:ext cx="2374327" cy="7837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0AF0391-609E-40CC-88B2-91710BAE7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381" y="1323021"/>
            <a:ext cx="9377119" cy="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4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6">
            <a:extLst>
              <a:ext uri="{FF2B5EF4-FFF2-40B4-BE49-F238E27FC236}">
                <a16:creationId xmlns="" xmlns:a16="http://schemas.microsoft.com/office/drawing/2014/main" id="{2BCAC26E-0F12-4238-A39D-1891175AE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                IV – Aspectos Técnicos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8245" y="4951852"/>
            <a:ext cx="11253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Obs. 8. Insumos que entram na composição do (s) produto (s). Havendo mais de um produto, apresentar tabelas de necessidades de materiais separados.</a:t>
            </a:r>
          </a:p>
          <a:p>
            <a:r>
              <a:rPr lang="pt-BR" sz="1500" dirty="0"/>
              <a:t>Obs. 9. Alíquota de IPI</a:t>
            </a:r>
          </a:p>
          <a:p>
            <a:r>
              <a:rPr lang="pt-BR" sz="1500" dirty="0"/>
              <a:t>Obs. 10. Coluna Origem, deve ser preenchido com: (R) – regional, (N) – Nacional, exceto regional e (I) – importado. </a:t>
            </a:r>
          </a:p>
          <a:p>
            <a:r>
              <a:rPr lang="pt-BR" sz="1500" dirty="0"/>
              <a:t>Obs. 11. CTP = Coeficiente Técnico de Produção (quantidade necessária para produzir uma unidade do produto) </a:t>
            </a:r>
          </a:p>
          <a:p>
            <a:r>
              <a:rPr lang="pt-BR" sz="1500" dirty="0"/>
              <a:t>Obs. 12. Quantidade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81" y="1275462"/>
            <a:ext cx="8457929" cy="365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4D794B9-B355-4D4D-8554-B25447C3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80" y="1287512"/>
            <a:ext cx="7592045" cy="38762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8FA42DF1-CFCE-4871-9564-3904E2D38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424" y="1572216"/>
            <a:ext cx="586337" cy="229936"/>
          </a:xfrm>
          <a:prstGeom prst="rect">
            <a:avLst/>
          </a:prstGeom>
        </p:spPr>
      </p:pic>
      <p:sp>
        <p:nvSpPr>
          <p:cNvPr id="5" name="Texto explicativo retangular com cantos arredondados 4"/>
          <p:cNvSpPr/>
          <p:nvPr/>
        </p:nvSpPr>
        <p:spPr>
          <a:xfrm>
            <a:off x="7730403" y="831069"/>
            <a:ext cx="3845627" cy="1048642"/>
          </a:xfrm>
          <a:prstGeom prst="wedgeRoundRectCallout">
            <a:avLst>
              <a:gd name="adj1" fmla="val -102873"/>
              <a:gd name="adj2" fmla="val 64512"/>
              <a:gd name="adj3" fmla="val 16667"/>
            </a:avLst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dirty="0">
                <a:solidFill>
                  <a:schemeClr val="tx1"/>
                </a:solidFill>
              </a:rPr>
              <a:t>Sugere-se que seja acrescentada a coluna “Tipo”, para esclarecimento quanto ao tipo de insumo: </a:t>
            </a:r>
          </a:p>
          <a:p>
            <a:r>
              <a:rPr lang="pt-BR" sz="1300" dirty="0">
                <a:solidFill>
                  <a:schemeClr val="tx1"/>
                </a:solidFill>
              </a:rPr>
              <a:t>MP – matéria-prima</a:t>
            </a:r>
          </a:p>
          <a:p>
            <a:r>
              <a:rPr lang="pt-BR" sz="1300" dirty="0">
                <a:solidFill>
                  <a:schemeClr val="tx1"/>
                </a:solidFill>
              </a:rPr>
              <a:t>MS – material secundário</a:t>
            </a:r>
          </a:p>
          <a:p>
            <a:r>
              <a:rPr lang="pt-BR" sz="1300" dirty="0">
                <a:solidFill>
                  <a:schemeClr val="tx1"/>
                </a:solidFill>
              </a:rPr>
              <a:t>ME – material de embalagem</a:t>
            </a:r>
          </a:p>
        </p:txBody>
      </p:sp>
    </p:spTree>
    <p:extLst>
      <p:ext uri="{BB962C8B-B14F-4D97-AF65-F5344CB8AC3E}">
        <p14:creationId xmlns:p14="http://schemas.microsoft.com/office/powerpoint/2010/main" val="330971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6">
            <a:extLst>
              <a:ext uri="{FF2B5EF4-FFF2-40B4-BE49-F238E27FC236}">
                <a16:creationId xmlns="" xmlns:a16="http://schemas.microsoft.com/office/drawing/2014/main" id="{58114003-6BB2-4AC7-A1EE-29EDC22FE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55440"/>
            <a:ext cx="12219686" cy="687357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IV – Aspectos Técnicos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7315" y="5625885"/>
            <a:ext cx="10337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Obs. 13. Coluna Capacidade deve ser preenchida quando aplicável;</a:t>
            </a:r>
          </a:p>
          <a:p>
            <a:r>
              <a:rPr lang="pt-BR" dirty="0"/>
              <a:t>Obs. 14. Taxa de dólar utilizada na conversão de moeda americana em moeda nacional nas aquisições de insumos e bens de capital de origem importada.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322994B-BADF-422B-94E5-DBFAB7A9D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2" y="6215793"/>
            <a:ext cx="2374327" cy="783771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="" xmlns:a16="http://schemas.microsoft.com/office/drawing/2014/main" id="{001B87FA-F14C-4AA4-9269-53C8A19F5D78}"/>
              </a:ext>
            </a:extLst>
          </p:cNvPr>
          <p:cNvGrpSpPr/>
          <p:nvPr/>
        </p:nvGrpSpPr>
        <p:grpSpPr>
          <a:xfrm>
            <a:off x="1223168" y="1264101"/>
            <a:ext cx="8915085" cy="4361783"/>
            <a:chOff x="1223168" y="1264101"/>
            <a:chExt cx="8915085" cy="4361783"/>
          </a:xfrm>
        </p:grpSpPr>
        <p:grpSp>
          <p:nvGrpSpPr>
            <p:cNvPr id="22" name="Agrupar 21">
              <a:extLst>
                <a:ext uri="{FF2B5EF4-FFF2-40B4-BE49-F238E27FC236}">
                  <a16:creationId xmlns="" xmlns:a16="http://schemas.microsoft.com/office/drawing/2014/main" id="{A60C91C7-5BEA-4462-9CE8-63C3ABF8C32C}"/>
                </a:ext>
              </a:extLst>
            </p:cNvPr>
            <p:cNvGrpSpPr/>
            <p:nvPr/>
          </p:nvGrpSpPr>
          <p:grpSpPr>
            <a:xfrm>
              <a:off x="1223169" y="1264101"/>
              <a:ext cx="8915084" cy="3707228"/>
              <a:chOff x="1317355" y="1419225"/>
              <a:chExt cx="8915084" cy="3707228"/>
            </a:xfrm>
          </p:grpSpPr>
          <p:pic>
            <p:nvPicPr>
              <p:cNvPr id="18" name="Imagem 17">
                <a:extLst>
                  <a:ext uri="{FF2B5EF4-FFF2-40B4-BE49-F238E27FC236}">
                    <a16:creationId xmlns="" xmlns:a16="http://schemas.microsoft.com/office/drawing/2014/main" id="{D6192A81-CE01-486E-AF67-F187C5B27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355" y="2291034"/>
                <a:ext cx="8915084" cy="2835419"/>
              </a:xfrm>
              <a:prstGeom prst="rect">
                <a:avLst/>
              </a:prstGeom>
            </p:spPr>
          </p:pic>
          <p:pic>
            <p:nvPicPr>
              <p:cNvPr id="21" name="Imagem 20">
                <a:extLst>
                  <a:ext uri="{FF2B5EF4-FFF2-40B4-BE49-F238E27FC236}">
                    <a16:creationId xmlns="" xmlns:a16="http://schemas.microsoft.com/office/drawing/2014/main" id="{4EB4301F-198D-4764-BD68-B49FCF869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7355" y="1419225"/>
                <a:ext cx="8820898" cy="883640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="" xmlns:a16="http://schemas.microsoft.com/office/drawing/2014/main" id="{83DCC06A-E045-481D-A14E-5788E578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3168" y="4971329"/>
              <a:ext cx="8915085" cy="654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98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6">
            <a:extLst>
              <a:ext uri="{FF2B5EF4-FFF2-40B4-BE49-F238E27FC236}">
                <a16:creationId xmlns="" xmlns:a16="http://schemas.microsoft.com/office/drawing/2014/main" id="{38C5897C-29A1-4C9D-8781-0B06B00B6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3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IV – Aspectos Técnicos</a:t>
            </a:r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FEA6D55-A342-48DF-A6A6-EB3EDD724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" y="5958735"/>
            <a:ext cx="2374327" cy="7837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883" y="1565943"/>
            <a:ext cx="8972550" cy="2371743"/>
          </a:xfrm>
          <a:prstGeom prst="rect">
            <a:avLst/>
          </a:prstGeom>
        </p:spPr>
      </p:pic>
      <p:sp>
        <p:nvSpPr>
          <p:cNvPr id="18" name="Texto explicativo retangular com cantos arredondados 17"/>
          <p:cNvSpPr/>
          <p:nvPr/>
        </p:nvSpPr>
        <p:spPr>
          <a:xfrm>
            <a:off x="7842422" y="1774044"/>
            <a:ext cx="1458098" cy="370703"/>
          </a:xfrm>
          <a:prstGeom prst="wedgeRoundRectCallout">
            <a:avLst>
              <a:gd name="adj1" fmla="val -39434"/>
              <a:gd name="adj2" fmla="val 1375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dirty="0"/>
              <a:t>Quantidade projetada ano 1</a:t>
            </a:r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10132539" y="1757564"/>
            <a:ext cx="1458098" cy="370703"/>
          </a:xfrm>
          <a:prstGeom prst="wedgeRoundRectCallout">
            <a:avLst>
              <a:gd name="adj1" fmla="val -47909"/>
              <a:gd name="adj2" fmla="val 13092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dirty="0"/>
              <a:t>Quantidade total ano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5071" y="4762379"/>
            <a:ext cx="703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Obs. </a:t>
            </a:r>
            <a:r>
              <a:rPr lang="pt-BR" dirty="0" smtClean="0"/>
              <a:t>15. Para projeto de Atualização e Diversificação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75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Memória de cálculo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Item 4.6 – Necessidade de mão de obra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23085" y="5256646"/>
            <a:ext cx="275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Encargos Sociais: 60%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8" name="Espaço Reservado para Conteúdo 4"/>
          <p:cNvPicPr>
            <a:picLocks noGrp="1"/>
          </p:cNvPicPr>
          <p:nvPr>
            <p:ph idx="1"/>
          </p:nvPr>
        </p:nvPicPr>
        <p:blipFill rotWithShape="1">
          <a:blip r:embed="rId4"/>
          <a:srcRect b="7084"/>
          <a:stretch/>
        </p:blipFill>
        <p:spPr bwMode="auto">
          <a:xfrm>
            <a:off x="2719387" y="1824861"/>
            <a:ext cx="6753225" cy="3380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50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6">
            <a:extLst>
              <a:ext uri="{FF2B5EF4-FFF2-40B4-BE49-F238E27FC236}">
                <a16:creationId xmlns="" xmlns:a16="http://schemas.microsoft.com/office/drawing/2014/main" id="{D4D1D583-5D6F-463F-8578-B35B80E02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06388D-D711-4ACD-AFD0-D9202BD5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Áreas de atuação da Suframa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295DF19-3FE7-48BE-85D4-171B78DE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807"/>
            <a:ext cx="4354882" cy="4324155"/>
          </a:xfrm>
        </p:spPr>
        <p:txBody>
          <a:bodyPr/>
          <a:lstStyle/>
          <a:p>
            <a:pPr marL="0" indent="0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E31346A-6BD8-4C12-9F01-8149A5364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8015895-9C72-4D7D-8B22-8E5D3B428418}"/>
              </a:ext>
            </a:extLst>
          </p:cNvPr>
          <p:cNvSpPr txBox="1"/>
          <p:nvPr/>
        </p:nvSpPr>
        <p:spPr>
          <a:xfrm>
            <a:off x="2997113" y="3244333"/>
            <a:ext cx="619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384CAFF-CFE0-4395-940C-DE7386473359}"/>
              </a:ext>
            </a:extLst>
          </p:cNvPr>
          <p:cNvSpPr txBox="1"/>
          <p:nvPr/>
        </p:nvSpPr>
        <p:spPr>
          <a:xfrm>
            <a:off x="2997113" y="3244333"/>
            <a:ext cx="619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B3A1005-CFD8-425A-8845-D7D9915E6220}"/>
              </a:ext>
            </a:extLst>
          </p:cNvPr>
          <p:cNvSpPr txBox="1"/>
          <p:nvPr/>
        </p:nvSpPr>
        <p:spPr>
          <a:xfrm>
            <a:off x="2997113" y="3244333"/>
            <a:ext cx="619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B9E14465-13B6-469F-97A5-75D5408A1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12" y="1690688"/>
            <a:ext cx="3469450" cy="44156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CAA0F5A2-FC86-44F1-8901-B0936CE75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369" y="1686995"/>
            <a:ext cx="6929227" cy="43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200" b="1" dirty="0"/>
              <a:t>Memória de cálculo </a:t>
            </a:r>
            <a:br>
              <a:rPr lang="pt-BR" sz="4200" b="1" dirty="0"/>
            </a:br>
            <a:r>
              <a:rPr lang="pt-BR" sz="3300" b="1" dirty="0"/>
              <a:t>Item 4.6 – Detalhamento da mão de obra direta e indireta</a:t>
            </a:r>
            <a:endParaRPr lang="pt-BR" sz="33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92" y="1487388"/>
            <a:ext cx="6755670" cy="52285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IV – Aspectos Técnicos</a:t>
            </a:r>
            <a:endParaRPr lang="pt-BR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96" y="1243580"/>
            <a:ext cx="8800896" cy="51035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200" b="1" dirty="0"/>
              <a:t>Memória de cálculo </a:t>
            </a:r>
            <a:br>
              <a:rPr lang="pt-BR" sz="4200" b="1" dirty="0"/>
            </a:br>
            <a:r>
              <a:rPr lang="pt-BR" sz="3300" b="1" dirty="0"/>
              <a:t>Item 4.7 – Benefícios sociais</a:t>
            </a:r>
            <a:endParaRPr lang="pt-BR" sz="33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13" y="1624786"/>
            <a:ext cx="7224176" cy="44794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dirty="0"/>
              <a:t>Memória de cálculo </a:t>
            </a:r>
            <a:br>
              <a:rPr lang="pt-BR" sz="5400" b="1" dirty="0"/>
            </a:br>
            <a:r>
              <a:rPr lang="pt-BR" b="1" dirty="0"/>
              <a:t>Item 4.7 – Benefícios sociais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925" y="2420144"/>
            <a:ext cx="8820150" cy="31623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6">
            <a:extLst>
              <a:ext uri="{FF2B5EF4-FFF2-40B4-BE49-F238E27FC236}">
                <a16:creationId xmlns="" xmlns:a16="http://schemas.microsoft.com/office/drawing/2014/main" id="{3108F090-DC1C-4401-AAC4-3CDD62AF7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IV – Aspectos Técnicos</a:t>
            </a:r>
            <a:endParaRPr 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CC161B6-B96B-4A85-A877-8AB7E9CA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479"/>
            <a:ext cx="2374327" cy="783771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CE211A45-4289-4756-941D-48A29F48D96E}"/>
              </a:ext>
            </a:extLst>
          </p:cNvPr>
          <p:cNvGrpSpPr/>
          <p:nvPr/>
        </p:nvGrpSpPr>
        <p:grpSpPr>
          <a:xfrm>
            <a:off x="752473" y="1523999"/>
            <a:ext cx="10792095" cy="4127157"/>
            <a:chOff x="752473" y="1523999"/>
            <a:chExt cx="10792095" cy="412715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475" y="1523999"/>
              <a:ext cx="10769000" cy="4127157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>
              <a:extLst>
                <a:ext uri="{FF2B5EF4-FFF2-40B4-BE49-F238E27FC236}">
                  <a16:creationId xmlns="" xmlns:a16="http://schemas.microsoft.com/office/drawing/2014/main" id="{F94C18F3-7789-4A83-97C8-05D6389C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473" y="1536004"/>
              <a:ext cx="10768999" cy="511906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1352669A-0847-4120-9990-180F70BF7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569" y="3710562"/>
              <a:ext cx="10768999" cy="494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82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>
            <a:extLst>
              <a:ext uri="{FF2B5EF4-FFF2-40B4-BE49-F238E27FC236}">
                <a16:creationId xmlns="" xmlns:a16="http://schemas.microsoft.com/office/drawing/2014/main" id="{E41AB8EC-2F63-46B2-980B-A92FA8B67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V – Aspectos Econômicos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34408"/>
          </a:xfrm>
        </p:spPr>
        <p:txBody>
          <a:bodyPr/>
          <a:lstStyle/>
          <a:p>
            <a:r>
              <a:rPr lang="pt-BR" b="1" dirty="0"/>
              <a:t>Receita</a:t>
            </a:r>
          </a:p>
          <a:p>
            <a:r>
              <a:rPr lang="pt-BR" b="1" dirty="0"/>
              <a:t>Custos</a:t>
            </a:r>
          </a:p>
          <a:p>
            <a:r>
              <a:rPr lang="pt-BR" b="1" dirty="0"/>
              <a:t>Demonstração de Resultados</a:t>
            </a:r>
          </a:p>
          <a:p>
            <a:r>
              <a:rPr lang="pt-BR" b="1" dirty="0"/>
              <a:t>Investimentos</a:t>
            </a:r>
          </a:p>
          <a:p>
            <a:r>
              <a:rPr lang="pt-BR" b="1" dirty="0"/>
              <a:t>Composição do Capital Fixo e de Giro, projetados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3BF5E00-3BA4-4146-99FA-89B20805E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8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5A484115-A310-42E8-BFE0-85DA34311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V – Aspectos Econômicos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09DEB14-AA6C-4138-BC2A-5461CD91D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49979F26-4108-4353-B64D-76CC33A181E0}"/>
              </a:ext>
            </a:extLst>
          </p:cNvPr>
          <p:cNvGrpSpPr/>
          <p:nvPr/>
        </p:nvGrpSpPr>
        <p:grpSpPr>
          <a:xfrm>
            <a:off x="1139125" y="1690688"/>
            <a:ext cx="8247365" cy="2645125"/>
            <a:chOff x="1139125" y="1690688"/>
            <a:chExt cx="8247365" cy="264512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126" y="1690688"/>
              <a:ext cx="8247364" cy="2645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m 5">
              <a:extLst>
                <a:ext uri="{FF2B5EF4-FFF2-40B4-BE49-F238E27FC236}">
                  <a16:creationId xmlns="" xmlns:a16="http://schemas.microsoft.com/office/drawing/2014/main" id="{D8360EFC-A2E4-4591-AF77-90BF8C791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125" y="1729068"/>
              <a:ext cx="8247363" cy="29454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7BA33E61-0B1C-411A-B99D-7785E7960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1208" y="3630582"/>
              <a:ext cx="4449408" cy="319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44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1EBC40E6-9986-4197-96CF-C4B62E39D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V – Aspectos Econômicos</a:t>
            </a:r>
            <a:endParaRPr 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3D5E716-EF7A-46D2-89F8-990D24772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EC0974D-947D-428F-8051-FD5C47BD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388" y="1246512"/>
            <a:ext cx="7161959" cy="5037145"/>
          </a:xfrm>
          <a:prstGeom prst="rect">
            <a:avLst/>
          </a:prstGeom>
        </p:spPr>
      </p:pic>
      <p:sp>
        <p:nvSpPr>
          <p:cNvPr id="13" name="Balão de Fala: Retângulo com Cantos Arredondados 12">
            <a:extLst>
              <a:ext uri="{FF2B5EF4-FFF2-40B4-BE49-F238E27FC236}">
                <a16:creationId xmlns="" xmlns:a16="http://schemas.microsoft.com/office/drawing/2014/main" id="{94ADDBBD-F21B-41E7-B193-CDF325434A8D}"/>
              </a:ext>
            </a:extLst>
          </p:cNvPr>
          <p:cNvSpPr/>
          <p:nvPr/>
        </p:nvSpPr>
        <p:spPr>
          <a:xfrm>
            <a:off x="387912" y="2083513"/>
            <a:ext cx="1811564" cy="1325563"/>
          </a:xfrm>
          <a:prstGeom prst="wedgeRoundRectCallout">
            <a:avLst>
              <a:gd name="adj1" fmla="val 83752"/>
              <a:gd name="adj2" fmla="val 5762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Incluir uma linha para os custos com insumos</a:t>
            </a:r>
          </a:p>
        </p:txBody>
      </p:sp>
    </p:spTree>
    <p:extLst>
      <p:ext uri="{BB962C8B-B14F-4D97-AF65-F5344CB8AC3E}">
        <p14:creationId xmlns:p14="http://schemas.microsoft.com/office/powerpoint/2010/main" val="837387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1EBC40E6-9986-4197-96CF-C4B62E39D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/>
              <a:t>Memória de cálculo </a:t>
            </a:r>
            <a:br>
              <a:rPr lang="pt-BR" sz="4400" b="1" dirty="0"/>
            </a:br>
            <a:r>
              <a:rPr lang="pt-BR" sz="3600" b="1" dirty="0"/>
              <a:t>Custos Variáveis</a:t>
            </a:r>
            <a:endParaRPr 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3D5E716-EF7A-46D2-89F8-990D24772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477481E-F409-4D43-8159-8C3C8F433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806" y="1868552"/>
            <a:ext cx="8662387" cy="31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1EBC40E6-9986-4197-96CF-C4B62E39D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/>
              <a:t>Memória de cálculo </a:t>
            </a:r>
            <a:br>
              <a:rPr lang="pt-BR" sz="4400" b="1" dirty="0"/>
            </a:br>
            <a:r>
              <a:rPr lang="pt-BR" sz="3600" b="1" dirty="0"/>
              <a:t>Custos Fixos</a:t>
            </a:r>
            <a:endParaRPr 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3D5E716-EF7A-46D2-89F8-990D24772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5F72E39-774F-49CF-8E7D-6CBEDD06B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793" y="1690688"/>
            <a:ext cx="6997790" cy="45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6">
            <a:extLst>
              <a:ext uri="{FF2B5EF4-FFF2-40B4-BE49-F238E27FC236}">
                <a16:creationId xmlns="" xmlns:a16="http://schemas.microsoft.com/office/drawing/2014/main" id="{5CA447BC-5D73-4283-88F2-EAAC5117D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0"/>
            <a:ext cx="12219686" cy="68735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FDEDEA9-EE17-4E8F-AD06-46CFD6247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6089802"/>
            <a:ext cx="2374327" cy="783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Regra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9644" y="2533840"/>
            <a:ext cx="9492711" cy="3764950"/>
          </a:xfrm>
          <a:solidFill>
            <a:schemeClr val="bg2"/>
          </a:solidFill>
          <a:ln w="38100"/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/>
              <a:t>Exceto se trate dos seguintes produtos (comum a todas as áreas):</a:t>
            </a:r>
          </a:p>
          <a:p>
            <a:r>
              <a:rPr lang="pt-BR" sz="2000" dirty="0"/>
              <a:t>Armas;</a:t>
            </a:r>
          </a:p>
          <a:p>
            <a:r>
              <a:rPr lang="pt-BR" sz="2000" dirty="0"/>
              <a:t>Munições;</a:t>
            </a:r>
          </a:p>
          <a:p>
            <a:r>
              <a:rPr lang="pt-BR" sz="2000" dirty="0"/>
              <a:t>Fumo;</a:t>
            </a:r>
          </a:p>
          <a:p>
            <a:pPr marL="0" indent="0">
              <a:buNone/>
            </a:pPr>
            <a:r>
              <a:rPr lang="pt-BR" sz="2000" b="1" dirty="0"/>
              <a:t>Exceto se trate dos seguintes produtos (não aplicável a Boa Vista e Bonfim/RR):</a:t>
            </a:r>
            <a:endParaRPr lang="pt-BR" sz="2000" dirty="0"/>
          </a:p>
          <a:p>
            <a:r>
              <a:rPr lang="pt-BR" sz="2000" dirty="0"/>
              <a:t>Bebidas alcóolicas;</a:t>
            </a:r>
          </a:p>
          <a:p>
            <a:r>
              <a:rPr lang="pt-BR" sz="2000" dirty="0"/>
              <a:t>Automóveis de passageiros;</a:t>
            </a:r>
          </a:p>
          <a:p>
            <a:r>
              <a:rPr lang="pt-BR" sz="2000" dirty="0"/>
              <a:t>Produtos de perfumaria ou de toucador; e</a:t>
            </a:r>
          </a:p>
          <a:p>
            <a:r>
              <a:rPr lang="pt-BR" sz="2000" dirty="0"/>
              <a:t>Preparados e preparações cosméticas (salvo os classificados nas posições 33.03 a 33.07 da TIPI)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49645" y="1425844"/>
            <a:ext cx="8770748" cy="110799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Qualquer produto proveniente de um processo de industrialização dentro das delimitações geográficas de atuação da Suframa é passível de usufruir </a:t>
            </a:r>
            <a:r>
              <a:rPr lang="pt-BR" sz="2200" dirty="0" smtClean="0"/>
              <a:t>de incentivos gerados pelo uso de matéria-prima regional.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6526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E34E1B21-7772-45EA-A385-B4C0F4C73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V – Aspectos Econômicos</a:t>
            </a:r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C90F4F3-F287-4C80-BD6F-CC86197C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4B3C173-3263-438F-A218-ACE381E42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93" y="1522233"/>
            <a:ext cx="7724014" cy="45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0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003B7B80-8555-416C-B189-9194D67DA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V – Aspectos Econômicos</a:t>
            </a:r>
            <a:endParaRPr lang="pt-BR" sz="36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4D75F3F-F30B-4C02-8C74-275B16F45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41303"/>
            <a:ext cx="2374327" cy="78377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AA5BC890-9B54-4E65-B63B-F89CB134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96" y="1279647"/>
            <a:ext cx="7084643" cy="5213228"/>
          </a:xfrm>
          <a:prstGeom prst="rect">
            <a:avLst/>
          </a:prstGeom>
        </p:spPr>
      </p:pic>
      <p:sp>
        <p:nvSpPr>
          <p:cNvPr id="27" name="Balão de Fala: Retângulo com Cantos Arredondados 26">
            <a:extLst>
              <a:ext uri="{FF2B5EF4-FFF2-40B4-BE49-F238E27FC236}">
                <a16:creationId xmlns="" xmlns:a16="http://schemas.microsoft.com/office/drawing/2014/main" id="{6123C0F9-62F1-4E2A-A7E3-40C250DE0EF3}"/>
              </a:ext>
            </a:extLst>
          </p:cNvPr>
          <p:cNvSpPr/>
          <p:nvPr/>
        </p:nvSpPr>
        <p:spPr>
          <a:xfrm>
            <a:off x="487845" y="4134245"/>
            <a:ext cx="1706647" cy="962587"/>
          </a:xfrm>
          <a:prstGeom prst="wedgeRoundRectCallout">
            <a:avLst>
              <a:gd name="adj1" fmla="val 63783"/>
              <a:gd name="adj2" fmla="val -814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dirty="0"/>
              <a:t>Ao informar investimento do tipo outros, deve-se detalhar o que compõe essa rubrica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="" xmlns:a16="http://schemas.microsoft.com/office/drawing/2014/main" id="{204A5248-F8EC-457A-9B0E-B48CEB541F8A}"/>
              </a:ext>
            </a:extLst>
          </p:cNvPr>
          <p:cNvSpPr/>
          <p:nvPr/>
        </p:nvSpPr>
        <p:spPr>
          <a:xfrm>
            <a:off x="9425939" y="2363369"/>
            <a:ext cx="2201945" cy="1114567"/>
          </a:xfrm>
          <a:prstGeom prst="wedgeRoundRectCallout">
            <a:avLst>
              <a:gd name="adj1" fmla="val -93905"/>
              <a:gd name="adj2" fmla="val 276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dirty="0"/>
              <a:t>O valor deve ser o mesmo informado no quadro Necessidade de Máquinas e equipamentos (item 4.4 do roteiro)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="" xmlns:a16="http://schemas.microsoft.com/office/drawing/2014/main" id="{A6444AC6-D750-4873-8B5E-3D9EB8670834}"/>
              </a:ext>
            </a:extLst>
          </p:cNvPr>
          <p:cNvSpPr/>
          <p:nvPr/>
        </p:nvSpPr>
        <p:spPr>
          <a:xfrm>
            <a:off x="8722163" y="757305"/>
            <a:ext cx="1608675" cy="765869"/>
          </a:xfrm>
          <a:prstGeom prst="wedgeRoundRectCallout">
            <a:avLst>
              <a:gd name="adj1" fmla="val -151012"/>
              <a:gd name="adj2" fmla="val 956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dirty="0"/>
              <a:t>Para projetos de atualização e diversificação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="" xmlns:a16="http://schemas.microsoft.com/office/drawing/2014/main" id="{9FA924FA-2F2F-4B0F-88C8-D909FB4A37A8}"/>
              </a:ext>
            </a:extLst>
          </p:cNvPr>
          <p:cNvSpPr/>
          <p:nvPr/>
        </p:nvSpPr>
        <p:spPr>
          <a:xfrm>
            <a:off x="9229865" y="4610685"/>
            <a:ext cx="2398019" cy="1114567"/>
          </a:xfrm>
          <a:prstGeom prst="wedgeRoundRectCallout">
            <a:avLst>
              <a:gd name="adj1" fmla="val -154594"/>
              <a:gd name="adj2" fmla="val 162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Discriminar as fontes de financiamento do investimento fixo e do capital de giro projetados, indicando os respectivos percentuais.</a:t>
            </a:r>
          </a:p>
        </p:txBody>
      </p:sp>
    </p:spTree>
    <p:extLst>
      <p:ext uri="{BB962C8B-B14F-4D97-AF65-F5344CB8AC3E}">
        <p14:creationId xmlns:p14="http://schemas.microsoft.com/office/powerpoint/2010/main" val="2601264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73527EC8-C467-4241-B19A-BDBB06EDE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V – Aspectos Econômicos</a:t>
            </a:r>
            <a:endParaRPr lang="pt-BR" sz="36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FBFC541-4493-4C20-AEF4-0F112AE7B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AD7B347-2365-44AA-BB0C-8A99066DF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73" y="1690688"/>
            <a:ext cx="10762327" cy="2835583"/>
          </a:xfrm>
          <a:prstGeom prst="rect">
            <a:avLst/>
          </a:prstGeom>
        </p:spPr>
      </p:pic>
      <p:sp>
        <p:nvSpPr>
          <p:cNvPr id="11" name="Balão de Fala: Retângulo com Cantos Arredondados 10">
            <a:extLst>
              <a:ext uri="{FF2B5EF4-FFF2-40B4-BE49-F238E27FC236}">
                <a16:creationId xmlns="" xmlns:a16="http://schemas.microsoft.com/office/drawing/2014/main" id="{04887F1D-16F3-4E2C-97FD-7B194BD9E4FD}"/>
              </a:ext>
            </a:extLst>
          </p:cNvPr>
          <p:cNvSpPr/>
          <p:nvPr/>
        </p:nvSpPr>
        <p:spPr>
          <a:xfrm>
            <a:off x="7013254" y="1556108"/>
            <a:ext cx="1828800" cy="805143"/>
          </a:xfrm>
          <a:prstGeom prst="wedgeRoundRectCallout">
            <a:avLst>
              <a:gd name="adj1" fmla="val -72917"/>
              <a:gd name="adj2" fmla="val 17101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Informar memória de cálculo</a:t>
            </a:r>
          </a:p>
        </p:txBody>
      </p:sp>
      <p:sp>
        <p:nvSpPr>
          <p:cNvPr id="16" name="Balão de Fala: Retângulo com Cantos Arredondados 15">
            <a:extLst>
              <a:ext uri="{FF2B5EF4-FFF2-40B4-BE49-F238E27FC236}">
                <a16:creationId xmlns="" xmlns:a16="http://schemas.microsoft.com/office/drawing/2014/main" id="{286C8A01-205B-46F5-8673-3D85209C8805}"/>
              </a:ext>
            </a:extLst>
          </p:cNvPr>
          <p:cNvSpPr/>
          <p:nvPr/>
        </p:nvSpPr>
        <p:spPr>
          <a:xfrm>
            <a:off x="3796362" y="5114299"/>
            <a:ext cx="3482443" cy="1102659"/>
          </a:xfrm>
          <a:prstGeom prst="wedgeRoundRectCallout">
            <a:avLst>
              <a:gd name="adj1" fmla="val 82556"/>
              <a:gd name="adj2" fmla="val -17153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Observar que esse valor deve ser igual ou inferior ao valor apurado como Lucro a Distribuir (item 5.3, linha 12)</a:t>
            </a:r>
          </a:p>
        </p:txBody>
      </p:sp>
    </p:spTree>
    <p:extLst>
      <p:ext uri="{BB962C8B-B14F-4D97-AF65-F5344CB8AC3E}">
        <p14:creationId xmlns:p14="http://schemas.microsoft.com/office/powerpoint/2010/main" val="1408864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D48CD9EC-D4E4-4337-99EF-A7A6EA68F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VI – Indicadores Econômicos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7424" y="4076054"/>
            <a:ext cx="1044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Apresentar a memória de cálculo da expectativa de renúncia fiscal de IPI do projeto:</a:t>
            </a: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Alíquota de IPI: 5%</a:t>
            </a: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RT (Receita Total): R$ 118.800.000,00</a:t>
            </a:r>
          </a:p>
          <a:p>
            <a:pPr lvl="1"/>
            <a:r>
              <a:rPr lang="pt-BR" b="1" dirty="0">
                <a:solidFill>
                  <a:srgbClr val="0070C0"/>
                </a:solidFill>
              </a:rPr>
              <a:t>Isenção de IPI (RT x alíquota): R$ 5.940.000,00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9E0A3F4-95B9-4C7B-BE3A-5FCF6AC8E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7D7F895D-C65F-49A1-9171-FC17ABF2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45" y="1240080"/>
            <a:ext cx="10944195" cy="28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7 – Responsável ou Representante Legal</a:t>
            </a:r>
            <a:endParaRPr lang="pt-BR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495" y="1577276"/>
            <a:ext cx="8515007" cy="37034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3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Análise do Projeto técnico-econômico</a:t>
            </a:r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3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7EFAAB1-0F4B-46B2-900C-FBB7E348610F}"/>
              </a:ext>
            </a:extLst>
          </p:cNvPr>
          <p:cNvSpPr txBox="1"/>
          <p:nvPr/>
        </p:nvSpPr>
        <p:spPr>
          <a:xfrm>
            <a:off x="791422" y="797957"/>
            <a:ext cx="6165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Os insumos listados pertencem ao(s) produto(s)?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0C5E66-0EF1-4EB1-9BF4-53F7C81762E2}"/>
              </a:ext>
            </a:extLst>
          </p:cNvPr>
          <p:cNvSpPr txBox="1"/>
          <p:nvPr/>
        </p:nvSpPr>
        <p:spPr>
          <a:xfrm>
            <a:off x="772357" y="1683559"/>
            <a:ext cx="9880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A discriminação qualitativa e quantitativa da mão de obra apresentada está coerente com as máquinas e equipamentos, processos produtivos e programa de produção?</a:t>
            </a: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0469654-B2B2-43CD-A36D-38FE73B494DD}"/>
              </a:ext>
            </a:extLst>
          </p:cNvPr>
          <p:cNvSpPr txBox="1"/>
          <p:nvPr/>
        </p:nvSpPr>
        <p:spPr>
          <a:xfrm>
            <a:off x="765577" y="2738350"/>
            <a:ext cx="8573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/>
              <a:t>A capacidade das máquinas comporta os volumes de produção projetados?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56ACF6B-4218-4285-81D3-180A9F00A002}"/>
              </a:ext>
            </a:extLst>
          </p:cNvPr>
          <p:cNvSpPr txBox="1"/>
          <p:nvPr/>
        </p:nvSpPr>
        <p:spPr>
          <a:xfrm>
            <a:off x="765242" y="3373839"/>
            <a:ext cx="8617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 capital social é compatível com os investimentos previstos?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AE4B927-40C2-4761-9318-E9B39642BFAB}"/>
              </a:ext>
            </a:extLst>
          </p:cNvPr>
          <p:cNvSpPr txBox="1"/>
          <p:nvPr/>
        </p:nvSpPr>
        <p:spPr>
          <a:xfrm>
            <a:off x="732492" y="4254121"/>
            <a:ext cx="10642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Os dados apresentados pelos sócios indicam que possuem capacidade financeira para investimento direto no empreendimento e alavancagem de recursos de terceiros?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439DAC7-175C-4547-AED5-90D9F6CFF82F}"/>
              </a:ext>
            </a:extLst>
          </p:cNvPr>
          <p:cNvSpPr txBox="1"/>
          <p:nvPr/>
        </p:nvSpPr>
        <p:spPr>
          <a:xfrm>
            <a:off x="732291" y="5260908"/>
            <a:ext cx="10626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Os dados referentes ao contrato ou estatuto social foram fornecidos (data da constituição, alterações lavradas, datas de registro no órgão de comércio respectivo) 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9340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16E0D96-8575-4DBC-A968-F4CC22822F80}"/>
              </a:ext>
            </a:extLst>
          </p:cNvPr>
          <p:cNvSpPr txBox="1"/>
          <p:nvPr/>
        </p:nvSpPr>
        <p:spPr>
          <a:xfrm>
            <a:off x="690060" y="659523"/>
            <a:ext cx="10496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As alíquotas </a:t>
            </a:r>
            <a:r>
              <a:rPr lang="pt-BR" sz="2000" b="1" dirty="0">
                <a:solidFill>
                  <a:srgbClr val="FF0000"/>
                </a:solidFill>
              </a:rPr>
              <a:t>de II e IPI </a:t>
            </a:r>
            <a:r>
              <a:rPr lang="pt-BR" sz="2000" b="1" dirty="0"/>
              <a:t>apresentadas  no projeto estão compatíveis com o tipo de produto?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5B3D277-FECD-44F4-AD4C-77E6ED3C6D60}"/>
              </a:ext>
            </a:extLst>
          </p:cNvPr>
          <p:cNvSpPr txBox="1"/>
          <p:nvPr/>
        </p:nvSpPr>
        <p:spPr>
          <a:xfrm>
            <a:off x="728531" y="1209126"/>
            <a:ext cx="8555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O produto apresenta competitividade? 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4"/>
          <a:srcRect l="36737" t="44796" r="17731" b="27998"/>
          <a:stretch/>
        </p:blipFill>
        <p:spPr bwMode="auto">
          <a:xfrm>
            <a:off x="854949" y="1765758"/>
            <a:ext cx="10381461" cy="4101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103870" y="4160108"/>
            <a:ext cx="2504303" cy="1037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533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-19643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5B3D277-FECD-44F4-AD4C-77E6ED3C6D60}"/>
              </a:ext>
            </a:extLst>
          </p:cNvPr>
          <p:cNvSpPr txBox="1"/>
          <p:nvPr/>
        </p:nvSpPr>
        <p:spPr>
          <a:xfrm>
            <a:off x="621437" y="377102"/>
            <a:ext cx="10280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Os dados relativos a demanda e oferta do produto apresentados no estudo de mercado estão consistentes?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4D7711-42DA-41B6-B5AC-60DCF48FAA1C}"/>
              </a:ext>
            </a:extLst>
          </p:cNvPr>
          <p:cNvSpPr txBox="1"/>
          <p:nvPr/>
        </p:nvSpPr>
        <p:spPr>
          <a:xfrm>
            <a:off x="625474" y="1284094"/>
            <a:ext cx="10127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Foram apresentadas as fontes das informações no estudo de mercado e estas são dignas de consideração?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C59F3EF-1C18-4AEF-8D94-4CBE8D5F8078}"/>
              </a:ext>
            </a:extLst>
          </p:cNvPr>
          <p:cNvSpPr txBox="1"/>
          <p:nvPr/>
        </p:nvSpPr>
        <p:spPr>
          <a:xfrm>
            <a:off x="588961" y="2301402"/>
            <a:ext cx="9975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/>
              <a:t>A oferta apresentada no estudo de mercado considerou os concorrentes a nível regional e nacional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71DB570-1D40-41AF-85DF-9EA90DAC96FB}"/>
              </a:ext>
            </a:extLst>
          </p:cNvPr>
          <p:cNvSpPr txBox="1"/>
          <p:nvPr/>
        </p:nvSpPr>
        <p:spPr>
          <a:xfrm>
            <a:off x="606880" y="3285660"/>
            <a:ext cx="8493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Os custos variáveis foram calculados e apropriados corretamente?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6579807-267B-4F94-87C1-3FC568E3AD24}"/>
              </a:ext>
            </a:extLst>
          </p:cNvPr>
          <p:cNvSpPr txBox="1"/>
          <p:nvPr/>
        </p:nvSpPr>
        <p:spPr>
          <a:xfrm>
            <a:off x="639750" y="3912332"/>
            <a:ext cx="6141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Há reinvestimento de lucros na região?</a:t>
            </a:r>
            <a:endParaRPr lang="pt-BR" sz="2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8F5C640-F81A-4BB3-BA87-15EB3E329F16}"/>
              </a:ext>
            </a:extLst>
          </p:cNvPr>
          <p:cNvSpPr/>
          <p:nvPr/>
        </p:nvSpPr>
        <p:spPr>
          <a:xfrm>
            <a:off x="638941" y="4729333"/>
            <a:ext cx="8352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 ponto de equilíbrio apresenta-se consistente nos três anos projetados?</a:t>
            </a:r>
          </a:p>
        </p:txBody>
      </p:sp>
    </p:spTree>
    <p:extLst>
      <p:ext uri="{BB962C8B-B14F-4D97-AF65-F5344CB8AC3E}">
        <p14:creationId xmlns:p14="http://schemas.microsoft.com/office/powerpoint/2010/main" val="4010222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B8D3A3D-82C1-4E4F-A113-FC18E55BB821}"/>
              </a:ext>
            </a:extLst>
          </p:cNvPr>
          <p:cNvPicPr/>
          <p:nvPr/>
        </p:nvPicPr>
        <p:blipFill rotWithShape="1">
          <a:blip r:embed="rId4"/>
          <a:srcRect l="4418" t="20422" r="3551" b="25126"/>
          <a:stretch/>
        </p:blipFill>
        <p:spPr bwMode="auto">
          <a:xfrm>
            <a:off x="1287017" y="529356"/>
            <a:ext cx="9747927" cy="4009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ta: para a Direita 1">
            <a:extLst>
              <a:ext uri="{FF2B5EF4-FFF2-40B4-BE49-F238E27FC236}">
                <a16:creationId xmlns:a16="http://schemas.microsoft.com/office/drawing/2014/main" xmlns="" id="{5D166C0C-A6CD-4375-93B8-140A7CB29BB4}"/>
              </a:ext>
            </a:extLst>
          </p:cNvPr>
          <p:cNvSpPr/>
          <p:nvPr/>
        </p:nvSpPr>
        <p:spPr>
          <a:xfrm>
            <a:off x="680383" y="3510529"/>
            <a:ext cx="825623" cy="1541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4ECE20C-6757-47EF-891B-16992000164E}"/>
              </a:ext>
            </a:extLst>
          </p:cNvPr>
          <p:cNvSpPr/>
          <p:nvPr/>
        </p:nvSpPr>
        <p:spPr>
          <a:xfrm>
            <a:off x="1645030" y="4710593"/>
            <a:ext cx="907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equilíbrio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é a condição na qual o total de receitas de uma companhia é exatamente igual ao total de despesas. Nessa condição, tanto o lucro quanto o prejuízo são iguais a zero.</a:t>
            </a:r>
          </a:p>
        </p:txBody>
      </p:sp>
    </p:spTree>
    <p:extLst>
      <p:ext uri="{BB962C8B-B14F-4D97-AF65-F5344CB8AC3E}">
        <p14:creationId xmlns:p14="http://schemas.microsoft.com/office/powerpoint/2010/main" val="121402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>
            <a:extLst>
              <a:ext uri="{FF2B5EF4-FFF2-40B4-BE49-F238E27FC236}">
                <a16:creationId xmlns="" xmlns:a16="http://schemas.microsoft.com/office/drawing/2014/main" id="{63768268-9B0A-424F-94B1-58253D93D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Roteiro </a:t>
            </a:r>
            <a:r>
              <a:rPr lang="pt-BR" b="1" dirty="0" smtClean="0"/>
              <a:t>de </a:t>
            </a:r>
            <a:r>
              <a:rPr lang="pt-BR" b="1" dirty="0"/>
              <a:t>Projeto Técnico Econômico </a:t>
            </a:r>
            <a:r>
              <a:rPr lang="pt-BR" b="1" dirty="0" smtClean="0"/>
              <a:t>Simplificado – Zona Franca Verde</a:t>
            </a:r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8E649A2-C393-4F82-91FC-5A64ED9A2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89" y="6074230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6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B2286C7-D742-42E2-837C-466781CE3BE7}"/>
              </a:ext>
            </a:extLst>
          </p:cNvPr>
          <p:cNvSpPr txBox="1"/>
          <p:nvPr/>
        </p:nvSpPr>
        <p:spPr>
          <a:xfrm>
            <a:off x="656948" y="1355606"/>
            <a:ext cx="848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800" b="1" dirty="0"/>
              <a:t>O </a:t>
            </a:r>
            <a:r>
              <a:rPr lang="pt-BR" sz="1800" b="1" dirty="0" err="1"/>
              <a:t>Pay</a:t>
            </a:r>
            <a:r>
              <a:rPr lang="pt-BR" sz="1800" b="1" dirty="0"/>
              <a:t>-Back apresenta-se  consistente em relação ao projeto?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C1E1748-2D3B-4880-90BF-A5952286446F}"/>
              </a:ext>
            </a:extLst>
          </p:cNvPr>
          <p:cNvPicPr/>
          <p:nvPr/>
        </p:nvPicPr>
        <p:blipFill rotWithShape="1">
          <a:blip r:embed="rId4"/>
          <a:srcRect l="5742" t="35169" r="3400" b="20675"/>
          <a:stretch/>
        </p:blipFill>
        <p:spPr bwMode="auto">
          <a:xfrm>
            <a:off x="713851" y="1873189"/>
            <a:ext cx="10195201" cy="3631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2121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AE063CE-0284-48B9-8E39-318B9392B39B}"/>
              </a:ext>
            </a:extLst>
          </p:cNvPr>
          <p:cNvSpPr/>
          <p:nvPr/>
        </p:nvSpPr>
        <p:spPr>
          <a:xfrm>
            <a:off x="606490" y="1117598"/>
            <a:ext cx="10338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/>
              <a:t>O projeto observa a média da expectativa de renúncia fiscal/empregado do subsetor industrial ao qual o empreendimento pertence, relativamente ao primeiro ano projetado?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3D484EE-4F26-437E-8B6A-36078C527253}"/>
              </a:ext>
            </a:extLst>
          </p:cNvPr>
          <p:cNvSpPr txBox="1"/>
          <p:nvPr/>
        </p:nvSpPr>
        <p:spPr>
          <a:xfrm>
            <a:off x="895195" y="3156547"/>
            <a:ext cx="10301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PARÂMETROS DA METODOLOGIA DA RENÚNCIA FISCAL ASSOCIADA AOS EMPREGOS VINCULADOS AOS PROJETOS APROVADOS, CONFORME DETERMINA OS §§3º AO 6º, DO ART. 5º, DA RESOLUÇÃO CAS Nº 205/2021.</a:t>
            </a:r>
          </a:p>
        </p:txBody>
      </p:sp>
    </p:spTree>
    <p:extLst>
      <p:ext uri="{BB962C8B-B14F-4D97-AF65-F5344CB8AC3E}">
        <p14:creationId xmlns:p14="http://schemas.microsoft.com/office/powerpoint/2010/main" val="3941302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3AF737-7C7F-4CE9-9697-3E2422F27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05" y="947352"/>
            <a:ext cx="9702686" cy="47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5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ED2063-8545-4DC7-B256-352E0F77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361483C-6A2F-46E2-9479-FBBC5BB0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1B85DB9-F4D1-4792-A605-7A0F2B3BD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54" y="782173"/>
            <a:ext cx="10623438" cy="33713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3695" y="4638075"/>
            <a:ext cx="1029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Média </a:t>
            </a:r>
            <a:r>
              <a:rPr lang="pt-BR" b="1" dirty="0"/>
              <a:t>da expectativa de renúncia fiscal/empregado do </a:t>
            </a:r>
            <a:r>
              <a:rPr lang="pt-BR" b="1" dirty="0" smtClean="0"/>
              <a:t>subsetor: </a:t>
            </a:r>
            <a:r>
              <a:rPr lang="pt-BR" b="1" dirty="0" smtClean="0">
                <a:solidFill>
                  <a:srgbClr val="FF0000"/>
                </a:solidFill>
              </a:rPr>
              <a:t>R$ 46.487,58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69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BD18060-BEBC-4CF6-B553-09DCD9599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53698" y="725245"/>
            <a:ext cx="10515600" cy="45838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- O PTE e os documentos relacionados no roteiro de projeto devem ser destinados à Superintendência Adjunta de Projetos, que encaminhará o processo gerado para análise da Coordenação-Geral de Projetos Industriais.</a:t>
            </a:r>
          </a:p>
          <a:p>
            <a:pPr marL="0" indent="0" algn="just">
              <a:buNone/>
            </a:pPr>
            <a:endParaRPr lang="pt-BR" sz="500" dirty="0"/>
          </a:p>
          <a:p>
            <a:pPr marL="0" indent="0">
              <a:buNone/>
            </a:pPr>
            <a:r>
              <a:rPr lang="pt-BR" sz="2200" dirty="0"/>
              <a:t>- A entrega do projeto pode ser feita por:</a:t>
            </a:r>
          </a:p>
          <a:p>
            <a:r>
              <a:rPr lang="pt-BR" sz="2200" dirty="0"/>
              <a:t>Peticionado eletrônico - (</a:t>
            </a:r>
            <a:r>
              <a:rPr lang="pt-BR" sz="2200" u="sng" dirty="0">
                <a:hlinkClick r:id="rId3"/>
              </a:rPr>
              <a:t>https://www.gov.br/suframa/pt-br/sistemas/sei</a:t>
            </a:r>
            <a:r>
              <a:rPr lang="pt-BR" sz="2200" dirty="0"/>
              <a:t>)</a:t>
            </a:r>
          </a:p>
          <a:p>
            <a:r>
              <a:rPr lang="pt-BR" sz="2200" dirty="0"/>
              <a:t>Presencialmente, nas unidades da Suframa</a:t>
            </a:r>
          </a:p>
          <a:p>
            <a:endParaRPr lang="pt-BR" sz="5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pt-BR" sz="2200" dirty="0"/>
              <a:t>Após análise do projeto, os analistas da Suframa emitem os Pareceres Técnicos e submetem ao Superintendente da Suframa, que o encaminha para deliberação do Conselho de Administração da Suframa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297038D-1ED3-4927-9340-6A084EAA1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3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3"/>
            <a:ext cx="12219686" cy="687357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 smtClean="0"/>
              <a:t>Agradecemos a atenção dos Senhores!</a:t>
            </a:r>
            <a:endParaRPr lang="pt-BR" sz="4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8" y="5904607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>
            <a:extLst>
              <a:ext uri="{FF2B5EF4-FFF2-40B4-BE49-F238E27FC236}">
                <a16:creationId xmlns="" xmlns:a16="http://schemas.microsoft.com/office/drawing/2014/main" id="{74660A7B-8134-4F48-BB03-E46C24AA2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Disponibilização no site da Suframa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6" y="1543134"/>
            <a:ext cx="4113373" cy="4351338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15" y="1282380"/>
            <a:ext cx="5655307" cy="4872845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>
            <a:off x="4960189" y="4029560"/>
            <a:ext cx="658813" cy="263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89A2275-4592-44FB-B8B9-E04B235C8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95" y="6100989"/>
            <a:ext cx="2374327" cy="78377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DA1D604-5118-4FFF-86B5-1C3740447292}"/>
              </a:ext>
            </a:extLst>
          </p:cNvPr>
          <p:cNvSpPr txBox="1"/>
          <p:nvPr/>
        </p:nvSpPr>
        <p:spPr>
          <a:xfrm>
            <a:off x="258878" y="6089175"/>
            <a:ext cx="638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Link: </a:t>
            </a:r>
            <a:r>
              <a:rPr lang="pt-BR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Roteiro Simplificado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www.gov.br/suframa/pt-br/sistemas/area-projeto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>
            <a:extLst>
              <a:ext uri="{FF2B5EF4-FFF2-40B4-BE49-F238E27FC236}">
                <a16:creationId xmlns="" xmlns:a16="http://schemas.microsoft.com/office/drawing/2014/main" id="{F9DF49C7-B8E3-4980-BD1B-67675C3AE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Estrutura do Projeto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="" xmlns:a16="http://schemas.microsoft.com/office/drawing/2014/main" id="{A78D0365-11CA-4C76-BC73-CC1166A007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2995C623-9668-42B9-8C7E-4D305466F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600" dirty="0"/>
              <a:t>Possui os seguintes tópicos:</a:t>
            </a:r>
          </a:p>
          <a:p>
            <a:pPr marL="0" indent="0">
              <a:buNone/>
            </a:pPr>
            <a:endParaRPr lang="pt-BR" sz="200" dirty="0"/>
          </a:p>
          <a:p>
            <a:pPr marL="0" indent="0">
              <a:buNone/>
            </a:pPr>
            <a:r>
              <a:rPr lang="pt-BR" sz="1600" dirty="0"/>
              <a:t>I - Tipo do Projeto</a:t>
            </a:r>
          </a:p>
          <a:p>
            <a:pPr marL="0" indent="0">
              <a:buNone/>
            </a:pPr>
            <a:r>
              <a:rPr lang="pt-BR" sz="1600" dirty="0"/>
              <a:t>II - Critério de Predominância/ Preponderância de Matéria-Prima Regional</a:t>
            </a:r>
          </a:p>
          <a:p>
            <a:pPr marL="0" indent="0">
              <a:buNone/>
            </a:pPr>
            <a:r>
              <a:rPr lang="pt-BR" sz="1600" dirty="0"/>
              <a:t>III - Dados Gerais da Empresa</a:t>
            </a:r>
          </a:p>
          <a:p>
            <a:pPr marL="0" indent="0">
              <a:buNone/>
            </a:pPr>
            <a:r>
              <a:rPr lang="pt-BR" sz="1600" dirty="0"/>
              <a:t>IV - Aspectos Técnicos</a:t>
            </a:r>
          </a:p>
          <a:p>
            <a:pPr marL="0" indent="0">
              <a:buNone/>
            </a:pPr>
            <a:r>
              <a:rPr lang="pt-BR" sz="1600" dirty="0"/>
              <a:t>V - Aspectos Econômicos</a:t>
            </a:r>
          </a:p>
          <a:p>
            <a:pPr marL="0" indent="0">
              <a:buNone/>
            </a:pPr>
            <a:r>
              <a:rPr lang="pt-BR" sz="1600" dirty="0"/>
              <a:t>VI - Indicadores Econômicos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Memórias de cálculo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39" y="1076310"/>
            <a:ext cx="5294312" cy="52051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0473CA8-B086-4362-B254-C6C3FD016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69" y="6051247"/>
            <a:ext cx="2374327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="" xmlns:a16="http://schemas.microsoft.com/office/drawing/2014/main" id="{75136155-3E2D-4801-93AD-0B3C5ECB3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58394"/>
            <a:ext cx="10334490" cy="112362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I - Tipo de Projeto</a:t>
            </a:r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4442" y="2078756"/>
            <a:ext cx="8268301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Espaço Reservado para Texto 11"/>
          <p:cNvSpPr>
            <a:spLocks noGrp="1"/>
          </p:cNvSpPr>
          <p:nvPr>
            <p:ph type="body" sz="half" idx="2"/>
          </p:nvPr>
        </p:nvSpPr>
        <p:spPr>
          <a:xfrm>
            <a:off x="631388" y="4572323"/>
            <a:ext cx="2612470" cy="129507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/>
              <a:t>quando for o primeiro projeto apresentado à SUFRAMA</a:t>
            </a:r>
          </a:p>
        </p:txBody>
      </p:sp>
      <p:sp>
        <p:nvSpPr>
          <p:cNvPr id="13" name="Espaço Reservado para Texto 11"/>
          <p:cNvSpPr txBox="1">
            <a:spLocks/>
          </p:cNvSpPr>
          <p:nvPr/>
        </p:nvSpPr>
        <p:spPr>
          <a:xfrm>
            <a:off x="3433502" y="4566889"/>
            <a:ext cx="2383859" cy="52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dirty="0"/>
              <a:t>para novos produtos</a:t>
            </a:r>
          </a:p>
        </p:txBody>
      </p:sp>
      <p:sp>
        <p:nvSpPr>
          <p:cNvPr id="14" name="Espaço Reservado para Texto 11"/>
          <p:cNvSpPr txBox="1">
            <a:spLocks/>
          </p:cNvSpPr>
          <p:nvPr/>
        </p:nvSpPr>
        <p:spPr>
          <a:xfrm>
            <a:off x="5857390" y="4586379"/>
            <a:ext cx="2591384" cy="6849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dirty="0"/>
              <a:t>para adequações nos projetos já aprovados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236678" y="3904031"/>
            <a:ext cx="0" cy="7439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935855" y="3904032"/>
            <a:ext cx="0" cy="7439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1511967" y="3904033"/>
            <a:ext cx="0" cy="7439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9B34CCB-DDB3-4985-B934-9AE64BF37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43" y="5867399"/>
            <a:ext cx="2374327" cy="7837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31B6308-0AD2-48A0-B539-56BC4DEFC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443" y="2926477"/>
            <a:ext cx="8268300" cy="5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9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>
            <a:extLst>
              <a:ext uri="{FF2B5EF4-FFF2-40B4-BE49-F238E27FC236}">
                <a16:creationId xmlns="" xmlns:a16="http://schemas.microsoft.com/office/drawing/2014/main" id="{892B6E1E-CBB0-4C79-BFFC-57A9348E0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22" y="365125"/>
            <a:ext cx="11170507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II - Critério de Predominância/Preponderância de MPR</a:t>
            </a:r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C8BC185-1F07-412B-A82B-2DF2EA567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73" y="6215999"/>
            <a:ext cx="2374327" cy="783771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A77B48C4-7406-415C-A1D3-35B82C06087A}"/>
              </a:ext>
            </a:extLst>
          </p:cNvPr>
          <p:cNvGrpSpPr/>
          <p:nvPr/>
        </p:nvGrpSpPr>
        <p:grpSpPr>
          <a:xfrm>
            <a:off x="1506964" y="1378793"/>
            <a:ext cx="7488756" cy="3819283"/>
            <a:chOff x="1251928" y="1796961"/>
            <a:chExt cx="8320815" cy="448860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929" y="2125160"/>
              <a:ext cx="8320814" cy="4160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7563D3FA-2EAD-4825-B446-971EF816D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1928" y="1796961"/>
              <a:ext cx="8320813" cy="328199"/>
            </a:xfrm>
            <a:prstGeom prst="rect">
              <a:avLst/>
            </a:prstGeom>
          </p:spPr>
        </p:pic>
      </p:grpSp>
      <p:sp>
        <p:nvSpPr>
          <p:cNvPr id="8" name="Texto explicativo retangular com cantos arredondados 7"/>
          <p:cNvSpPr/>
          <p:nvPr/>
        </p:nvSpPr>
        <p:spPr>
          <a:xfrm>
            <a:off x="5688804" y="4136836"/>
            <a:ext cx="3497963" cy="695084"/>
          </a:xfrm>
          <a:prstGeom prst="wedgeRoundRectCallout">
            <a:avLst>
              <a:gd name="adj1" fmla="val -113286"/>
              <a:gd name="adj2" fmla="val -835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3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Observar para que a unidade de medida adotada seja dos insumos que irão compor o produto</a:t>
            </a:r>
            <a:endParaRPr lang="pt-BR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7384999" y="1945496"/>
            <a:ext cx="3412490" cy="666812"/>
          </a:xfrm>
          <a:prstGeom prst="wedgeRoundRectCallout">
            <a:avLst>
              <a:gd name="adj1" fmla="val -61486"/>
              <a:gd name="adj2" fmla="val -6539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3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nomenclatura e o código padrão Suframa do produto podem ser consultados no site da </a:t>
            </a:r>
            <a:r>
              <a:rPr lang="pt-BR" sz="13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Suframa/sistemas/área-projeto</a:t>
            </a:r>
            <a:endParaRPr lang="pt-BR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99522" y="5477335"/>
            <a:ext cx="103151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Obs. 1. Os % de peso, volume e quantidade devem ser calculados levando-se em consideração apenas as matérias-primas.</a:t>
            </a:r>
          </a:p>
          <a:p>
            <a:endParaRPr lang="pt-BR" sz="200" dirty="0"/>
          </a:p>
          <a:p>
            <a:r>
              <a:rPr lang="pt-BR" sz="1500" dirty="0"/>
              <a:t>Obs. 2. Em outras unidades previstas no Sistema Internacional de Unidades, conforme disposto no § 4º do Art. 1º da Resolução CAS nº 1/2016, se não for possível utilizar as unidades de volume ou peso.</a:t>
            </a:r>
          </a:p>
          <a:p>
            <a:endParaRPr lang="pt-BR" sz="200" dirty="0"/>
          </a:p>
          <a:p>
            <a:r>
              <a:rPr lang="pt-BR" sz="1500" dirty="0"/>
              <a:t>Obs. 3. Além de relacionar a matéria-prima, descrever as razões pelas quais é considerada indispensável para dar a característica essencial ao produto final, e que sua ausência ou substituição por outra matéria-prima lhe conferir natureza diversa.</a:t>
            </a:r>
          </a:p>
          <a:p>
            <a:endParaRPr lang="pt-BR" sz="1500" dirty="0"/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7837783" y="2867116"/>
            <a:ext cx="3389692" cy="1096325"/>
          </a:xfrm>
          <a:prstGeom prst="wedgeRoundRectCallout">
            <a:avLst>
              <a:gd name="adj1" fmla="val -136608"/>
              <a:gd name="adj2" fmla="val -4250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300" dirty="0" smtClean="0">
                <a:solidFill>
                  <a:srgbClr val="FF0000"/>
                </a:solidFill>
              </a:rPr>
              <a:t>Diferencial para ALCs: alíquota diferenciada e crédito de PIS e COFINS, conforme: 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Lei nº 10.637/02, art. 2º, </a:t>
            </a:r>
            <a:r>
              <a:rPr lang="pt-BR" sz="1300" dirty="0">
                <a:solidFill>
                  <a:srgbClr val="FF0000"/>
                </a:solidFill>
              </a:rPr>
              <a:t>§ </a:t>
            </a:r>
            <a:r>
              <a:rPr lang="pt-BR" sz="1300" dirty="0" smtClean="0">
                <a:solidFill>
                  <a:srgbClr val="FF0000"/>
                </a:solidFill>
              </a:rPr>
              <a:t>4</a:t>
            </a:r>
            <a:r>
              <a:rPr lang="pt-BR" sz="1300" u="sng" baseline="30000" dirty="0" smtClean="0">
                <a:solidFill>
                  <a:srgbClr val="FF0000"/>
                </a:solidFill>
              </a:rPr>
              <a:t>o</a:t>
            </a:r>
            <a:r>
              <a:rPr lang="pt-BR" sz="1300" dirty="0">
                <a:solidFill>
                  <a:srgbClr val="FF0000"/>
                </a:solidFill>
              </a:rPr>
              <a:t> </a:t>
            </a:r>
            <a:r>
              <a:rPr lang="pt-BR" sz="1300" dirty="0" smtClean="0">
                <a:solidFill>
                  <a:srgbClr val="FF0000"/>
                </a:solidFill>
              </a:rPr>
              <a:t> e art. 3º, </a:t>
            </a:r>
            <a:r>
              <a:rPr lang="pt-BR" sz="1300" dirty="0">
                <a:solidFill>
                  <a:srgbClr val="FF0000"/>
                </a:solidFill>
              </a:rPr>
              <a:t>§ </a:t>
            </a:r>
            <a:r>
              <a:rPr lang="pt-BR" sz="1300" dirty="0" smtClean="0">
                <a:solidFill>
                  <a:srgbClr val="FF0000"/>
                </a:solidFill>
              </a:rPr>
              <a:t>12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Lei nº 10.833/03</a:t>
            </a:r>
            <a:r>
              <a:rPr lang="pt-BR" sz="1300" dirty="0">
                <a:solidFill>
                  <a:srgbClr val="FF0000"/>
                </a:solidFill>
              </a:rPr>
              <a:t>, art. 2º, § </a:t>
            </a:r>
            <a:r>
              <a:rPr lang="pt-BR" sz="1300" dirty="0" smtClean="0">
                <a:solidFill>
                  <a:srgbClr val="FF0000"/>
                </a:solidFill>
              </a:rPr>
              <a:t>5</a:t>
            </a:r>
            <a:r>
              <a:rPr lang="pt-BR" sz="1300" u="sng" baseline="30000" dirty="0" smtClean="0">
                <a:solidFill>
                  <a:srgbClr val="FF0000"/>
                </a:solidFill>
              </a:rPr>
              <a:t>o</a:t>
            </a:r>
            <a:r>
              <a:rPr lang="pt-BR" sz="1300" dirty="0">
                <a:solidFill>
                  <a:srgbClr val="FF0000"/>
                </a:solidFill>
              </a:rPr>
              <a:t>  e art. 3º, § </a:t>
            </a:r>
            <a:r>
              <a:rPr lang="pt-BR" sz="1300" dirty="0" smtClean="0">
                <a:solidFill>
                  <a:srgbClr val="FF0000"/>
                </a:solidFill>
              </a:rPr>
              <a:t>17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Lei nº 11.945/09</a:t>
            </a:r>
            <a:endParaRPr lang="pt-BR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4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AED21B5B-A692-4FCA-A18D-5D2031C2E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942" y="365125"/>
            <a:ext cx="1968286" cy="791871"/>
          </a:xfrm>
        </p:spPr>
        <p:txBody>
          <a:bodyPr>
            <a:normAutofit/>
          </a:bodyPr>
          <a:lstStyle/>
          <a:p>
            <a:r>
              <a:rPr lang="pt-BR" sz="3000" b="1" u="sng" dirty="0"/>
              <a:t>Lembrete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9193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O incentivo é restrito aos produtos que apresentem em sua composição final preponderância de matéria-prima de origem regional (estados da Amazônia Ocidental e Amapá).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14" y="3366768"/>
            <a:ext cx="9151426" cy="2556384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220755" y="6022232"/>
            <a:ext cx="3547822" cy="369332"/>
            <a:chOff x="838200" y="2891574"/>
            <a:chExt cx="3547822" cy="369332"/>
          </a:xfrm>
        </p:grpSpPr>
        <p:sp>
          <p:nvSpPr>
            <p:cNvPr id="7" name="CaixaDeTexto 6"/>
            <p:cNvSpPr txBox="1"/>
            <p:nvPr/>
          </p:nvSpPr>
          <p:spPr>
            <a:xfrm>
              <a:off x="838200" y="2891574"/>
              <a:ext cx="354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Não Regional      Regional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495227" y="2961450"/>
              <a:ext cx="139485" cy="2109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62187" y="2958862"/>
              <a:ext cx="139485" cy="2109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115855" y="2733943"/>
            <a:ext cx="2927887" cy="575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Preponderância Absoluta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&gt; 50% na composição final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263139" y="2706509"/>
            <a:ext cx="3347632" cy="575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Preponderância Relativa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&gt; a participação de qq outra MP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026105" y="2710084"/>
            <a:ext cx="2850396" cy="575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Preponderância por Importância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0EA0E51-E55D-468F-83AA-84DE90662D95}"/>
              </a:ext>
            </a:extLst>
          </p:cNvPr>
          <p:cNvSpPr/>
          <p:nvPr/>
        </p:nvSpPr>
        <p:spPr>
          <a:xfrm>
            <a:off x="838200" y="2217849"/>
            <a:ext cx="10398211" cy="4113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                                               QUANTIDADE                                                       PESO </a:t>
            </a:r>
          </a:p>
        </p:txBody>
      </p:sp>
    </p:spTree>
    <p:extLst>
      <p:ext uri="{BB962C8B-B14F-4D97-AF65-F5344CB8AC3E}">
        <p14:creationId xmlns:p14="http://schemas.microsoft.com/office/powerpoint/2010/main" val="10398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4809</TotalTime>
  <Words>1570</Words>
  <Application>Microsoft Office PowerPoint</Application>
  <PresentationFormat>Widescreen</PresentationFormat>
  <Paragraphs>160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Segoe UI</vt:lpstr>
      <vt:lpstr>Times New Roman</vt:lpstr>
      <vt:lpstr>Wingdings</vt:lpstr>
      <vt:lpstr>Tema do Office</vt:lpstr>
      <vt:lpstr>Simulação de Elaboração de Projeto Industrial  (Roteiro Simplificado)</vt:lpstr>
      <vt:lpstr>Áreas de atuação da Suframa</vt:lpstr>
      <vt:lpstr>Regra Geral</vt:lpstr>
      <vt:lpstr>Roteiro de Projeto Técnico Econômico Simplificado – Zona Franca Verde</vt:lpstr>
      <vt:lpstr>Disponibilização no site da Suframa</vt:lpstr>
      <vt:lpstr>Estrutura do Projeto</vt:lpstr>
      <vt:lpstr>I - Tipo de Projeto</vt:lpstr>
      <vt:lpstr>II - Critério de Predominância/Preponderância de MPR</vt:lpstr>
      <vt:lpstr>Lembrete</vt:lpstr>
      <vt:lpstr>III – Dados Gerais da empresa</vt:lpstr>
      <vt:lpstr>III – Dados Gerais da empresa</vt:lpstr>
      <vt:lpstr>III – Dados Gerais da empresa</vt:lpstr>
      <vt:lpstr>IV – Aspectos Técnicos</vt:lpstr>
      <vt:lpstr>IV - Aspectos Técnicos</vt:lpstr>
      <vt:lpstr>IV – Aspectos Técnicos</vt:lpstr>
      <vt:lpstr>                IV – Aspectos Técnicos</vt:lpstr>
      <vt:lpstr>IV – Aspectos Técnicos</vt:lpstr>
      <vt:lpstr>IV – Aspectos Técnicos</vt:lpstr>
      <vt:lpstr>Memória de cálculo  Item 4.6 – Necessidade de mão de obra</vt:lpstr>
      <vt:lpstr>Memória de cálculo  Item 4.6 – Detalhamento da mão de obra direta e indireta</vt:lpstr>
      <vt:lpstr>IV – Aspectos Técnicos</vt:lpstr>
      <vt:lpstr>Memória de cálculo  Item 4.7 – Benefícios sociais</vt:lpstr>
      <vt:lpstr>Memória de cálculo  Item 4.7 – Benefícios sociais</vt:lpstr>
      <vt:lpstr>IV – Aspectos Técnicos</vt:lpstr>
      <vt:lpstr>V – Aspectos Econômicos</vt:lpstr>
      <vt:lpstr>V – Aspectos Econômicos</vt:lpstr>
      <vt:lpstr>V – Aspectos Econômicos</vt:lpstr>
      <vt:lpstr>Memória de cálculo  Custos Variáveis</vt:lpstr>
      <vt:lpstr>Memória de cálculo  Custos Fixos</vt:lpstr>
      <vt:lpstr>V – Aspectos Econômicos</vt:lpstr>
      <vt:lpstr>V – Aspectos Econômicos</vt:lpstr>
      <vt:lpstr>V – Aspectos Econômicos</vt:lpstr>
      <vt:lpstr>VI – Indicadores Econômicos</vt:lpstr>
      <vt:lpstr>7 – Responsável ou Representante Legal</vt:lpstr>
      <vt:lpstr>Análise do Projeto técnico-econômico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Superintendencia da Zona Franca de Manaus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Edjane Pinto dos Santos</dc:creator>
  <cp:lastModifiedBy>José Roberto Carvalho Sena</cp:lastModifiedBy>
  <cp:revision>138</cp:revision>
  <cp:lastPrinted>2022-02-25T15:37:37Z</cp:lastPrinted>
  <dcterms:created xsi:type="dcterms:W3CDTF">2022-01-19T03:18:12Z</dcterms:created>
  <dcterms:modified xsi:type="dcterms:W3CDTF">2022-05-26T21:41:26Z</dcterms:modified>
</cp:coreProperties>
</file>