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70" r:id="rId4"/>
    <p:sldId id="274" r:id="rId5"/>
    <p:sldId id="257" r:id="rId6"/>
    <p:sldId id="271" r:id="rId7"/>
    <p:sldId id="272" r:id="rId8"/>
    <p:sldId id="265" r:id="rId9"/>
    <p:sldId id="273" r:id="rId10"/>
    <p:sldId id="259" r:id="rId11"/>
    <p:sldId id="275" r:id="rId12"/>
    <p:sldId id="276" r:id="rId13"/>
    <p:sldId id="277" r:id="rId14"/>
    <p:sldId id="278" r:id="rId15"/>
    <p:sldId id="282" r:id="rId16"/>
    <p:sldId id="279" r:id="rId17"/>
    <p:sldId id="280" r:id="rId18"/>
    <p:sldId id="281" r:id="rId19"/>
    <p:sldId id="283" r:id="rId20"/>
    <p:sldId id="284" r:id="rId21"/>
    <p:sldId id="285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15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EBAB5DC-49F8-440B-96CD-972148F673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DB446A6-58BA-4899-8DA5-6F3D3DE449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F0441CCF-274E-4F71-A071-BB8012653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DA3E-F008-4549-BF47-0B8C2635C882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22B415E-DFD2-4AEC-BF32-4942BBB3E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07B73FFE-2F14-4C29-A800-9C9C8D03A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2316-2564-467D-9F2E-B7C7421FD8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0546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9C33C6C-C8D5-4813-AAEF-36EFD0E65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80605E50-8148-479F-8C0F-CD2918F33F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9FC7DBF-B090-4FE0-ADCB-76187D2C9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DA3E-F008-4549-BF47-0B8C2635C882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172C8EFB-DF3F-4289-BCE5-DCC4592A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47BF42DA-15D8-43BC-AB6A-1F681FC80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2316-2564-467D-9F2E-B7C7421FD8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1650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15D68E03-9143-49AC-BE9C-1C15361D56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FF3FAC7E-676C-437C-8051-6CE32DD4DB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E82C311-B4CA-418F-BC93-D60417F79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DA3E-F008-4549-BF47-0B8C2635C882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E2678496-504D-441B-BDDE-6D2D98250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7FFA4B79-88D7-410A-8392-B347663AF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2316-2564-467D-9F2E-B7C7421FD8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4955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949D766-5D39-4A16-AE23-E0E3E5149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6F2908F-7E30-43B6-A9B0-9C04B14B7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7769F259-78BE-463E-91B9-C3E76F1FC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DA3E-F008-4549-BF47-0B8C2635C882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F25FDA75-172E-4539-9F39-C790E8921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BC82E863-17FD-4565-A79E-9AD69E9F4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2316-2564-467D-9F2E-B7C7421FD8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1003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E22C96E-050F-4300-A8F3-209621AB8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EB821078-4F51-4F0F-AABE-D2CFC008E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F7C9D33-1A54-4D91-9ABD-DCF5025FC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DA3E-F008-4549-BF47-0B8C2635C882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4241ECAF-0D8B-4EE2-9B58-1A8492334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B60E0EC7-20BA-41D9-ACE1-0E33EA280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2316-2564-467D-9F2E-B7C7421FD8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7098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5C2DE2B-1847-406C-8B9A-640DEA8F8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ECAAB37-9337-4ABF-9C05-20225D44F7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6D41D40C-CB70-4DF1-B6E3-28B76C3EA0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87BBBFE7-B6A9-447D-A0BC-8050987E5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DA3E-F008-4549-BF47-0B8C2635C882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4812D616-8070-4663-8E70-140CBF84D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72EEC9B7-96BE-4784-90EF-7D4A0FE70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2316-2564-467D-9F2E-B7C7421FD8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6815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C530B5D-7244-4D77-9B58-B08E40BB1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3B6DCBDF-5B4E-4DF6-86BC-A635C6243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C8CF1CCF-E2CE-4122-B746-350350A31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F2EA59BD-4A89-41E9-ABEE-3E639D05C9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B3678E21-E4B5-48CE-A9A4-5527BD8F5D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16408083-E1A3-4454-9447-588F28B96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DA3E-F008-4549-BF47-0B8C2635C882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09F80753-A4C1-4B84-8477-4275D62D9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2578BF8F-C158-41F3-8CFF-7A50DAAA8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2316-2564-467D-9F2E-B7C7421FD8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4851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C032123-3CF0-4836-9D91-0050D245D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CB2BE687-9233-40B0-8DB3-DBDC04617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DA3E-F008-4549-BF47-0B8C2635C882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090C68C-6752-4AD7-B700-607368816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1D0520EC-51A6-4766-BBBE-8E48B3730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2316-2564-467D-9F2E-B7C7421FD8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2136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A4863547-5BD5-4163-BF9D-1E63379D7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DA3E-F008-4549-BF47-0B8C2635C882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9C694543-9F53-40E6-9D32-C884948F3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6FE06BCF-B854-4AF0-9F62-B34375262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2316-2564-467D-9F2E-B7C7421FD8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3785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BEEEFDD-DA46-4D43-8913-C9D827851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B6CDA87-2118-4E96-9364-4F6A5C490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85241633-EA3C-486E-A008-B13E1CE1A2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30F1D0D7-FD73-43E5-8632-0980CD28F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DA3E-F008-4549-BF47-0B8C2635C882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C3C953AA-3596-47E6-9B82-F2B6BFAA0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56244FAF-3296-4BF4-BF57-C93F5808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2316-2564-467D-9F2E-B7C7421FD8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2511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1E805B2-C5AF-4C75-868C-51034ECC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F32E9A3F-FA10-4B83-B0FD-75BA705B47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371EA76A-A4FA-4E01-A824-A40D8B732E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EBD56C3E-F516-4DF8-8960-FC7730BA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DA3E-F008-4549-BF47-0B8C2635C882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EBA97086-C495-4C59-96E7-7D23E01DB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4EEC866C-1990-49CD-9C96-8FB8A9525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2316-2564-467D-9F2E-B7C7421FD8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2593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8084FA29-36B2-4FF3-A8D7-480E50226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FABE6F50-A0F8-414E-8C5F-A32F93B73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F51B3808-E18A-46BE-95A9-314C96345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CDA3E-F008-4549-BF47-0B8C2635C882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984A5CF2-FF7B-4B64-B631-0C095B9AD1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EB21658F-C283-44E5-B86E-F34ED80326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42316-2564-467D-9F2E-B7C7421FD8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10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cogec@suframa.gov.br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lanalto.gov.br/ccivil_03/decreto-lei/1965-1988/Del0291.htm#art1%C2%A7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420540" y="1243122"/>
            <a:ext cx="80709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GESTORES MUNICIPAIS: uma visão sobre os incentivos extrafiscais que podem ser utilizados para atração de investimentos</a:t>
            </a: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Grupo 19"/>
          <p:cNvGrpSpPr>
            <a:grpSpLocks/>
          </p:cNvGrpSpPr>
          <p:nvPr/>
        </p:nvGrpSpPr>
        <p:grpSpPr bwMode="auto">
          <a:xfrm>
            <a:off x="8170088" y="703165"/>
            <a:ext cx="3521169" cy="1961658"/>
            <a:chOff x="0" y="1124744"/>
            <a:chExt cx="8964488" cy="5328592"/>
          </a:xfrm>
        </p:grpSpPr>
        <p:pic>
          <p:nvPicPr>
            <p:cNvPr id="11" name="Imagem 3" descr="I:\Publicações-COGEC\ALCs\Mapa-AO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99592" y="1124744"/>
              <a:ext cx="7200800" cy="5040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tângulo 11"/>
            <p:cNvSpPr/>
            <p:nvPr/>
          </p:nvSpPr>
          <p:spPr>
            <a:xfrm>
              <a:off x="4643373" y="1124744"/>
              <a:ext cx="1944661" cy="5761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900" b="1" dirty="0">
                  <a:solidFill>
                    <a:srgbClr val="000000"/>
                  </a:solidFill>
                </a:rPr>
                <a:t>Boa Vista e Bonfim/RR</a:t>
              </a:r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0" y="4653329"/>
              <a:ext cx="1944660" cy="6476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900" b="1" dirty="0">
                  <a:solidFill>
                    <a:srgbClr val="000000"/>
                  </a:solidFill>
                </a:rPr>
                <a:t>Cruzeiro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900" b="1" dirty="0">
                  <a:solidFill>
                    <a:srgbClr val="000000"/>
                  </a:solidFill>
                </a:rPr>
                <a:t>do Sul/AC</a:t>
              </a: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323846" y="2853322"/>
              <a:ext cx="1944660" cy="5761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900" b="1" dirty="0">
                  <a:solidFill>
                    <a:srgbClr val="000000"/>
                  </a:solidFill>
                </a:rPr>
                <a:t>Tabatinga/AM</a:t>
              </a:r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611179" y="5732698"/>
              <a:ext cx="2520915" cy="5761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900" b="1" dirty="0">
                  <a:solidFill>
                    <a:srgbClr val="000000"/>
                  </a:solidFill>
                </a:rPr>
                <a:t>Brasileia – </a:t>
              </a:r>
              <a:r>
                <a:rPr lang="pt-BR" sz="900" b="1" dirty="0" err="1">
                  <a:solidFill>
                    <a:srgbClr val="000000"/>
                  </a:solidFill>
                </a:rPr>
                <a:t>Epitaciolândia</a:t>
              </a:r>
              <a:r>
                <a:rPr lang="pt-BR" sz="900" b="1" dirty="0">
                  <a:solidFill>
                    <a:srgbClr val="000000"/>
                  </a:solidFill>
                </a:rPr>
                <a:t>/AC</a:t>
              </a:r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2987634" y="5877144"/>
              <a:ext cx="1944660" cy="5761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900" b="1" dirty="0" err="1">
                  <a:solidFill>
                    <a:srgbClr val="000000"/>
                  </a:solidFill>
                </a:rPr>
                <a:t>Guajará</a:t>
              </a:r>
              <a:r>
                <a:rPr lang="pt-BR" sz="900" b="1" dirty="0">
                  <a:solidFill>
                    <a:srgbClr val="000000"/>
                  </a:solidFill>
                </a:rPr>
                <a:t> –Mirim/RO</a:t>
              </a:r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7019828" y="1700936"/>
              <a:ext cx="1944660" cy="5761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900" b="1" dirty="0">
                  <a:solidFill>
                    <a:srgbClr val="000000"/>
                  </a:solidFill>
                </a:rPr>
                <a:t>Macapá-Santana/AP</a:t>
              </a:r>
            </a:p>
          </p:txBody>
        </p:sp>
      </p:grpSp>
      <p:grpSp>
        <p:nvGrpSpPr>
          <p:cNvPr id="18" name="Grupo 28"/>
          <p:cNvGrpSpPr>
            <a:grpSpLocks/>
          </p:cNvGrpSpPr>
          <p:nvPr/>
        </p:nvGrpSpPr>
        <p:grpSpPr bwMode="auto">
          <a:xfrm>
            <a:off x="648883" y="3958046"/>
            <a:ext cx="7614219" cy="2037807"/>
            <a:chOff x="-180046" y="5229200"/>
            <a:chExt cx="6696262" cy="1597926"/>
          </a:xfrm>
        </p:grpSpPr>
        <p:pic>
          <p:nvPicPr>
            <p:cNvPr id="19" name="Imagem 13" descr="2000px-Bandeira_do_Acre.svg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4662" y="5815897"/>
              <a:ext cx="1251263" cy="719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Imagem 14" descr="Amazonas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5819771"/>
              <a:ext cx="1224136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Imagem 15" descr="2000px-Bandeira_do_Amapá.svg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4401" y="5815897"/>
              <a:ext cx="1213503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Imagem 16" descr="bandeira-rondonia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1985" y="5816738"/>
              <a:ext cx="1274071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CaixaDeTexto 17"/>
            <p:cNvSpPr txBox="1">
              <a:spLocks noChangeArrowheads="1"/>
            </p:cNvSpPr>
            <p:nvPr/>
          </p:nvSpPr>
          <p:spPr bwMode="auto">
            <a:xfrm>
              <a:off x="-180046" y="6557642"/>
              <a:ext cx="1116000" cy="269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900" b="1" dirty="0">
                  <a:latin typeface="Arial Narrow" panose="020B0606020202030204" pitchFamily="34" charset="0"/>
                </a:rPr>
                <a:t>Estado do Acre</a:t>
              </a:r>
            </a:p>
          </p:txBody>
        </p:sp>
        <p:sp>
          <p:nvSpPr>
            <p:cNvPr id="24" name="CaixaDeTexto 19"/>
            <p:cNvSpPr txBox="1">
              <a:spLocks noChangeArrowheads="1"/>
            </p:cNvSpPr>
            <p:nvPr/>
          </p:nvSpPr>
          <p:spPr bwMode="auto">
            <a:xfrm>
              <a:off x="1077930" y="6546303"/>
              <a:ext cx="1475999" cy="269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900" b="1">
                  <a:latin typeface="Arial Narrow" panose="020B0606020202030204" pitchFamily="34" charset="0"/>
                </a:rPr>
                <a:t>Estado do Amazonas</a:t>
              </a:r>
            </a:p>
          </p:txBody>
        </p:sp>
        <p:sp>
          <p:nvSpPr>
            <p:cNvPr id="25" name="CaixaDeTexto 20"/>
            <p:cNvSpPr txBox="1">
              <a:spLocks noChangeArrowheads="1"/>
            </p:cNvSpPr>
            <p:nvPr/>
          </p:nvSpPr>
          <p:spPr bwMode="auto">
            <a:xfrm>
              <a:off x="2433026" y="6549033"/>
              <a:ext cx="1260000" cy="269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900" b="1">
                  <a:latin typeface="Arial Narrow" panose="020B0606020202030204" pitchFamily="34" charset="0"/>
                </a:rPr>
                <a:t>Estado do Amapá</a:t>
              </a:r>
            </a:p>
          </p:txBody>
        </p:sp>
        <p:sp>
          <p:nvSpPr>
            <p:cNvPr id="26" name="CaixaDeTexto 21"/>
            <p:cNvSpPr txBox="1">
              <a:spLocks noChangeArrowheads="1"/>
            </p:cNvSpPr>
            <p:nvPr/>
          </p:nvSpPr>
          <p:spPr bwMode="auto">
            <a:xfrm>
              <a:off x="3744048" y="6549102"/>
              <a:ext cx="1403999" cy="269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900" b="1">
                  <a:latin typeface="Arial Narrow" panose="020B0606020202030204" pitchFamily="34" charset="0"/>
                </a:rPr>
                <a:t>Estado de Rondônia</a:t>
              </a:r>
            </a:p>
          </p:txBody>
        </p:sp>
        <p:pic>
          <p:nvPicPr>
            <p:cNvPr id="27" name="Imagem 22" descr="roraima-bandeira.jp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8627" y="5815977"/>
              <a:ext cx="1357589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CaixaDeTexto 23"/>
            <p:cNvSpPr txBox="1">
              <a:spLocks noChangeArrowheads="1"/>
            </p:cNvSpPr>
            <p:nvPr/>
          </p:nvSpPr>
          <p:spPr bwMode="auto">
            <a:xfrm>
              <a:off x="5102167" y="6546610"/>
              <a:ext cx="1403999" cy="269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900" b="1">
                  <a:latin typeface="Arial Narrow" panose="020B0606020202030204" pitchFamily="34" charset="0"/>
                </a:rPr>
                <a:t>Estado de Roraima</a:t>
              </a:r>
            </a:p>
          </p:txBody>
        </p:sp>
        <p:sp>
          <p:nvSpPr>
            <p:cNvPr id="29" name="Text Box 3"/>
            <p:cNvSpPr txBox="1">
              <a:spLocks noChangeArrowheads="1"/>
            </p:cNvSpPr>
            <p:nvPr/>
          </p:nvSpPr>
          <p:spPr bwMode="auto">
            <a:xfrm>
              <a:off x="107080" y="5229200"/>
              <a:ext cx="6049506" cy="504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pt-BR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charset="0"/>
                </a:rPr>
                <a:t>Estados com Atuação da SUFRAMA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273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Agrupar 60"/>
          <p:cNvGrpSpPr/>
          <p:nvPr/>
        </p:nvGrpSpPr>
        <p:grpSpPr>
          <a:xfrm>
            <a:off x="2974453" y="108515"/>
            <a:ext cx="3827325" cy="2052187"/>
            <a:chOff x="2974453" y="108515"/>
            <a:chExt cx="3827325" cy="2052187"/>
          </a:xfrm>
        </p:grpSpPr>
        <p:sp>
          <p:nvSpPr>
            <p:cNvPr id="2" name="Retângulo de cantos arredondados 9"/>
            <p:cNvSpPr/>
            <p:nvPr/>
          </p:nvSpPr>
          <p:spPr bwMode="auto">
            <a:xfrm>
              <a:off x="4495214" y="108515"/>
              <a:ext cx="2306564" cy="44829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200" b="1" dirty="0">
                  <a:solidFill>
                    <a:schemeClr val="tx1"/>
                  </a:solidFill>
                </a:rPr>
                <a:t>PROJETO TÉCNICO-ECONÔMICO</a:t>
              </a:r>
            </a:p>
          </p:txBody>
        </p:sp>
        <p:cxnSp>
          <p:nvCxnSpPr>
            <p:cNvPr id="3" name="Conector Angulado 2"/>
            <p:cNvCxnSpPr>
              <a:stCxn id="15" idx="3"/>
              <a:endCxn id="2" idx="1"/>
            </p:cNvCxnSpPr>
            <p:nvPr/>
          </p:nvCxnSpPr>
          <p:spPr>
            <a:xfrm flipV="1">
              <a:off x="2974453" y="332660"/>
              <a:ext cx="1520761" cy="1828042"/>
            </a:xfrm>
            <a:prstGeom prst="bentConnector3">
              <a:avLst>
                <a:gd name="adj1" fmla="val 71361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7" name="Agrupar 56"/>
          <p:cNvGrpSpPr/>
          <p:nvPr/>
        </p:nvGrpSpPr>
        <p:grpSpPr>
          <a:xfrm>
            <a:off x="771615" y="724949"/>
            <a:ext cx="2890062" cy="1008535"/>
            <a:chOff x="771615" y="724949"/>
            <a:chExt cx="2890062" cy="1008535"/>
          </a:xfrm>
        </p:grpSpPr>
        <p:grpSp>
          <p:nvGrpSpPr>
            <p:cNvPr id="7" name="Agrupar 6"/>
            <p:cNvGrpSpPr/>
            <p:nvPr/>
          </p:nvGrpSpPr>
          <p:grpSpPr>
            <a:xfrm>
              <a:off x="771615" y="1240483"/>
              <a:ext cx="2890062" cy="493001"/>
              <a:chOff x="732908" y="1496592"/>
              <a:chExt cx="2890062" cy="493001"/>
            </a:xfrm>
          </p:grpSpPr>
          <p:sp>
            <p:nvSpPr>
              <p:cNvPr id="13" name="Retângulo de cantos arredondados 60"/>
              <p:cNvSpPr/>
              <p:nvPr/>
            </p:nvSpPr>
            <p:spPr bwMode="auto">
              <a:xfrm>
                <a:off x="732908" y="1509470"/>
                <a:ext cx="1328550" cy="46135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pt-BR" sz="1200" dirty="0">
                    <a:solidFill>
                      <a:schemeClr val="tx1"/>
                    </a:solidFill>
                  </a:rPr>
                  <a:t>MERCADORIA NACIONAL</a:t>
                </a:r>
                <a:endParaRPr lang="pt-BR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tângulo de cantos arredondados 61"/>
              <p:cNvSpPr/>
              <p:nvPr/>
            </p:nvSpPr>
            <p:spPr bwMode="auto">
              <a:xfrm>
                <a:off x="2195080" y="1496592"/>
                <a:ext cx="1427890" cy="493001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pt-BR" sz="1200" dirty="0">
                    <a:solidFill>
                      <a:schemeClr val="tx1"/>
                    </a:solidFill>
                  </a:rPr>
                  <a:t>MERCADORIA ESTRANGEIRA</a:t>
                </a:r>
                <a:endParaRPr lang="pt-BR" sz="1200" b="1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9" name="Conector angulado 80"/>
            <p:cNvCxnSpPr/>
            <p:nvPr/>
          </p:nvCxnSpPr>
          <p:spPr>
            <a:xfrm rot="5400000">
              <a:off x="1589973" y="574343"/>
              <a:ext cx="503635" cy="804848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Conector angulado 82"/>
            <p:cNvCxnSpPr>
              <a:endCxn id="14" idx="0"/>
            </p:cNvCxnSpPr>
            <p:nvPr/>
          </p:nvCxnSpPr>
          <p:spPr>
            <a:xfrm>
              <a:off x="1817440" y="980259"/>
              <a:ext cx="1090205" cy="235448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6" name="Agrupar 55"/>
          <p:cNvGrpSpPr/>
          <p:nvPr/>
        </p:nvGrpSpPr>
        <p:grpSpPr>
          <a:xfrm>
            <a:off x="82883" y="-24031"/>
            <a:ext cx="3062836" cy="1128782"/>
            <a:chOff x="82883" y="-24031"/>
            <a:chExt cx="3062836" cy="1128782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16335" t="33266" r="56497" b="21453"/>
            <a:stretch>
              <a:fillRect/>
            </a:stretch>
          </p:blipFill>
          <p:spPr bwMode="auto">
            <a:xfrm>
              <a:off x="279791" y="231131"/>
              <a:ext cx="816257" cy="87362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6" name="CaixaDeTexto 5"/>
            <p:cNvSpPr txBox="1"/>
            <p:nvPr/>
          </p:nvSpPr>
          <p:spPr bwMode="auto">
            <a:xfrm>
              <a:off x="82883" y="-24031"/>
              <a:ext cx="118582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pt-B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EMPRESA</a:t>
              </a:r>
            </a:p>
          </p:txBody>
        </p:sp>
        <p:sp>
          <p:nvSpPr>
            <p:cNvPr id="8" name="Retângulo de cantos arredondados 27"/>
            <p:cNvSpPr/>
            <p:nvPr/>
          </p:nvSpPr>
          <p:spPr bwMode="auto">
            <a:xfrm>
              <a:off x="1419420" y="136644"/>
              <a:ext cx="1726299" cy="58267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200" b="1" dirty="0" smtClean="0">
                  <a:solidFill>
                    <a:schemeClr val="tx1"/>
                  </a:solidFill>
                </a:rPr>
                <a:t>CADASTRO</a:t>
              </a:r>
            </a:p>
            <a:p>
              <a:pPr algn="ctr">
                <a:defRPr/>
              </a:pPr>
              <a:r>
                <a:rPr lang="pt-BR" sz="1200" b="1" dirty="0" smtClean="0">
                  <a:solidFill>
                    <a:schemeClr val="tx1"/>
                  </a:solidFill>
                </a:rPr>
                <a:t>Resolução/CAS 38/2017</a:t>
              </a:r>
              <a:endParaRPr lang="pt-BR" sz="12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Conector de Seta Reta 10"/>
            <p:cNvCxnSpPr>
              <a:endCxn id="8" idx="1"/>
            </p:cNvCxnSpPr>
            <p:nvPr/>
          </p:nvCxnSpPr>
          <p:spPr>
            <a:xfrm>
              <a:off x="1055090" y="421442"/>
              <a:ext cx="364330" cy="6538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triangle"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CaixaDeTexto 11"/>
          <p:cNvSpPr txBox="1"/>
          <p:nvPr/>
        </p:nvSpPr>
        <p:spPr>
          <a:xfrm>
            <a:off x="1485386" y="929214"/>
            <a:ext cx="1384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INCENTIVO FISCAL</a:t>
            </a:r>
            <a:endParaRPr lang="pt-BR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2" name="Agrupar 61"/>
          <p:cNvGrpSpPr/>
          <p:nvPr/>
        </p:nvGrpSpPr>
        <p:grpSpPr>
          <a:xfrm>
            <a:off x="4392343" y="610118"/>
            <a:ext cx="2436917" cy="2459650"/>
            <a:chOff x="4392343" y="610118"/>
            <a:chExt cx="2436917" cy="2459650"/>
          </a:xfrm>
        </p:grpSpPr>
        <p:sp>
          <p:nvSpPr>
            <p:cNvPr id="19" name="Retângulo de cantos arredondados 66"/>
            <p:cNvSpPr/>
            <p:nvPr/>
          </p:nvSpPr>
          <p:spPr>
            <a:xfrm>
              <a:off x="4407609" y="1206213"/>
              <a:ext cx="2406387" cy="64277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 smtClean="0">
                  <a:solidFill>
                    <a:schemeClr val="tx1"/>
                  </a:solidFill>
                </a:rPr>
                <a:t>AMOC = DL 1.435/75 (MPR: AGRÍCOLA E EXTRATIVA VEGETAL)</a:t>
              </a:r>
              <a:endParaRPr lang="pt-BR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Retângulo de cantos arredondados 67"/>
            <p:cNvSpPr/>
            <p:nvPr/>
          </p:nvSpPr>
          <p:spPr>
            <a:xfrm>
              <a:off x="4392343" y="2454794"/>
              <a:ext cx="2436917" cy="61497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 smtClean="0">
                  <a:solidFill>
                    <a:schemeClr val="tx1"/>
                  </a:solidFill>
                </a:rPr>
                <a:t>ALC = Lei 11.898/09 e 11.732/08 (MPR: ANIMAL, VEGETAL, MINERAL)</a:t>
              </a:r>
              <a:endParaRPr lang="pt-BR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Triângulo isósceles 20"/>
            <p:cNvSpPr/>
            <p:nvPr/>
          </p:nvSpPr>
          <p:spPr>
            <a:xfrm rot="10800000">
              <a:off x="5407749" y="610118"/>
              <a:ext cx="571314" cy="470207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5403076" y="2006817"/>
              <a:ext cx="490840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t-BR" b="1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OU</a:t>
              </a:r>
              <a:endParaRPr lang="pt-BR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24" name="Picture 10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" r="77788" b="21849"/>
          <a:stretch>
            <a:fillRect/>
          </a:stretch>
        </p:blipFill>
        <p:spPr bwMode="auto">
          <a:xfrm>
            <a:off x="9752141" y="94547"/>
            <a:ext cx="506195" cy="393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Agrupar 24"/>
          <p:cNvGrpSpPr/>
          <p:nvPr/>
        </p:nvGrpSpPr>
        <p:grpSpPr>
          <a:xfrm>
            <a:off x="6816384" y="42350"/>
            <a:ext cx="3441952" cy="742332"/>
            <a:chOff x="6778533" y="94547"/>
            <a:chExt cx="3441952" cy="742332"/>
          </a:xfrm>
        </p:grpSpPr>
        <p:sp>
          <p:nvSpPr>
            <p:cNvPr id="26" name="Retângulo de cantos arredondados 18"/>
            <p:cNvSpPr/>
            <p:nvPr/>
          </p:nvSpPr>
          <p:spPr bwMode="auto">
            <a:xfrm>
              <a:off x="7914176" y="94547"/>
              <a:ext cx="2306309" cy="74233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pt-BR" sz="1400" b="1" dirty="0" smtClean="0">
                  <a:solidFill>
                    <a:schemeClr val="tx1"/>
                  </a:solidFill>
                </a:rPr>
                <a:t>ANÁLISE</a:t>
              </a:r>
            </a:p>
            <a:p>
              <a:pPr>
                <a:defRPr/>
              </a:pPr>
              <a:r>
                <a:rPr lang="pt-BR" sz="1400" b="1" dirty="0" smtClean="0">
                  <a:solidFill>
                    <a:schemeClr val="tx1"/>
                  </a:solidFill>
                </a:rPr>
                <a:t>Resolução/CAS 204/2019 </a:t>
              </a:r>
              <a:endParaRPr lang="pt-BR" sz="1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7" name="Conector de Seta Reta 26"/>
            <p:cNvCxnSpPr>
              <a:stCxn id="2" idx="3"/>
            </p:cNvCxnSpPr>
            <p:nvPr/>
          </p:nvCxnSpPr>
          <p:spPr>
            <a:xfrm>
              <a:off x="6778533" y="369391"/>
              <a:ext cx="1108797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9" name="Picture 22" descr="Portal Contábil S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68" y="5145523"/>
            <a:ext cx="2450926" cy="148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tângulo de cantos arredondados 60"/>
          <p:cNvSpPr/>
          <p:nvPr/>
        </p:nvSpPr>
        <p:spPr bwMode="auto">
          <a:xfrm>
            <a:off x="326710" y="5978335"/>
            <a:ext cx="2221744" cy="58321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b="1" dirty="0" smtClean="0">
                <a:solidFill>
                  <a:schemeClr val="tx1"/>
                </a:solidFill>
              </a:rPr>
              <a:t>NOTA FISCAL ELETRÔNICA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31" name="Retângulo de cantos arredondados 33"/>
          <p:cNvSpPr/>
          <p:nvPr/>
        </p:nvSpPr>
        <p:spPr bwMode="auto">
          <a:xfrm>
            <a:off x="-13662" y="4318444"/>
            <a:ext cx="3207584" cy="7142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b="1" dirty="0" smtClean="0">
                <a:solidFill>
                  <a:schemeClr val="tx1"/>
                </a:solidFill>
              </a:rPr>
              <a:t>ENTRADA DE MERCADORIA NACIONAL</a:t>
            </a:r>
          </a:p>
          <a:p>
            <a:pPr algn="ctr">
              <a:defRPr/>
            </a:pPr>
            <a:r>
              <a:rPr lang="pt-BR" sz="1400" b="1" dirty="0" smtClean="0">
                <a:solidFill>
                  <a:schemeClr val="tx1"/>
                </a:solidFill>
              </a:rPr>
              <a:t>CONV. 65/88 + CONV. 134/19 + Port. 834/2019</a:t>
            </a:r>
            <a:endParaRPr lang="pt-BR" sz="1100" b="1" dirty="0">
              <a:solidFill>
                <a:schemeClr val="tx1"/>
              </a:solidFill>
            </a:endParaRPr>
          </a:p>
        </p:txBody>
      </p:sp>
      <p:cxnSp>
        <p:nvCxnSpPr>
          <p:cNvPr id="32" name="Conector de Seta Reta 31"/>
          <p:cNvCxnSpPr/>
          <p:nvPr/>
        </p:nvCxnSpPr>
        <p:spPr>
          <a:xfrm>
            <a:off x="896987" y="1780670"/>
            <a:ext cx="9041" cy="2481375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0" name="Agrupar 59"/>
          <p:cNvGrpSpPr/>
          <p:nvPr/>
        </p:nvGrpSpPr>
        <p:grpSpPr>
          <a:xfrm>
            <a:off x="1346585" y="1616377"/>
            <a:ext cx="1604623" cy="1645013"/>
            <a:chOff x="1346585" y="1616377"/>
            <a:chExt cx="1604623" cy="1645013"/>
          </a:xfrm>
        </p:grpSpPr>
        <p:sp>
          <p:nvSpPr>
            <p:cNvPr id="15" name="Retângulo de cantos arredondados 61"/>
            <p:cNvSpPr/>
            <p:nvPr/>
          </p:nvSpPr>
          <p:spPr bwMode="auto">
            <a:xfrm>
              <a:off x="1346585" y="2006817"/>
              <a:ext cx="1604623" cy="38123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200" dirty="0" smtClean="0">
                  <a:solidFill>
                    <a:schemeClr val="tx1"/>
                  </a:solidFill>
                </a:rPr>
                <a:t>INDUSTRIALIZAÇÃO</a:t>
              </a:r>
              <a:endParaRPr lang="pt-BR" sz="1200" b="1" dirty="0">
                <a:solidFill>
                  <a:schemeClr val="tx1"/>
                </a:solidFill>
              </a:endParaRPr>
            </a:p>
          </p:txBody>
        </p:sp>
        <p:grpSp>
          <p:nvGrpSpPr>
            <p:cNvPr id="59" name="Agrupar 58"/>
            <p:cNvGrpSpPr/>
            <p:nvPr/>
          </p:nvGrpSpPr>
          <p:grpSpPr>
            <a:xfrm>
              <a:off x="1346585" y="1616377"/>
              <a:ext cx="1604623" cy="1645013"/>
              <a:chOff x="1346585" y="1616377"/>
              <a:chExt cx="1604623" cy="1645013"/>
            </a:xfrm>
          </p:grpSpPr>
          <p:sp>
            <p:nvSpPr>
              <p:cNvPr id="16" name="Retângulo de cantos arredondados 61"/>
              <p:cNvSpPr/>
              <p:nvPr/>
            </p:nvSpPr>
            <p:spPr bwMode="auto">
              <a:xfrm>
                <a:off x="1346585" y="2706558"/>
                <a:ext cx="1604623" cy="55483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pt-BR" sz="1200" dirty="0" smtClean="0">
                    <a:solidFill>
                      <a:schemeClr val="tx1"/>
                    </a:solidFill>
                  </a:rPr>
                  <a:t>CONSUMO INTERNO/COMERCIALIZAÇÃO</a:t>
                </a:r>
                <a:endParaRPr lang="pt-BR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tângulo 16"/>
              <p:cNvSpPr/>
              <p:nvPr/>
            </p:nvSpPr>
            <p:spPr>
              <a:xfrm>
                <a:off x="1871266" y="2326073"/>
                <a:ext cx="490840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pt-BR" b="1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OU</a:t>
                </a:r>
                <a:endParaRPr lang="pt-BR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" name="Triângulo isósceles 32"/>
              <p:cNvSpPr/>
              <p:nvPr/>
            </p:nvSpPr>
            <p:spPr>
              <a:xfrm rot="10800000">
                <a:off x="1863841" y="1616377"/>
                <a:ext cx="571314" cy="470207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35" name="Picture 10" descr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" r="77788" b="21849"/>
          <a:stretch>
            <a:fillRect/>
          </a:stretch>
        </p:blipFill>
        <p:spPr bwMode="auto">
          <a:xfrm>
            <a:off x="10410597" y="5832139"/>
            <a:ext cx="1256887" cy="9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tângulo de cantos arredondados 18"/>
          <p:cNvSpPr/>
          <p:nvPr/>
        </p:nvSpPr>
        <p:spPr bwMode="auto">
          <a:xfrm>
            <a:off x="9908275" y="4515053"/>
            <a:ext cx="2201530" cy="99864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b="1" dirty="0" smtClean="0">
                <a:solidFill>
                  <a:schemeClr val="tx1"/>
                </a:solidFill>
              </a:rPr>
              <a:t>IMPLANTAÇÃO </a:t>
            </a:r>
            <a:r>
              <a:rPr lang="pt-BR" sz="1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</a:t>
            </a:r>
            <a:r>
              <a:rPr lang="pt-BR" sz="1400" b="1" dirty="0" smtClean="0">
                <a:solidFill>
                  <a:schemeClr val="tx1"/>
                </a:solidFill>
              </a:rPr>
              <a:t>ACOMPANHAMENTO</a:t>
            </a:r>
          </a:p>
          <a:p>
            <a:pPr algn="ctr">
              <a:defRPr/>
            </a:pPr>
            <a:r>
              <a:rPr lang="pt-BR" sz="1400" b="1" dirty="0" smtClean="0">
                <a:solidFill>
                  <a:schemeClr val="tx1"/>
                </a:solidFill>
              </a:rPr>
              <a:t>Resolução 204/2019 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37" name="Triângulo isósceles 36"/>
          <p:cNvSpPr/>
          <p:nvPr/>
        </p:nvSpPr>
        <p:spPr>
          <a:xfrm rot="10800000">
            <a:off x="10723383" y="5361130"/>
            <a:ext cx="571314" cy="470207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3" t="26202" r="16432" b="15720"/>
          <a:stretch>
            <a:fillRect/>
          </a:stretch>
        </p:blipFill>
        <p:spPr bwMode="auto">
          <a:xfrm>
            <a:off x="9716247" y="2550323"/>
            <a:ext cx="2297074" cy="172891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Conector Angulado 39"/>
          <p:cNvCxnSpPr/>
          <p:nvPr/>
        </p:nvCxnSpPr>
        <p:spPr>
          <a:xfrm rot="16200000" flipH="1">
            <a:off x="9605009" y="986316"/>
            <a:ext cx="2125863" cy="818554"/>
          </a:xfrm>
          <a:prstGeom prst="bentConnector3">
            <a:avLst>
              <a:gd name="adj1" fmla="val 6987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Retângulo de cantos arredondados 4"/>
          <p:cNvSpPr/>
          <p:nvPr/>
        </p:nvSpPr>
        <p:spPr>
          <a:xfrm>
            <a:off x="10141113" y="1117056"/>
            <a:ext cx="1872208" cy="792088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 smtClean="0">
                <a:solidFill>
                  <a:schemeClr val="tx1"/>
                </a:solidFill>
              </a:rPr>
              <a:t>CAS</a:t>
            </a:r>
          </a:p>
          <a:p>
            <a:pPr algn="ctr">
              <a:defRPr/>
            </a:pPr>
            <a:r>
              <a:rPr lang="pt-BR" sz="1400" b="1" dirty="0" smtClean="0">
                <a:solidFill>
                  <a:schemeClr val="tx1"/>
                </a:solidFill>
              </a:rPr>
              <a:t>APROVAÇÃO</a:t>
            </a:r>
            <a:endParaRPr lang="pt-BR" sz="2400" b="1" dirty="0">
              <a:solidFill>
                <a:schemeClr val="tx1"/>
              </a:solidFill>
            </a:endParaRPr>
          </a:p>
        </p:txBody>
      </p:sp>
      <p:pic>
        <p:nvPicPr>
          <p:cNvPr id="44" name="Imagem 43"/>
          <p:cNvPicPr>
            <a:picLocks noChangeAspect="1"/>
          </p:cNvPicPr>
          <p:nvPr/>
        </p:nvPicPr>
        <p:blipFill rotWithShape="1">
          <a:blip r:embed="rId7"/>
          <a:srcRect l="62792" t="24062" r="9374" b="27905"/>
          <a:stretch/>
        </p:blipFill>
        <p:spPr>
          <a:xfrm>
            <a:off x="6737315" y="2965383"/>
            <a:ext cx="1963147" cy="1904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5" name="Freeform 191"/>
          <p:cNvSpPr>
            <a:spLocks/>
          </p:cNvSpPr>
          <p:nvPr/>
        </p:nvSpPr>
        <p:spPr bwMode="auto">
          <a:xfrm rot="17642913" flipV="1">
            <a:off x="7149876" y="1248879"/>
            <a:ext cx="1010246" cy="1911480"/>
          </a:xfrm>
          <a:custGeom>
            <a:avLst/>
            <a:gdLst>
              <a:gd name="T0" fmla="*/ 2147483646 w 594"/>
              <a:gd name="T1" fmla="*/ 2147483646 h 483"/>
              <a:gd name="T2" fmla="*/ 2147483646 w 594"/>
              <a:gd name="T3" fmla="*/ 2147483646 h 483"/>
              <a:gd name="T4" fmla="*/ 2147483646 w 594"/>
              <a:gd name="T5" fmla="*/ 2147483646 h 483"/>
              <a:gd name="T6" fmla="*/ 2147483646 w 594"/>
              <a:gd name="T7" fmla="*/ 2147483646 h 483"/>
              <a:gd name="T8" fmla="*/ 2147483646 w 594"/>
              <a:gd name="T9" fmla="*/ 2147483646 h 483"/>
              <a:gd name="T10" fmla="*/ 2147483646 w 594"/>
              <a:gd name="T11" fmla="*/ 2147483646 h 483"/>
              <a:gd name="T12" fmla="*/ 0 w 594"/>
              <a:gd name="T13" fmla="*/ 2147483646 h 483"/>
              <a:gd name="T14" fmla="*/ 2147483646 w 594"/>
              <a:gd name="T15" fmla="*/ 2147483646 h 48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94" h="483">
                <a:moveTo>
                  <a:pt x="374" y="312"/>
                </a:moveTo>
                <a:lnTo>
                  <a:pt x="279" y="312"/>
                </a:lnTo>
                <a:lnTo>
                  <a:pt x="465" y="483"/>
                </a:lnTo>
                <a:lnTo>
                  <a:pt x="594" y="312"/>
                </a:lnTo>
                <a:lnTo>
                  <a:pt x="498" y="312"/>
                </a:lnTo>
                <a:cubicBezTo>
                  <a:pt x="490" y="298"/>
                  <a:pt x="484" y="278"/>
                  <a:pt x="476" y="263"/>
                </a:cubicBezTo>
                <a:cubicBezTo>
                  <a:pt x="383" y="76"/>
                  <a:pt x="202" y="0"/>
                  <a:pt x="0" y="1"/>
                </a:cubicBezTo>
                <a:cubicBezTo>
                  <a:pt x="154" y="30"/>
                  <a:pt x="336" y="150"/>
                  <a:pt x="374" y="312"/>
                </a:cubicBezTo>
                <a:close/>
              </a:path>
            </a:pathLst>
          </a:custGeom>
          <a:solidFill>
            <a:srgbClr val="3366FF">
              <a:alpha val="79999"/>
            </a:srgbClr>
          </a:solidFill>
          <a:ln>
            <a:noFill/>
          </a:ln>
          <a:effectLst>
            <a:outerShdw dist="52363" dir="6242175" algn="ctr" rotWithShape="0">
              <a:srgbClr val="808080">
                <a:alpha val="2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 sz="1600"/>
          </a:p>
        </p:txBody>
      </p:sp>
      <p:sp>
        <p:nvSpPr>
          <p:cNvPr id="46" name="Freeform 191"/>
          <p:cNvSpPr>
            <a:spLocks/>
          </p:cNvSpPr>
          <p:nvPr/>
        </p:nvSpPr>
        <p:spPr bwMode="auto">
          <a:xfrm rot="1187074" flipH="1" flipV="1">
            <a:off x="4842436" y="3391796"/>
            <a:ext cx="1991519" cy="983911"/>
          </a:xfrm>
          <a:custGeom>
            <a:avLst/>
            <a:gdLst>
              <a:gd name="T0" fmla="*/ 2147483646 w 594"/>
              <a:gd name="T1" fmla="*/ 2147483646 h 483"/>
              <a:gd name="T2" fmla="*/ 2147483646 w 594"/>
              <a:gd name="T3" fmla="*/ 2147483646 h 483"/>
              <a:gd name="T4" fmla="*/ 2147483646 w 594"/>
              <a:gd name="T5" fmla="*/ 2147483646 h 483"/>
              <a:gd name="T6" fmla="*/ 2147483646 w 594"/>
              <a:gd name="T7" fmla="*/ 2147483646 h 483"/>
              <a:gd name="T8" fmla="*/ 2147483646 w 594"/>
              <a:gd name="T9" fmla="*/ 2147483646 h 483"/>
              <a:gd name="T10" fmla="*/ 2147483646 w 594"/>
              <a:gd name="T11" fmla="*/ 2147483646 h 483"/>
              <a:gd name="T12" fmla="*/ 0 w 594"/>
              <a:gd name="T13" fmla="*/ 2147483646 h 483"/>
              <a:gd name="T14" fmla="*/ 2147483646 w 594"/>
              <a:gd name="T15" fmla="*/ 2147483646 h 48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94" h="483">
                <a:moveTo>
                  <a:pt x="374" y="312"/>
                </a:moveTo>
                <a:lnTo>
                  <a:pt x="279" y="312"/>
                </a:lnTo>
                <a:lnTo>
                  <a:pt x="465" y="483"/>
                </a:lnTo>
                <a:lnTo>
                  <a:pt x="594" y="312"/>
                </a:lnTo>
                <a:lnTo>
                  <a:pt x="498" y="312"/>
                </a:lnTo>
                <a:cubicBezTo>
                  <a:pt x="490" y="298"/>
                  <a:pt x="484" y="278"/>
                  <a:pt x="476" y="263"/>
                </a:cubicBezTo>
                <a:cubicBezTo>
                  <a:pt x="383" y="76"/>
                  <a:pt x="202" y="0"/>
                  <a:pt x="0" y="1"/>
                </a:cubicBezTo>
                <a:cubicBezTo>
                  <a:pt x="154" y="30"/>
                  <a:pt x="336" y="150"/>
                  <a:pt x="374" y="312"/>
                </a:cubicBezTo>
                <a:close/>
              </a:path>
            </a:pathLst>
          </a:custGeom>
          <a:solidFill>
            <a:srgbClr val="3366FF">
              <a:alpha val="79999"/>
            </a:srgbClr>
          </a:solidFill>
          <a:ln>
            <a:noFill/>
          </a:ln>
          <a:effectLst>
            <a:outerShdw dist="52363" dir="6242175" algn="ctr" rotWithShape="0">
              <a:srgbClr val="808080">
                <a:alpha val="2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 sz="1600"/>
          </a:p>
        </p:txBody>
      </p:sp>
      <p:sp>
        <p:nvSpPr>
          <p:cNvPr id="47" name="CaixaDeTexto 46"/>
          <p:cNvSpPr txBox="1"/>
          <p:nvPr/>
        </p:nvSpPr>
        <p:spPr>
          <a:xfrm>
            <a:off x="5555426" y="5000441"/>
            <a:ext cx="3950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IMPORTAÇÃO (Portaria. 300/1996)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Isenção do II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Isenção do </a:t>
            </a:r>
            <a:r>
              <a:rPr lang="pt-B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IPI_Importação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9" name="Imagem 48"/>
          <p:cNvPicPr>
            <a:picLocks noChangeAspect="1"/>
          </p:cNvPicPr>
          <p:nvPr/>
        </p:nvPicPr>
        <p:blipFill rotWithShape="1">
          <a:blip r:embed="rId8"/>
          <a:srcRect l="5979" t="14691" r="7273" b="29526"/>
          <a:stretch/>
        </p:blipFill>
        <p:spPr>
          <a:xfrm>
            <a:off x="2803026" y="5642621"/>
            <a:ext cx="2349994" cy="863053"/>
          </a:xfrm>
          <a:prstGeom prst="rect">
            <a:avLst/>
          </a:prstGeom>
        </p:spPr>
      </p:pic>
      <p:pic>
        <p:nvPicPr>
          <p:cNvPr id="50" name="Picture 10" descr="Entenda o uso do certificado digital para acesso ao Siscomex - AARB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273" y="5267238"/>
            <a:ext cx="1288179" cy="60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" name="Conector de Seta Reta 50"/>
          <p:cNvCxnSpPr/>
          <p:nvPr/>
        </p:nvCxnSpPr>
        <p:spPr>
          <a:xfrm>
            <a:off x="3480798" y="1744897"/>
            <a:ext cx="9708" cy="2503782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Retângulo de cantos arredondados 22"/>
          <p:cNvSpPr/>
          <p:nvPr/>
        </p:nvSpPr>
        <p:spPr bwMode="auto">
          <a:xfrm>
            <a:off x="3265808" y="4248679"/>
            <a:ext cx="1399308" cy="42099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 smtClean="0">
                <a:solidFill>
                  <a:schemeClr val="tx1"/>
                </a:solidFill>
              </a:rPr>
              <a:t>LICENÇA DA</a:t>
            </a:r>
          </a:p>
          <a:p>
            <a:pPr algn="ctr">
              <a:defRPr/>
            </a:pPr>
            <a:r>
              <a:rPr lang="pt-BR" sz="1200" b="1" dirty="0" smtClean="0">
                <a:solidFill>
                  <a:schemeClr val="tx1"/>
                </a:solidFill>
              </a:rPr>
              <a:t>SUFRAMA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53" name="Retângulo 52"/>
          <p:cNvSpPr/>
          <p:nvPr/>
        </p:nvSpPr>
        <p:spPr>
          <a:xfrm>
            <a:off x="3699652" y="4529566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64" name="Conector Angulado 63"/>
          <p:cNvCxnSpPr>
            <a:stCxn id="47" idx="1"/>
            <a:endCxn id="52" idx="3"/>
          </p:cNvCxnSpPr>
          <p:nvPr/>
        </p:nvCxnSpPr>
        <p:spPr>
          <a:xfrm rot="10800000">
            <a:off x="4665116" y="4459178"/>
            <a:ext cx="890310" cy="100292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16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6" grpId="0" animBg="1"/>
      <p:bldP spid="37" grpId="0" animBg="1"/>
      <p:bldP spid="41" grpId="0" animBg="1"/>
      <p:bldP spid="45" grpId="0" animBg="1"/>
      <p:bldP spid="46" grpId="0" animBg="1"/>
      <p:bldP spid="47" grpId="0"/>
      <p:bldP spid="52" grpId="0" animBg="1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 txBox="1">
            <a:spLocks/>
          </p:cNvSpPr>
          <p:nvPr/>
        </p:nvSpPr>
        <p:spPr>
          <a:xfrm>
            <a:off x="-201331" y="21601"/>
            <a:ext cx="5818271" cy="46093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Incentivos </a:t>
            </a:r>
            <a:r>
              <a:rPr kumimoji="0" lang="pt-BR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Extrafiscais</a:t>
            </a:r>
            <a:endParaRPr kumimoji="0" lang="pt-BR" sz="27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222037" y="1178877"/>
            <a:ext cx="912942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6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Como usar 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6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matéria-prima regional?</a:t>
            </a:r>
            <a:endParaRPr kumimoji="0" lang="pt-BR" sz="66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91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 txBox="1">
            <a:spLocks/>
          </p:cNvSpPr>
          <p:nvPr/>
        </p:nvSpPr>
        <p:spPr>
          <a:xfrm>
            <a:off x="-201331" y="21601"/>
            <a:ext cx="5818271" cy="46093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Incentivos </a:t>
            </a:r>
            <a:r>
              <a:rPr kumimoji="0" lang="pt-BR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Extrafiscais</a:t>
            </a:r>
            <a:endParaRPr kumimoji="0" lang="pt-BR" sz="27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4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5" t="1110" b="1"/>
          <a:stretch/>
        </p:blipFill>
        <p:spPr bwMode="auto">
          <a:xfrm>
            <a:off x="4402486" y="482531"/>
            <a:ext cx="7314898" cy="4677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356054" y="2342862"/>
            <a:ext cx="220083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ABSOLUTO</a:t>
            </a:r>
          </a:p>
          <a:p>
            <a:pPr algn="ctr" eaLnBrk="1" hangingPunct="1">
              <a:defRPr/>
            </a:pPr>
            <a:r>
              <a:rPr lang="pt-BR" dirty="0">
                <a:latin typeface="Arial" charset="0"/>
              </a:rPr>
              <a:t>I – volume;</a:t>
            </a:r>
          </a:p>
          <a:p>
            <a:pPr algn="ctr" eaLnBrk="1" hangingPunct="1">
              <a:defRPr/>
            </a:pPr>
            <a:r>
              <a:rPr lang="pt-BR" dirty="0">
                <a:latin typeface="Arial" charset="0"/>
              </a:rPr>
              <a:t>II – quantidade; ou</a:t>
            </a:r>
          </a:p>
          <a:p>
            <a:pPr algn="ctr" eaLnBrk="1" hangingPunct="1">
              <a:defRPr/>
            </a:pPr>
            <a:r>
              <a:rPr lang="pt-BR" dirty="0">
                <a:latin typeface="Arial" charset="0"/>
              </a:rPr>
              <a:t>III – peso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7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977" y="965858"/>
            <a:ext cx="7934870" cy="5134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-201331" y="21601"/>
            <a:ext cx="5818271" cy="46093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Incentivos </a:t>
            </a:r>
            <a:r>
              <a:rPr kumimoji="0" lang="pt-BR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Extrafiscais</a:t>
            </a:r>
            <a:endParaRPr kumimoji="0" lang="pt-BR" sz="27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09626" y="2507238"/>
            <a:ext cx="22823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RELATIVO</a:t>
            </a:r>
          </a:p>
          <a:p>
            <a:pPr algn="ctr" eaLnBrk="1" hangingPunct="1">
              <a:defRPr/>
            </a:pPr>
            <a:r>
              <a:rPr lang="pt-BR" dirty="0">
                <a:latin typeface="Arial" charset="0"/>
              </a:rPr>
              <a:t>I – volume;</a:t>
            </a:r>
          </a:p>
          <a:p>
            <a:pPr algn="ctr" eaLnBrk="1" hangingPunct="1">
              <a:defRPr/>
            </a:pPr>
            <a:r>
              <a:rPr lang="pt-BR" dirty="0">
                <a:latin typeface="Arial" charset="0"/>
              </a:rPr>
              <a:t>II – quantidade; ou</a:t>
            </a:r>
          </a:p>
          <a:p>
            <a:pPr algn="ctr" eaLnBrk="1" hangingPunct="1">
              <a:defRPr/>
            </a:pPr>
            <a:r>
              <a:rPr lang="pt-BR" dirty="0">
                <a:latin typeface="Arial" charset="0"/>
              </a:rPr>
              <a:t>III – peso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02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 txBox="1">
            <a:spLocks/>
          </p:cNvSpPr>
          <p:nvPr/>
        </p:nvSpPr>
        <p:spPr>
          <a:xfrm>
            <a:off x="-201331" y="21601"/>
            <a:ext cx="5818271" cy="46093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Incentivos </a:t>
            </a:r>
            <a:r>
              <a:rPr kumimoji="0" lang="pt-BR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Extrafiscais</a:t>
            </a:r>
            <a:endParaRPr kumimoji="0" lang="pt-BR" sz="27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3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674" y="1002611"/>
            <a:ext cx="7576458" cy="505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742346" y="2454731"/>
            <a:ext cx="315576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IMPORTÂNCIA</a:t>
            </a:r>
          </a:p>
          <a:p>
            <a:pPr algn="ctr">
              <a:defRPr/>
            </a:pPr>
            <a:r>
              <a:rPr lang="pt-BR" sz="1600" dirty="0">
                <a:latin typeface="Arial" charset="0"/>
              </a:rPr>
              <a:t>IV - importância, tendo em vista a utilização no produto final. </a:t>
            </a:r>
          </a:p>
          <a:p>
            <a:pPr algn="ctr">
              <a:defRPr/>
            </a:pPr>
            <a:endPara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33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 txBox="1">
            <a:spLocks/>
          </p:cNvSpPr>
          <p:nvPr/>
        </p:nvSpPr>
        <p:spPr>
          <a:xfrm>
            <a:off x="-201331" y="21601"/>
            <a:ext cx="5818271" cy="46093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Incentivos </a:t>
            </a:r>
            <a:r>
              <a:rPr kumimoji="0" lang="pt-BR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Extrafiscais</a:t>
            </a:r>
            <a:endParaRPr kumimoji="0" lang="pt-BR" sz="27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747" y="684160"/>
            <a:ext cx="7535431" cy="2487412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627937" y="1462089"/>
            <a:ext cx="297549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Município da</a:t>
            </a:r>
          </a:p>
          <a:p>
            <a:pPr algn="ctr"/>
            <a:r>
              <a:rPr lang="pt-BR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AMOC</a:t>
            </a:r>
            <a:endParaRPr lang="pt-BR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27937" y="3765086"/>
            <a:ext cx="297549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Município da</a:t>
            </a:r>
          </a:p>
          <a:p>
            <a:pPr algn="ctr"/>
            <a:r>
              <a:rPr lang="pt-BR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ALC</a:t>
            </a:r>
            <a:endParaRPr lang="pt-BR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2747" y="3472175"/>
            <a:ext cx="7535431" cy="248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5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 txBox="1">
            <a:spLocks/>
          </p:cNvSpPr>
          <p:nvPr/>
        </p:nvSpPr>
        <p:spPr>
          <a:xfrm>
            <a:off x="-201331" y="21601"/>
            <a:ext cx="5818271" cy="46093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Incentivos </a:t>
            </a:r>
            <a:r>
              <a:rPr kumimoji="0" lang="pt-BR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Extrafiscais</a:t>
            </a:r>
            <a:endParaRPr kumimoji="0" lang="pt-BR" sz="27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1943" t="41599" r="22772" b="21697"/>
          <a:stretch/>
        </p:blipFill>
        <p:spPr>
          <a:xfrm>
            <a:off x="561702" y="3140079"/>
            <a:ext cx="11155680" cy="2960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/>
          <a:srcRect l="4159" t="15073" r="66799" b="34375"/>
          <a:stretch/>
        </p:blipFill>
        <p:spPr>
          <a:xfrm>
            <a:off x="7164020" y="430808"/>
            <a:ext cx="2563061" cy="25083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tângulo 4"/>
          <p:cNvSpPr/>
          <p:nvPr/>
        </p:nvSpPr>
        <p:spPr>
          <a:xfrm>
            <a:off x="2518656" y="1485886"/>
            <a:ext cx="3098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Exemplo 1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285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 txBox="1">
            <a:spLocks/>
          </p:cNvSpPr>
          <p:nvPr/>
        </p:nvSpPr>
        <p:spPr>
          <a:xfrm>
            <a:off x="-201331" y="21601"/>
            <a:ext cx="5818271" cy="46093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Incentivos </a:t>
            </a:r>
            <a:r>
              <a:rPr kumimoji="0" lang="pt-BR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Extrafiscais</a:t>
            </a:r>
            <a:endParaRPr kumimoji="0" lang="pt-BR" sz="27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1907" t="41503" r="16755" b="13787"/>
          <a:stretch/>
        </p:blipFill>
        <p:spPr>
          <a:xfrm>
            <a:off x="561703" y="2622176"/>
            <a:ext cx="11064240" cy="3504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etângulo 3"/>
          <p:cNvSpPr/>
          <p:nvPr/>
        </p:nvSpPr>
        <p:spPr>
          <a:xfrm>
            <a:off x="2367067" y="1090688"/>
            <a:ext cx="3098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Exemplo 2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/>
          <a:srcRect l="66962" t="21140" r="13608" b="19117"/>
          <a:stretch/>
        </p:blipFill>
        <p:spPr>
          <a:xfrm>
            <a:off x="6686647" y="608372"/>
            <a:ext cx="1164907" cy="2013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289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 txBox="1">
            <a:spLocks/>
          </p:cNvSpPr>
          <p:nvPr/>
        </p:nvSpPr>
        <p:spPr>
          <a:xfrm>
            <a:off x="-201331" y="21601"/>
            <a:ext cx="5818271" cy="46093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Incentivos </a:t>
            </a:r>
            <a:r>
              <a:rPr kumimoji="0" lang="pt-BR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Extrafiscais</a:t>
            </a:r>
            <a:endParaRPr kumimoji="0" lang="pt-BR" sz="27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1843" t="41018" r="16535" b="15589"/>
          <a:stretch/>
        </p:blipFill>
        <p:spPr>
          <a:xfrm>
            <a:off x="849085" y="2821576"/>
            <a:ext cx="10620103" cy="3174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/>
          <a:srcRect l="59571" t="24664" r="6696" b="19086"/>
          <a:stretch/>
        </p:blipFill>
        <p:spPr>
          <a:xfrm>
            <a:off x="7276012" y="21601"/>
            <a:ext cx="3095897" cy="29024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Retângulo 4"/>
          <p:cNvSpPr/>
          <p:nvPr/>
        </p:nvSpPr>
        <p:spPr>
          <a:xfrm>
            <a:off x="2367067" y="1090688"/>
            <a:ext cx="3098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Exemplo 3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601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 txBox="1">
            <a:spLocks/>
          </p:cNvSpPr>
          <p:nvPr/>
        </p:nvSpPr>
        <p:spPr>
          <a:xfrm>
            <a:off x="-201331" y="21601"/>
            <a:ext cx="5818271" cy="46093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Incentivos </a:t>
            </a:r>
            <a:r>
              <a:rPr kumimoji="0" lang="pt-BR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Extrafiscais</a:t>
            </a:r>
            <a:endParaRPr kumimoji="0" lang="pt-BR" sz="27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213853" y="1005554"/>
            <a:ext cx="1036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Acessar o site </a:t>
            </a:r>
            <a:r>
              <a:rPr lang="pt-BR" sz="2400" b="1" dirty="0"/>
              <a:t>da Suframa</a:t>
            </a:r>
            <a:r>
              <a:rPr lang="pt-BR" sz="2400" dirty="0" smtClean="0"/>
              <a:t>:     </a:t>
            </a:r>
            <a:r>
              <a:rPr lang="pt-BR" sz="2400" b="1" dirty="0">
                <a:solidFill>
                  <a:srgbClr val="FF3300"/>
                </a:solidFill>
              </a:rPr>
              <a:t>https://www.gov.br/suframa/pt-br</a:t>
            </a:r>
          </a:p>
        </p:txBody>
      </p:sp>
      <p:grpSp>
        <p:nvGrpSpPr>
          <p:cNvPr id="4" name="Grupo 5"/>
          <p:cNvGrpSpPr/>
          <p:nvPr/>
        </p:nvGrpSpPr>
        <p:grpSpPr>
          <a:xfrm>
            <a:off x="573757" y="1132441"/>
            <a:ext cx="607146" cy="1015663"/>
            <a:chOff x="2946254" y="3220195"/>
            <a:chExt cx="607146" cy="1015663"/>
          </a:xfrm>
        </p:grpSpPr>
        <p:sp>
          <p:nvSpPr>
            <p:cNvPr id="5" name="Retângulo de cantos arredondados 4"/>
            <p:cNvSpPr/>
            <p:nvPr/>
          </p:nvSpPr>
          <p:spPr>
            <a:xfrm>
              <a:off x="2979204" y="3407419"/>
              <a:ext cx="574196" cy="70021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2946254" y="3220195"/>
              <a:ext cx="574196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t-BR" sz="6000" b="1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  <a:endParaRPr lang="pt-BR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11756" t="3258" r="57704" b="28474"/>
          <a:stretch/>
        </p:blipFill>
        <p:spPr>
          <a:xfrm>
            <a:off x="2074842" y="1467219"/>
            <a:ext cx="6838549" cy="4690157"/>
          </a:xfrm>
          <a:prstGeom prst="rect">
            <a:avLst/>
          </a:prstGeom>
        </p:spPr>
      </p:pic>
      <p:sp>
        <p:nvSpPr>
          <p:cNvPr id="8" name="Seta para a direita 10"/>
          <p:cNvSpPr/>
          <p:nvPr/>
        </p:nvSpPr>
        <p:spPr>
          <a:xfrm>
            <a:off x="893805" y="3606766"/>
            <a:ext cx="872455" cy="411061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843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729" y="402538"/>
            <a:ext cx="2482637" cy="17761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10" descr="http://3.bp.blogspot.com/_txjLcoWCy3o/S7GR_hOBgCI/AAAAAAAAAAM/VLGGR-wh09Q/s200/amz-ocident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2730" y="2456011"/>
            <a:ext cx="2482637" cy="17761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tângulo 5"/>
          <p:cNvSpPr/>
          <p:nvPr/>
        </p:nvSpPr>
        <p:spPr>
          <a:xfrm>
            <a:off x="4329068" y="508584"/>
            <a:ext cx="61686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altLang="pt-BR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ZONA FRANCA DE MANAUS: </a:t>
            </a:r>
          </a:p>
          <a:p>
            <a:pPr>
              <a:defRPr/>
            </a:pPr>
            <a:r>
              <a:rPr lang="pt-BR" altLang="pt-BR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Indústria – Comércio – </a:t>
            </a:r>
            <a:r>
              <a:rPr lang="pt-BR" altLang="pt-BR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Agropecuária</a:t>
            </a:r>
          </a:p>
          <a:p>
            <a:pPr>
              <a:defRPr/>
            </a:pPr>
            <a:r>
              <a:rPr lang="pt-BR" altLang="pt-BR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+ Legislação específica para P,D&amp;I a partir da Lei 8.387/91</a:t>
            </a:r>
          </a:p>
          <a:p>
            <a:pPr>
              <a:defRPr/>
            </a:pPr>
            <a:r>
              <a:rPr lang="pt-BR" altLang="pt-BR" sz="3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II + IPI + PIS/COFINS + ICMS</a:t>
            </a:r>
            <a:endParaRPr lang="pt-BR" altLang="pt-BR" sz="3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329068" y="2790080"/>
            <a:ext cx="881920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altLang="pt-BR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AMAZÔNIA </a:t>
            </a:r>
            <a:r>
              <a:rPr lang="pt-BR" altLang="pt-BR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OCIDENTAL</a:t>
            </a:r>
          </a:p>
          <a:p>
            <a:pPr>
              <a:defRPr/>
            </a:pPr>
            <a:r>
              <a:rPr lang="pt-BR" altLang="pt-BR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DL 356/1967; DL 1.437/75 (</a:t>
            </a:r>
            <a:r>
              <a:rPr lang="pt-BR" b="1" dirty="0" smtClean="0"/>
              <a:t>Recurso </a:t>
            </a:r>
            <a:r>
              <a:rPr lang="pt-BR" b="1" dirty="0"/>
              <a:t>Extraordinário 596.614 (SP)</a:t>
            </a:r>
            <a:endParaRPr lang="pt-BR" altLang="pt-BR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defRPr/>
            </a:pPr>
            <a:r>
              <a:rPr lang="pt-BR" altLang="pt-BR" sz="3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II + </a:t>
            </a:r>
            <a:r>
              <a:rPr lang="pt-BR" altLang="pt-BR" sz="3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IPI_Importação</a:t>
            </a:r>
            <a:r>
              <a:rPr lang="pt-BR" altLang="pt-BR" sz="3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e Nacional + Crédito do IPI</a:t>
            </a:r>
            <a:endParaRPr lang="pt-BR" altLang="pt-BR" sz="3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361529" y="4746284"/>
            <a:ext cx="78304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altLang="pt-BR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ÁREAS DE LIVRE COMÉRCIO e</a:t>
            </a:r>
          </a:p>
          <a:p>
            <a:pPr>
              <a:defRPr/>
            </a:pPr>
            <a:r>
              <a:rPr lang="pt-BR" altLang="pt-BR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Industrialização nas </a:t>
            </a:r>
            <a:r>
              <a:rPr lang="pt-BR" altLang="pt-BR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ALC`s</a:t>
            </a:r>
            <a:endParaRPr lang="pt-BR" altLang="pt-BR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defRPr/>
            </a:pPr>
            <a:r>
              <a:rPr lang="pt-BR" altLang="pt-BR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Legislação específica de cada ALC + Dec. 6.614/2008 e Dec. 8.597/2015</a:t>
            </a:r>
            <a:endParaRPr lang="pt-BR" altLang="pt-BR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defRPr/>
            </a:pPr>
            <a:r>
              <a:rPr lang="pt-BR" altLang="pt-BR" sz="3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II + IPI + PIS/COFINS + ICMS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/>
          <a:srcRect l="35910" t="20160" r="20621" b="21881"/>
          <a:stretch>
            <a:fillRect/>
          </a:stretch>
        </p:blipFill>
        <p:spPr bwMode="auto">
          <a:xfrm>
            <a:off x="952730" y="4509484"/>
            <a:ext cx="2597900" cy="18585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0114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 txBox="1">
            <a:spLocks/>
          </p:cNvSpPr>
          <p:nvPr/>
        </p:nvSpPr>
        <p:spPr>
          <a:xfrm>
            <a:off x="-201331" y="21601"/>
            <a:ext cx="5818271" cy="46093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Incentivos </a:t>
            </a:r>
            <a:r>
              <a:rPr kumimoji="0" lang="pt-BR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Extrafiscais</a:t>
            </a:r>
            <a:endParaRPr kumimoji="0" lang="pt-BR" sz="27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1276532" y="733800"/>
            <a:ext cx="8511164" cy="67500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Como fazer o CADASTRO?</a:t>
            </a:r>
            <a:endParaRPr lang="pt-BR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448986" y="1474755"/>
            <a:ext cx="1036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Acessar o site </a:t>
            </a:r>
            <a:r>
              <a:rPr lang="pt-BR" sz="2400" b="1" dirty="0"/>
              <a:t>da Suframa</a:t>
            </a:r>
            <a:r>
              <a:rPr lang="pt-BR" sz="2400" dirty="0" smtClean="0"/>
              <a:t>:     </a:t>
            </a:r>
            <a:r>
              <a:rPr lang="pt-BR" sz="2400" dirty="0"/>
              <a:t>https://www.gov.br/suframa/pt-br</a:t>
            </a:r>
          </a:p>
        </p:txBody>
      </p:sp>
      <p:grpSp>
        <p:nvGrpSpPr>
          <p:cNvPr id="5" name="Grupo 5"/>
          <p:cNvGrpSpPr/>
          <p:nvPr/>
        </p:nvGrpSpPr>
        <p:grpSpPr>
          <a:xfrm>
            <a:off x="808888" y="1197755"/>
            <a:ext cx="574197" cy="1015663"/>
            <a:chOff x="2946253" y="2567052"/>
            <a:chExt cx="574197" cy="1015663"/>
          </a:xfrm>
        </p:grpSpPr>
        <p:sp>
          <p:nvSpPr>
            <p:cNvPr id="6" name="Retângulo de cantos arredondados 4"/>
            <p:cNvSpPr/>
            <p:nvPr/>
          </p:nvSpPr>
          <p:spPr>
            <a:xfrm>
              <a:off x="2946254" y="2743200"/>
              <a:ext cx="574196" cy="70021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2946253" y="2567052"/>
              <a:ext cx="574196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t-BR" sz="6000" b="1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pt-BR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/>
          <a:srcRect l="12230" t="20435" r="57770" b="20325"/>
          <a:stretch/>
        </p:blipFill>
        <p:spPr>
          <a:xfrm>
            <a:off x="561703" y="2389566"/>
            <a:ext cx="5969364" cy="3957042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6347609" y="2397739"/>
            <a:ext cx="53567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Orientação para que baixe o Manual de orientação, para proceder o cadastro da Cooperativa junto a Suframa, por meio do link</a:t>
            </a:r>
            <a:r>
              <a:rPr lang="pt-BR" dirty="0" smtClean="0"/>
              <a:t>:   </a:t>
            </a:r>
            <a:r>
              <a:rPr lang="pt-BR" b="1" i="1" dirty="0" smtClean="0"/>
              <a:t>https</a:t>
            </a:r>
            <a:r>
              <a:rPr lang="pt-BR" b="1" i="1" dirty="0"/>
              <a:t>://</a:t>
            </a:r>
            <a:r>
              <a:rPr lang="pt-BR" b="1" i="1" dirty="0" smtClean="0"/>
              <a:t>www.gov.br/suframa/pt-br/sistemas/cadsuf/manuais</a:t>
            </a:r>
          </a:p>
          <a:p>
            <a:endParaRPr lang="pt-BR" dirty="0"/>
          </a:p>
          <a:p>
            <a:r>
              <a:rPr lang="pt-BR" dirty="0" smtClean="0"/>
              <a:t>O </a:t>
            </a:r>
            <a:r>
              <a:rPr lang="pt-BR" dirty="0"/>
              <a:t>cadastro é feito de forma </a:t>
            </a:r>
            <a:r>
              <a:rPr lang="pt-BR" i="1" dirty="0" err="1">
                <a:solidFill>
                  <a:srgbClr val="FF3300"/>
                </a:solidFill>
              </a:rPr>
              <a:t>on</a:t>
            </a:r>
            <a:r>
              <a:rPr lang="pt-BR" i="1" dirty="0">
                <a:solidFill>
                  <a:srgbClr val="FF3300"/>
                </a:solidFill>
              </a:rPr>
              <a:t> </a:t>
            </a:r>
            <a:r>
              <a:rPr lang="pt-BR" i="1" dirty="0" err="1">
                <a:solidFill>
                  <a:srgbClr val="FF3300"/>
                </a:solidFill>
              </a:rPr>
              <a:t>line</a:t>
            </a:r>
            <a:r>
              <a:rPr lang="pt-BR" dirty="0"/>
              <a:t>, não há necessidade de direcionamento até a Suframa, por meio do sistema CADSUF: </a:t>
            </a:r>
            <a:r>
              <a:rPr lang="pt-BR" b="1" i="1" dirty="0"/>
              <a:t>https://www4.suframa.gov.br/cadsuf/#/menu-externo </a:t>
            </a:r>
            <a:endParaRPr lang="pt-BR" b="1" i="1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Caso </a:t>
            </a:r>
            <a:r>
              <a:rPr lang="pt-BR" dirty="0"/>
              <a:t>permaneça com dúvidas, basta enviar um e-mail para </a:t>
            </a:r>
            <a:r>
              <a:rPr lang="pt-BR" b="1" i="1" dirty="0"/>
              <a:t>cocad@suframa.gov.br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416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 txBox="1">
            <a:spLocks/>
          </p:cNvSpPr>
          <p:nvPr/>
        </p:nvSpPr>
        <p:spPr>
          <a:xfrm>
            <a:off x="-201331" y="21601"/>
            <a:ext cx="5818271" cy="46093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Incentivos </a:t>
            </a:r>
            <a:r>
              <a:rPr kumimoji="0" lang="pt-BR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Extrafiscais</a:t>
            </a:r>
            <a:endParaRPr kumimoji="0" lang="pt-BR" sz="27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040893" y="1632466"/>
            <a:ext cx="34526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OBRIGADA!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102795" y="3068734"/>
            <a:ext cx="56096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 Maria Souza.</a:t>
            </a:r>
          </a:p>
          <a:p>
            <a:pPr algn="ctr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Economista</a:t>
            </a:r>
          </a:p>
          <a:p>
            <a:pPr algn="ctr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cogec@suframa.gov.br</a:t>
            </a:r>
            <a:endParaRPr lang="pt-B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COORDENAÇÃO GERAL DE ESTUDOS ECONÔMICOS E EMPRESARIAIS</a:t>
            </a:r>
          </a:p>
          <a:p>
            <a:pPr algn="ctr"/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162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 txBox="1">
            <a:spLocks/>
          </p:cNvSpPr>
          <p:nvPr/>
        </p:nvSpPr>
        <p:spPr>
          <a:xfrm>
            <a:off x="-201331" y="21601"/>
            <a:ext cx="5818271" cy="46093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Incentivos </a:t>
            </a:r>
            <a:r>
              <a:rPr kumimoji="0" lang="pt-BR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Extrafiscais</a:t>
            </a:r>
            <a:endParaRPr kumimoji="0" lang="pt-BR" sz="27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01996" y="1797441"/>
            <a:ext cx="1073082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6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Quais os tipos de incentivos</a:t>
            </a:r>
          </a:p>
          <a:p>
            <a:pPr algn="ctr"/>
            <a:r>
              <a:rPr lang="pt-BR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Extrafiscais?</a:t>
            </a:r>
            <a:endParaRPr lang="pt-BR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32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 txBox="1">
            <a:spLocks/>
          </p:cNvSpPr>
          <p:nvPr/>
        </p:nvSpPr>
        <p:spPr>
          <a:xfrm>
            <a:off x="-201331" y="21601"/>
            <a:ext cx="5818271" cy="46093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Incentivos </a:t>
            </a:r>
            <a:r>
              <a:rPr kumimoji="0" lang="pt-BR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Extrafiscais</a:t>
            </a:r>
            <a:endParaRPr kumimoji="0" lang="pt-BR" sz="27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38452" y="1797441"/>
            <a:ext cx="10257936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6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Como atrair</a:t>
            </a:r>
            <a:r>
              <a:rPr kumimoji="0" lang="pt-BR" sz="6600" b="0" i="0" u="none" strike="noStrike" kern="1200" cap="none" spc="0" normalizeH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investimentos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600" b="0" i="0" u="none" strike="noStrike" kern="1200" cap="none" spc="0" normalizeH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para o município</a:t>
            </a:r>
            <a:r>
              <a:rPr kumimoji="0" lang="pt-BR" sz="66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pt-BR" sz="66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25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6"/>
          <p:cNvSpPr txBox="1">
            <a:spLocks noChangeArrowheads="1"/>
          </p:cNvSpPr>
          <p:nvPr/>
        </p:nvSpPr>
        <p:spPr bwMode="auto">
          <a:xfrm>
            <a:off x="7754039" y="482166"/>
            <a:ext cx="3238500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sz="2000" b="1" dirty="0">
                <a:latin typeface="Arial" panose="020B0604020202020204" pitchFamily="34" charset="0"/>
              </a:rPr>
              <a:t>II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sz="2000" b="1" dirty="0">
                <a:latin typeface="Arial" panose="020B0604020202020204" pitchFamily="34" charset="0"/>
              </a:rPr>
              <a:t>IPI </a:t>
            </a:r>
            <a:r>
              <a:rPr lang="pt-BR" sz="1400" b="1" dirty="0">
                <a:latin typeface="Arial" panose="020B0604020202020204" pitchFamily="34" charset="0"/>
              </a:rPr>
              <a:t>Importação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sz="1800" b="1" dirty="0">
                <a:latin typeface="Arial" panose="020B0604020202020204" pitchFamily="34" charset="0"/>
              </a:rPr>
              <a:t>IPI </a:t>
            </a:r>
            <a:r>
              <a:rPr lang="pt-BR" sz="1400" b="1" dirty="0">
                <a:latin typeface="Arial" panose="020B0604020202020204" pitchFamily="34" charset="0"/>
              </a:rPr>
              <a:t>Nacional</a:t>
            </a:r>
            <a:endParaRPr lang="pt-BR" sz="20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sz="2000" b="1" dirty="0">
                <a:latin typeface="Arial" panose="020B0604020202020204" pitchFamily="34" charset="0"/>
              </a:rPr>
              <a:t>PIS/COFINS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</a:rPr>
              <a:t>ICMS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48515" y="1302499"/>
            <a:ext cx="2071688" cy="1312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Espaço Reservado para Conteúdo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8150" y="2773516"/>
            <a:ext cx="2071163" cy="1507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1303" y="4365950"/>
            <a:ext cx="2065054" cy="1379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Chave esquerda 12"/>
          <p:cNvSpPr/>
          <p:nvPr/>
        </p:nvSpPr>
        <p:spPr>
          <a:xfrm>
            <a:off x="3249755" y="1297738"/>
            <a:ext cx="503237" cy="4321175"/>
          </a:xfrm>
          <a:prstGeom prst="leftBrace">
            <a:avLst>
              <a:gd name="adj1" fmla="val 8333"/>
              <a:gd name="adj2" fmla="val 52528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Chave esquerda 32"/>
          <p:cNvSpPr/>
          <p:nvPr/>
        </p:nvSpPr>
        <p:spPr>
          <a:xfrm flipH="1">
            <a:off x="6152698" y="1297738"/>
            <a:ext cx="746125" cy="4321175"/>
          </a:xfrm>
          <a:prstGeom prst="leftBrace">
            <a:avLst>
              <a:gd name="adj1" fmla="val 8333"/>
              <a:gd name="adj2" fmla="val 5158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9123463" y="2665569"/>
            <a:ext cx="26663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Com valor </a:t>
            </a:r>
            <a:r>
              <a:rPr lang="pt-BR" sz="1400" b="1" dirty="0"/>
              <a:t>a</a:t>
            </a:r>
            <a:r>
              <a:rPr lang="pt-BR" sz="1400" b="1" dirty="0" smtClean="0"/>
              <a:t>gregado </a:t>
            </a:r>
            <a:r>
              <a:rPr lang="pt-BR" sz="1400" b="1" dirty="0"/>
              <a:t>na </a:t>
            </a:r>
            <a:r>
              <a:rPr lang="pt-BR" sz="1400" b="1" dirty="0" smtClean="0"/>
              <a:t>INDÚSTRIA </a:t>
            </a:r>
            <a:r>
              <a:rPr lang="pt-BR" sz="1400" b="1" dirty="0" smtClean="0">
                <a:sym typeface="Wingdings" panose="05000000000000000000" pitchFamily="2" charset="2"/>
              </a:rPr>
              <a:t> INTERNAÇÃO</a:t>
            </a:r>
          </a:p>
          <a:p>
            <a:pPr algn="ctr"/>
            <a:r>
              <a:rPr lang="pt-BR" sz="1400" b="1" dirty="0" smtClean="0">
                <a:sym typeface="Wingdings" panose="05000000000000000000" pitchFamily="2" charset="2"/>
              </a:rPr>
              <a:t>Redução/isenção</a:t>
            </a:r>
            <a:endParaRPr lang="pt-BR" sz="1400" b="1" dirty="0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-201331" y="21601"/>
            <a:ext cx="5818271" cy="46093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7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Incentivos </a:t>
            </a:r>
            <a:r>
              <a:rPr lang="pt-BR" sz="27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Extrafiscais</a:t>
            </a:r>
            <a:endParaRPr lang="pt-BR" sz="27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3955565" y="1431575"/>
            <a:ext cx="1944000" cy="28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altLang="pt-B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ZONA FRANCA DE MANAUS</a:t>
            </a:r>
          </a:p>
        </p:txBody>
      </p:sp>
      <p:sp>
        <p:nvSpPr>
          <p:cNvPr id="14" name="Retângulo 13"/>
          <p:cNvSpPr/>
          <p:nvPr/>
        </p:nvSpPr>
        <p:spPr>
          <a:xfrm rot="19850731">
            <a:off x="4786585" y="3163802"/>
            <a:ext cx="87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altLang="pt-B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Amazônia</a:t>
            </a:r>
          </a:p>
          <a:p>
            <a:pPr>
              <a:defRPr/>
            </a:pPr>
            <a:r>
              <a:rPr lang="pt-BR" altLang="pt-B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Ocidental</a:t>
            </a:r>
          </a:p>
        </p:txBody>
      </p:sp>
      <p:sp>
        <p:nvSpPr>
          <p:cNvPr id="15" name="Retângulo 14"/>
          <p:cNvSpPr/>
          <p:nvPr/>
        </p:nvSpPr>
        <p:spPr>
          <a:xfrm rot="19850731">
            <a:off x="4841668" y="4918075"/>
            <a:ext cx="840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altLang="pt-B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Áreas de Livre Comércio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8962824" y="3626076"/>
            <a:ext cx="298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Sem  valor agregado: COMÉRCIO </a:t>
            </a:r>
            <a:r>
              <a:rPr lang="pt-BR" sz="1400" b="1" dirty="0" smtClean="0">
                <a:sym typeface="Wingdings" panose="05000000000000000000" pitchFamily="2" charset="2"/>
              </a:rPr>
              <a:t> DESINTERNAMENTO</a:t>
            </a:r>
            <a:endParaRPr lang="pt-BR" sz="1400" b="1" dirty="0"/>
          </a:p>
        </p:txBody>
      </p:sp>
      <p:sp>
        <p:nvSpPr>
          <p:cNvPr id="17" name="Seta Entalhada para a Direita 8"/>
          <p:cNvSpPr/>
          <p:nvPr/>
        </p:nvSpPr>
        <p:spPr>
          <a:xfrm>
            <a:off x="347393" y="2820151"/>
            <a:ext cx="2647204" cy="1472396"/>
          </a:xfrm>
          <a:prstGeom prst="notched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050" b="1" dirty="0" smtClean="0">
                <a:solidFill>
                  <a:schemeClr val="tx1"/>
                </a:solidFill>
              </a:rPr>
              <a:t>CONSUMO INTERNO/INDUSTRIALIZAÇÃO</a:t>
            </a:r>
            <a:endParaRPr lang="pt-BR" sz="1050" b="1" dirty="0">
              <a:solidFill>
                <a:schemeClr val="tx1"/>
              </a:solidFill>
            </a:endParaRPr>
          </a:p>
        </p:txBody>
      </p:sp>
      <p:sp>
        <p:nvSpPr>
          <p:cNvPr id="18" name="Chave esquerda 34"/>
          <p:cNvSpPr/>
          <p:nvPr/>
        </p:nvSpPr>
        <p:spPr>
          <a:xfrm>
            <a:off x="8711205" y="2464196"/>
            <a:ext cx="503237" cy="2126069"/>
          </a:xfrm>
          <a:prstGeom prst="leftBrace">
            <a:avLst>
              <a:gd name="adj1" fmla="val 8333"/>
              <a:gd name="adj2" fmla="val 52528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9" name="Freeform 195"/>
          <p:cNvSpPr>
            <a:spLocks/>
          </p:cNvSpPr>
          <p:nvPr/>
        </p:nvSpPr>
        <p:spPr bwMode="auto">
          <a:xfrm rot="15755065" flipH="1">
            <a:off x="7160414" y="2876475"/>
            <a:ext cx="1430317" cy="1499201"/>
          </a:xfrm>
          <a:custGeom>
            <a:avLst/>
            <a:gdLst>
              <a:gd name="T0" fmla="*/ 374 w 594"/>
              <a:gd name="T1" fmla="*/ 312 h 483"/>
              <a:gd name="T2" fmla="*/ 279 w 594"/>
              <a:gd name="T3" fmla="*/ 312 h 483"/>
              <a:gd name="T4" fmla="*/ 465 w 594"/>
              <a:gd name="T5" fmla="*/ 483 h 483"/>
              <a:gd name="T6" fmla="*/ 594 w 594"/>
              <a:gd name="T7" fmla="*/ 312 h 483"/>
              <a:gd name="T8" fmla="*/ 498 w 594"/>
              <a:gd name="T9" fmla="*/ 312 h 483"/>
              <a:gd name="T10" fmla="*/ 476 w 594"/>
              <a:gd name="T11" fmla="*/ 263 h 483"/>
              <a:gd name="T12" fmla="*/ 0 w 594"/>
              <a:gd name="T13" fmla="*/ 1 h 483"/>
              <a:gd name="T14" fmla="*/ 374 w 594"/>
              <a:gd name="T15" fmla="*/ 312 h 48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94" h="483">
                <a:moveTo>
                  <a:pt x="374" y="312"/>
                </a:moveTo>
                <a:lnTo>
                  <a:pt x="279" y="312"/>
                </a:lnTo>
                <a:lnTo>
                  <a:pt x="465" y="483"/>
                </a:lnTo>
                <a:lnTo>
                  <a:pt x="594" y="312"/>
                </a:lnTo>
                <a:lnTo>
                  <a:pt x="498" y="312"/>
                </a:lnTo>
                <a:cubicBezTo>
                  <a:pt x="490" y="298"/>
                  <a:pt x="484" y="278"/>
                  <a:pt x="476" y="263"/>
                </a:cubicBezTo>
                <a:cubicBezTo>
                  <a:pt x="383" y="76"/>
                  <a:pt x="202" y="0"/>
                  <a:pt x="0" y="1"/>
                </a:cubicBezTo>
                <a:cubicBezTo>
                  <a:pt x="154" y="30"/>
                  <a:pt x="336" y="150"/>
                  <a:pt x="374" y="312"/>
                </a:cubicBezTo>
                <a:close/>
              </a:path>
            </a:pathLst>
          </a:custGeom>
          <a:solidFill>
            <a:srgbClr val="660033">
              <a:alpha val="79999"/>
            </a:srgbClr>
          </a:solidFill>
          <a:ln w="9525">
            <a:noFill/>
            <a:round/>
            <a:headEnd/>
            <a:tailEnd/>
          </a:ln>
          <a:effectLst>
            <a:outerShdw dist="52363" dir="6242175" algn="ctr" rotWithShape="0">
              <a:srgbClr val="808080">
                <a:alpha val="29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pt-BR" sz="28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66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  <p:bldP spid="11" grpId="0"/>
      <p:bldP spid="16" grpId="0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print"/>
          <a:srcRect l="35910" t="20160" r="20621" b="21881"/>
          <a:stretch>
            <a:fillRect/>
          </a:stretch>
        </p:blipFill>
        <p:spPr bwMode="auto">
          <a:xfrm>
            <a:off x="8300804" y="988771"/>
            <a:ext cx="2597900" cy="18585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10" descr="http://3.bp.blogspot.com/_txjLcoWCy3o/S7GR_hOBgCI/AAAAAAAAAAM/VLGGR-wh09Q/s200/amz-ocident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8411" y="1039784"/>
            <a:ext cx="2547323" cy="18224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tângulo 3"/>
          <p:cNvSpPr/>
          <p:nvPr/>
        </p:nvSpPr>
        <p:spPr>
          <a:xfrm>
            <a:off x="2724441" y="4001970"/>
            <a:ext cx="1754224" cy="1103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Isenção do IPI</a:t>
            </a:r>
          </a:p>
          <a:p>
            <a:pPr algn="ctr"/>
            <a:r>
              <a:rPr lang="pt-BR" b="1" dirty="0" smtClean="0">
                <a:solidFill>
                  <a:schemeClr val="tx1"/>
                </a:solidFill>
              </a:rPr>
              <a:t>+</a:t>
            </a:r>
          </a:p>
          <a:p>
            <a:pPr algn="ctr"/>
            <a:r>
              <a:rPr lang="pt-BR" b="1" dirty="0" smtClean="0">
                <a:solidFill>
                  <a:schemeClr val="tx1"/>
                </a:solidFill>
              </a:rPr>
              <a:t>Crédito do IPI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172336" y="-61617"/>
            <a:ext cx="2573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A.M.O.C</a:t>
            </a:r>
            <a:endParaRPr lang="pt-BR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729388" y="-43556"/>
            <a:ext cx="17407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ALC`s</a:t>
            </a:r>
            <a:endParaRPr lang="pt-BR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14355" y="4134714"/>
            <a:ext cx="1802465" cy="9153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Isenção do II e</a:t>
            </a:r>
          </a:p>
          <a:p>
            <a:pPr algn="ctr"/>
            <a:r>
              <a:rPr lang="pt-BR" b="1" dirty="0" err="1" smtClean="0">
                <a:solidFill>
                  <a:schemeClr val="tx1"/>
                </a:solidFill>
              </a:rPr>
              <a:t>IPI_Importação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8729388" y="3872523"/>
            <a:ext cx="1754224" cy="14397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Isenção do IPI</a:t>
            </a:r>
          </a:p>
          <a:p>
            <a:pPr algn="ctr"/>
            <a:r>
              <a:rPr lang="pt-BR" b="1" dirty="0" smtClean="0">
                <a:solidFill>
                  <a:schemeClr val="tx1"/>
                </a:solidFill>
              </a:rPr>
              <a:t>+</a:t>
            </a:r>
          </a:p>
          <a:p>
            <a:pPr algn="ctr"/>
            <a:r>
              <a:rPr lang="pt-BR" b="1" dirty="0" smtClean="0">
                <a:solidFill>
                  <a:schemeClr val="tx1"/>
                </a:solidFill>
              </a:rPr>
              <a:t>Alíquota Diferenciada PIS/</a:t>
            </a:r>
            <a:r>
              <a:rPr lang="pt-BR" b="1" dirty="0" err="1" smtClean="0">
                <a:solidFill>
                  <a:schemeClr val="tx1"/>
                </a:solidFill>
              </a:rPr>
              <a:t>Cofins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6" name="Chave Direita 15"/>
          <p:cNvSpPr/>
          <p:nvPr/>
        </p:nvSpPr>
        <p:spPr>
          <a:xfrm rot="5400000">
            <a:off x="2197291" y="2037775"/>
            <a:ext cx="587829" cy="294190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have Direita 16"/>
          <p:cNvSpPr/>
          <p:nvPr/>
        </p:nvSpPr>
        <p:spPr>
          <a:xfrm rot="5400000">
            <a:off x="9312585" y="1779326"/>
            <a:ext cx="587829" cy="294190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318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 txBox="1">
            <a:spLocks/>
          </p:cNvSpPr>
          <p:nvPr/>
        </p:nvSpPr>
        <p:spPr>
          <a:xfrm>
            <a:off x="-201331" y="21601"/>
            <a:ext cx="5818271" cy="46093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Incentivos </a:t>
            </a:r>
            <a:r>
              <a:rPr kumimoji="0" lang="pt-BR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Extrafiscais</a:t>
            </a:r>
            <a:endParaRPr kumimoji="0" lang="pt-BR" sz="27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314198" y="2214300"/>
            <a:ext cx="710643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6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Qual o normativo,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6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base legal?</a:t>
            </a:r>
            <a:endParaRPr kumimoji="0" lang="pt-BR" sz="66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40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print"/>
          <a:srcRect l="35910" t="20160" r="20621" b="21881"/>
          <a:stretch>
            <a:fillRect/>
          </a:stretch>
        </p:blipFill>
        <p:spPr bwMode="auto">
          <a:xfrm>
            <a:off x="8402058" y="850213"/>
            <a:ext cx="2353475" cy="16837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10" descr="http://3.bp.blogspot.com/_txjLcoWCy3o/S7GR_hOBgCI/AAAAAAAAAAM/VLGGR-wh09Q/s200/amz-ocident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1451" y="837801"/>
            <a:ext cx="2138685" cy="15300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tângulo 3"/>
          <p:cNvSpPr/>
          <p:nvPr/>
        </p:nvSpPr>
        <p:spPr>
          <a:xfrm>
            <a:off x="2626831" y="2715634"/>
            <a:ext cx="1754224" cy="1103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DL 1.435/75</a:t>
            </a:r>
          </a:p>
          <a:p>
            <a:pPr algn="ctr"/>
            <a:r>
              <a:rPr lang="pt-BR" b="1" dirty="0" smtClean="0">
                <a:solidFill>
                  <a:schemeClr val="tx1"/>
                </a:solidFill>
              </a:rPr>
              <a:t>Isenção do IPI</a:t>
            </a:r>
          </a:p>
          <a:p>
            <a:pPr algn="ctr"/>
            <a:r>
              <a:rPr lang="pt-BR" b="1" dirty="0" smtClean="0">
                <a:solidFill>
                  <a:schemeClr val="tx1"/>
                </a:solidFill>
              </a:rPr>
              <a:t>+</a:t>
            </a:r>
          </a:p>
          <a:p>
            <a:pPr algn="ctr"/>
            <a:r>
              <a:rPr lang="pt-BR" b="1" dirty="0" smtClean="0">
                <a:solidFill>
                  <a:schemeClr val="tx1"/>
                </a:solidFill>
              </a:rPr>
              <a:t>Crédito do IPI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618968" y="4169059"/>
            <a:ext cx="1754224" cy="529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MATÉRIA PRIMA REGIONAL - MPR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398471" y="2832033"/>
            <a:ext cx="2021840" cy="619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Lei 11.732/08</a:t>
            </a:r>
          </a:p>
          <a:p>
            <a:pPr algn="ctr"/>
            <a:r>
              <a:rPr lang="pt-BR" b="1" dirty="0" smtClean="0">
                <a:solidFill>
                  <a:schemeClr val="tx1"/>
                </a:solidFill>
              </a:rPr>
              <a:t>Lei 11.898/09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391138" y="3709826"/>
            <a:ext cx="2021840" cy="619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Dec. 6.614/08</a:t>
            </a:r>
          </a:p>
          <a:p>
            <a:pPr algn="ctr"/>
            <a:r>
              <a:rPr lang="pt-BR" b="1" dirty="0" smtClean="0">
                <a:solidFill>
                  <a:schemeClr val="tx1"/>
                </a:solidFill>
              </a:rPr>
              <a:t>Dec. 8.597/15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172336" y="-61617"/>
            <a:ext cx="2573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A.M.O.C</a:t>
            </a:r>
            <a:endParaRPr lang="pt-BR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729388" y="-43556"/>
            <a:ext cx="17407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ALC`s</a:t>
            </a:r>
            <a:endParaRPr lang="pt-BR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7391138" y="4551102"/>
            <a:ext cx="2021840" cy="529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MATÉRIA PRIMA REGIONAL - MPR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58394" y="2760633"/>
            <a:ext cx="1802465" cy="9153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DL 356/67</a:t>
            </a:r>
          </a:p>
          <a:p>
            <a:pPr algn="ctr"/>
            <a:r>
              <a:rPr lang="pt-BR" b="1" dirty="0" smtClean="0">
                <a:solidFill>
                  <a:schemeClr val="tx1"/>
                </a:solidFill>
              </a:rPr>
              <a:t> Isenção do II e</a:t>
            </a:r>
          </a:p>
          <a:p>
            <a:pPr algn="ctr"/>
            <a:r>
              <a:rPr lang="pt-BR" b="1" dirty="0" err="1" smtClean="0">
                <a:solidFill>
                  <a:schemeClr val="tx1"/>
                </a:solidFill>
              </a:rPr>
              <a:t>IPI_Importação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9878421" y="2994122"/>
            <a:ext cx="1754224" cy="14397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Isenção do IPI</a:t>
            </a:r>
          </a:p>
          <a:p>
            <a:pPr algn="ctr"/>
            <a:r>
              <a:rPr lang="pt-BR" b="1" dirty="0" smtClean="0">
                <a:solidFill>
                  <a:schemeClr val="tx1"/>
                </a:solidFill>
              </a:rPr>
              <a:t>+</a:t>
            </a:r>
          </a:p>
          <a:p>
            <a:pPr algn="ctr"/>
            <a:r>
              <a:rPr lang="pt-BR" b="1" dirty="0" smtClean="0">
                <a:solidFill>
                  <a:schemeClr val="tx1"/>
                </a:solidFill>
              </a:rPr>
              <a:t>Alíquota Diferenciada PIS/</a:t>
            </a:r>
            <a:r>
              <a:rPr lang="pt-BR" b="1" dirty="0" err="1" smtClean="0">
                <a:solidFill>
                  <a:schemeClr val="tx1"/>
                </a:solidFill>
              </a:rPr>
              <a:t>Cofins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6" name="Chave Direita 15"/>
          <p:cNvSpPr/>
          <p:nvPr/>
        </p:nvSpPr>
        <p:spPr>
          <a:xfrm rot="5400000">
            <a:off x="2165120" y="1062989"/>
            <a:ext cx="587829" cy="294190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have Direita 16"/>
          <p:cNvSpPr/>
          <p:nvPr/>
        </p:nvSpPr>
        <p:spPr>
          <a:xfrm rot="5400000">
            <a:off x="9305839" y="1272292"/>
            <a:ext cx="587829" cy="294190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358393" y="3976173"/>
            <a:ext cx="1802465" cy="9153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Portaria 300/96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24014" y="5202855"/>
            <a:ext cx="52682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err="1"/>
              <a:t>Art</a:t>
            </a:r>
            <a:r>
              <a:rPr lang="pt-BR" sz="1600" dirty="0"/>
              <a:t> 6º Ficam isentos do Imposto sobre Produtos Industrializados os </a:t>
            </a:r>
            <a:r>
              <a:rPr lang="pt-BR" sz="1600" b="1" u="sng" dirty="0">
                <a:solidFill>
                  <a:srgbClr val="FF0000"/>
                </a:solidFill>
              </a:rPr>
              <a:t>produtos elaborados com matérias-primas agrícolas e extrativas vegetais</a:t>
            </a:r>
            <a:r>
              <a:rPr lang="pt-BR" sz="1600" dirty="0"/>
              <a:t> de produção regional, exclusive as de origem pecuária, por estabelecimentos localizados na área definida pelo </a:t>
            </a:r>
            <a:r>
              <a:rPr lang="pt-BR" sz="1600" dirty="0">
                <a:hlinkClick r:id="rId4"/>
              </a:rPr>
              <a:t>§ 4º do art. 1º do Decreto-lei nº 291, de 28 de fevereiro de 1967</a:t>
            </a:r>
            <a:r>
              <a:rPr lang="pt-BR" sz="1600" dirty="0"/>
              <a:t>.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5901813" y="5202855"/>
            <a:ext cx="60332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/>
              <a:t>§ 1</a:t>
            </a:r>
            <a:r>
              <a:rPr lang="pt-BR" sz="1600" u="sng" baseline="30000" dirty="0"/>
              <a:t>o</a:t>
            </a:r>
            <a:r>
              <a:rPr lang="pt-BR" sz="1600" dirty="0"/>
              <a:t>  A isenção prevista no caput deste artigo somente se aplica a produtos em cuja composição final haja preponderância de matérias-primas de </a:t>
            </a:r>
            <a:r>
              <a:rPr lang="pt-BR" sz="1600" b="1" u="sng" dirty="0">
                <a:solidFill>
                  <a:srgbClr val="FF0000"/>
                </a:solidFill>
              </a:rPr>
              <a:t>origem regional, provenientes dos segmentos animal, vegetal, mineral,</a:t>
            </a:r>
            <a:r>
              <a:rPr lang="pt-BR" sz="1600" dirty="0"/>
              <a:t> exceto os minérios do Capítulo 26 da Nomenclatura Comum do Mercosul - NCM, ou </a:t>
            </a:r>
            <a:r>
              <a:rPr lang="pt-BR" sz="1600" dirty="0" err="1"/>
              <a:t>agrossilvopastoril</a:t>
            </a:r>
            <a:r>
              <a:rPr lang="pt-BR" sz="1600" dirty="0"/>
              <a:t>, observada a legislação ambiental pertinente e conforme definido em regulamento.</a:t>
            </a:r>
          </a:p>
        </p:txBody>
      </p:sp>
    </p:spTree>
    <p:extLst>
      <p:ext uri="{BB962C8B-B14F-4D97-AF65-F5344CB8AC3E}">
        <p14:creationId xmlns:p14="http://schemas.microsoft.com/office/powerpoint/2010/main" val="126941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 txBox="1">
            <a:spLocks/>
          </p:cNvSpPr>
          <p:nvPr/>
        </p:nvSpPr>
        <p:spPr>
          <a:xfrm>
            <a:off x="-201331" y="21601"/>
            <a:ext cx="5818271" cy="46093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Incentivos </a:t>
            </a:r>
            <a:r>
              <a:rPr kumimoji="0" lang="pt-BR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Extrafiscais</a:t>
            </a:r>
            <a:endParaRPr kumimoji="0" lang="pt-BR" sz="27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725099" y="1797441"/>
            <a:ext cx="8284640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6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Qual o procedimento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6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perante a </a:t>
            </a:r>
            <a:r>
              <a:rPr kumimoji="0" lang="pt-BR" sz="6600" b="0" i="0" u="none" strike="noStrike" kern="1200" cap="none" spc="0" normalizeH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Suframa</a:t>
            </a:r>
            <a:r>
              <a:rPr kumimoji="0" lang="pt-BR" sz="66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pt-BR" sz="66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81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584</Words>
  <Application>Microsoft Office PowerPoint</Application>
  <PresentationFormat>Widescreen</PresentationFormat>
  <Paragraphs>156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7" baseType="lpstr">
      <vt:lpstr>Arial</vt:lpstr>
      <vt:lpstr>Arial Narrow</vt:lpstr>
      <vt:lpstr>Calibri</vt:lpstr>
      <vt:lpstr>Calibri Light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leonardo costa</dc:creator>
  <cp:lastModifiedBy>Ana Maria Oliveira de Souza</cp:lastModifiedBy>
  <cp:revision>22</cp:revision>
  <dcterms:created xsi:type="dcterms:W3CDTF">2021-02-01T16:24:42Z</dcterms:created>
  <dcterms:modified xsi:type="dcterms:W3CDTF">2021-02-08T12:05:14Z</dcterms:modified>
</cp:coreProperties>
</file>